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36.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charts/chart46.xml" ContentType="application/vnd.openxmlformats-officedocument.drawingml.chart+xml"/>
  <Override PartName="/ppt/slides/slide25.xml" ContentType="application/vnd.openxmlformats-officedocument.presentationml.slid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charts/chart35.xml" ContentType="application/vnd.openxmlformats-officedocument.drawingml.chart+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charts/chart13.xml" ContentType="application/vnd.openxmlformats-officedocument.drawingml.chart+xml"/>
  <Override PartName="/ppt/charts/chart24.xml" ContentType="application/vnd.openxmlformats-officedocument.drawingml.chart+xml"/>
  <Override PartName="/ppt/drawings/drawing17.xml" ContentType="application/vnd.openxmlformats-officedocument.drawingml.chartshapes+xml"/>
  <Override PartName="/ppt/notesSlides/notesSlide63.xml" ContentType="application/vnd.openxmlformats-officedocument.presentationml.notesSlide+xml"/>
  <Override PartName="/ppt/tableStyles.xml" ContentType="application/vnd.openxmlformats-officedocument.presentationml.tableStyles+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30.xml" ContentType="application/vnd.openxmlformats-officedocument.presentationml.notesSlide+xml"/>
  <Default Extension="xlsx" ContentType="application/vnd.openxmlformats-officedocument.spreadsheetml.sheet"/>
  <Override PartName="/ppt/charts/chart3.xml" ContentType="application/vnd.openxmlformats-officedocument.drawingml.chart+xml"/>
  <Override PartName="/ppt/notesSlides/notesSlide7.xml" ContentType="application/vnd.openxmlformats-officedocument.presentationml.notesSlide+xml"/>
  <Override PartName="/ppt/drawings/drawing20.xml" ContentType="application/vnd.openxmlformats-officedocument.drawingml.chartshap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drawings/drawing3.xml" ContentType="application/vnd.openxmlformats-officedocument.drawingml.chartshapes+xml"/>
  <Override PartName="/ppt/charts/chart29.xml" ContentType="application/vnd.openxmlformats-officedocument.drawingml.chart+xml"/>
  <Override PartName="/ppt/notesSlides/notesSlide68.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charts/chart18.xml" ContentType="application/vnd.openxmlformats-officedocument.drawingml.chart+xml"/>
  <Override PartName="/ppt/notesSlides/notesSlide39.xml" ContentType="application/vnd.openxmlformats-officedocument.presentationml.notesSlide+xml"/>
  <Override PartName="/ppt/charts/chart36.xml" ContentType="application/vnd.openxmlformats-officedocument.drawingml.chart+xml"/>
  <Override PartName="/ppt/notesSlides/notesSlide57.xml" ContentType="application/vnd.openxmlformats-officedocument.presentationml.notesSlide+xml"/>
  <Override PartName="/ppt/charts/chart47.xml" ContentType="application/vnd.openxmlformats-officedocument.drawingml.chart+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charts/chart25.xml" ContentType="application/vnd.openxmlformats-officedocument.drawingml.chart+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charts/chart14.xml" ContentType="application/vnd.openxmlformats-officedocument.drawingml.chart+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charts/chart32.xml" ContentType="application/vnd.openxmlformats-officedocument.drawingml.chart+xml"/>
  <Override PartName="/ppt/drawings/drawing18.xml" ContentType="application/vnd.openxmlformats-officedocument.drawingml.chartshapes+xml"/>
  <Override PartName="/ppt/notesSlides/notesSlide53.xml" ContentType="application/vnd.openxmlformats-officedocument.presentationml.notesSlide+xml"/>
  <Override PartName="/ppt/charts/chart43.xml" ContentType="application/vnd.openxmlformats-officedocument.drawingml.chart+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charts/chart8.xml" ContentType="application/vnd.openxmlformats-officedocument.drawingml.chart+xml"/>
  <Override PartName="/ppt/notesSlides/notesSlide13.xml" ContentType="application/vnd.openxmlformats-officedocument.presentationml.notesSlide+xml"/>
  <Override PartName="/ppt/charts/chart21.xml" ContentType="application/vnd.openxmlformats-officedocument.drawingml.chart+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charts/chart50.xml" ContentType="application/vnd.openxmlformats-officedocument.drawingml.char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charts/chart10.xml" ContentType="application/vnd.openxmlformats-officedocument.drawingml.chart+xml"/>
  <Override PartName="/ppt/notesSlides/notesSlide20.xml" ContentType="application/vnd.openxmlformats-officedocument.presentationml.notesSlide+xml"/>
  <Override PartName="/ppt/drawings/drawing14.xml" ContentType="application/vnd.openxmlformats-officedocument.drawingml.chartshapes+xml"/>
  <Override PartName="/ppt/notesSlides/notesSlide31.xml" ContentType="application/vnd.openxmlformats-officedocument.presentationml.notesSlide+xml"/>
  <Override PartName="/ppt/charts/chart4.xml" ContentType="application/vnd.openxmlformats-officedocument.drawingml.chart+xml"/>
  <Override PartName="/ppt/drawings/drawing8.xml" ContentType="application/vnd.openxmlformats-officedocument.drawingml.chartshapes+xml"/>
  <Override PartName="/ppt/drawings/drawing21.xml" ContentType="application/vnd.openxmlformats-officedocument.drawingml.chartshapes+xml"/>
  <Override PartName="/ppt/slides/slide49.xml" ContentType="application/vnd.openxmlformats-officedocument.presentationml.slide+xml"/>
  <Override PartName="/ppt/notesSlides/notesSlide4.xml" ContentType="application/vnd.openxmlformats-officedocument.presentationml.notesSlide+xml"/>
  <Override PartName="/ppt/drawings/drawing10.xml" ContentType="application/vnd.openxmlformats-officedocument.drawingml.chartshapes+xml"/>
  <Override PartName="/docProps/core.xml" ContentType="application/vnd.openxmlformats-package.core-properties+xml"/>
  <Override PartName="/customXml/itemProps3.xml" ContentType="application/vnd.openxmlformats-officedocument.customXml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drawings/drawing4.xml" ContentType="application/vnd.openxmlformats-officedocument.drawingml.chartshapes+xml"/>
  <Override PartName="/ppt/charts/chart48.xml" ContentType="application/vnd.openxmlformats-officedocument.drawingml.chart+xml"/>
  <Override PartName="/ppt/notesSlides/notesSlide69.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charts/chart19.xml" ContentType="application/vnd.openxmlformats-officedocument.drawingml.chart+xml"/>
  <Override PartName="/ppt/notesSlides/notesSlide29.xml" ContentType="application/vnd.openxmlformats-officedocument.presentationml.notesSlide+xml"/>
  <Override PartName="/ppt/charts/chart37.xml" ContentType="application/vnd.openxmlformats-officedocument.drawingml.chart+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charts/chart26.xml" ContentType="application/vnd.openxmlformats-officedocument.drawingml.chart+xml"/>
  <Override PartName="/ppt/notesSlides/notesSlide36.xml" ContentType="application/vnd.openxmlformats-officedocument.presentationml.notesSlide+xml"/>
  <Override PartName="/ppt/drawings/drawing19.xml" ContentType="application/vnd.openxmlformats-officedocument.drawingml.chartshapes+xml"/>
  <Override PartName="/ppt/charts/chart44.xml" ContentType="application/vnd.openxmlformats-officedocument.drawingml.chart+xml"/>
  <Override PartName="/ppt/notesSlides/notesSlide65.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charts/chart15.xml" ContentType="application/vnd.openxmlformats-officedocument.drawingml.chart+xml"/>
  <Override PartName="/ppt/notesSlides/notesSlide25.xml" ContentType="application/vnd.openxmlformats-officedocument.presentationml.notesSlide+xml"/>
  <Override PartName="/ppt/charts/chart33.xml" ContentType="application/vnd.openxmlformats-officedocument.drawingml.chart+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charts/chart51.xml" ContentType="application/vnd.openxmlformats-officedocument.drawingml.char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charts/chart9.xml" ContentType="application/vnd.openxmlformats-officedocument.drawingml.chart+xml"/>
  <Override PartName="/ppt/notesSlides/notesSlide14.xml" ContentType="application/vnd.openxmlformats-officedocument.presentationml.notesSlide+xml"/>
  <Override PartName="/ppt/charts/chart11.xml" ContentType="application/vnd.openxmlformats-officedocument.drawingml.chart+xml"/>
  <Override PartName="/ppt/charts/chart22.xml" ContentType="application/vnd.openxmlformats-officedocument.drawingml.chart+xml"/>
  <Override PartName="/ppt/drawings/drawing15.xml" ContentType="application/vnd.openxmlformats-officedocument.drawingml.chartshapes+xml"/>
  <Override PartName="/ppt/notesSlides/notesSlide32.xml" ContentType="application/vnd.openxmlformats-officedocument.presentationml.notesSlide+xml"/>
  <Override PartName="/ppt/charts/chart40.xml" ContentType="application/vnd.openxmlformats-officedocument.drawingml.chart+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drawings/drawing9.xml" ContentType="application/vnd.openxmlformats-officedocument.drawingml.chartshapes+xml"/>
  <Override PartName="/ppt/notesSlides/notesSlide50.xml" ContentType="application/vnd.openxmlformats-officedocument.presentationml.notesSlide+xml"/>
  <Override PartName="/ppt/charts/chart5.xml" ContentType="application/vnd.openxmlformats-officedocument.drawingml.chart+xml"/>
  <Override PartName="/ppt/notesSlides/notesSlide10.xml" ContentType="application/vnd.openxmlformats-officedocument.presentationml.notesSlide+xml"/>
  <Override PartName="/ppt/drawings/drawing11.xml" ContentType="application/vnd.openxmlformats-officedocument.drawingml.chartshapes+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5.xml" ContentType="application/vnd.openxmlformats-officedocument.presentationml.notesSlide+xml"/>
  <Override PartName="/ppt/drawings/drawing5.xml" ContentType="application/vnd.openxmlformats-officedocument.drawingml.chartshapes+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charts/chart49.xml" ContentType="application/vnd.openxmlformats-officedocument.drawingml.chart+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drawings/drawing1.xml" ContentType="application/vnd.openxmlformats-officedocument.drawingml.chartshapes+xml"/>
  <Override PartName="/ppt/notesSlides/notesSlide19.xml" ContentType="application/vnd.openxmlformats-officedocument.presentationml.notesSlide+xml"/>
  <Override PartName="/ppt/charts/chart27.xml" ContentType="application/vnd.openxmlformats-officedocument.drawingml.chart+xml"/>
  <Override PartName="/ppt/charts/chart38.xml" ContentType="application/vnd.openxmlformats-officedocument.drawingml.chart+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charts/chart16.xml" ContentType="application/vnd.openxmlformats-officedocument.drawingml.chart+xml"/>
  <Override PartName="/ppt/notesSlides/notesSlide37.xml" ContentType="application/vnd.openxmlformats-officedocument.presentationml.notesSlide+xml"/>
  <Override PartName="/ppt/charts/chart34.xml" ContentType="application/vnd.openxmlformats-officedocument.drawingml.chart+xml"/>
  <Override PartName="/ppt/notesSlides/notesSlide55.xml" ContentType="application/vnd.openxmlformats-officedocument.presentationml.notesSlide+xml"/>
  <Override PartName="/ppt/charts/chart45.xml" ContentType="application/vnd.openxmlformats-officedocument.drawingml.chart+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charts/chart23.xml" ContentType="application/vnd.openxmlformats-officedocument.drawingml.chart+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charts/chart52.xml" ContentType="application/vnd.openxmlformats-officedocument.drawingml.chart+xml"/>
  <Override PartName="/ppt/slides/slide20.xml" ContentType="application/vnd.openxmlformats-officedocument.presentationml.slide+xml"/>
  <Override PartName="/ppt/charts/chart12.xml" ContentType="application/vnd.openxmlformats-officedocument.drawingml.chart+xml"/>
  <Override PartName="/ppt/notesSlides/notesSlide22.xml" ContentType="application/vnd.openxmlformats-officedocument.presentationml.notesSlide+xml"/>
  <Override PartName="/ppt/drawings/drawing16.xml" ContentType="application/vnd.openxmlformats-officedocument.drawingml.chartshapes+xml"/>
  <Override PartName="/ppt/notesSlides/notesSlide33.xml" ContentType="application/vnd.openxmlformats-officedocument.presentationml.notesSlide+xml"/>
  <Override PartName="/ppt/charts/chart30.xml" ContentType="application/vnd.openxmlformats-officedocument.drawingml.chart+xml"/>
  <Override PartName="/ppt/charts/chart41.xml" ContentType="application/vnd.openxmlformats-officedocument.drawingml.chart+xml"/>
  <Override PartName="/ppt/notesSlides/notesSlide51.xml" ContentType="application/vnd.openxmlformats-officedocument.presentationml.notesSlide+xml"/>
  <Override PartName="/ppt/charts/chart6.xml" ContentType="application/vnd.openxmlformats-officedocument.drawingml.chart+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drawings/drawing12.xml" ContentType="application/vnd.openxmlformats-officedocument.drawingml.chartshapes+xml"/>
  <Override PartName="/ppt/slides/slide8.xml" ContentType="application/vnd.openxmlformats-officedocument.presentationml.slide+xml"/>
  <Override PartName="/ppt/slides/slide69.xml" ContentType="application/vnd.openxmlformats-officedocument.presentationml.slide+xml"/>
  <Override PartName="/ppt/charts/chart2.xml" ContentType="application/vnd.openxmlformats-officedocument.drawingml.chart+xml"/>
  <Override PartName="/ppt/drawings/drawing6.xml" ContentType="application/vnd.openxmlformats-officedocument.drawingml.chartshapes+xml"/>
  <Override PartName="/ppt/slides/slide29.xml" ContentType="application/vnd.openxmlformats-officedocument.presentationml.slide+xml"/>
  <Override PartName="/ppt/charts/chart39.xml" ContentType="application/vnd.openxmlformats-officedocument.drawingml.chart+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drawings/drawing2.xml" ContentType="application/vnd.openxmlformats-officedocument.drawingml.chartshapes+xml"/>
  <Override PartName="/ppt/charts/chart28.xml" ContentType="application/vnd.openxmlformats-officedocument.drawingml.chart+xml"/>
  <Override PartName="/ppt/notesSlides/notesSlide67.xml" ContentType="application/vnd.openxmlformats-officedocument.presentationml.notesSlide+xml"/>
  <Override PartName="/ppt/slides/slide43.xml" ContentType="application/vnd.openxmlformats-officedocument.presentationml.slide+xml"/>
  <Override PartName="/ppt/theme/theme1.xml" ContentType="application/vnd.openxmlformats-officedocument.theme+xml"/>
  <Override PartName="/ppt/charts/chart17.xml" ContentType="application/vnd.openxmlformats-officedocument.drawingml.chart+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slides/slide32.xml" ContentType="application/vnd.openxmlformats-officedocument.presentationml.slide+xml"/>
  <Override PartName="/ppt/notesSlides/notesSlide34.xml" ContentType="application/vnd.openxmlformats-officedocument.presentationml.notesSlide+xml"/>
  <Override PartName="/ppt/charts/chart42.xml" ContentType="application/vnd.openxmlformats-officedocument.drawingml.chart+xml"/>
  <Override PartName="/ppt/slides/slide10.xml" ContentType="application/vnd.openxmlformats-officedocument.presentationml.slide+xml"/>
  <Override PartName="/ppt/slides/slide21.xml" ContentType="application/vnd.openxmlformats-officedocument.presentationml.slide+xml"/>
  <Override PartName="/ppt/notesSlides/notesSlide23.xml" ContentType="application/vnd.openxmlformats-officedocument.presentationml.notesSlide+xml"/>
  <Override PartName="/ppt/charts/chart31.xml" ContentType="application/vnd.openxmlformats-officedocument.drawingml.chart+xml"/>
  <Override PartName="/ppt/notesSlides/notesSlide70.xml" ContentType="application/vnd.openxmlformats-officedocument.presentationml.notesSlide+xml"/>
  <Override PartName="/docProps/custom.xml" ContentType="application/vnd.openxmlformats-officedocument.custom-properties+xml"/>
  <Override PartName="/ppt/charts/chart7.xml" ContentType="application/vnd.openxmlformats-officedocument.drawingml.chart+xml"/>
  <Override PartName="/ppt/notesSlides/notesSlide12.xml" ContentType="application/vnd.openxmlformats-officedocument.presentationml.notesSlide+xml"/>
  <Override PartName="/ppt/charts/chart20.xml" ContentType="application/vnd.openxmlformats-officedocument.drawingml.chart+xml"/>
  <Override PartName="/ppt/drawings/drawing13.xml" ContentType="application/vnd.openxmlformats-officedocument.drawingml.chartshapes+xml"/>
  <Override PartName="/ppt/drawings/drawing7.xml" ContentType="application/vnd.openxmlformats-officedocument.drawingml.chartshapes+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48.xml" ContentType="application/vnd.openxmlformats-officedocument.presentationml.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5"/>
  </p:notesMasterIdLst>
  <p:sldIdLst>
    <p:sldId id="256" r:id="rId5"/>
    <p:sldId id="322" r:id="rId6"/>
    <p:sldId id="257" r:id="rId7"/>
    <p:sldId id="258" r:id="rId8"/>
    <p:sldId id="259" r:id="rId9"/>
    <p:sldId id="260" r:id="rId10"/>
    <p:sldId id="261" r:id="rId11"/>
    <p:sldId id="323" r:id="rId12"/>
    <p:sldId id="330" r:id="rId13"/>
    <p:sldId id="263" r:id="rId14"/>
    <p:sldId id="264" r:id="rId15"/>
    <p:sldId id="266" r:id="rId16"/>
    <p:sldId id="267" r:id="rId17"/>
    <p:sldId id="268" r:id="rId18"/>
    <p:sldId id="269" r:id="rId19"/>
    <p:sldId id="270" r:id="rId20"/>
    <p:sldId id="271" r:id="rId21"/>
    <p:sldId id="324" r:id="rId22"/>
    <p:sldId id="272" r:id="rId23"/>
    <p:sldId id="325" r:id="rId24"/>
    <p:sldId id="273" r:id="rId25"/>
    <p:sldId id="326" r:id="rId26"/>
    <p:sldId id="274" r:id="rId27"/>
    <p:sldId id="275" r:id="rId28"/>
    <p:sldId id="276" r:id="rId29"/>
    <p:sldId id="277" r:id="rId30"/>
    <p:sldId id="327" r:id="rId31"/>
    <p:sldId id="278" r:id="rId32"/>
    <p:sldId id="279" r:id="rId33"/>
    <p:sldId id="280" r:id="rId34"/>
    <p:sldId id="281" r:id="rId35"/>
    <p:sldId id="282" r:id="rId36"/>
    <p:sldId id="284" r:id="rId37"/>
    <p:sldId id="286" r:id="rId38"/>
    <p:sldId id="288" r:id="rId39"/>
    <p:sldId id="328" r:id="rId40"/>
    <p:sldId id="287" r:id="rId41"/>
    <p:sldId id="318" r:id="rId42"/>
    <p:sldId id="290" r:id="rId43"/>
    <p:sldId id="291" r:id="rId44"/>
    <p:sldId id="292" r:id="rId45"/>
    <p:sldId id="319" r:id="rId46"/>
    <p:sldId id="329" r:id="rId47"/>
    <p:sldId id="294" r:id="rId48"/>
    <p:sldId id="295" r:id="rId49"/>
    <p:sldId id="296" r:id="rId50"/>
    <p:sldId id="297" r:id="rId51"/>
    <p:sldId id="298" r:id="rId52"/>
    <p:sldId id="299" r:id="rId53"/>
    <p:sldId id="300" r:id="rId54"/>
    <p:sldId id="301" r:id="rId55"/>
    <p:sldId id="302" r:id="rId56"/>
    <p:sldId id="303" r:id="rId57"/>
    <p:sldId id="304" r:id="rId58"/>
    <p:sldId id="305" r:id="rId59"/>
    <p:sldId id="331" r:id="rId60"/>
    <p:sldId id="306" r:id="rId61"/>
    <p:sldId id="307" r:id="rId62"/>
    <p:sldId id="332" r:id="rId63"/>
    <p:sldId id="308" r:id="rId64"/>
    <p:sldId id="333" r:id="rId65"/>
    <p:sldId id="310" r:id="rId66"/>
    <p:sldId id="311" r:id="rId67"/>
    <p:sldId id="313" r:id="rId68"/>
    <p:sldId id="320" r:id="rId69"/>
    <p:sldId id="334" r:id="rId70"/>
    <p:sldId id="315" r:id="rId71"/>
    <p:sldId id="316" r:id="rId72"/>
    <p:sldId id="317" r:id="rId73"/>
    <p:sldId id="321" r:id="rId7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0033"/>
    <a:srgbClr val="0066FF"/>
    <a:srgbClr val="FFFF00"/>
    <a:srgbClr val="FF0000"/>
    <a:srgbClr val="9933FF"/>
    <a:srgbClr val="20F703"/>
    <a:srgbClr val="6600CC"/>
    <a:srgbClr val="FF9900"/>
    <a:srgbClr val="CC6600"/>
    <a:srgbClr val="208C03"/>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98" autoAdjust="0"/>
    <p:restoredTop sz="77234" autoAdjust="0"/>
  </p:normalViewPr>
  <p:slideViewPr>
    <p:cSldViewPr>
      <p:cViewPr>
        <p:scale>
          <a:sx n="70" d="100"/>
          <a:sy n="70" d="100"/>
        </p:scale>
        <p:origin x="-1074" y="-3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slide" Target="slides/slide64.xml"/><Relationship Id="rId76" Type="http://schemas.openxmlformats.org/officeDocument/2006/relationships/presProps" Target="presProps.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slide" Target="slides/slide70.xml"/><Relationship Id="rId79" Type="http://schemas.openxmlformats.org/officeDocument/2006/relationships/tableStyles" Target="tableStyles.xml"/><Relationship Id="rId5" Type="http://schemas.openxmlformats.org/officeDocument/2006/relationships/slide" Target="slides/slide1.xml"/><Relationship Id="rId61" Type="http://schemas.openxmlformats.org/officeDocument/2006/relationships/slide" Target="slides/slide57.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Office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Office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Office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Office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Office_Excel_Worksheet14.xlsx"/></Relationships>
</file>

<file path=ppt/charts/_rels/chart15.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Office_Excel_Worksheet15.xlsx"/></Relationships>
</file>

<file path=ppt/charts/_rels/chart16.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Office_Excel_Worksheet16.xlsx"/></Relationships>
</file>

<file path=ppt/charts/_rels/chart17.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package" Target="../embeddings/Microsoft_Office_Excel_Worksheet17.xlsx"/></Relationships>
</file>

<file path=ppt/charts/_rels/chart18.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package" Target="../embeddings/Microsoft_Office_Excel_Worksheet18.xlsx"/></Relationships>
</file>

<file path=ppt/charts/_rels/chart19.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package" Target="../embeddings/Microsoft_Office_Excel_Worksheet19.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20.xml.rels><?xml version="1.0" encoding="UTF-8" standalone="yes"?>
<Relationships xmlns="http://schemas.openxmlformats.org/package/2006/relationships"><Relationship Id="rId2" Type="http://schemas.openxmlformats.org/officeDocument/2006/relationships/chartUserShapes" Target="../drawings/drawing9.xml"/><Relationship Id="rId1" Type="http://schemas.openxmlformats.org/officeDocument/2006/relationships/package" Target="../embeddings/Microsoft_Office_Excel_Worksheet20.xlsx"/></Relationships>
</file>

<file path=ppt/charts/_rels/chart21.xml.rels><?xml version="1.0" encoding="UTF-8" standalone="yes"?>
<Relationships xmlns="http://schemas.openxmlformats.org/package/2006/relationships"><Relationship Id="rId2" Type="http://schemas.openxmlformats.org/officeDocument/2006/relationships/chartUserShapes" Target="../drawings/drawing10.xml"/><Relationship Id="rId1" Type="http://schemas.openxmlformats.org/officeDocument/2006/relationships/package" Target="../embeddings/Microsoft_Office_Excel_Worksheet21.xlsx"/></Relationships>
</file>

<file path=ppt/charts/_rels/chart22.xml.rels><?xml version="1.0" encoding="UTF-8" standalone="yes"?>
<Relationships xmlns="http://schemas.openxmlformats.org/package/2006/relationships"><Relationship Id="rId2" Type="http://schemas.openxmlformats.org/officeDocument/2006/relationships/chartUserShapes" Target="../drawings/drawing11.xml"/><Relationship Id="rId1" Type="http://schemas.openxmlformats.org/officeDocument/2006/relationships/package" Target="../embeddings/Microsoft_Office_Excel_Worksheet22.xlsx"/></Relationships>
</file>

<file path=ppt/charts/_rels/chart23.xml.rels><?xml version="1.0" encoding="UTF-8" standalone="yes"?>
<Relationships xmlns="http://schemas.openxmlformats.org/package/2006/relationships"><Relationship Id="rId2" Type="http://schemas.openxmlformats.org/officeDocument/2006/relationships/chartUserShapes" Target="../drawings/drawing12.xml"/><Relationship Id="rId1" Type="http://schemas.openxmlformats.org/officeDocument/2006/relationships/package" Target="../embeddings/Microsoft_Office_Excel_Worksheet23.xlsx"/></Relationships>
</file>

<file path=ppt/charts/_rels/chart24.xml.rels><?xml version="1.0" encoding="UTF-8" standalone="yes"?>
<Relationships xmlns="http://schemas.openxmlformats.org/package/2006/relationships"><Relationship Id="rId2" Type="http://schemas.openxmlformats.org/officeDocument/2006/relationships/chartUserShapes" Target="../drawings/drawing13.xml"/><Relationship Id="rId1" Type="http://schemas.openxmlformats.org/officeDocument/2006/relationships/package" Target="../embeddings/Microsoft_Office_Excel_Worksheet24.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Office_Excel_Worksheet25.xlsx"/></Relationships>
</file>

<file path=ppt/charts/_rels/chart26.xml.rels><?xml version="1.0" encoding="UTF-8" standalone="yes"?>
<Relationships xmlns="http://schemas.openxmlformats.org/package/2006/relationships"><Relationship Id="rId2" Type="http://schemas.openxmlformats.org/officeDocument/2006/relationships/chartUserShapes" Target="../drawings/drawing14.xml"/><Relationship Id="rId1" Type="http://schemas.openxmlformats.org/officeDocument/2006/relationships/package" Target="../embeddings/Microsoft_Office_Excel_Worksheet26.xlsx"/></Relationships>
</file>

<file path=ppt/charts/_rels/chart27.xml.rels><?xml version="1.0" encoding="UTF-8" standalone="yes"?>
<Relationships xmlns="http://schemas.openxmlformats.org/package/2006/relationships"><Relationship Id="rId2" Type="http://schemas.openxmlformats.org/officeDocument/2006/relationships/chartUserShapes" Target="../drawings/drawing15.xml"/><Relationship Id="rId1" Type="http://schemas.openxmlformats.org/officeDocument/2006/relationships/package" Target="../embeddings/Microsoft_Office_Excel_Worksheet27.xlsx"/></Relationships>
</file>

<file path=ppt/charts/_rels/chart28.xml.rels><?xml version="1.0" encoding="UTF-8" standalone="yes"?>
<Relationships xmlns="http://schemas.openxmlformats.org/package/2006/relationships"><Relationship Id="rId2" Type="http://schemas.openxmlformats.org/officeDocument/2006/relationships/chartUserShapes" Target="../drawings/drawing16.xml"/><Relationship Id="rId1" Type="http://schemas.openxmlformats.org/officeDocument/2006/relationships/package" Target="../embeddings/Microsoft_Office_Excel_Worksheet28.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Office_Excel_Worksheet29.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Office_Excel_Worksheet30.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Office_Excel_Worksheet31.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Office_Excel_Worksheet32.xlsx"/></Relationships>
</file>

<file path=ppt/charts/_rels/chart33.xml.rels><?xml version="1.0" encoding="UTF-8" standalone="yes"?>
<Relationships xmlns="http://schemas.openxmlformats.org/package/2006/relationships"><Relationship Id="rId2" Type="http://schemas.openxmlformats.org/officeDocument/2006/relationships/chartUserShapes" Target="../drawings/drawing17.xml"/><Relationship Id="rId1" Type="http://schemas.openxmlformats.org/officeDocument/2006/relationships/package" Target="../embeddings/Microsoft_Office_Excel_Worksheet33.xlsx"/></Relationships>
</file>

<file path=ppt/charts/_rels/chart34.xml.rels><?xml version="1.0" encoding="UTF-8" standalone="yes"?>
<Relationships xmlns="http://schemas.openxmlformats.org/package/2006/relationships"><Relationship Id="rId2" Type="http://schemas.openxmlformats.org/officeDocument/2006/relationships/chartUserShapes" Target="../drawings/drawing18.xml"/><Relationship Id="rId1" Type="http://schemas.openxmlformats.org/officeDocument/2006/relationships/package" Target="../embeddings/Microsoft_Office_Excel_Worksheet34.xlsx"/></Relationships>
</file>

<file path=ppt/charts/_rels/chart35.xml.rels><?xml version="1.0" encoding="UTF-8" standalone="yes"?>
<Relationships xmlns="http://schemas.openxmlformats.org/package/2006/relationships"><Relationship Id="rId2" Type="http://schemas.openxmlformats.org/officeDocument/2006/relationships/chartUserShapes" Target="../drawings/drawing19.xml"/><Relationship Id="rId1" Type="http://schemas.openxmlformats.org/officeDocument/2006/relationships/package" Target="../embeddings/Microsoft_Office_Excel_Worksheet35.xlsx"/></Relationships>
</file>

<file path=ppt/charts/_rels/chart36.xml.rels><?xml version="1.0" encoding="UTF-8" standalone="yes"?>
<Relationships xmlns="http://schemas.openxmlformats.org/package/2006/relationships"><Relationship Id="rId2" Type="http://schemas.openxmlformats.org/officeDocument/2006/relationships/chartUserShapes" Target="../drawings/drawing20.xml"/><Relationship Id="rId1" Type="http://schemas.openxmlformats.org/officeDocument/2006/relationships/package" Target="../embeddings/Microsoft_Office_Excel_Worksheet36.xlsx"/></Relationships>
</file>

<file path=ppt/charts/_rels/chart37.xml.rels><?xml version="1.0" encoding="UTF-8" standalone="yes"?>
<Relationships xmlns="http://schemas.openxmlformats.org/package/2006/relationships"><Relationship Id="rId1" Type="http://schemas.openxmlformats.org/officeDocument/2006/relationships/package" Target="../embeddings/Microsoft_Office_Excel_Worksheet37.xlsx"/></Relationships>
</file>

<file path=ppt/charts/_rels/chart38.xml.rels><?xml version="1.0" encoding="UTF-8" standalone="yes"?>
<Relationships xmlns="http://schemas.openxmlformats.org/package/2006/relationships"><Relationship Id="rId1" Type="http://schemas.openxmlformats.org/officeDocument/2006/relationships/package" Target="../embeddings/Microsoft_Office_Excel_Worksheet38.xlsx"/></Relationships>
</file>

<file path=ppt/charts/_rels/chart39.xml.rels><?xml version="1.0" encoding="UTF-8" standalone="yes"?>
<Relationships xmlns="http://schemas.openxmlformats.org/package/2006/relationships"><Relationship Id="rId1" Type="http://schemas.openxmlformats.org/officeDocument/2006/relationships/package" Target="../embeddings/Microsoft_Office_Excel_Worksheet39.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Office_Excel_Worksheet4.xlsx"/></Relationships>
</file>

<file path=ppt/charts/_rels/chart40.xml.rels><?xml version="1.0" encoding="UTF-8" standalone="yes"?>
<Relationships xmlns="http://schemas.openxmlformats.org/package/2006/relationships"><Relationship Id="rId1" Type="http://schemas.openxmlformats.org/officeDocument/2006/relationships/package" Target="../embeddings/Microsoft_Office_Excel_Worksheet40.xlsx"/></Relationships>
</file>

<file path=ppt/charts/_rels/chart41.xml.rels><?xml version="1.0" encoding="UTF-8" standalone="yes"?>
<Relationships xmlns="http://schemas.openxmlformats.org/package/2006/relationships"><Relationship Id="rId1" Type="http://schemas.openxmlformats.org/officeDocument/2006/relationships/package" Target="../embeddings/Microsoft_Office_Excel_Worksheet41.xlsx"/></Relationships>
</file>

<file path=ppt/charts/_rels/chart42.xml.rels><?xml version="1.0" encoding="UTF-8" standalone="yes"?>
<Relationships xmlns="http://schemas.openxmlformats.org/package/2006/relationships"><Relationship Id="rId2" Type="http://schemas.openxmlformats.org/officeDocument/2006/relationships/chartUserShapes" Target="../drawings/drawing21.xml"/><Relationship Id="rId1" Type="http://schemas.openxmlformats.org/officeDocument/2006/relationships/package" Target="../embeddings/Microsoft_Office_Excel_Worksheet42.xlsx"/></Relationships>
</file>

<file path=ppt/charts/_rels/chart43.xml.rels><?xml version="1.0" encoding="UTF-8" standalone="yes"?>
<Relationships xmlns="http://schemas.openxmlformats.org/package/2006/relationships"><Relationship Id="rId1" Type="http://schemas.openxmlformats.org/officeDocument/2006/relationships/package" Target="../embeddings/Microsoft_Office_Excel_Worksheet43.xlsx"/></Relationships>
</file>

<file path=ppt/charts/_rels/chart44.xml.rels><?xml version="1.0" encoding="UTF-8" standalone="yes"?>
<Relationships xmlns="http://schemas.openxmlformats.org/package/2006/relationships"><Relationship Id="rId1" Type="http://schemas.openxmlformats.org/officeDocument/2006/relationships/package" Target="../embeddings/Microsoft_Office_Excel_Worksheet44.xlsx"/></Relationships>
</file>

<file path=ppt/charts/_rels/chart45.xml.rels><?xml version="1.0" encoding="UTF-8" standalone="yes"?>
<Relationships xmlns="http://schemas.openxmlformats.org/package/2006/relationships"><Relationship Id="rId1" Type="http://schemas.openxmlformats.org/officeDocument/2006/relationships/package" Target="../embeddings/Microsoft_Office_Excel_Worksheet45.xlsx"/></Relationships>
</file>

<file path=ppt/charts/_rels/chart46.xml.rels><?xml version="1.0" encoding="UTF-8" standalone="yes"?>
<Relationships xmlns="http://schemas.openxmlformats.org/package/2006/relationships"><Relationship Id="rId1" Type="http://schemas.openxmlformats.org/officeDocument/2006/relationships/package" Target="../embeddings/Microsoft_Office_Excel_Worksheet46.xlsx"/></Relationships>
</file>

<file path=ppt/charts/_rels/chart47.xml.rels><?xml version="1.0" encoding="UTF-8" standalone="yes"?>
<Relationships xmlns="http://schemas.openxmlformats.org/package/2006/relationships"><Relationship Id="rId1" Type="http://schemas.openxmlformats.org/officeDocument/2006/relationships/package" Target="../embeddings/Microsoft_Office_Excel_Worksheet47.xlsx"/></Relationships>
</file>

<file path=ppt/charts/_rels/chart48.xml.rels><?xml version="1.0" encoding="UTF-8" standalone="yes"?>
<Relationships xmlns="http://schemas.openxmlformats.org/package/2006/relationships"><Relationship Id="rId1" Type="http://schemas.openxmlformats.org/officeDocument/2006/relationships/package" Target="../embeddings/Microsoft_Office_Excel_Worksheet48.xlsx"/></Relationships>
</file>

<file path=ppt/charts/_rels/chart49.xml.rels><?xml version="1.0" encoding="UTF-8" standalone="yes"?>
<Relationships xmlns="http://schemas.openxmlformats.org/package/2006/relationships"><Relationship Id="rId1" Type="http://schemas.openxmlformats.org/officeDocument/2006/relationships/package" Target="../embeddings/Microsoft_Office_Excel_Worksheet49.xlsx"/></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Office_Excel_Worksheet5.xlsx"/></Relationships>
</file>

<file path=ppt/charts/_rels/chart50.xml.rels><?xml version="1.0" encoding="UTF-8" standalone="yes"?>
<Relationships xmlns="http://schemas.openxmlformats.org/package/2006/relationships"><Relationship Id="rId1" Type="http://schemas.openxmlformats.org/officeDocument/2006/relationships/package" Target="../embeddings/Microsoft_Office_Excel_Worksheet50.xlsx"/></Relationships>
</file>

<file path=ppt/charts/_rels/chart51.xml.rels><?xml version="1.0" encoding="UTF-8" standalone="yes"?>
<Relationships xmlns="http://schemas.openxmlformats.org/package/2006/relationships"><Relationship Id="rId1" Type="http://schemas.openxmlformats.org/officeDocument/2006/relationships/package" Target="../embeddings/Microsoft_Office_Excel_Worksheet51.xlsx"/></Relationships>
</file>

<file path=ppt/charts/_rels/chart52.xml.rels><?xml version="1.0" encoding="UTF-8" standalone="yes"?>
<Relationships xmlns="http://schemas.openxmlformats.org/package/2006/relationships"><Relationship Id="rId1" Type="http://schemas.openxmlformats.org/officeDocument/2006/relationships/package" Target="../embeddings/Microsoft_Office_Excel_Worksheet52.xlsx"/></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Office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Office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Office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Office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2970687392524211"/>
          <c:y val="7.9098794291341201E-2"/>
          <c:w val="0.83600586025886225"/>
          <c:h val="0.75446645341207363"/>
        </c:manualLayout>
      </c:layout>
      <c:barChart>
        <c:barDir val="col"/>
        <c:grouping val="stacked"/>
        <c:ser>
          <c:idx val="0"/>
          <c:order val="0"/>
          <c:tx>
            <c:strRef>
              <c:f>Sheet1!$A$2</c:f>
              <c:strCache>
                <c:ptCount val="1"/>
                <c:pt idx="0">
                  <c:v>&lt;1</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cat>
            <c:strRef>
              <c:f>Sheet1!$B$1:$C$1</c:f>
              <c:strCache>
                <c:ptCount val="2"/>
                <c:pt idx="0">
                  <c:v>1986-1999 (N=675)</c:v>
                </c:pt>
                <c:pt idx="1">
                  <c:v>2000-6/2012 (N=1,200)</c:v>
                </c:pt>
              </c:strCache>
            </c:strRef>
          </c:cat>
          <c:val>
            <c:numRef>
              <c:f>Sheet1!$B$2:$C$2</c:f>
              <c:numCache>
                <c:formatCode>General</c:formatCode>
                <c:ptCount val="2"/>
                <c:pt idx="0">
                  <c:v>49</c:v>
                </c:pt>
                <c:pt idx="1">
                  <c:v>52</c:v>
                </c:pt>
              </c:numCache>
            </c:numRef>
          </c:val>
        </c:ser>
        <c:ser>
          <c:idx val="1"/>
          <c:order val="1"/>
          <c:tx>
            <c:strRef>
              <c:f>Sheet1!$A$3</c:f>
              <c:strCache>
                <c:ptCount val="1"/>
                <c:pt idx="0">
                  <c:v>1-5</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cat>
            <c:strRef>
              <c:f>Sheet1!$B$1:$C$1</c:f>
              <c:strCache>
                <c:ptCount val="2"/>
                <c:pt idx="0">
                  <c:v>1986-1999 (N=675)</c:v>
                </c:pt>
                <c:pt idx="1">
                  <c:v>2000-6/2012 (N=1,200)</c:v>
                </c:pt>
              </c:strCache>
            </c:strRef>
          </c:cat>
          <c:val>
            <c:numRef>
              <c:f>Sheet1!$B$3:$C$3</c:f>
              <c:numCache>
                <c:formatCode>General</c:formatCode>
                <c:ptCount val="2"/>
                <c:pt idx="0">
                  <c:v>56</c:v>
                </c:pt>
                <c:pt idx="1">
                  <c:v>76</c:v>
                </c:pt>
              </c:numCache>
            </c:numRef>
          </c:val>
        </c:ser>
        <c:ser>
          <c:idx val="2"/>
          <c:order val="2"/>
          <c:tx>
            <c:strRef>
              <c:f>Sheet1!$A$4</c:f>
              <c:strCache>
                <c:ptCount val="1"/>
                <c:pt idx="0">
                  <c:v>6-10</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cat>
            <c:strRef>
              <c:f>Sheet1!$B$1:$C$1</c:f>
              <c:strCache>
                <c:ptCount val="2"/>
                <c:pt idx="0">
                  <c:v>1986-1999 (N=675)</c:v>
                </c:pt>
                <c:pt idx="1">
                  <c:v>2000-6/2012 (N=1,200)</c:v>
                </c:pt>
              </c:strCache>
            </c:strRef>
          </c:cat>
          <c:val>
            <c:numRef>
              <c:f>Sheet1!$B$4:$C$4</c:f>
              <c:numCache>
                <c:formatCode>General</c:formatCode>
                <c:ptCount val="2"/>
                <c:pt idx="0">
                  <c:v>117</c:v>
                </c:pt>
                <c:pt idx="1">
                  <c:v>169</c:v>
                </c:pt>
              </c:numCache>
            </c:numRef>
          </c:val>
        </c:ser>
        <c:ser>
          <c:idx val="3"/>
          <c:order val="3"/>
          <c:tx>
            <c:strRef>
              <c:f>Sheet1!$A$5</c:f>
              <c:strCache>
                <c:ptCount val="1"/>
                <c:pt idx="0">
                  <c:v>11-17</c:v>
                </c:pt>
              </c:strCache>
            </c:strRef>
          </c:tx>
          <c:spPr>
            <a:gradFill flip="none" rotWithShape="1">
              <a:gsLst>
                <a:gs pos="0">
                  <a:srgbClr val="208C03"/>
                </a:gs>
                <a:gs pos="50000">
                  <a:srgbClr val="20F703"/>
                </a:gs>
                <a:gs pos="100000">
                  <a:srgbClr val="208C03"/>
                </a:gs>
              </a:gsLst>
              <a:lin ang="0" scaled="1"/>
              <a:tileRect/>
            </a:gradFill>
            <a:ln>
              <a:solidFill>
                <a:srgbClr val="000000"/>
              </a:solidFill>
            </a:ln>
          </c:spPr>
          <c:cat>
            <c:strRef>
              <c:f>Sheet1!$B$1:$C$1</c:f>
              <c:strCache>
                <c:ptCount val="2"/>
                <c:pt idx="0">
                  <c:v>1986-1999 (N=675)</c:v>
                </c:pt>
                <c:pt idx="1">
                  <c:v>2000-6/2012 (N=1,200)</c:v>
                </c:pt>
              </c:strCache>
            </c:strRef>
          </c:cat>
          <c:val>
            <c:numRef>
              <c:f>Sheet1!$B$5:$C$5</c:f>
              <c:numCache>
                <c:formatCode>General</c:formatCode>
                <c:ptCount val="2"/>
                <c:pt idx="0">
                  <c:v>453</c:v>
                </c:pt>
                <c:pt idx="1">
                  <c:v>903</c:v>
                </c:pt>
              </c:numCache>
            </c:numRef>
          </c:val>
        </c:ser>
        <c:gapWidth val="100"/>
        <c:overlap val="100"/>
        <c:axId val="115702400"/>
        <c:axId val="115730304"/>
      </c:barChart>
      <c:catAx>
        <c:axId val="115702400"/>
        <c:scaling>
          <c:orientation val="minMax"/>
        </c:scaling>
        <c:axPos val="b"/>
        <c:tickLblPos val="nextTo"/>
        <c:txPr>
          <a:bodyPr/>
          <a:lstStyle/>
          <a:p>
            <a:pPr>
              <a:defRPr sz="1500" b="1"/>
            </a:pPr>
            <a:endParaRPr lang="en-US"/>
          </a:p>
        </c:txPr>
        <c:crossAx val="115730304"/>
        <c:crosses val="autoZero"/>
        <c:auto val="1"/>
        <c:lblAlgn val="ctr"/>
        <c:lblOffset val="100"/>
      </c:catAx>
      <c:valAx>
        <c:axId val="115730304"/>
        <c:scaling>
          <c:orientation val="minMax"/>
          <c:max val="1400"/>
        </c:scaling>
        <c:axPos val="l"/>
        <c:majorGridlines>
          <c:spPr>
            <a:ln w="6350">
              <a:solidFill>
                <a:schemeClr val="tx1"/>
              </a:solidFill>
              <a:prstDash val="sysDash"/>
            </a:ln>
          </c:spPr>
        </c:majorGridlines>
        <c:title>
          <c:tx>
            <c:rich>
              <a:bodyPr rot="-5400000" vert="horz"/>
              <a:lstStyle/>
              <a:p>
                <a:pPr>
                  <a:defRPr sz="1700"/>
                </a:pPr>
                <a:r>
                  <a:rPr lang="en-US" sz="1700" dirty="0" smtClean="0"/>
                  <a:t>Number of Transplants</a:t>
                </a:r>
                <a:endParaRPr lang="en-US" sz="1700" dirty="0"/>
              </a:p>
            </c:rich>
          </c:tx>
          <c:layout>
            <c:manualLayout>
              <c:xMode val="edge"/>
              <c:yMode val="edge"/>
              <c:x val="1.6471739523938943E-2"/>
              <c:y val="0.18676160597113223"/>
            </c:manualLayout>
          </c:layout>
        </c:title>
        <c:numFmt formatCode="#,##0" sourceLinked="0"/>
        <c:tickLblPos val="nextTo"/>
        <c:txPr>
          <a:bodyPr/>
          <a:lstStyle/>
          <a:p>
            <a:pPr>
              <a:defRPr sz="1500" b="1"/>
            </a:pPr>
            <a:endParaRPr lang="en-US"/>
          </a:p>
        </c:txPr>
        <c:crossAx val="115702400"/>
        <c:crosses val="autoZero"/>
        <c:crossBetween val="between"/>
      </c:valAx>
      <c:spPr>
        <a:solidFill>
          <a:srgbClr val="000000"/>
        </a:solidFill>
        <a:ln w="12700">
          <a:solidFill>
            <a:srgbClr val="FFFFFF"/>
          </a:solidFill>
        </a:ln>
      </c:spPr>
    </c:plotArea>
    <c:legend>
      <c:legendPos val="t"/>
      <c:layout>
        <c:manualLayout>
          <c:xMode val="edge"/>
          <c:yMode val="edge"/>
          <c:x val="0.16173171780251622"/>
          <c:y val="0.125"/>
          <c:w val="0.31989523938818032"/>
          <c:h val="9.5009432414698267E-2"/>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0197140733514505"/>
          <c:y val="3.7226668387763256E-2"/>
          <c:w val="0.88035224026199055"/>
          <c:h val="0.77170042116340365"/>
        </c:manualLayout>
      </c:layout>
      <c:barChart>
        <c:barDir val="col"/>
        <c:grouping val="stacked"/>
        <c:ser>
          <c:idx val="0"/>
          <c:order val="0"/>
          <c:tx>
            <c:strRef>
              <c:f>Sheet1!$B$1</c:f>
              <c:strCache>
                <c:ptCount val="1"/>
                <c:pt idx="0">
                  <c:v>1-4 transplants</c:v>
                </c:pt>
              </c:strCache>
            </c:strRef>
          </c:tx>
          <c:spPr>
            <a:gradFill flip="none" rotWithShape="1">
              <a:gsLst>
                <a:gs pos="0">
                  <a:srgbClr val="208C03"/>
                </a:gs>
                <a:gs pos="50000">
                  <a:srgbClr val="20F703"/>
                </a:gs>
                <a:gs pos="100000">
                  <a:srgbClr val="208C03"/>
                </a:gs>
              </a:gsLst>
              <a:lin ang="10800000" scaled="1"/>
              <a:tileRect/>
            </a:gradFill>
          </c:spPr>
          <c:cat>
            <c:numRef>
              <c:f>Sheet1!$A$2:$A$27</c:f>
              <c:numCache>
                <c:formatCode>General</c:formatCode>
                <c:ptCount val="26"/>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numCache>
            </c:numRef>
          </c:cat>
          <c:val>
            <c:numRef>
              <c:f>Sheet1!$B$2:$B$27</c:f>
              <c:numCache>
                <c:formatCode>General</c:formatCode>
                <c:ptCount val="26"/>
                <c:pt idx="0">
                  <c:v>1</c:v>
                </c:pt>
                <c:pt idx="1">
                  <c:v>3</c:v>
                </c:pt>
                <c:pt idx="2">
                  <c:v>5</c:v>
                </c:pt>
                <c:pt idx="3">
                  <c:v>7</c:v>
                </c:pt>
                <c:pt idx="4">
                  <c:v>18</c:v>
                </c:pt>
                <c:pt idx="5">
                  <c:v>30</c:v>
                </c:pt>
                <c:pt idx="6">
                  <c:v>25</c:v>
                </c:pt>
                <c:pt idx="7">
                  <c:v>28</c:v>
                </c:pt>
                <c:pt idx="8">
                  <c:v>27</c:v>
                </c:pt>
                <c:pt idx="9">
                  <c:v>44</c:v>
                </c:pt>
                <c:pt idx="10">
                  <c:v>50</c:v>
                </c:pt>
                <c:pt idx="11">
                  <c:v>43</c:v>
                </c:pt>
                <c:pt idx="12">
                  <c:v>38</c:v>
                </c:pt>
                <c:pt idx="13">
                  <c:v>35</c:v>
                </c:pt>
                <c:pt idx="14">
                  <c:v>49</c:v>
                </c:pt>
                <c:pt idx="15">
                  <c:v>47</c:v>
                </c:pt>
                <c:pt idx="16">
                  <c:v>55</c:v>
                </c:pt>
                <c:pt idx="17">
                  <c:v>52</c:v>
                </c:pt>
                <c:pt idx="18">
                  <c:v>49</c:v>
                </c:pt>
                <c:pt idx="19">
                  <c:v>50</c:v>
                </c:pt>
                <c:pt idx="20">
                  <c:v>65</c:v>
                </c:pt>
                <c:pt idx="21">
                  <c:v>63</c:v>
                </c:pt>
                <c:pt idx="22">
                  <c:v>64</c:v>
                </c:pt>
                <c:pt idx="23">
                  <c:v>68</c:v>
                </c:pt>
                <c:pt idx="24">
                  <c:v>67</c:v>
                </c:pt>
                <c:pt idx="25">
                  <c:v>63</c:v>
                </c:pt>
              </c:numCache>
            </c:numRef>
          </c:val>
        </c:ser>
        <c:ser>
          <c:idx val="1"/>
          <c:order val="1"/>
          <c:tx>
            <c:strRef>
              <c:f>Sheet1!$C$1</c:f>
              <c:strCache>
                <c:ptCount val="1"/>
                <c:pt idx="0">
                  <c:v>5-9 transplants</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cat>
            <c:numRef>
              <c:f>Sheet1!$A$2:$A$27</c:f>
              <c:numCache>
                <c:formatCode>General</c:formatCode>
                <c:ptCount val="26"/>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numCache>
            </c:numRef>
          </c:cat>
          <c:val>
            <c:numRef>
              <c:f>Sheet1!$C$2:$C$27</c:f>
              <c:numCache>
                <c:formatCode>General</c:formatCode>
                <c:ptCount val="26"/>
                <c:pt idx="0">
                  <c:v>0</c:v>
                </c:pt>
                <c:pt idx="1">
                  <c:v>0</c:v>
                </c:pt>
                <c:pt idx="2">
                  <c:v>0</c:v>
                </c:pt>
                <c:pt idx="3">
                  <c:v>0</c:v>
                </c:pt>
                <c:pt idx="4">
                  <c:v>5</c:v>
                </c:pt>
                <c:pt idx="5">
                  <c:v>5</c:v>
                </c:pt>
                <c:pt idx="6">
                  <c:v>7</c:v>
                </c:pt>
                <c:pt idx="7">
                  <c:v>6</c:v>
                </c:pt>
                <c:pt idx="8">
                  <c:v>5</c:v>
                </c:pt>
                <c:pt idx="9">
                  <c:v>26</c:v>
                </c:pt>
                <c:pt idx="10">
                  <c:v>11</c:v>
                </c:pt>
                <c:pt idx="11">
                  <c:v>26</c:v>
                </c:pt>
                <c:pt idx="12">
                  <c:v>28</c:v>
                </c:pt>
                <c:pt idx="13">
                  <c:v>22</c:v>
                </c:pt>
                <c:pt idx="14">
                  <c:v>5</c:v>
                </c:pt>
                <c:pt idx="15">
                  <c:v>15</c:v>
                </c:pt>
                <c:pt idx="16">
                  <c:v>6</c:v>
                </c:pt>
                <c:pt idx="17">
                  <c:v>11</c:v>
                </c:pt>
                <c:pt idx="18">
                  <c:v>27</c:v>
                </c:pt>
                <c:pt idx="19">
                  <c:v>24</c:v>
                </c:pt>
                <c:pt idx="20">
                  <c:v>15</c:v>
                </c:pt>
                <c:pt idx="21">
                  <c:v>30</c:v>
                </c:pt>
                <c:pt idx="22">
                  <c:v>38</c:v>
                </c:pt>
                <c:pt idx="23">
                  <c:v>21</c:v>
                </c:pt>
                <c:pt idx="24">
                  <c:v>30</c:v>
                </c:pt>
                <c:pt idx="25">
                  <c:v>19</c:v>
                </c:pt>
              </c:numCache>
            </c:numRef>
          </c:val>
        </c:ser>
        <c:ser>
          <c:idx val="2"/>
          <c:order val="2"/>
          <c:tx>
            <c:strRef>
              <c:f>Sheet1!$D$1</c:f>
              <c:strCache>
                <c:ptCount val="1"/>
                <c:pt idx="0">
                  <c:v>10-19 transplants</c:v>
                </c:pt>
              </c:strCache>
            </c:strRef>
          </c:tx>
          <c:spPr>
            <a:gradFill>
              <a:gsLst>
                <a:gs pos="0">
                  <a:srgbClr val="C00000"/>
                </a:gs>
                <a:gs pos="50000">
                  <a:srgbClr val="FF0000"/>
                </a:gs>
                <a:gs pos="100000">
                  <a:srgbClr val="C00000"/>
                </a:gs>
              </a:gsLst>
              <a:lin ang="10800000" scaled="1"/>
            </a:gradFill>
            <a:ln>
              <a:solidFill>
                <a:schemeClr val="bg2"/>
              </a:solidFill>
            </a:ln>
          </c:spPr>
          <c:cat>
            <c:numRef>
              <c:f>Sheet1!$A$2:$A$27</c:f>
              <c:numCache>
                <c:formatCode>General</c:formatCode>
                <c:ptCount val="26"/>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numCache>
            </c:numRef>
          </c:cat>
          <c:val>
            <c:numRef>
              <c:f>Sheet1!$D$2:$D$27</c:f>
              <c:numCache>
                <c:formatCode>General</c:formatCode>
                <c:ptCount val="26"/>
                <c:pt idx="0">
                  <c:v>0</c:v>
                </c:pt>
                <c:pt idx="1">
                  <c:v>0</c:v>
                </c:pt>
                <c:pt idx="2">
                  <c:v>0</c:v>
                </c:pt>
                <c:pt idx="3">
                  <c:v>0</c:v>
                </c:pt>
                <c:pt idx="4">
                  <c:v>0</c:v>
                </c:pt>
                <c:pt idx="5">
                  <c:v>10</c:v>
                </c:pt>
                <c:pt idx="6">
                  <c:v>16</c:v>
                </c:pt>
                <c:pt idx="7">
                  <c:v>15</c:v>
                </c:pt>
                <c:pt idx="8">
                  <c:v>0</c:v>
                </c:pt>
                <c:pt idx="9">
                  <c:v>0</c:v>
                </c:pt>
                <c:pt idx="10">
                  <c:v>0</c:v>
                </c:pt>
                <c:pt idx="11">
                  <c:v>0</c:v>
                </c:pt>
                <c:pt idx="12">
                  <c:v>0</c:v>
                </c:pt>
                <c:pt idx="13">
                  <c:v>16</c:v>
                </c:pt>
                <c:pt idx="14">
                  <c:v>19</c:v>
                </c:pt>
                <c:pt idx="15">
                  <c:v>10</c:v>
                </c:pt>
                <c:pt idx="16">
                  <c:v>13</c:v>
                </c:pt>
                <c:pt idx="17">
                  <c:v>15</c:v>
                </c:pt>
                <c:pt idx="18">
                  <c:v>13</c:v>
                </c:pt>
                <c:pt idx="19">
                  <c:v>23</c:v>
                </c:pt>
                <c:pt idx="20">
                  <c:v>23</c:v>
                </c:pt>
                <c:pt idx="21">
                  <c:v>15</c:v>
                </c:pt>
                <c:pt idx="22">
                  <c:v>12</c:v>
                </c:pt>
                <c:pt idx="23">
                  <c:v>36</c:v>
                </c:pt>
                <c:pt idx="24">
                  <c:v>29</c:v>
                </c:pt>
                <c:pt idx="25">
                  <c:v>25</c:v>
                </c:pt>
              </c:numCache>
            </c:numRef>
          </c:val>
        </c:ser>
        <c:ser>
          <c:idx val="3"/>
          <c:order val="3"/>
          <c:tx>
            <c:strRef>
              <c:f>Sheet1!$E$1</c:f>
              <c:strCache>
                <c:ptCount val="1"/>
                <c:pt idx="0">
                  <c:v>20+ transplants</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cat>
            <c:numRef>
              <c:f>Sheet1!$A$2:$A$27</c:f>
              <c:numCache>
                <c:formatCode>General</c:formatCode>
                <c:ptCount val="26"/>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numCache>
            </c:numRef>
          </c:cat>
          <c:val>
            <c:numRef>
              <c:f>Sheet1!$E$2:$E$27</c:f>
              <c:numCache>
                <c:formatCode>General</c:formatCode>
                <c:ptCount val="26"/>
                <c:pt idx="0">
                  <c:v>0</c:v>
                </c:pt>
                <c:pt idx="1">
                  <c:v>0</c:v>
                </c:pt>
                <c:pt idx="2">
                  <c:v>0</c:v>
                </c:pt>
                <c:pt idx="3">
                  <c:v>0</c:v>
                </c:pt>
                <c:pt idx="4">
                  <c:v>0</c:v>
                </c:pt>
                <c:pt idx="5">
                  <c:v>0</c:v>
                </c:pt>
                <c:pt idx="6">
                  <c:v>0</c:v>
                </c:pt>
                <c:pt idx="7">
                  <c:v>0</c:v>
                </c:pt>
                <c:pt idx="8">
                  <c:v>20</c:v>
                </c:pt>
                <c:pt idx="9">
                  <c:v>26</c:v>
                </c:pt>
                <c:pt idx="10">
                  <c:v>21</c:v>
                </c:pt>
                <c:pt idx="11">
                  <c:v>26</c:v>
                </c:pt>
                <c:pt idx="12">
                  <c:v>30</c:v>
                </c:pt>
                <c:pt idx="13">
                  <c:v>0</c:v>
                </c:pt>
                <c:pt idx="14">
                  <c:v>0</c:v>
                </c:pt>
                <c:pt idx="15">
                  <c:v>0</c:v>
                </c:pt>
                <c:pt idx="16">
                  <c:v>0</c:v>
                </c:pt>
                <c:pt idx="17">
                  <c:v>0</c:v>
                </c:pt>
                <c:pt idx="18">
                  <c:v>0</c:v>
                </c:pt>
                <c:pt idx="19">
                  <c:v>0</c:v>
                </c:pt>
                <c:pt idx="20">
                  <c:v>0</c:v>
                </c:pt>
                <c:pt idx="21">
                  <c:v>0</c:v>
                </c:pt>
                <c:pt idx="22">
                  <c:v>0</c:v>
                </c:pt>
                <c:pt idx="23">
                  <c:v>0</c:v>
                </c:pt>
                <c:pt idx="24">
                  <c:v>0</c:v>
                </c:pt>
                <c:pt idx="25">
                  <c:v>0</c:v>
                </c:pt>
              </c:numCache>
            </c:numRef>
          </c:val>
        </c:ser>
        <c:gapWidth val="25"/>
        <c:overlap val="100"/>
        <c:axId val="47307008"/>
        <c:axId val="47313280"/>
      </c:barChart>
      <c:catAx>
        <c:axId val="47307008"/>
        <c:scaling>
          <c:orientation val="minMax"/>
        </c:scaling>
        <c:axPos val="b"/>
        <c:title>
          <c:tx>
            <c:rich>
              <a:bodyPr/>
              <a:lstStyle/>
              <a:p>
                <a:pPr>
                  <a:defRPr sz="1700"/>
                </a:pPr>
                <a:r>
                  <a:rPr lang="en-US" sz="1700" dirty="0" smtClean="0"/>
                  <a:t>Transplant Year</a:t>
                </a:r>
                <a:endParaRPr lang="en-US" sz="1700" dirty="0"/>
              </a:p>
            </c:rich>
          </c:tx>
          <c:layout/>
        </c:title>
        <c:numFmt formatCode="General" sourceLinked="1"/>
        <c:tickLblPos val="nextTo"/>
        <c:txPr>
          <a:bodyPr rot="-2700000"/>
          <a:lstStyle/>
          <a:p>
            <a:pPr>
              <a:defRPr sz="1500" b="1"/>
            </a:pPr>
            <a:endParaRPr lang="en-US"/>
          </a:p>
        </c:txPr>
        <c:crossAx val="47313280"/>
        <c:crosses val="autoZero"/>
        <c:auto val="1"/>
        <c:lblAlgn val="ctr"/>
        <c:lblOffset val="100"/>
        <c:tickLblSkip val="1"/>
      </c:catAx>
      <c:valAx>
        <c:axId val="47313280"/>
        <c:scaling>
          <c:orientation val="minMax"/>
          <c:max val="140"/>
        </c:scaling>
        <c:axPos val="l"/>
        <c:majorGridlines>
          <c:spPr>
            <a:ln>
              <a:prstDash val="sysDash"/>
            </a:ln>
          </c:spPr>
        </c:majorGridlines>
        <c:title>
          <c:tx>
            <c:rich>
              <a:bodyPr rot="-5400000" vert="horz"/>
              <a:lstStyle/>
              <a:p>
                <a:pPr>
                  <a:defRPr sz="1700"/>
                </a:pPr>
                <a:r>
                  <a:rPr lang="en-US" sz="1700" dirty="0" smtClean="0"/>
                  <a:t>Number of Transplants</a:t>
                </a:r>
                <a:endParaRPr lang="en-US" sz="1700" dirty="0"/>
              </a:p>
            </c:rich>
          </c:tx>
          <c:layout/>
        </c:title>
        <c:numFmt formatCode="General" sourceLinked="1"/>
        <c:tickLblPos val="nextTo"/>
        <c:txPr>
          <a:bodyPr/>
          <a:lstStyle/>
          <a:p>
            <a:pPr>
              <a:defRPr sz="1500" b="1"/>
            </a:pPr>
            <a:endParaRPr lang="en-US"/>
          </a:p>
        </c:txPr>
        <c:crossAx val="47307008"/>
        <c:crosses val="autoZero"/>
        <c:crossBetween val="between"/>
        <c:majorUnit val="20"/>
      </c:valAx>
      <c:spPr>
        <a:solidFill>
          <a:schemeClr val="bg2"/>
        </a:solidFill>
        <a:ln>
          <a:solidFill>
            <a:schemeClr val="tx1"/>
          </a:solidFill>
        </a:ln>
      </c:spPr>
    </c:plotArea>
    <c:legend>
      <c:legendPos val="r"/>
      <c:layout>
        <c:manualLayout>
          <c:xMode val="edge"/>
          <c:yMode val="edge"/>
          <c:x val="0.13247926973730395"/>
          <c:y val="4.9678154984725283E-2"/>
          <c:w val="0.21305158757810141"/>
          <c:h val="0.24691020179854867"/>
        </c:manualLayout>
      </c:layout>
      <c:spPr>
        <a:solidFill>
          <a:schemeClr val="bg2"/>
        </a:solidFill>
        <a:ln>
          <a:solidFill>
            <a:schemeClr val="tx1"/>
          </a:solidFill>
        </a:ln>
      </c:spPr>
      <c:txPr>
        <a:bodyPr/>
        <a:lstStyle/>
        <a:p>
          <a:pPr>
            <a:defRPr sz="1500" b="1"/>
          </a:pPr>
          <a:endParaRPr lang="en-US"/>
        </a:p>
      </c:txPr>
    </c:legend>
    <c:plotVisOnly val="1"/>
  </c:chart>
  <c:txPr>
    <a:bodyPr/>
    <a:lstStyle/>
    <a:p>
      <a:pPr>
        <a:defRPr sz="1800"/>
      </a:pPr>
      <a:endParaRPr lang="en-US"/>
    </a:p>
  </c:txPr>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77074260114040372"/>
        </c:manualLayout>
      </c:layout>
      <c:lineChart>
        <c:grouping val="standard"/>
        <c:ser>
          <c:idx val="0"/>
          <c:order val="0"/>
          <c:tx>
            <c:strRef>
              <c:f>Sheet1!$B$1</c:f>
              <c:strCache>
                <c:ptCount val="1"/>
                <c:pt idx="0">
                  <c:v>IPAH</c:v>
                </c:pt>
              </c:strCache>
            </c:strRef>
          </c:tx>
          <c:spPr>
            <a:ln w="41275">
              <a:solidFill>
                <a:srgbClr val="4DEAF1"/>
              </a:solidFill>
            </a:ln>
          </c:spPr>
          <c:marker>
            <c:symbol val="none"/>
          </c:marker>
          <c:cat>
            <c:numRef>
              <c:f>Sheet1!$A$2:$A$23</c:f>
              <c:numCache>
                <c:formatCode>General</c:formatCode>
                <c:ptCount val="22"/>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numCache>
            </c:numRef>
          </c:cat>
          <c:val>
            <c:numRef>
              <c:f>Sheet1!$B$2:$B$23</c:f>
              <c:numCache>
                <c:formatCode>General</c:formatCode>
                <c:ptCount val="22"/>
                <c:pt idx="0">
                  <c:v>14.2857</c:v>
                </c:pt>
                <c:pt idx="1">
                  <c:v>20.689699999999895</c:v>
                </c:pt>
                <c:pt idx="2">
                  <c:v>12.9032</c:v>
                </c:pt>
                <c:pt idx="3">
                  <c:v>10</c:v>
                </c:pt>
                <c:pt idx="4">
                  <c:v>9.6774000000000004</c:v>
                </c:pt>
                <c:pt idx="5">
                  <c:v>6.7797000000000134</c:v>
                </c:pt>
                <c:pt idx="6">
                  <c:v>5.4544999999999995</c:v>
                </c:pt>
                <c:pt idx="7">
                  <c:v>11.2903</c:v>
                </c:pt>
                <c:pt idx="8">
                  <c:v>6.6666999999999996</c:v>
                </c:pt>
                <c:pt idx="9">
                  <c:v>7.8430999999999997</c:v>
                </c:pt>
                <c:pt idx="10">
                  <c:v>7.4074</c:v>
                </c:pt>
                <c:pt idx="11">
                  <c:v>0</c:v>
                </c:pt>
                <c:pt idx="12">
                  <c:v>11.764700000000001</c:v>
                </c:pt>
                <c:pt idx="13">
                  <c:v>5.2632000000000003</c:v>
                </c:pt>
                <c:pt idx="14">
                  <c:v>5.5556000000000001</c:v>
                </c:pt>
                <c:pt idx="15">
                  <c:v>9.7222000000000008</c:v>
                </c:pt>
                <c:pt idx="16">
                  <c:v>5.4795000000000034</c:v>
                </c:pt>
                <c:pt idx="17">
                  <c:v>6.1727999999999996</c:v>
                </c:pt>
                <c:pt idx="18">
                  <c:v>2.3255999999999997</c:v>
                </c:pt>
                <c:pt idx="19">
                  <c:v>9.6774000000000004</c:v>
                </c:pt>
                <c:pt idx="20">
                  <c:v>8.4337</c:v>
                </c:pt>
                <c:pt idx="21">
                  <c:v>10.8108</c:v>
                </c:pt>
              </c:numCache>
            </c:numRef>
          </c:val>
        </c:ser>
        <c:ser>
          <c:idx val="1"/>
          <c:order val="1"/>
          <c:tx>
            <c:strRef>
              <c:f>Sheet1!$C$1</c:f>
              <c:strCache>
                <c:ptCount val="1"/>
                <c:pt idx="0">
                  <c:v>Cystic Fibrosis</c:v>
                </c:pt>
              </c:strCache>
            </c:strRef>
          </c:tx>
          <c:spPr>
            <a:ln w="41275">
              <a:solidFill>
                <a:srgbClr val="00FF00"/>
              </a:solidFill>
              <a:prstDash val="solid"/>
            </a:ln>
          </c:spPr>
          <c:marker>
            <c:symbol val="none"/>
          </c:marker>
          <c:cat>
            <c:numRef>
              <c:f>Sheet1!$A$2:$A$23</c:f>
              <c:numCache>
                <c:formatCode>General</c:formatCode>
                <c:ptCount val="22"/>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numCache>
            </c:numRef>
          </c:cat>
          <c:val>
            <c:numRef>
              <c:f>Sheet1!$C$2:$C$23</c:f>
              <c:numCache>
                <c:formatCode>General</c:formatCode>
                <c:ptCount val="22"/>
                <c:pt idx="0">
                  <c:v>35.714300000000001</c:v>
                </c:pt>
                <c:pt idx="1">
                  <c:v>48.275900000000163</c:v>
                </c:pt>
                <c:pt idx="2">
                  <c:v>51.612900000000003</c:v>
                </c:pt>
                <c:pt idx="3">
                  <c:v>83.333299999999994</c:v>
                </c:pt>
                <c:pt idx="4">
                  <c:v>67.741900000000356</c:v>
                </c:pt>
                <c:pt idx="5">
                  <c:v>77.966099999999997</c:v>
                </c:pt>
                <c:pt idx="6">
                  <c:v>76.363600000000005</c:v>
                </c:pt>
                <c:pt idx="7">
                  <c:v>70.967700000000022</c:v>
                </c:pt>
                <c:pt idx="8">
                  <c:v>71.666699999999992</c:v>
                </c:pt>
                <c:pt idx="9">
                  <c:v>68.627499999999998</c:v>
                </c:pt>
                <c:pt idx="10">
                  <c:v>72.222200000000001</c:v>
                </c:pt>
                <c:pt idx="11">
                  <c:v>78.181799999999981</c:v>
                </c:pt>
                <c:pt idx="12">
                  <c:v>66.666699999999992</c:v>
                </c:pt>
                <c:pt idx="13">
                  <c:v>84.210499999999996</c:v>
                </c:pt>
                <c:pt idx="14">
                  <c:v>72.222200000000001</c:v>
                </c:pt>
                <c:pt idx="15">
                  <c:v>69.444400000000371</c:v>
                </c:pt>
                <c:pt idx="16">
                  <c:v>71.232900000000001</c:v>
                </c:pt>
                <c:pt idx="17">
                  <c:v>69.135799999999989</c:v>
                </c:pt>
                <c:pt idx="18">
                  <c:v>79.069800000000001</c:v>
                </c:pt>
                <c:pt idx="19">
                  <c:v>65.591399999999993</c:v>
                </c:pt>
                <c:pt idx="20">
                  <c:v>65.060199999999995</c:v>
                </c:pt>
                <c:pt idx="21">
                  <c:v>71.621600000000001</c:v>
                </c:pt>
              </c:numCache>
            </c:numRef>
          </c:val>
        </c:ser>
        <c:marker val="1"/>
        <c:axId val="47763456"/>
        <c:axId val="47765376"/>
      </c:lineChart>
      <c:catAx>
        <c:axId val="47763456"/>
        <c:scaling>
          <c:orientation val="minMax"/>
        </c:scaling>
        <c:axPos val="b"/>
        <c:title>
          <c:tx>
            <c:rich>
              <a:bodyPr/>
              <a:lstStyle/>
              <a:p>
                <a:pPr>
                  <a:defRPr sz="1700"/>
                </a:pPr>
                <a:r>
                  <a:rPr lang="en-US" sz="1700" dirty="0" smtClean="0"/>
                  <a:t>Years</a:t>
                </a:r>
                <a:endParaRPr lang="en-US" sz="1700" dirty="0"/>
              </a:p>
            </c:rich>
          </c:tx>
          <c:layout/>
        </c:title>
        <c:numFmt formatCode="General" sourceLinked="1"/>
        <c:tickLblPos val="nextTo"/>
        <c:txPr>
          <a:bodyPr rot="-2700000"/>
          <a:lstStyle/>
          <a:p>
            <a:pPr>
              <a:defRPr sz="1400" b="1"/>
            </a:pPr>
            <a:endParaRPr lang="en-US"/>
          </a:p>
        </c:txPr>
        <c:crossAx val="47765376"/>
        <c:crosses val="autoZero"/>
        <c:auto val="1"/>
        <c:lblAlgn val="ctr"/>
        <c:lblOffset val="100"/>
        <c:tickLblSkip val="1"/>
      </c:catAx>
      <c:valAx>
        <c:axId val="47765376"/>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 of Transplants</a:t>
                </a:r>
                <a:endParaRPr lang="en-US" sz="1700" b="1" i="0" baseline="0" dirty="0">
                  <a:solidFill>
                    <a:schemeClr val="tx1"/>
                  </a:solidFill>
                </a:endParaRPr>
              </a:p>
            </c:rich>
          </c:tx>
          <c:layout/>
        </c:title>
        <c:numFmt formatCode="#,##0" sourceLinked="0"/>
        <c:tickLblPos val="nextTo"/>
        <c:txPr>
          <a:bodyPr/>
          <a:lstStyle/>
          <a:p>
            <a:pPr>
              <a:defRPr sz="1500" b="1"/>
            </a:pPr>
            <a:endParaRPr lang="en-US"/>
          </a:p>
        </c:txPr>
        <c:crossAx val="47763456"/>
        <c:crosses val="autoZero"/>
        <c:crossBetween val="midCat"/>
        <c:majorUnit val="25"/>
      </c:valAx>
      <c:spPr>
        <a:solidFill>
          <a:schemeClr val="bg2"/>
        </a:solidFill>
        <a:ln>
          <a:solidFill>
            <a:schemeClr val="tx1"/>
          </a:solidFill>
        </a:ln>
      </c:spPr>
    </c:plotArea>
    <c:legend>
      <c:legendPos val="r"/>
      <c:layout>
        <c:manualLayout>
          <c:xMode val="edge"/>
          <c:yMode val="edge"/>
          <c:x val="0.42460908647481038"/>
          <c:y val="5.0540809414951857E-2"/>
          <c:w val="0.49721982207976811"/>
          <c:h val="9.3997967995938611E-2"/>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1808208064900978"/>
          <c:y val="0.1442028617390568"/>
          <c:w val="0.86362491052257884"/>
          <c:h val="0.73102895341207819"/>
        </c:manualLayout>
      </c:layout>
      <c:barChart>
        <c:barDir val="col"/>
        <c:grouping val="percentStacked"/>
        <c:ser>
          <c:idx val="0"/>
          <c:order val="0"/>
          <c:tx>
            <c:strRef>
              <c:f>Sheet1!$A$2</c:f>
              <c:strCache>
                <c:ptCount val="1"/>
                <c:pt idx="0">
                  <c:v>&lt;1 year</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cat>
            <c:strRef>
              <c:f>Sheet1!$B$1:$D$1</c:f>
              <c:strCache>
                <c:ptCount val="3"/>
                <c:pt idx="0">
                  <c:v>Europe (N=460)</c:v>
                </c:pt>
                <c:pt idx="1">
                  <c:v>North America (N=661)</c:v>
                </c:pt>
                <c:pt idx="2">
                  <c:v>Other (N=79)</c:v>
                </c:pt>
              </c:strCache>
            </c:strRef>
          </c:cat>
          <c:val>
            <c:numRef>
              <c:f>Sheet1!$B$2:$D$2</c:f>
              <c:numCache>
                <c:formatCode>General</c:formatCode>
                <c:ptCount val="3"/>
                <c:pt idx="0">
                  <c:v>3</c:v>
                </c:pt>
                <c:pt idx="1">
                  <c:v>47</c:v>
                </c:pt>
                <c:pt idx="2">
                  <c:v>2</c:v>
                </c:pt>
              </c:numCache>
            </c:numRef>
          </c:val>
        </c:ser>
        <c:ser>
          <c:idx val="1"/>
          <c:order val="1"/>
          <c:tx>
            <c:strRef>
              <c:f>Sheet1!$A$3</c:f>
              <c:strCache>
                <c:ptCount val="1"/>
                <c:pt idx="0">
                  <c:v>1 - 5 years</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cat>
            <c:strRef>
              <c:f>Sheet1!$B$1:$D$1</c:f>
              <c:strCache>
                <c:ptCount val="3"/>
                <c:pt idx="0">
                  <c:v>Europe (N=460)</c:v>
                </c:pt>
                <c:pt idx="1">
                  <c:v>North America (N=661)</c:v>
                </c:pt>
                <c:pt idx="2">
                  <c:v>Other (N=79)</c:v>
                </c:pt>
              </c:strCache>
            </c:strRef>
          </c:cat>
          <c:val>
            <c:numRef>
              <c:f>Sheet1!$B$3:$D$3</c:f>
              <c:numCache>
                <c:formatCode>General</c:formatCode>
                <c:ptCount val="3"/>
                <c:pt idx="0">
                  <c:v>15</c:v>
                </c:pt>
                <c:pt idx="1">
                  <c:v>59</c:v>
                </c:pt>
                <c:pt idx="2">
                  <c:v>2</c:v>
                </c:pt>
              </c:numCache>
            </c:numRef>
          </c:val>
        </c:ser>
        <c:ser>
          <c:idx val="2"/>
          <c:order val="2"/>
          <c:tx>
            <c:strRef>
              <c:f>Sheet1!$A$4</c:f>
              <c:strCache>
                <c:ptCount val="1"/>
                <c:pt idx="0">
                  <c:v>6 - 10 years</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cat>
            <c:strRef>
              <c:f>Sheet1!$B$1:$D$1</c:f>
              <c:strCache>
                <c:ptCount val="3"/>
                <c:pt idx="0">
                  <c:v>Europe (N=460)</c:v>
                </c:pt>
                <c:pt idx="1">
                  <c:v>North America (N=661)</c:v>
                </c:pt>
                <c:pt idx="2">
                  <c:v>Other (N=79)</c:v>
                </c:pt>
              </c:strCache>
            </c:strRef>
          </c:cat>
          <c:val>
            <c:numRef>
              <c:f>Sheet1!$B$4:$D$4</c:f>
              <c:numCache>
                <c:formatCode>General</c:formatCode>
                <c:ptCount val="3"/>
                <c:pt idx="0">
                  <c:v>54</c:v>
                </c:pt>
                <c:pt idx="1">
                  <c:v>104</c:v>
                </c:pt>
                <c:pt idx="2">
                  <c:v>11</c:v>
                </c:pt>
              </c:numCache>
            </c:numRef>
          </c:val>
        </c:ser>
        <c:ser>
          <c:idx val="3"/>
          <c:order val="3"/>
          <c:tx>
            <c:strRef>
              <c:f>Sheet1!$A$5</c:f>
              <c:strCache>
                <c:ptCount val="1"/>
                <c:pt idx="0">
                  <c:v>11 - 17 years</c:v>
                </c:pt>
              </c:strCache>
            </c:strRef>
          </c:tx>
          <c:spPr>
            <a:gradFill>
              <a:gsLst>
                <a:gs pos="0">
                  <a:srgbClr val="208C03"/>
                </a:gs>
                <a:gs pos="50000">
                  <a:srgbClr val="20F703"/>
                </a:gs>
                <a:gs pos="100000">
                  <a:srgbClr val="208C03"/>
                </a:gs>
              </a:gsLst>
              <a:lin ang="10800000" scaled="1"/>
            </a:gradFill>
          </c:spPr>
          <c:cat>
            <c:strRef>
              <c:f>Sheet1!$B$1:$D$1</c:f>
              <c:strCache>
                <c:ptCount val="3"/>
                <c:pt idx="0">
                  <c:v>Europe (N=460)</c:v>
                </c:pt>
                <c:pt idx="1">
                  <c:v>North America (N=661)</c:v>
                </c:pt>
                <c:pt idx="2">
                  <c:v>Other (N=79)</c:v>
                </c:pt>
              </c:strCache>
            </c:strRef>
          </c:cat>
          <c:val>
            <c:numRef>
              <c:f>Sheet1!$B$5:$D$5</c:f>
              <c:numCache>
                <c:formatCode>General</c:formatCode>
                <c:ptCount val="3"/>
                <c:pt idx="0">
                  <c:v>388</c:v>
                </c:pt>
                <c:pt idx="1">
                  <c:v>451</c:v>
                </c:pt>
                <c:pt idx="2">
                  <c:v>64</c:v>
                </c:pt>
              </c:numCache>
            </c:numRef>
          </c:val>
        </c:ser>
        <c:gapWidth val="40"/>
        <c:overlap val="100"/>
        <c:axId val="47995904"/>
        <c:axId val="48005888"/>
      </c:barChart>
      <c:catAx>
        <c:axId val="47995904"/>
        <c:scaling>
          <c:orientation val="minMax"/>
        </c:scaling>
        <c:axPos val="b"/>
        <c:tickLblPos val="nextTo"/>
        <c:txPr>
          <a:bodyPr/>
          <a:lstStyle/>
          <a:p>
            <a:pPr>
              <a:defRPr sz="1500" b="1"/>
            </a:pPr>
            <a:endParaRPr lang="en-US"/>
          </a:p>
        </c:txPr>
        <c:crossAx val="48005888"/>
        <c:crosses val="autoZero"/>
        <c:auto val="1"/>
        <c:lblAlgn val="ctr"/>
        <c:lblOffset val="100"/>
      </c:catAx>
      <c:valAx>
        <c:axId val="48005888"/>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title>
        <c:numFmt formatCode="0%" sourceLinked="1"/>
        <c:tickLblPos val="nextTo"/>
        <c:txPr>
          <a:bodyPr/>
          <a:lstStyle/>
          <a:p>
            <a:pPr>
              <a:defRPr sz="1500" b="1"/>
            </a:pPr>
            <a:endParaRPr lang="en-US"/>
          </a:p>
        </c:txPr>
        <c:crossAx val="47995904"/>
        <c:crosses val="autoZero"/>
        <c:crossBetween val="between"/>
        <c:majorUnit val="0.2"/>
      </c:valAx>
      <c:spPr>
        <a:solidFill>
          <a:srgbClr val="000000"/>
        </a:solidFill>
        <a:ln w="12700">
          <a:solidFill>
            <a:srgbClr val="FFFFFF"/>
          </a:solidFill>
        </a:ln>
      </c:spPr>
    </c:plotArea>
    <c:legend>
      <c:legendPos val="t"/>
      <c:layout>
        <c:manualLayout>
          <c:xMode val="edge"/>
          <c:yMode val="edge"/>
          <c:x val="0.18854163684085531"/>
          <c:y val="1.5625E-2"/>
          <c:w val="0.64861966117872094"/>
          <c:h val="5.8834071522309732E-2"/>
        </c:manualLayout>
      </c:layout>
      <c:spPr>
        <a:solidFill>
          <a:schemeClr val="bg2"/>
        </a:solidFill>
        <a:ln w="12700">
          <a:solidFill>
            <a:srgbClr val="FFFFFF"/>
          </a:solidFill>
        </a:ln>
      </c:spPr>
      <c:txPr>
        <a:bodyPr/>
        <a:lstStyle/>
        <a:p>
          <a:pPr>
            <a:defRPr sz="1500" b="1"/>
          </a:pPr>
          <a:endParaRPr lang="en-US"/>
        </a:p>
      </c:txPr>
    </c:legend>
    <c:plotVisOnly val="1"/>
  </c:chart>
  <c:txPr>
    <a:bodyPr/>
    <a:lstStyle/>
    <a:p>
      <a:pPr>
        <a:defRPr sz="1800"/>
      </a:pPr>
      <a:endParaRPr lang="en-US"/>
    </a:p>
  </c:txPr>
  <c:externalData r:id="rId1"/>
</c:chartSpace>
</file>

<file path=ppt/charts/chart13.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1246549461489433"/>
          <c:y val="9.775482982660047E-2"/>
          <c:w val="0.85181045796000165"/>
          <c:h val="0.72970397142980559"/>
        </c:manualLayout>
      </c:layout>
      <c:barChart>
        <c:barDir val="col"/>
        <c:grouping val="percentStacked"/>
        <c:ser>
          <c:idx val="0"/>
          <c:order val="0"/>
          <c:tx>
            <c:strRef>
              <c:f>Sheet1!$A$2</c:f>
              <c:strCache>
                <c:ptCount val="1"/>
                <c:pt idx="0">
                  <c:v>Cystic Fibrosis</c:v>
                </c:pt>
              </c:strCache>
            </c:strRef>
          </c:tx>
          <c:spPr>
            <a:gradFill flip="none" rotWithShape="1">
              <a:gsLst>
                <a:gs pos="0">
                  <a:srgbClr val="208C03"/>
                </a:gs>
                <a:gs pos="50000">
                  <a:srgbClr val="20F703"/>
                </a:gs>
                <a:gs pos="100000">
                  <a:srgbClr val="208C03"/>
                </a:gs>
              </a:gsLst>
              <a:lin ang="10800000" scaled="1"/>
              <a:tileRect/>
            </a:gradFill>
            <a:ln>
              <a:solidFill>
                <a:schemeClr val="bg2"/>
              </a:solidFill>
            </a:ln>
          </c:spPr>
          <c:cat>
            <c:strRef>
              <c:f>Sheet1!$B$1:$D$1</c:f>
              <c:strCache>
                <c:ptCount val="3"/>
                <c:pt idx="0">
                  <c:v>Europe (N=433)</c:v>
                </c:pt>
                <c:pt idx="1">
                  <c:v>North America (N=660)</c:v>
                </c:pt>
                <c:pt idx="2">
                  <c:v>Other (N=67)</c:v>
                </c:pt>
              </c:strCache>
            </c:strRef>
          </c:cat>
          <c:val>
            <c:numRef>
              <c:f>Sheet1!$B$2:$D$2</c:f>
              <c:numCache>
                <c:formatCode>General</c:formatCode>
                <c:ptCount val="3"/>
                <c:pt idx="0">
                  <c:v>318</c:v>
                </c:pt>
                <c:pt idx="1">
                  <c:v>356</c:v>
                </c:pt>
                <c:pt idx="2">
                  <c:v>38</c:v>
                </c:pt>
              </c:numCache>
            </c:numRef>
          </c:val>
        </c:ser>
        <c:ser>
          <c:idx val="1"/>
          <c:order val="1"/>
          <c:tx>
            <c:strRef>
              <c:f>Sheet1!$A$3</c:f>
              <c:strCache>
                <c:ptCount val="1"/>
                <c:pt idx="0">
                  <c:v>IPAH</c:v>
                </c:pt>
              </c:strCache>
            </c:strRef>
          </c:tx>
          <c:spPr>
            <a:gradFill flip="none" rotWithShape="1">
              <a:gsLst>
                <a:gs pos="0">
                  <a:srgbClr val="000077"/>
                </a:gs>
                <a:gs pos="50000">
                  <a:srgbClr val="2626FF"/>
                </a:gs>
                <a:gs pos="100000">
                  <a:srgbClr val="00004C">
                    <a:lumMod val="90000"/>
                    <a:lumOff val="10000"/>
                  </a:srgbClr>
                </a:gs>
              </a:gsLst>
              <a:lin ang="10800000" scaled="1"/>
              <a:tileRect/>
            </a:gradFill>
            <a:ln>
              <a:solidFill>
                <a:schemeClr val="bg2"/>
              </a:solidFill>
            </a:ln>
          </c:spPr>
          <c:cat>
            <c:strRef>
              <c:f>Sheet1!$B$1:$D$1</c:f>
              <c:strCache>
                <c:ptCount val="3"/>
                <c:pt idx="0">
                  <c:v>Europe (N=433)</c:v>
                </c:pt>
                <c:pt idx="1">
                  <c:v>North America (N=660)</c:v>
                </c:pt>
                <c:pt idx="2">
                  <c:v>Other (N=67)</c:v>
                </c:pt>
              </c:strCache>
            </c:strRef>
          </c:cat>
          <c:val>
            <c:numRef>
              <c:f>Sheet1!$B$3:$D$3</c:f>
              <c:numCache>
                <c:formatCode>General</c:formatCode>
                <c:ptCount val="3"/>
                <c:pt idx="0">
                  <c:v>28</c:v>
                </c:pt>
                <c:pt idx="1">
                  <c:v>62</c:v>
                </c:pt>
                <c:pt idx="2">
                  <c:v>7</c:v>
                </c:pt>
              </c:numCache>
            </c:numRef>
          </c:val>
        </c:ser>
        <c:ser>
          <c:idx val="2"/>
          <c:order val="2"/>
          <c:tx>
            <c:strRef>
              <c:f>Sheet1!$A$4</c:f>
              <c:strCache>
                <c:ptCount val="1"/>
                <c:pt idx="0">
                  <c:v>IPF</c:v>
                </c:pt>
              </c:strCache>
            </c:strRef>
          </c:tx>
          <c:spPr>
            <a:gradFill flip="none" rotWithShape="1">
              <a:gsLst>
                <a:gs pos="0">
                  <a:srgbClr val="CC6600"/>
                </a:gs>
                <a:gs pos="50000">
                  <a:srgbClr val="FF9900"/>
                </a:gs>
                <a:gs pos="100000">
                  <a:srgbClr val="CC6600"/>
                </a:gs>
              </a:gsLst>
              <a:lin ang="10800000" scaled="1"/>
              <a:tileRect/>
            </a:gradFill>
            <a:ln>
              <a:solidFill>
                <a:srgbClr val="000000"/>
              </a:solidFill>
            </a:ln>
          </c:spPr>
          <c:cat>
            <c:strRef>
              <c:f>Sheet1!$B$1:$D$1</c:f>
              <c:strCache>
                <c:ptCount val="3"/>
                <c:pt idx="0">
                  <c:v>Europe (N=433)</c:v>
                </c:pt>
                <c:pt idx="1">
                  <c:v>North America (N=660)</c:v>
                </c:pt>
                <c:pt idx="2">
                  <c:v>Other (N=67)</c:v>
                </c:pt>
              </c:strCache>
            </c:strRef>
          </c:cat>
          <c:val>
            <c:numRef>
              <c:f>Sheet1!$B$4:$D$4</c:f>
              <c:numCache>
                <c:formatCode>General</c:formatCode>
                <c:ptCount val="3"/>
                <c:pt idx="0">
                  <c:v>14</c:v>
                </c:pt>
                <c:pt idx="1">
                  <c:v>26</c:v>
                </c:pt>
                <c:pt idx="2">
                  <c:v>4</c:v>
                </c:pt>
              </c:numCache>
            </c:numRef>
          </c:val>
        </c:ser>
        <c:ser>
          <c:idx val="3"/>
          <c:order val="3"/>
          <c:tx>
            <c:strRef>
              <c:f>Sheet1!$A$5</c:f>
              <c:strCache>
                <c:ptCount val="1"/>
                <c:pt idx="0">
                  <c:v>OB</c:v>
                </c:pt>
              </c:strCache>
            </c:strRef>
          </c:tx>
          <c:spPr>
            <a:gradFill flip="none" rotWithShape="1">
              <a:gsLst>
                <a:gs pos="0">
                  <a:srgbClr val="6600CC"/>
                </a:gs>
                <a:gs pos="50000">
                  <a:srgbClr val="9933FF"/>
                </a:gs>
                <a:gs pos="100000">
                  <a:srgbClr val="6600CC"/>
                </a:gs>
              </a:gsLst>
              <a:lin ang="0" scaled="1"/>
              <a:tileRect/>
            </a:gradFill>
            <a:ln>
              <a:solidFill>
                <a:srgbClr val="000000"/>
              </a:solidFill>
            </a:ln>
          </c:spPr>
          <c:cat>
            <c:strRef>
              <c:f>Sheet1!$B$1:$D$1</c:f>
              <c:strCache>
                <c:ptCount val="3"/>
                <c:pt idx="0">
                  <c:v>Europe (N=433)</c:v>
                </c:pt>
                <c:pt idx="1">
                  <c:v>North America (N=660)</c:v>
                </c:pt>
                <c:pt idx="2">
                  <c:v>Other (N=67)</c:v>
                </c:pt>
              </c:strCache>
            </c:strRef>
          </c:cat>
          <c:val>
            <c:numRef>
              <c:f>Sheet1!$B$5:$D$5</c:f>
              <c:numCache>
                <c:formatCode>General</c:formatCode>
                <c:ptCount val="3"/>
                <c:pt idx="0">
                  <c:v>20</c:v>
                </c:pt>
                <c:pt idx="1">
                  <c:v>34</c:v>
                </c:pt>
                <c:pt idx="2">
                  <c:v>8</c:v>
                </c:pt>
              </c:numCache>
            </c:numRef>
          </c:val>
        </c:ser>
        <c:ser>
          <c:idx val="4"/>
          <c:order val="4"/>
          <c:tx>
            <c:strRef>
              <c:f>Sheet1!$A$6</c:f>
              <c:strCache>
                <c:ptCount val="1"/>
                <c:pt idx="0">
                  <c:v>Other</c:v>
                </c:pt>
              </c:strCache>
            </c:strRef>
          </c:tx>
          <c:spPr>
            <a:gradFill>
              <a:gsLst>
                <a:gs pos="0">
                  <a:srgbClr val="A6A200"/>
                </a:gs>
                <a:gs pos="50000">
                  <a:srgbClr val="FFFF00"/>
                </a:gs>
                <a:gs pos="100000">
                  <a:srgbClr val="A6A200"/>
                </a:gs>
              </a:gsLst>
              <a:lin ang="0" scaled="1"/>
            </a:gradFill>
            <a:ln>
              <a:solidFill>
                <a:schemeClr val="bg2"/>
              </a:solidFill>
            </a:ln>
          </c:spPr>
          <c:cat>
            <c:strRef>
              <c:f>Sheet1!$B$1:$D$1</c:f>
              <c:strCache>
                <c:ptCount val="3"/>
                <c:pt idx="0">
                  <c:v>Europe (N=433)</c:v>
                </c:pt>
                <c:pt idx="1">
                  <c:v>North America (N=660)</c:v>
                </c:pt>
                <c:pt idx="2">
                  <c:v>Other (N=67)</c:v>
                </c:pt>
              </c:strCache>
            </c:strRef>
          </c:cat>
          <c:val>
            <c:numRef>
              <c:f>Sheet1!$B$6:$D$6</c:f>
              <c:numCache>
                <c:formatCode>General</c:formatCode>
                <c:ptCount val="3"/>
                <c:pt idx="0">
                  <c:v>33</c:v>
                </c:pt>
                <c:pt idx="1">
                  <c:v>115</c:v>
                </c:pt>
                <c:pt idx="2">
                  <c:v>9</c:v>
                </c:pt>
              </c:numCache>
            </c:numRef>
          </c:val>
        </c:ser>
        <c:ser>
          <c:idx val="5"/>
          <c:order val="5"/>
          <c:tx>
            <c:strRef>
              <c:f>Sheet1!$A$7</c:f>
              <c:strCache>
                <c:ptCount val="1"/>
                <c:pt idx="0">
                  <c:v>Congenital heart disease</c:v>
                </c:pt>
              </c:strCache>
            </c:strRef>
          </c:tx>
          <c:spPr>
            <a:gradFill flip="none" rotWithShape="1">
              <a:gsLst>
                <a:gs pos="0">
                  <a:srgbClr val="008080"/>
                </a:gs>
                <a:gs pos="50000">
                  <a:srgbClr val="00FFFF"/>
                </a:gs>
                <a:gs pos="100000">
                  <a:srgbClr val="008080"/>
                </a:gs>
              </a:gsLst>
              <a:lin ang="0" scaled="1"/>
              <a:tileRect/>
            </a:gradFill>
            <a:ln>
              <a:solidFill>
                <a:srgbClr val="000000"/>
              </a:solidFill>
            </a:ln>
          </c:spPr>
          <c:cat>
            <c:strRef>
              <c:f>Sheet1!$B$1:$D$1</c:f>
              <c:strCache>
                <c:ptCount val="3"/>
                <c:pt idx="0">
                  <c:v>Europe (N=433)</c:v>
                </c:pt>
                <c:pt idx="1">
                  <c:v>North America (N=660)</c:v>
                </c:pt>
                <c:pt idx="2">
                  <c:v>Other (N=67)</c:v>
                </c:pt>
              </c:strCache>
            </c:strRef>
          </c:cat>
          <c:val>
            <c:numRef>
              <c:f>Sheet1!$B$7:$D$7</c:f>
              <c:numCache>
                <c:formatCode>General</c:formatCode>
                <c:ptCount val="3"/>
                <c:pt idx="0">
                  <c:v>9</c:v>
                </c:pt>
                <c:pt idx="1">
                  <c:v>21</c:v>
                </c:pt>
                <c:pt idx="2">
                  <c:v>0</c:v>
                </c:pt>
              </c:numCache>
            </c:numRef>
          </c:val>
        </c:ser>
        <c:ser>
          <c:idx val="6"/>
          <c:order val="6"/>
          <c:tx>
            <c:strRef>
              <c:f>Sheet1!$A$8</c:f>
              <c:strCache>
                <c:ptCount val="1"/>
                <c:pt idx="0">
                  <c:v>Re-TX</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cat>
            <c:strRef>
              <c:f>Sheet1!$B$1:$D$1</c:f>
              <c:strCache>
                <c:ptCount val="3"/>
                <c:pt idx="0">
                  <c:v>Europe (N=433)</c:v>
                </c:pt>
                <c:pt idx="1">
                  <c:v>North America (N=660)</c:v>
                </c:pt>
                <c:pt idx="2">
                  <c:v>Other (N=67)</c:v>
                </c:pt>
              </c:strCache>
            </c:strRef>
          </c:cat>
          <c:val>
            <c:numRef>
              <c:f>Sheet1!$B$8:$D$8</c:f>
              <c:numCache>
                <c:formatCode>General</c:formatCode>
                <c:ptCount val="3"/>
                <c:pt idx="0">
                  <c:v>11</c:v>
                </c:pt>
                <c:pt idx="1">
                  <c:v>46</c:v>
                </c:pt>
                <c:pt idx="2">
                  <c:v>1</c:v>
                </c:pt>
              </c:numCache>
            </c:numRef>
          </c:val>
        </c:ser>
        <c:gapWidth val="45"/>
        <c:overlap val="100"/>
        <c:axId val="48068480"/>
        <c:axId val="48070016"/>
      </c:barChart>
      <c:catAx>
        <c:axId val="48068480"/>
        <c:scaling>
          <c:orientation val="minMax"/>
        </c:scaling>
        <c:axPos val="b"/>
        <c:tickLblPos val="nextTo"/>
        <c:txPr>
          <a:bodyPr/>
          <a:lstStyle/>
          <a:p>
            <a:pPr>
              <a:defRPr sz="1500" b="1"/>
            </a:pPr>
            <a:endParaRPr lang="en-US"/>
          </a:p>
        </c:txPr>
        <c:crossAx val="48070016"/>
        <c:crosses val="autoZero"/>
        <c:auto val="1"/>
        <c:lblAlgn val="ctr"/>
        <c:lblOffset val="100"/>
      </c:catAx>
      <c:valAx>
        <c:axId val="48070016"/>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9.2878314779618072E-3"/>
              <c:y val="0.26531345467062517"/>
            </c:manualLayout>
          </c:layout>
        </c:title>
        <c:numFmt formatCode="0%" sourceLinked="1"/>
        <c:tickLblPos val="nextTo"/>
        <c:txPr>
          <a:bodyPr/>
          <a:lstStyle/>
          <a:p>
            <a:pPr>
              <a:defRPr sz="1500" b="1"/>
            </a:pPr>
            <a:endParaRPr lang="en-US"/>
          </a:p>
        </c:txPr>
        <c:crossAx val="48068480"/>
        <c:crosses val="autoZero"/>
        <c:crossBetween val="between"/>
        <c:majorUnit val="0.2"/>
      </c:valAx>
      <c:spPr>
        <a:solidFill>
          <a:srgbClr val="000000"/>
        </a:solidFill>
        <a:ln w="12700">
          <a:solidFill>
            <a:srgbClr val="FFFFFF"/>
          </a:solidFill>
        </a:ln>
      </c:spPr>
    </c:plotArea>
    <c:legend>
      <c:legendPos val="t"/>
      <c:layout>
        <c:manualLayout>
          <c:xMode val="edge"/>
          <c:yMode val="edge"/>
          <c:x val="0.10138689021630917"/>
          <c:y val="1.5624973107869727E-2"/>
          <c:w val="0.88609059643406662"/>
          <c:h val="5.8698420894109593E-2"/>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14.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124654946148954"/>
          <c:y val="0.1103487942913369"/>
          <c:w val="0.85181045796000165"/>
          <c:h val="0.68936224705782756"/>
        </c:manualLayout>
      </c:layout>
      <c:barChart>
        <c:barDir val="col"/>
        <c:grouping val="percentStacked"/>
        <c:ser>
          <c:idx val="0"/>
          <c:order val="0"/>
          <c:tx>
            <c:strRef>
              <c:f>Sheet1!$A$2</c:f>
              <c:strCache>
                <c:ptCount val="1"/>
                <c:pt idx="0">
                  <c:v>0 - 10 years</c:v>
                </c:pt>
              </c:strCache>
            </c:strRef>
          </c:tx>
          <c:spPr>
            <a:gradFill flip="none" rotWithShape="1">
              <a:gsLst>
                <a:gs pos="0">
                  <a:srgbClr val="208C03"/>
                </a:gs>
                <a:gs pos="50000">
                  <a:srgbClr val="20F703"/>
                </a:gs>
                <a:gs pos="100000">
                  <a:srgbClr val="208C03"/>
                </a:gs>
              </a:gsLst>
              <a:lin ang="10800000" scaled="1"/>
              <a:tileRect/>
            </a:gradFill>
            <a:ln>
              <a:solidFill>
                <a:schemeClr val="bg2"/>
              </a:solidFill>
            </a:ln>
          </c:spPr>
          <c:cat>
            <c:strRef>
              <c:f>Sheet1!$B$1:$D$1</c:f>
              <c:strCache>
                <c:ptCount val="3"/>
                <c:pt idx="0">
                  <c:v>Europe (N=454)</c:v>
                </c:pt>
                <c:pt idx="1">
                  <c:v>North America (N=625)</c:v>
                </c:pt>
                <c:pt idx="2">
                  <c:v>Other (N=70)</c:v>
                </c:pt>
              </c:strCache>
            </c:strRef>
          </c:cat>
          <c:val>
            <c:numRef>
              <c:f>Sheet1!$B$2:$D$2</c:f>
              <c:numCache>
                <c:formatCode>General</c:formatCode>
                <c:ptCount val="3"/>
                <c:pt idx="0">
                  <c:v>102</c:v>
                </c:pt>
                <c:pt idx="1">
                  <c:v>269</c:v>
                </c:pt>
                <c:pt idx="2">
                  <c:v>12</c:v>
                </c:pt>
              </c:numCache>
            </c:numRef>
          </c:val>
        </c:ser>
        <c:ser>
          <c:idx val="1"/>
          <c:order val="1"/>
          <c:tx>
            <c:strRef>
              <c:f>Sheet1!$A$3</c:f>
              <c:strCache>
                <c:ptCount val="1"/>
                <c:pt idx="0">
                  <c:v>11 - 17 years</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cat>
            <c:strRef>
              <c:f>Sheet1!$B$1:$D$1</c:f>
              <c:strCache>
                <c:ptCount val="3"/>
                <c:pt idx="0">
                  <c:v>Europe (N=454)</c:v>
                </c:pt>
                <c:pt idx="1">
                  <c:v>North America (N=625)</c:v>
                </c:pt>
                <c:pt idx="2">
                  <c:v>Other (N=70)</c:v>
                </c:pt>
              </c:strCache>
            </c:strRef>
          </c:cat>
          <c:val>
            <c:numRef>
              <c:f>Sheet1!$B$3:$D$3</c:f>
              <c:numCache>
                <c:formatCode>General</c:formatCode>
                <c:ptCount val="3"/>
                <c:pt idx="0">
                  <c:v>91</c:v>
                </c:pt>
                <c:pt idx="1">
                  <c:v>198</c:v>
                </c:pt>
                <c:pt idx="2">
                  <c:v>18</c:v>
                </c:pt>
              </c:numCache>
            </c:numRef>
          </c:val>
        </c:ser>
        <c:ser>
          <c:idx val="2"/>
          <c:order val="2"/>
          <c:tx>
            <c:strRef>
              <c:f>Sheet1!$A$4</c:f>
              <c:strCache>
                <c:ptCount val="1"/>
                <c:pt idx="0">
                  <c:v>18 - 34 years</c:v>
                </c:pt>
              </c:strCache>
            </c:strRef>
          </c:tx>
          <c:spPr>
            <a:gradFill flip="none" rotWithShape="1">
              <a:gsLst>
                <a:gs pos="0">
                  <a:srgbClr val="A6A203"/>
                </a:gs>
                <a:gs pos="50000">
                  <a:srgbClr val="FFFF00"/>
                </a:gs>
                <a:gs pos="100000">
                  <a:srgbClr val="A6A200"/>
                </a:gs>
              </a:gsLst>
              <a:lin ang="10800000" scaled="1"/>
              <a:tileRect/>
            </a:gradFill>
            <a:ln>
              <a:solidFill>
                <a:srgbClr val="000000"/>
              </a:solidFill>
            </a:ln>
          </c:spPr>
          <c:cat>
            <c:strRef>
              <c:f>Sheet1!$B$1:$D$1</c:f>
              <c:strCache>
                <c:ptCount val="3"/>
                <c:pt idx="0">
                  <c:v>Europe (N=454)</c:v>
                </c:pt>
                <c:pt idx="1">
                  <c:v>North America (N=625)</c:v>
                </c:pt>
                <c:pt idx="2">
                  <c:v>Other (N=70)</c:v>
                </c:pt>
              </c:strCache>
            </c:strRef>
          </c:cat>
          <c:val>
            <c:numRef>
              <c:f>Sheet1!$B$4:$D$4</c:f>
              <c:numCache>
                <c:formatCode>General</c:formatCode>
                <c:ptCount val="3"/>
                <c:pt idx="0">
                  <c:v>89</c:v>
                </c:pt>
                <c:pt idx="1">
                  <c:v>89</c:v>
                </c:pt>
                <c:pt idx="2">
                  <c:v>19</c:v>
                </c:pt>
              </c:numCache>
            </c:numRef>
          </c:val>
        </c:ser>
        <c:ser>
          <c:idx val="3"/>
          <c:order val="3"/>
          <c:tx>
            <c:strRef>
              <c:f>Sheet1!$A$5</c:f>
              <c:strCache>
                <c:ptCount val="1"/>
                <c:pt idx="0">
                  <c:v>35 - 49 years</c:v>
                </c:pt>
              </c:strCache>
            </c:strRef>
          </c:tx>
          <c:spPr>
            <a:gradFill flip="none" rotWithShape="1">
              <a:gsLst>
                <a:gs pos="0">
                  <a:srgbClr val="000077"/>
                </a:gs>
                <a:gs pos="50000">
                  <a:srgbClr val="2626FF"/>
                </a:gs>
                <a:gs pos="100000">
                  <a:srgbClr val="000077"/>
                </a:gs>
              </a:gsLst>
              <a:lin ang="0" scaled="1"/>
              <a:tileRect/>
            </a:gradFill>
            <a:ln>
              <a:solidFill>
                <a:srgbClr val="000000"/>
              </a:solidFill>
            </a:ln>
          </c:spPr>
          <c:cat>
            <c:strRef>
              <c:f>Sheet1!$B$1:$D$1</c:f>
              <c:strCache>
                <c:ptCount val="3"/>
                <c:pt idx="0">
                  <c:v>Europe (N=454)</c:v>
                </c:pt>
                <c:pt idx="1">
                  <c:v>North America (N=625)</c:v>
                </c:pt>
                <c:pt idx="2">
                  <c:v>Other (N=70)</c:v>
                </c:pt>
              </c:strCache>
            </c:strRef>
          </c:cat>
          <c:val>
            <c:numRef>
              <c:f>Sheet1!$B$5:$D$5</c:f>
              <c:numCache>
                <c:formatCode>General</c:formatCode>
                <c:ptCount val="3"/>
                <c:pt idx="0">
                  <c:v>113</c:v>
                </c:pt>
                <c:pt idx="1">
                  <c:v>40</c:v>
                </c:pt>
                <c:pt idx="2">
                  <c:v>16</c:v>
                </c:pt>
              </c:numCache>
            </c:numRef>
          </c:val>
        </c:ser>
        <c:ser>
          <c:idx val="4"/>
          <c:order val="4"/>
          <c:tx>
            <c:strRef>
              <c:f>Sheet1!$A$6</c:f>
              <c:strCache>
                <c:ptCount val="1"/>
                <c:pt idx="0">
                  <c:v>50 - 59 years</c:v>
                </c:pt>
              </c:strCache>
            </c:strRef>
          </c:tx>
          <c:spPr>
            <a:gradFill>
              <a:gsLst>
                <a:gs pos="0">
                  <a:srgbClr val="CC6600"/>
                </a:gs>
                <a:gs pos="50000">
                  <a:srgbClr val="FF9900"/>
                </a:gs>
                <a:gs pos="100000">
                  <a:srgbClr val="CC6600"/>
                </a:gs>
              </a:gsLst>
              <a:lin ang="0" scaled="1"/>
            </a:gradFill>
            <a:ln>
              <a:solidFill>
                <a:schemeClr val="bg2"/>
              </a:solidFill>
            </a:ln>
          </c:spPr>
          <c:cat>
            <c:strRef>
              <c:f>Sheet1!$B$1:$D$1</c:f>
              <c:strCache>
                <c:ptCount val="3"/>
                <c:pt idx="0">
                  <c:v>Europe (N=454)</c:v>
                </c:pt>
                <c:pt idx="1">
                  <c:v>North America (N=625)</c:v>
                </c:pt>
                <c:pt idx="2">
                  <c:v>Other (N=70)</c:v>
                </c:pt>
              </c:strCache>
            </c:strRef>
          </c:cat>
          <c:val>
            <c:numRef>
              <c:f>Sheet1!$B$6:$D$6</c:f>
              <c:numCache>
                <c:formatCode>General</c:formatCode>
                <c:ptCount val="3"/>
                <c:pt idx="0">
                  <c:v>54</c:v>
                </c:pt>
                <c:pt idx="1">
                  <c:v>25</c:v>
                </c:pt>
                <c:pt idx="2">
                  <c:v>3</c:v>
                </c:pt>
              </c:numCache>
            </c:numRef>
          </c:val>
        </c:ser>
        <c:ser>
          <c:idx val="5"/>
          <c:order val="5"/>
          <c:tx>
            <c:strRef>
              <c:f>Sheet1!$A$7</c:f>
              <c:strCache>
                <c:ptCount val="1"/>
                <c:pt idx="0">
                  <c:v>60+ years</c:v>
                </c:pt>
              </c:strCache>
            </c:strRef>
          </c:tx>
          <c:spPr>
            <a:gradFill flip="none" rotWithShape="1">
              <a:gsLst>
                <a:gs pos="0">
                  <a:srgbClr val="6600CC"/>
                </a:gs>
                <a:gs pos="50000">
                  <a:srgbClr val="9933FF"/>
                </a:gs>
                <a:gs pos="100000">
                  <a:srgbClr val="6600CC"/>
                </a:gs>
              </a:gsLst>
              <a:lin ang="10800000" scaled="1"/>
              <a:tileRect/>
            </a:gradFill>
            <a:ln>
              <a:solidFill>
                <a:srgbClr val="000000"/>
              </a:solidFill>
            </a:ln>
          </c:spPr>
          <c:cat>
            <c:strRef>
              <c:f>Sheet1!$B$1:$D$1</c:f>
              <c:strCache>
                <c:ptCount val="3"/>
                <c:pt idx="0">
                  <c:v>Europe (N=454)</c:v>
                </c:pt>
                <c:pt idx="1">
                  <c:v>North America (N=625)</c:v>
                </c:pt>
                <c:pt idx="2">
                  <c:v>Other (N=70)</c:v>
                </c:pt>
              </c:strCache>
            </c:strRef>
          </c:cat>
          <c:val>
            <c:numRef>
              <c:f>Sheet1!$B$7:$D$7</c:f>
              <c:numCache>
                <c:formatCode>General</c:formatCode>
                <c:ptCount val="3"/>
                <c:pt idx="0">
                  <c:v>5</c:v>
                </c:pt>
                <c:pt idx="1">
                  <c:v>4</c:v>
                </c:pt>
                <c:pt idx="2">
                  <c:v>2</c:v>
                </c:pt>
              </c:numCache>
            </c:numRef>
          </c:val>
        </c:ser>
        <c:gapWidth val="45"/>
        <c:overlap val="100"/>
        <c:axId val="47433984"/>
        <c:axId val="47599616"/>
      </c:barChart>
      <c:catAx>
        <c:axId val="47433984"/>
        <c:scaling>
          <c:orientation val="minMax"/>
        </c:scaling>
        <c:axPos val="b"/>
        <c:tickLblPos val="nextTo"/>
        <c:txPr>
          <a:bodyPr/>
          <a:lstStyle/>
          <a:p>
            <a:pPr>
              <a:defRPr sz="1500" b="1"/>
            </a:pPr>
            <a:endParaRPr lang="en-US"/>
          </a:p>
        </c:txPr>
        <c:crossAx val="47599616"/>
        <c:crosses val="autoZero"/>
        <c:auto val="1"/>
        <c:lblAlgn val="ctr"/>
        <c:lblOffset val="100"/>
      </c:catAx>
      <c:valAx>
        <c:axId val="47599616"/>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 Donors</a:t>
                </a:r>
                <a:endParaRPr lang="en-US" sz="1700" dirty="0"/>
              </a:p>
            </c:rich>
          </c:tx>
          <c:layout>
            <c:manualLayout>
              <c:xMode val="edge"/>
              <c:yMode val="edge"/>
              <c:x val="9.2878314779618106E-3"/>
              <c:y val="0.31176160597112862"/>
            </c:manualLayout>
          </c:layout>
        </c:title>
        <c:numFmt formatCode="0%" sourceLinked="1"/>
        <c:tickLblPos val="nextTo"/>
        <c:txPr>
          <a:bodyPr/>
          <a:lstStyle/>
          <a:p>
            <a:pPr>
              <a:defRPr sz="1500" b="1"/>
            </a:pPr>
            <a:endParaRPr lang="en-US"/>
          </a:p>
        </c:txPr>
        <c:crossAx val="47433984"/>
        <c:crosses val="autoZero"/>
        <c:crossBetween val="between"/>
        <c:majorUnit val="0.2"/>
      </c:valAx>
      <c:spPr>
        <a:solidFill>
          <a:srgbClr val="000000"/>
        </a:solidFill>
        <a:ln w="12700">
          <a:solidFill>
            <a:srgbClr val="FFFFFF"/>
          </a:solidFill>
        </a:ln>
      </c:spPr>
    </c:plotArea>
    <c:legend>
      <c:legendPos val="t"/>
      <c:layout>
        <c:manualLayout>
          <c:xMode val="edge"/>
          <c:yMode val="edge"/>
          <c:x val="9.4202982170332267E-2"/>
          <c:y val="1.7362204724409461E-3"/>
          <c:w val="0.86978629287718723"/>
          <c:h val="7.7063238188976924E-2"/>
        </c:manualLayout>
      </c:layout>
      <c:spPr>
        <a:solidFill>
          <a:schemeClr val="bg2"/>
        </a:solidFill>
        <a:ln w="12700">
          <a:solidFill>
            <a:srgbClr val="FFFFFF"/>
          </a:solidFill>
        </a:ln>
      </c:spPr>
      <c:txPr>
        <a:bodyPr/>
        <a:lstStyle/>
        <a:p>
          <a:pPr>
            <a:defRPr sz="1500" b="1"/>
          </a:pPr>
          <a:endParaRPr lang="en-US"/>
        </a:p>
      </c:txPr>
    </c:legend>
    <c:plotVisOnly val="1"/>
  </c:chart>
  <c:txPr>
    <a:bodyPr/>
    <a:lstStyle/>
    <a:p>
      <a:pPr>
        <a:defRPr sz="1800"/>
      </a:pPr>
      <a:endParaRPr lang="en-US"/>
    </a:p>
  </c:txPr>
  <c:externalData r:id="rId1"/>
</c:chartSpace>
</file>

<file path=ppt/charts/chart15.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8204654727893528"/>
          <c:h val="0.82181779696892732"/>
        </c:manualLayout>
      </c:layout>
      <c:scatterChart>
        <c:scatterStyle val="smoothMarker"/>
        <c:ser>
          <c:idx val="0"/>
          <c:order val="0"/>
          <c:tx>
            <c:strRef>
              <c:f>Sheet1!$B$1</c:f>
              <c:strCache>
                <c:ptCount val="1"/>
                <c:pt idx="0">
                  <c:v>Adult (N=39,582)</c:v>
                </c:pt>
              </c:strCache>
            </c:strRef>
          </c:tx>
          <c:spPr>
            <a:ln w="41275">
              <a:solidFill>
                <a:srgbClr val="00FF00"/>
              </a:solidFill>
            </a:ln>
          </c:spPr>
          <c:marker>
            <c:symbol val="none"/>
          </c:marker>
          <c:xVal>
            <c:numRef>
              <c:f>Sheet1!$A$2:$A$31</c:f>
              <c:numCache>
                <c:formatCode>General</c:formatCode>
                <c:ptCount val="30"/>
                <c:pt idx="0">
                  <c:v>0</c:v>
                </c:pt>
                <c:pt idx="1">
                  <c:v>8.3300000000000041E-2</c:v>
                </c:pt>
                <c:pt idx="2">
                  <c:v>0.16669999999999999</c:v>
                </c:pt>
                <c:pt idx="3">
                  <c:v>0.25</c:v>
                </c:pt>
                <c:pt idx="4">
                  <c:v>0.33330000000000287</c:v>
                </c:pt>
                <c:pt idx="5">
                  <c:v>0.41670000000000001</c:v>
                </c:pt>
                <c:pt idx="6">
                  <c:v>0.5</c:v>
                </c:pt>
                <c:pt idx="7">
                  <c:v>0.58329999999999949</c:v>
                </c:pt>
                <c:pt idx="8">
                  <c:v>0.66670000000000484</c:v>
                </c:pt>
                <c:pt idx="9">
                  <c:v>0.75000000000000333</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numCache>
            </c:numRef>
          </c:xVal>
          <c:yVal>
            <c:numRef>
              <c:f>Sheet1!$B$2:$B$31</c:f>
              <c:numCache>
                <c:formatCode>General</c:formatCode>
                <c:ptCount val="30"/>
                <c:pt idx="0">
                  <c:v>100</c:v>
                </c:pt>
                <c:pt idx="1">
                  <c:v>92.114000000000004</c:v>
                </c:pt>
                <c:pt idx="2">
                  <c:v>89.448000000000022</c:v>
                </c:pt>
                <c:pt idx="3">
                  <c:v>87.634</c:v>
                </c:pt>
                <c:pt idx="4">
                  <c:v>86.33</c:v>
                </c:pt>
                <c:pt idx="5">
                  <c:v>85.061000000000007</c:v>
                </c:pt>
                <c:pt idx="6">
                  <c:v>83.85499999999999</c:v>
                </c:pt>
                <c:pt idx="7">
                  <c:v>82.771000000000001</c:v>
                </c:pt>
                <c:pt idx="8">
                  <c:v>81.871999999999986</c:v>
                </c:pt>
                <c:pt idx="9">
                  <c:v>81.001999999999995</c:v>
                </c:pt>
                <c:pt idx="10">
                  <c:v>80.078999999999979</c:v>
                </c:pt>
                <c:pt idx="11">
                  <c:v>79.232000000000014</c:v>
                </c:pt>
                <c:pt idx="12">
                  <c:v>78.458000000000013</c:v>
                </c:pt>
                <c:pt idx="13">
                  <c:v>70.150999999999982</c:v>
                </c:pt>
                <c:pt idx="14">
                  <c:v>63.393000000000001</c:v>
                </c:pt>
                <c:pt idx="15">
                  <c:v>57.525000000000013</c:v>
                </c:pt>
                <c:pt idx="16">
                  <c:v>52.241</c:v>
                </c:pt>
                <c:pt idx="17">
                  <c:v>47.253</c:v>
                </c:pt>
                <c:pt idx="18">
                  <c:v>42.752000000000002</c:v>
                </c:pt>
                <c:pt idx="19">
                  <c:v>38.296000000000063</c:v>
                </c:pt>
                <c:pt idx="20">
                  <c:v>34.303999999999995</c:v>
                </c:pt>
                <c:pt idx="21">
                  <c:v>30.335000000000001</c:v>
                </c:pt>
                <c:pt idx="22">
                  <c:v>26.802</c:v>
                </c:pt>
                <c:pt idx="23">
                  <c:v>24.06</c:v>
                </c:pt>
                <c:pt idx="24">
                  <c:v>21.187999999999999</c:v>
                </c:pt>
                <c:pt idx="25">
                  <c:v>18.725999999999893</c:v>
                </c:pt>
                <c:pt idx="26">
                  <c:v>16.765999999999874</c:v>
                </c:pt>
                <c:pt idx="27">
                  <c:v>14.532</c:v>
                </c:pt>
                <c:pt idx="28">
                  <c:v>13.2</c:v>
                </c:pt>
                <c:pt idx="29">
                  <c:v>11.616</c:v>
                </c:pt>
              </c:numCache>
            </c:numRef>
          </c:yVal>
        </c:ser>
        <c:ser>
          <c:idx val="1"/>
          <c:order val="1"/>
          <c:tx>
            <c:strRef>
              <c:f>Sheet1!$C$1</c:f>
              <c:strCache>
                <c:ptCount val="1"/>
                <c:pt idx="0">
                  <c:v>Pediatric (N=1,650)</c:v>
                </c:pt>
              </c:strCache>
            </c:strRef>
          </c:tx>
          <c:spPr>
            <a:ln w="41275">
              <a:solidFill>
                <a:srgbClr val="00FFFF"/>
              </a:solidFill>
              <a:prstDash val="solid"/>
            </a:ln>
          </c:spPr>
          <c:marker>
            <c:symbol val="none"/>
          </c:marker>
          <c:xVal>
            <c:numRef>
              <c:f>Sheet1!$A$2:$A$31</c:f>
              <c:numCache>
                <c:formatCode>General</c:formatCode>
                <c:ptCount val="30"/>
                <c:pt idx="0">
                  <c:v>0</c:v>
                </c:pt>
                <c:pt idx="1">
                  <c:v>8.3300000000000041E-2</c:v>
                </c:pt>
                <c:pt idx="2">
                  <c:v>0.16669999999999999</c:v>
                </c:pt>
                <c:pt idx="3">
                  <c:v>0.25</c:v>
                </c:pt>
                <c:pt idx="4">
                  <c:v>0.33330000000000287</c:v>
                </c:pt>
                <c:pt idx="5">
                  <c:v>0.41670000000000001</c:v>
                </c:pt>
                <c:pt idx="6">
                  <c:v>0.5</c:v>
                </c:pt>
                <c:pt idx="7">
                  <c:v>0.58329999999999949</c:v>
                </c:pt>
                <c:pt idx="8">
                  <c:v>0.66670000000000484</c:v>
                </c:pt>
                <c:pt idx="9">
                  <c:v>0.75000000000000333</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numCache>
            </c:numRef>
          </c:xVal>
          <c:yVal>
            <c:numRef>
              <c:f>Sheet1!$C$2:$C$31</c:f>
              <c:numCache>
                <c:formatCode>General</c:formatCode>
                <c:ptCount val="30"/>
                <c:pt idx="0">
                  <c:v>100</c:v>
                </c:pt>
                <c:pt idx="1">
                  <c:v>91.181999999999988</c:v>
                </c:pt>
                <c:pt idx="2">
                  <c:v>88.820999999999998</c:v>
                </c:pt>
                <c:pt idx="3">
                  <c:v>87.498999999999995</c:v>
                </c:pt>
                <c:pt idx="4">
                  <c:v>86.106999999999999</c:v>
                </c:pt>
                <c:pt idx="5">
                  <c:v>85.027999999999992</c:v>
                </c:pt>
                <c:pt idx="6">
                  <c:v>83.881999999999991</c:v>
                </c:pt>
                <c:pt idx="7">
                  <c:v>83.242999999999995</c:v>
                </c:pt>
                <c:pt idx="8">
                  <c:v>82.345000000000013</c:v>
                </c:pt>
                <c:pt idx="9">
                  <c:v>81.765000000000001</c:v>
                </c:pt>
                <c:pt idx="10">
                  <c:v>80.409000000000006</c:v>
                </c:pt>
                <c:pt idx="11">
                  <c:v>79.369</c:v>
                </c:pt>
                <c:pt idx="12">
                  <c:v>78.513999999999996</c:v>
                </c:pt>
                <c:pt idx="13">
                  <c:v>68.651999999999987</c:v>
                </c:pt>
                <c:pt idx="14">
                  <c:v>60.338000000000001</c:v>
                </c:pt>
                <c:pt idx="15">
                  <c:v>54.754000000000005</c:v>
                </c:pt>
                <c:pt idx="16">
                  <c:v>49.725000000000229</c:v>
                </c:pt>
                <c:pt idx="17">
                  <c:v>45.402000000000001</c:v>
                </c:pt>
                <c:pt idx="18">
                  <c:v>41.997</c:v>
                </c:pt>
                <c:pt idx="19">
                  <c:v>39.83</c:v>
                </c:pt>
                <c:pt idx="20">
                  <c:v>37.232000000000063</c:v>
                </c:pt>
                <c:pt idx="21">
                  <c:v>35.699000000000012</c:v>
                </c:pt>
                <c:pt idx="22">
                  <c:v>34.190000000000012</c:v>
                </c:pt>
                <c:pt idx="23">
                  <c:v>32.397000000000006</c:v>
                </c:pt>
                <c:pt idx="24">
                  <c:v>29.132000000000001</c:v>
                </c:pt>
                <c:pt idx="25">
                  <c:v>28.646000000000001</c:v>
                </c:pt>
                <c:pt idx="26">
                  <c:v>27.449000000000002</c:v>
                </c:pt>
                <c:pt idx="27">
                  <c:v>26.779999999999987</c:v>
                </c:pt>
                <c:pt idx="28">
                  <c:v>24.72</c:v>
                </c:pt>
                <c:pt idx="29">
                  <c:v>21.630000000000031</c:v>
                </c:pt>
              </c:numCache>
            </c:numRef>
          </c:yVal>
        </c:ser>
        <c:axId val="48301952"/>
        <c:axId val="48316416"/>
      </c:scatterChart>
      <c:valAx>
        <c:axId val="48301952"/>
        <c:scaling>
          <c:orientation val="minMax"/>
          <c:max val="18"/>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48316416"/>
        <c:crosses val="autoZero"/>
        <c:crossBetween val="midCat"/>
        <c:majorUnit val="1"/>
      </c:valAx>
      <c:valAx>
        <c:axId val="48316416"/>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48301952"/>
        <c:crosses val="autoZero"/>
        <c:crossBetween val="midCat"/>
        <c:majorUnit val="25"/>
      </c:valAx>
      <c:spPr>
        <a:solidFill>
          <a:schemeClr val="bg2"/>
        </a:solidFill>
        <a:ln>
          <a:solidFill>
            <a:schemeClr val="tx1"/>
          </a:solidFill>
        </a:ln>
      </c:spPr>
    </c:plotArea>
    <c:legend>
      <c:legendPos val="r"/>
      <c:layout>
        <c:manualLayout>
          <c:xMode val="edge"/>
          <c:yMode val="edge"/>
          <c:x val="0.42313416022112277"/>
          <c:y val="5.0540809414951857E-2"/>
          <c:w val="0.54050890762548565"/>
          <c:h val="0.13950469900939821"/>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16.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83794682922699193"/>
        </c:manualLayout>
      </c:layout>
      <c:scatterChart>
        <c:scatterStyle val="smoothMarker"/>
        <c:ser>
          <c:idx val="0"/>
          <c:order val="0"/>
          <c:tx>
            <c:strRef>
              <c:f>Sheet1!$B$1</c:f>
              <c:strCache>
                <c:ptCount val="1"/>
                <c:pt idx="0">
                  <c:v>Adult, Single (N=16,255)</c:v>
                </c:pt>
              </c:strCache>
            </c:strRef>
          </c:tx>
          <c:spPr>
            <a:ln w="41275">
              <a:solidFill>
                <a:srgbClr val="00FF00"/>
              </a:solidFill>
            </a:ln>
          </c:spPr>
          <c:marker>
            <c:symbol val="none"/>
          </c:marker>
          <c:xVal>
            <c:numRef>
              <c:f>Sheet1!$A$2:$A$31</c:f>
              <c:numCache>
                <c:formatCode>General</c:formatCode>
                <c:ptCount val="30"/>
                <c:pt idx="0">
                  <c:v>0</c:v>
                </c:pt>
                <c:pt idx="1">
                  <c:v>8.3300000000000041E-2</c:v>
                </c:pt>
                <c:pt idx="2">
                  <c:v>0.16669999999999999</c:v>
                </c:pt>
                <c:pt idx="3">
                  <c:v>0.25</c:v>
                </c:pt>
                <c:pt idx="4">
                  <c:v>0.33330000000000287</c:v>
                </c:pt>
                <c:pt idx="5">
                  <c:v>0.41670000000000001</c:v>
                </c:pt>
                <c:pt idx="6">
                  <c:v>0.5</c:v>
                </c:pt>
                <c:pt idx="7">
                  <c:v>0.58329999999999949</c:v>
                </c:pt>
                <c:pt idx="8">
                  <c:v>0.66670000000000484</c:v>
                </c:pt>
                <c:pt idx="9">
                  <c:v>0.75000000000000333</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numCache>
            </c:numRef>
          </c:xVal>
          <c:yVal>
            <c:numRef>
              <c:f>Sheet1!$B$2:$B$31</c:f>
              <c:numCache>
                <c:formatCode>General</c:formatCode>
                <c:ptCount val="30"/>
                <c:pt idx="0">
                  <c:v>100</c:v>
                </c:pt>
                <c:pt idx="1">
                  <c:v>91.634</c:v>
                </c:pt>
                <c:pt idx="2">
                  <c:v>88.687999999999988</c:v>
                </c:pt>
                <c:pt idx="3">
                  <c:v>86.736000000000004</c:v>
                </c:pt>
                <c:pt idx="4">
                  <c:v>85.304000000000002</c:v>
                </c:pt>
                <c:pt idx="5">
                  <c:v>83.964000000000027</c:v>
                </c:pt>
                <c:pt idx="6">
                  <c:v>82.60299999999998</c:v>
                </c:pt>
                <c:pt idx="7">
                  <c:v>81.442000000000007</c:v>
                </c:pt>
                <c:pt idx="8">
                  <c:v>80.302999999999983</c:v>
                </c:pt>
                <c:pt idx="9">
                  <c:v>79.263999999999996</c:v>
                </c:pt>
                <c:pt idx="10">
                  <c:v>78.152999999999949</c:v>
                </c:pt>
                <c:pt idx="11">
                  <c:v>77.224000000000004</c:v>
                </c:pt>
                <c:pt idx="12">
                  <c:v>76.35199999999999</c:v>
                </c:pt>
                <c:pt idx="13">
                  <c:v>66.881999999999991</c:v>
                </c:pt>
                <c:pt idx="14">
                  <c:v>59.53</c:v>
                </c:pt>
                <c:pt idx="15">
                  <c:v>52.756</c:v>
                </c:pt>
                <c:pt idx="16">
                  <c:v>46.642000000000003</c:v>
                </c:pt>
                <c:pt idx="17">
                  <c:v>40.798000000000236</c:v>
                </c:pt>
                <c:pt idx="18">
                  <c:v>35.528000000000013</c:v>
                </c:pt>
                <c:pt idx="19">
                  <c:v>30.638000000000005</c:v>
                </c:pt>
                <c:pt idx="20">
                  <c:v>26.561999999999987</c:v>
                </c:pt>
                <c:pt idx="21">
                  <c:v>22.279</c:v>
                </c:pt>
                <c:pt idx="22">
                  <c:v>18.849</c:v>
                </c:pt>
                <c:pt idx="23">
                  <c:v>16.312999999999999</c:v>
                </c:pt>
                <c:pt idx="24">
                  <c:v>13.595000000000002</c:v>
                </c:pt>
                <c:pt idx="25">
                  <c:v>11.534000000000001</c:v>
                </c:pt>
                <c:pt idx="26">
                  <c:v>9.7310000000000016</c:v>
                </c:pt>
                <c:pt idx="27">
                  <c:v>7.806</c:v>
                </c:pt>
                <c:pt idx="28">
                  <c:v>6.8360000000000003</c:v>
                </c:pt>
                <c:pt idx="29">
                  <c:v>5.7409999999999997</c:v>
                </c:pt>
              </c:numCache>
            </c:numRef>
          </c:yVal>
        </c:ser>
        <c:ser>
          <c:idx val="1"/>
          <c:order val="1"/>
          <c:tx>
            <c:strRef>
              <c:f>Sheet1!$C$1</c:f>
              <c:strCache>
                <c:ptCount val="1"/>
                <c:pt idx="0">
                  <c:v>Adult, Bilateral (N=23,309)</c:v>
                </c:pt>
              </c:strCache>
            </c:strRef>
          </c:tx>
          <c:spPr>
            <a:ln w="41275">
              <a:solidFill>
                <a:srgbClr val="FFFF00"/>
              </a:solidFill>
              <a:prstDash val="solid"/>
            </a:ln>
          </c:spPr>
          <c:marker>
            <c:symbol val="none"/>
          </c:marker>
          <c:xVal>
            <c:numRef>
              <c:f>Sheet1!$A$2:$A$31</c:f>
              <c:numCache>
                <c:formatCode>General</c:formatCode>
                <c:ptCount val="30"/>
                <c:pt idx="0">
                  <c:v>0</c:v>
                </c:pt>
                <c:pt idx="1">
                  <c:v>8.3300000000000041E-2</c:v>
                </c:pt>
                <c:pt idx="2">
                  <c:v>0.16669999999999999</c:v>
                </c:pt>
                <c:pt idx="3">
                  <c:v>0.25</c:v>
                </c:pt>
                <c:pt idx="4">
                  <c:v>0.33330000000000287</c:v>
                </c:pt>
                <c:pt idx="5">
                  <c:v>0.41670000000000001</c:v>
                </c:pt>
                <c:pt idx="6">
                  <c:v>0.5</c:v>
                </c:pt>
                <c:pt idx="7">
                  <c:v>0.58329999999999949</c:v>
                </c:pt>
                <c:pt idx="8">
                  <c:v>0.66670000000000484</c:v>
                </c:pt>
                <c:pt idx="9">
                  <c:v>0.75000000000000333</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numCache>
            </c:numRef>
          </c:xVal>
          <c:yVal>
            <c:numRef>
              <c:f>Sheet1!$C$2:$C$31</c:f>
              <c:numCache>
                <c:formatCode>General</c:formatCode>
                <c:ptCount val="30"/>
                <c:pt idx="0">
                  <c:v>100</c:v>
                </c:pt>
                <c:pt idx="1">
                  <c:v>92.446000000000026</c:v>
                </c:pt>
                <c:pt idx="2">
                  <c:v>89.972999999999999</c:v>
                </c:pt>
                <c:pt idx="3">
                  <c:v>88.259</c:v>
                </c:pt>
                <c:pt idx="4">
                  <c:v>87.046000000000006</c:v>
                </c:pt>
                <c:pt idx="5">
                  <c:v>85.824999999999989</c:v>
                </c:pt>
                <c:pt idx="6">
                  <c:v>84.727000000000004</c:v>
                </c:pt>
                <c:pt idx="7">
                  <c:v>83.697999999999993</c:v>
                </c:pt>
                <c:pt idx="8">
                  <c:v>82.965999999999994</c:v>
                </c:pt>
                <c:pt idx="9">
                  <c:v>82.215000000000003</c:v>
                </c:pt>
                <c:pt idx="10">
                  <c:v>81.424999999999997</c:v>
                </c:pt>
                <c:pt idx="11">
                  <c:v>80.634999999999991</c:v>
                </c:pt>
                <c:pt idx="12">
                  <c:v>79.930000000000007</c:v>
                </c:pt>
                <c:pt idx="13">
                  <c:v>72.492999999999995</c:v>
                </c:pt>
                <c:pt idx="14">
                  <c:v>66.242000000000004</c:v>
                </c:pt>
                <c:pt idx="15">
                  <c:v>61.182000000000002</c:v>
                </c:pt>
                <c:pt idx="16">
                  <c:v>56.739000000000011</c:v>
                </c:pt>
                <c:pt idx="17">
                  <c:v>52.703000000000003</c:v>
                </c:pt>
                <c:pt idx="18">
                  <c:v>49.146000000000001</c:v>
                </c:pt>
                <c:pt idx="19">
                  <c:v>45.376999999999995</c:v>
                </c:pt>
                <c:pt idx="20">
                  <c:v>41.721000000000011</c:v>
                </c:pt>
                <c:pt idx="21">
                  <c:v>38.457999999999998</c:v>
                </c:pt>
                <c:pt idx="22">
                  <c:v>35.088000000000001</c:v>
                </c:pt>
                <c:pt idx="23">
                  <c:v>32.340999999999994</c:v>
                </c:pt>
                <c:pt idx="24">
                  <c:v>29.591000000000001</c:v>
                </c:pt>
                <c:pt idx="25">
                  <c:v>26.885000000000002</c:v>
                </c:pt>
                <c:pt idx="26">
                  <c:v>25.041</c:v>
                </c:pt>
                <c:pt idx="27">
                  <c:v>22.826000000000001</c:v>
                </c:pt>
                <c:pt idx="28">
                  <c:v>21.236999999999988</c:v>
                </c:pt>
                <c:pt idx="29">
                  <c:v>19.366</c:v>
                </c:pt>
              </c:numCache>
            </c:numRef>
          </c:yVal>
        </c:ser>
        <c:ser>
          <c:idx val="2"/>
          <c:order val="2"/>
          <c:tx>
            <c:strRef>
              <c:f>Sheet1!$D$1</c:f>
              <c:strCache>
                <c:ptCount val="1"/>
                <c:pt idx="0">
                  <c:v>Pediatric (N=1,650)</c:v>
                </c:pt>
              </c:strCache>
            </c:strRef>
          </c:tx>
          <c:spPr>
            <a:ln w="41275">
              <a:solidFill>
                <a:srgbClr val="4DEAF1"/>
              </a:solidFill>
            </a:ln>
          </c:spPr>
          <c:marker>
            <c:symbol val="none"/>
          </c:marker>
          <c:xVal>
            <c:numRef>
              <c:f>Sheet1!$A$2:$A$31</c:f>
              <c:numCache>
                <c:formatCode>General</c:formatCode>
                <c:ptCount val="30"/>
                <c:pt idx="0">
                  <c:v>0</c:v>
                </c:pt>
                <c:pt idx="1">
                  <c:v>8.3300000000000041E-2</c:v>
                </c:pt>
                <c:pt idx="2">
                  <c:v>0.16669999999999999</c:v>
                </c:pt>
                <c:pt idx="3">
                  <c:v>0.25</c:v>
                </c:pt>
                <c:pt idx="4">
                  <c:v>0.33330000000000287</c:v>
                </c:pt>
                <c:pt idx="5">
                  <c:v>0.41670000000000001</c:v>
                </c:pt>
                <c:pt idx="6">
                  <c:v>0.5</c:v>
                </c:pt>
                <c:pt idx="7">
                  <c:v>0.58329999999999949</c:v>
                </c:pt>
                <c:pt idx="8">
                  <c:v>0.66670000000000484</c:v>
                </c:pt>
                <c:pt idx="9">
                  <c:v>0.75000000000000333</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numCache>
            </c:numRef>
          </c:xVal>
          <c:yVal>
            <c:numRef>
              <c:f>Sheet1!$D$2:$D$31</c:f>
              <c:numCache>
                <c:formatCode>General</c:formatCode>
                <c:ptCount val="30"/>
                <c:pt idx="0">
                  <c:v>100</c:v>
                </c:pt>
                <c:pt idx="1">
                  <c:v>91.181999999999988</c:v>
                </c:pt>
                <c:pt idx="2">
                  <c:v>88.820999999999998</c:v>
                </c:pt>
                <c:pt idx="3">
                  <c:v>87.498999999999995</c:v>
                </c:pt>
                <c:pt idx="4">
                  <c:v>86.106999999999999</c:v>
                </c:pt>
                <c:pt idx="5">
                  <c:v>85.027999999999992</c:v>
                </c:pt>
                <c:pt idx="6">
                  <c:v>83.881999999999991</c:v>
                </c:pt>
                <c:pt idx="7">
                  <c:v>83.242999999999995</c:v>
                </c:pt>
                <c:pt idx="8">
                  <c:v>82.345000000000013</c:v>
                </c:pt>
                <c:pt idx="9">
                  <c:v>81.765000000000001</c:v>
                </c:pt>
                <c:pt idx="10">
                  <c:v>80.409000000000006</c:v>
                </c:pt>
                <c:pt idx="11">
                  <c:v>79.369</c:v>
                </c:pt>
                <c:pt idx="12">
                  <c:v>78.513999999999996</c:v>
                </c:pt>
                <c:pt idx="13">
                  <c:v>68.651999999999987</c:v>
                </c:pt>
                <c:pt idx="14">
                  <c:v>60.338000000000001</c:v>
                </c:pt>
                <c:pt idx="15">
                  <c:v>54.754000000000005</c:v>
                </c:pt>
                <c:pt idx="16">
                  <c:v>49.725000000000229</c:v>
                </c:pt>
                <c:pt idx="17">
                  <c:v>45.402000000000001</c:v>
                </c:pt>
                <c:pt idx="18">
                  <c:v>41.997</c:v>
                </c:pt>
                <c:pt idx="19">
                  <c:v>39.83</c:v>
                </c:pt>
                <c:pt idx="20">
                  <c:v>37.232000000000063</c:v>
                </c:pt>
                <c:pt idx="21">
                  <c:v>35.699000000000012</c:v>
                </c:pt>
                <c:pt idx="22">
                  <c:v>34.190000000000012</c:v>
                </c:pt>
                <c:pt idx="23">
                  <c:v>32.397000000000006</c:v>
                </c:pt>
                <c:pt idx="24">
                  <c:v>29.132000000000001</c:v>
                </c:pt>
                <c:pt idx="25">
                  <c:v>28.646000000000001</c:v>
                </c:pt>
                <c:pt idx="26">
                  <c:v>27.449000000000002</c:v>
                </c:pt>
                <c:pt idx="27">
                  <c:v>26.779999999999987</c:v>
                </c:pt>
                <c:pt idx="28">
                  <c:v>24.72</c:v>
                </c:pt>
                <c:pt idx="29">
                  <c:v>21.630000000000031</c:v>
                </c:pt>
              </c:numCache>
            </c:numRef>
          </c:yVal>
          <c:smooth val="1"/>
        </c:ser>
        <c:axId val="48379776"/>
        <c:axId val="48390144"/>
      </c:scatterChart>
      <c:valAx>
        <c:axId val="48379776"/>
        <c:scaling>
          <c:orientation val="minMax"/>
          <c:max val="17"/>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48390144"/>
        <c:crosses val="autoZero"/>
        <c:crossBetween val="midCat"/>
        <c:majorUnit val="1"/>
      </c:valAx>
      <c:valAx>
        <c:axId val="48390144"/>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48379776"/>
        <c:crosses val="autoZero"/>
        <c:crossBetween val="midCat"/>
        <c:majorUnit val="25"/>
      </c:valAx>
      <c:spPr>
        <a:solidFill>
          <a:schemeClr val="bg2"/>
        </a:solidFill>
        <a:ln>
          <a:solidFill>
            <a:schemeClr val="tx1"/>
          </a:solidFill>
        </a:ln>
      </c:spPr>
    </c:plotArea>
    <c:legend>
      <c:legendPos val="r"/>
      <c:layout>
        <c:manualLayout>
          <c:xMode val="edge"/>
          <c:yMode val="edge"/>
          <c:x val="0.56472708057510801"/>
          <c:y val="5.0540809414951891E-2"/>
          <c:w val="0.29955020556058831"/>
          <c:h val="0.17325501651003344"/>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17.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ser>
          <c:idx val="0"/>
          <c:order val="0"/>
          <c:tx>
            <c:strRef>
              <c:f>Sheet1!$B$1</c:f>
              <c:strCache>
                <c:ptCount val="1"/>
                <c:pt idx="0">
                  <c:v>Single Lung (N=94)</c:v>
                </c:pt>
              </c:strCache>
            </c:strRef>
          </c:tx>
          <c:spPr>
            <a:ln w="41275">
              <a:solidFill>
                <a:srgbClr val="00FF00"/>
              </a:solidFill>
            </a:ln>
          </c:spPr>
          <c:marker>
            <c:symbol val="none"/>
          </c:marker>
          <c:xVal>
            <c:numRef>
              <c:f>Sheet1!$A$2:$A$28</c:f>
              <c:numCache>
                <c:formatCode>General</c:formatCode>
                <c:ptCount val="27"/>
                <c:pt idx="0">
                  <c:v>0</c:v>
                </c:pt>
                <c:pt idx="1">
                  <c:v>8.3300000000000041E-2</c:v>
                </c:pt>
                <c:pt idx="2">
                  <c:v>0.16669999999999999</c:v>
                </c:pt>
                <c:pt idx="3">
                  <c:v>0.25</c:v>
                </c:pt>
                <c:pt idx="4">
                  <c:v>0.33330000000000287</c:v>
                </c:pt>
                <c:pt idx="5">
                  <c:v>0.41670000000000001</c:v>
                </c:pt>
                <c:pt idx="6">
                  <c:v>0.5</c:v>
                </c:pt>
                <c:pt idx="7">
                  <c:v>0.58329999999999949</c:v>
                </c:pt>
                <c:pt idx="8">
                  <c:v>0.66670000000000484</c:v>
                </c:pt>
                <c:pt idx="9">
                  <c:v>0.75000000000000333</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Sheet1!$B$2:$B$28</c:f>
              <c:numCache>
                <c:formatCode>General</c:formatCode>
                <c:ptCount val="27"/>
                <c:pt idx="0">
                  <c:v>100</c:v>
                </c:pt>
                <c:pt idx="1">
                  <c:v>67.664000000000001</c:v>
                </c:pt>
                <c:pt idx="2">
                  <c:v>66.497000000000227</c:v>
                </c:pt>
                <c:pt idx="3">
                  <c:v>64.143000000000001</c:v>
                </c:pt>
                <c:pt idx="4">
                  <c:v>62.933</c:v>
                </c:pt>
                <c:pt idx="5">
                  <c:v>62.933</c:v>
                </c:pt>
                <c:pt idx="6">
                  <c:v>61.674000000000007</c:v>
                </c:pt>
                <c:pt idx="7">
                  <c:v>61.674000000000007</c:v>
                </c:pt>
                <c:pt idx="8">
                  <c:v>60.416000000000004</c:v>
                </c:pt>
                <c:pt idx="9">
                  <c:v>57.898000000000003</c:v>
                </c:pt>
                <c:pt idx="10">
                  <c:v>57.898000000000003</c:v>
                </c:pt>
                <c:pt idx="11">
                  <c:v>55.325000000000003</c:v>
                </c:pt>
                <c:pt idx="12">
                  <c:v>55.325000000000003</c:v>
                </c:pt>
                <c:pt idx="13">
                  <c:v>48.145000000000003</c:v>
                </c:pt>
                <c:pt idx="14">
                  <c:v>37.933</c:v>
                </c:pt>
                <c:pt idx="15">
                  <c:v>29.960999999999878</c:v>
                </c:pt>
                <c:pt idx="16">
                  <c:v>26.436</c:v>
                </c:pt>
                <c:pt idx="17">
                  <c:v>20.335000000000001</c:v>
                </c:pt>
              </c:numCache>
            </c:numRef>
          </c:yVal>
        </c:ser>
        <c:ser>
          <c:idx val="1"/>
          <c:order val="1"/>
          <c:tx>
            <c:strRef>
              <c:f>Sheet1!$C$1</c:f>
              <c:strCache>
                <c:ptCount val="1"/>
                <c:pt idx="0">
                  <c:v>Bilateral/Double Lung  (N=1,553)</c:v>
                </c:pt>
              </c:strCache>
            </c:strRef>
          </c:tx>
          <c:spPr>
            <a:ln w="41275">
              <a:solidFill>
                <a:srgbClr val="00FFFF"/>
              </a:solidFill>
              <a:prstDash val="solid"/>
            </a:ln>
          </c:spPr>
          <c:marker>
            <c:symbol val="none"/>
          </c:marker>
          <c:xVal>
            <c:numRef>
              <c:f>Sheet1!$A$2:$A$28</c:f>
              <c:numCache>
                <c:formatCode>General</c:formatCode>
                <c:ptCount val="27"/>
                <c:pt idx="0">
                  <c:v>0</c:v>
                </c:pt>
                <c:pt idx="1">
                  <c:v>8.3300000000000041E-2</c:v>
                </c:pt>
                <c:pt idx="2">
                  <c:v>0.16669999999999999</c:v>
                </c:pt>
                <c:pt idx="3">
                  <c:v>0.25</c:v>
                </c:pt>
                <c:pt idx="4">
                  <c:v>0.33330000000000287</c:v>
                </c:pt>
                <c:pt idx="5">
                  <c:v>0.41670000000000001</c:v>
                </c:pt>
                <c:pt idx="6">
                  <c:v>0.5</c:v>
                </c:pt>
                <c:pt idx="7">
                  <c:v>0.58329999999999949</c:v>
                </c:pt>
                <c:pt idx="8">
                  <c:v>0.66670000000000484</c:v>
                </c:pt>
                <c:pt idx="9">
                  <c:v>0.75000000000000333</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Sheet1!$C$2:$C$28</c:f>
              <c:numCache>
                <c:formatCode>General</c:formatCode>
                <c:ptCount val="27"/>
                <c:pt idx="0">
                  <c:v>100</c:v>
                </c:pt>
                <c:pt idx="1">
                  <c:v>92.637999999999991</c:v>
                </c:pt>
                <c:pt idx="2">
                  <c:v>90.200999999999993</c:v>
                </c:pt>
                <c:pt idx="3">
                  <c:v>88.935000000000002</c:v>
                </c:pt>
                <c:pt idx="4">
                  <c:v>87.528999999999982</c:v>
                </c:pt>
                <c:pt idx="5">
                  <c:v>86.387999999999991</c:v>
                </c:pt>
                <c:pt idx="6">
                  <c:v>85.244000000000227</c:v>
                </c:pt>
                <c:pt idx="7">
                  <c:v>84.569000000000003</c:v>
                </c:pt>
                <c:pt idx="8">
                  <c:v>83.686999999999998</c:v>
                </c:pt>
                <c:pt idx="9">
                  <c:v>83.211000000000027</c:v>
                </c:pt>
                <c:pt idx="10">
                  <c:v>81.846000000000004</c:v>
                </c:pt>
                <c:pt idx="11">
                  <c:v>80.884</c:v>
                </c:pt>
                <c:pt idx="12">
                  <c:v>79.983000000000004</c:v>
                </c:pt>
                <c:pt idx="13">
                  <c:v>69.95</c:v>
                </c:pt>
                <c:pt idx="14">
                  <c:v>61.742000000000012</c:v>
                </c:pt>
                <c:pt idx="15">
                  <c:v>56.3</c:v>
                </c:pt>
                <c:pt idx="16">
                  <c:v>51.176000000000002</c:v>
                </c:pt>
                <c:pt idx="17">
                  <c:v>46.964000000000006</c:v>
                </c:pt>
                <c:pt idx="18">
                  <c:v>43.344999999999999</c:v>
                </c:pt>
                <c:pt idx="19">
                  <c:v>41.034000000000006</c:v>
                </c:pt>
                <c:pt idx="20">
                  <c:v>38.267000000000003</c:v>
                </c:pt>
                <c:pt idx="21">
                  <c:v>36.637</c:v>
                </c:pt>
                <c:pt idx="22">
                  <c:v>35.034000000000006</c:v>
                </c:pt>
                <c:pt idx="23">
                  <c:v>33.130000000000003</c:v>
                </c:pt>
                <c:pt idx="24">
                  <c:v>29.658999999999999</c:v>
                </c:pt>
                <c:pt idx="25">
                  <c:v>29.138000000000005</c:v>
                </c:pt>
                <c:pt idx="26">
                  <c:v>27.838999999999999</c:v>
                </c:pt>
              </c:numCache>
            </c:numRef>
          </c:yVal>
        </c:ser>
        <c:axId val="48465024"/>
        <c:axId val="48466944"/>
      </c:scatterChart>
      <c:valAx>
        <c:axId val="48465024"/>
        <c:scaling>
          <c:orientation val="minMax"/>
          <c:max val="15"/>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48466944"/>
        <c:crosses val="autoZero"/>
        <c:crossBetween val="midCat"/>
        <c:majorUnit val="1"/>
      </c:valAx>
      <c:valAx>
        <c:axId val="48466944"/>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48465024"/>
        <c:crosses val="autoZero"/>
        <c:crossBetween val="midCat"/>
        <c:majorUnit val="25"/>
      </c:valAx>
      <c:spPr>
        <a:solidFill>
          <a:schemeClr val="bg2"/>
        </a:solidFill>
        <a:ln>
          <a:solidFill>
            <a:schemeClr val="tx1"/>
          </a:solidFill>
        </a:ln>
      </c:spPr>
    </c:plotArea>
    <c:legend>
      <c:legendPos val="r"/>
      <c:layout>
        <c:manualLayout>
          <c:xMode val="edge"/>
          <c:yMode val="edge"/>
          <c:x val="0.52195421921817831"/>
          <c:y val="8.0110701888070457E-2"/>
          <c:w val="0.42789828815646053"/>
          <c:h val="0.19874862416391501"/>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18.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827152836664651"/>
        </c:manualLayout>
      </c:layout>
      <c:scatterChart>
        <c:scatterStyle val="lineMarker"/>
        <c:ser>
          <c:idx val="0"/>
          <c:order val="0"/>
          <c:tx>
            <c:strRef>
              <c:f>Sheet1!$B$1</c:f>
              <c:strCache>
                <c:ptCount val="1"/>
                <c:pt idx="0">
                  <c:v>Cystic Fibrosis (N=987)</c:v>
                </c:pt>
              </c:strCache>
            </c:strRef>
          </c:tx>
          <c:spPr>
            <a:ln w="41275">
              <a:solidFill>
                <a:srgbClr val="00FF00"/>
              </a:solidFill>
            </a:ln>
          </c:spPr>
          <c:marker>
            <c:symbol val="none"/>
          </c:marker>
          <c:xVal>
            <c:numRef>
              <c:f>Sheet1!$A$2:$A$30</c:f>
              <c:numCache>
                <c:formatCode>General</c:formatCode>
                <c:ptCount val="29"/>
                <c:pt idx="0">
                  <c:v>0</c:v>
                </c:pt>
                <c:pt idx="1">
                  <c:v>8.3300000000000041E-2</c:v>
                </c:pt>
                <c:pt idx="2">
                  <c:v>0.16669999999999999</c:v>
                </c:pt>
                <c:pt idx="3">
                  <c:v>0.25</c:v>
                </c:pt>
                <c:pt idx="4">
                  <c:v>0.33330000000000287</c:v>
                </c:pt>
                <c:pt idx="5">
                  <c:v>0.41670000000000001</c:v>
                </c:pt>
                <c:pt idx="6">
                  <c:v>0.5</c:v>
                </c:pt>
                <c:pt idx="7">
                  <c:v>0.58329999999999949</c:v>
                </c:pt>
                <c:pt idx="8">
                  <c:v>0.66670000000000484</c:v>
                </c:pt>
                <c:pt idx="9">
                  <c:v>0.75000000000000333</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numCache>
            </c:numRef>
          </c:xVal>
          <c:yVal>
            <c:numRef>
              <c:f>Sheet1!$B$2:$B$30</c:f>
              <c:numCache>
                <c:formatCode>General</c:formatCode>
                <c:ptCount val="29"/>
                <c:pt idx="0">
                  <c:v>100</c:v>
                </c:pt>
                <c:pt idx="1">
                  <c:v>93.698999999999998</c:v>
                </c:pt>
                <c:pt idx="2">
                  <c:v>91.930999999999997</c:v>
                </c:pt>
                <c:pt idx="3">
                  <c:v>90.760999999999996</c:v>
                </c:pt>
                <c:pt idx="4">
                  <c:v>89.363</c:v>
                </c:pt>
                <c:pt idx="5">
                  <c:v>88.172999999999988</c:v>
                </c:pt>
                <c:pt idx="6">
                  <c:v>87.087999999999994</c:v>
                </c:pt>
                <c:pt idx="7">
                  <c:v>86.427999999999997</c:v>
                </c:pt>
                <c:pt idx="8">
                  <c:v>85.545000000000002</c:v>
                </c:pt>
                <c:pt idx="9">
                  <c:v>85.212000000000003</c:v>
                </c:pt>
                <c:pt idx="10">
                  <c:v>83.768000000000001</c:v>
                </c:pt>
                <c:pt idx="11">
                  <c:v>82.647000000000006</c:v>
                </c:pt>
                <c:pt idx="12">
                  <c:v>81.516999999999996</c:v>
                </c:pt>
                <c:pt idx="13">
                  <c:v>69.948000000000022</c:v>
                </c:pt>
                <c:pt idx="14">
                  <c:v>61.626000000000012</c:v>
                </c:pt>
                <c:pt idx="15">
                  <c:v>54.547000000000004</c:v>
                </c:pt>
                <c:pt idx="16">
                  <c:v>48.849999999999994</c:v>
                </c:pt>
                <c:pt idx="17">
                  <c:v>44.853999999999999</c:v>
                </c:pt>
                <c:pt idx="18">
                  <c:v>40.925000000000011</c:v>
                </c:pt>
                <c:pt idx="19">
                  <c:v>39.927</c:v>
                </c:pt>
                <c:pt idx="20">
                  <c:v>37.159000000000006</c:v>
                </c:pt>
                <c:pt idx="21">
                  <c:v>34.746000000000002</c:v>
                </c:pt>
                <c:pt idx="22">
                  <c:v>32.927</c:v>
                </c:pt>
                <c:pt idx="23">
                  <c:v>30.725999999999893</c:v>
                </c:pt>
                <c:pt idx="24">
                  <c:v>26.431000000000001</c:v>
                </c:pt>
                <c:pt idx="25">
                  <c:v>25.452000000000002</c:v>
                </c:pt>
                <c:pt idx="26">
                  <c:v>24.390999999999988</c:v>
                </c:pt>
                <c:pt idx="27">
                  <c:v>23.172000000000001</c:v>
                </c:pt>
                <c:pt idx="28">
                  <c:v>19.861000000000001</c:v>
                </c:pt>
              </c:numCache>
            </c:numRef>
          </c:yVal>
        </c:ser>
        <c:ser>
          <c:idx val="1"/>
          <c:order val="1"/>
          <c:tx>
            <c:strRef>
              <c:f>Sheet1!$C$1</c:f>
              <c:strCache>
                <c:ptCount val="1"/>
                <c:pt idx="0">
                  <c:v>Non-Cystic Fibrosis (N=689)</c:v>
                </c:pt>
              </c:strCache>
            </c:strRef>
          </c:tx>
          <c:spPr>
            <a:ln w="41275">
              <a:solidFill>
                <a:srgbClr val="4DEAF1"/>
              </a:solidFill>
              <a:prstDash val="solid"/>
            </a:ln>
          </c:spPr>
          <c:marker>
            <c:symbol val="none"/>
          </c:marker>
          <c:xVal>
            <c:numRef>
              <c:f>Sheet1!$A$2:$A$30</c:f>
              <c:numCache>
                <c:formatCode>General</c:formatCode>
                <c:ptCount val="29"/>
                <c:pt idx="0">
                  <c:v>0</c:v>
                </c:pt>
                <c:pt idx="1">
                  <c:v>8.3300000000000041E-2</c:v>
                </c:pt>
                <c:pt idx="2">
                  <c:v>0.16669999999999999</c:v>
                </c:pt>
                <c:pt idx="3">
                  <c:v>0.25</c:v>
                </c:pt>
                <c:pt idx="4">
                  <c:v>0.33330000000000287</c:v>
                </c:pt>
                <c:pt idx="5">
                  <c:v>0.41670000000000001</c:v>
                </c:pt>
                <c:pt idx="6">
                  <c:v>0.5</c:v>
                </c:pt>
                <c:pt idx="7">
                  <c:v>0.58329999999999949</c:v>
                </c:pt>
                <c:pt idx="8">
                  <c:v>0.66670000000000484</c:v>
                </c:pt>
                <c:pt idx="9">
                  <c:v>0.75000000000000333</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numCache>
            </c:numRef>
          </c:xVal>
          <c:yVal>
            <c:numRef>
              <c:f>Sheet1!$C$2:$C$30</c:f>
              <c:numCache>
                <c:formatCode>General</c:formatCode>
                <c:ptCount val="29"/>
                <c:pt idx="0">
                  <c:v>100</c:v>
                </c:pt>
                <c:pt idx="1">
                  <c:v>87.866</c:v>
                </c:pt>
                <c:pt idx="2">
                  <c:v>84.697999999999993</c:v>
                </c:pt>
                <c:pt idx="3">
                  <c:v>82.856999999999999</c:v>
                </c:pt>
                <c:pt idx="4">
                  <c:v>81.153999999999982</c:v>
                </c:pt>
                <c:pt idx="5">
                  <c:v>80.22</c:v>
                </c:pt>
                <c:pt idx="6">
                  <c:v>78.959000000000003</c:v>
                </c:pt>
                <c:pt idx="7">
                  <c:v>78.322999999999979</c:v>
                </c:pt>
                <c:pt idx="8">
                  <c:v>77.361999999999995</c:v>
                </c:pt>
                <c:pt idx="9">
                  <c:v>76.397000000000006</c:v>
                </c:pt>
                <c:pt idx="10">
                  <c:v>75.103999999999999</c:v>
                </c:pt>
                <c:pt idx="11">
                  <c:v>73.968999999999994</c:v>
                </c:pt>
                <c:pt idx="12">
                  <c:v>73.304999999999993</c:v>
                </c:pt>
                <c:pt idx="13">
                  <c:v>65.338999999999999</c:v>
                </c:pt>
                <c:pt idx="14">
                  <c:v>57.445</c:v>
                </c:pt>
                <c:pt idx="15">
                  <c:v>53.442</c:v>
                </c:pt>
                <c:pt idx="16">
                  <c:v>49.17</c:v>
                </c:pt>
                <c:pt idx="17">
                  <c:v>43.742000000000012</c:v>
                </c:pt>
                <c:pt idx="18">
                  <c:v>41.883999999999993</c:v>
                </c:pt>
                <c:pt idx="19">
                  <c:v>37.852999999999994</c:v>
                </c:pt>
                <c:pt idx="20">
                  <c:v>35.257000000000005</c:v>
                </c:pt>
                <c:pt idx="21">
                  <c:v>34.67</c:v>
                </c:pt>
                <c:pt idx="22">
                  <c:v>33.296000000000063</c:v>
                </c:pt>
                <c:pt idx="23">
                  <c:v>31.67</c:v>
                </c:pt>
                <c:pt idx="24">
                  <c:v>29.832999999999988</c:v>
                </c:pt>
                <c:pt idx="25">
                  <c:v>29.832999999999988</c:v>
                </c:pt>
                <c:pt idx="26">
                  <c:v>29.832999999999988</c:v>
                </c:pt>
                <c:pt idx="27">
                  <c:v>29.832999999999988</c:v>
                </c:pt>
              </c:numCache>
            </c:numRef>
          </c:yVal>
        </c:ser>
        <c:axId val="115671424"/>
        <c:axId val="115673344"/>
      </c:scatterChart>
      <c:valAx>
        <c:axId val="115671424"/>
        <c:scaling>
          <c:orientation val="minMax"/>
          <c:max val="17"/>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115673344"/>
        <c:crosses val="autoZero"/>
        <c:crossBetween val="midCat"/>
        <c:majorUnit val="1"/>
      </c:valAx>
      <c:valAx>
        <c:axId val="115673344"/>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115671424"/>
        <c:crosses val="autoZero"/>
        <c:crossBetween val="midCat"/>
        <c:majorUnit val="25"/>
      </c:valAx>
      <c:spPr>
        <a:solidFill>
          <a:schemeClr val="bg2"/>
        </a:solidFill>
        <a:ln>
          <a:solidFill>
            <a:schemeClr val="tx1"/>
          </a:solidFill>
        </a:ln>
      </c:spPr>
    </c:plotArea>
    <c:legend>
      <c:legendPos val="r"/>
      <c:layout>
        <c:manualLayout>
          <c:xMode val="edge"/>
          <c:yMode val="edge"/>
          <c:x val="0.35381262629782223"/>
          <c:y val="8.0110701888070443E-2"/>
          <c:w val="0.57686583977888173"/>
          <c:h val="0.11550334434002202"/>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19.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82181779696892732"/>
        </c:manualLayout>
      </c:layout>
      <c:scatterChart>
        <c:scatterStyle val="lineMarker"/>
        <c:ser>
          <c:idx val="0"/>
          <c:order val="0"/>
          <c:tx>
            <c:strRef>
              <c:f>Sheet1!$B$1</c:f>
              <c:strCache>
                <c:ptCount val="1"/>
                <c:pt idx="0">
                  <c:v>Eisenmenger's Syndrome  (N=16)</c:v>
                </c:pt>
              </c:strCache>
            </c:strRef>
          </c:tx>
          <c:spPr>
            <a:ln w="41275">
              <a:solidFill>
                <a:srgbClr val="00FF00"/>
              </a:solidFill>
            </a:ln>
          </c:spPr>
          <c:marker>
            <c:symbol val="none"/>
          </c:marker>
          <c:xVal>
            <c:numRef>
              <c:f>Sheet1!$A$2:$A$19</c:f>
              <c:numCache>
                <c:formatCode>General</c:formatCode>
                <c:ptCount val="18"/>
                <c:pt idx="0">
                  <c:v>0</c:v>
                </c:pt>
                <c:pt idx="1">
                  <c:v>8.3300000000000041E-2</c:v>
                </c:pt>
                <c:pt idx="2">
                  <c:v>0.16669999999999999</c:v>
                </c:pt>
                <c:pt idx="3">
                  <c:v>0.25</c:v>
                </c:pt>
                <c:pt idx="4">
                  <c:v>0.33330000000000287</c:v>
                </c:pt>
                <c:pt idx="5">
                  <c:v>0.41670000000000001</c:v>
                </c:pt>
                <c:pt idx="6">
                  <c:v>0.5</c:v>
                </c:pt>
                <c:pt idx="7">
                  <c:v>0.58329999999999949</c:v>
                </c:pt>
                <c:pt idx="8">
                  <c:v>0.66670000000000484</c:v>
                </c:pt>
                <c:pt idx="9">
                  <c:v>0.75000000000000333</c:v>
                </c:pt>
                <c:pt idx="10">
                  <c:v>0.83330000000000004</c:v>
                </c:pt>
                <c:pt idx="11">
                  <c:v>0.91670000000000063</c:v>
                </c:pt>
                <c:pt idx="12">
                  <c:v>1</c:v>
                </c:pt>
                <c:pt idx="13">
                  <c:v>2</c:v>
                </c:pt>
                <c:pt idx="14">
                  <c:v>3</c:v>
                </c:pt>
                <c:pt idx="15">
                  <c:v>4</c:v>
                </c:pt>
                <c:pt idx="16">
                  <c:v>5</c:v>
                </c:pt>
                <c:pt idx="17">
                  <c:v>6</c:v>
                </c:pt>
              </c:numCache>
            </c:numRef>
          </c:xVal>
          <c:yVal>
            <c:numRef>
              <c:f>Sheet1!$B$2:$B$19</c:f>
              <c:numCache>
                <c:formatCode>General</c:formatCode>
                <c:ptCount val="18"/>
                <c:pt idx="0">
                  <c:v>100</c:v>
                </c:pt>
                <c:pt idx="1">
                  <c:v>68.75</c:v>
                </c:pt>
                <c:pt idx="2">
                  <c:v>68.75</c:v>
                </c:pt>
                <c:pt idx="3">
                  <c:v>68.75</c:v>
                </c:pt>
                <c:pt idx="4">
                  <c:v>68.75</c:v>
                </c:pt>
                <c:pt idx="5">
                  <c:v>68.75</c:v>
                </c:pt>
                <c:pt idx="6">
                  <c:v>68.75</c:v>
                </c:pt>
                <c:pt idx="7">
                  <c:v>68.75</c:v>
                </c:pt>
                <c:pt idx="8">
                  <c:v>62.5</c:v>
                </c:pt>
                <c:pt idx="9">
                  <c:v>62.5</c:v>
                </c:pt>
                <c:pt idx="10">
                  <c:v>62.5</c:v>
                </c:pt>
              </c:numCache>
            </c:numRef>
          </c:yVal>
        </c:ser>
        <c:ser>
          <c:idx val="1"/>
          <c:order val="1"/>
          <c:tx>
            <c:strRef>
              <c:f>Sheet1!$C$1</c:f>
              <c:strCache>
                <c:ptCount val="1"/>
                <c:pt idx="0">
                  <c:v>Other Congenital Heart Disease (N=37)</c:v>
                </c:pt>
              </c:strCache>
            </c:strRef>
          </c:tx>
          <c:spPr>
            <a:ln w="41275">
              <a:solidFill>
                <a:srgbClr val="4DEAF1"/>
              </a:solidFill>
              <a:prstDash val="solid"/>
            </a:ln>
          </c:spPr>
          <c:marker>
            <c:symbol val="none"/>
          </c:marker>
          <c:xVal>
            <c:numRef>
              <c:f>Sheet1!$A$2:$A$19</c:f>
              <c:numCache>
                <c:formatCode>General</c:formatCode>
                <c:ptCount val="18"/>
                <c:pt idx="0">
                  <c:v>0</c:v>
                </c:pt>
                <c:pt idx="1">
                  <c:v>8.3300000000000041E-2</c:v>
                </c:pt>
                <c:pt idx="2">
                  <c:v>0.16669999999999999</c:v>
                </c:pt>
                <c:pt idx="3">
                  <c:v>0.25</c:v>
                </c:pt>
                <c:pt idx="4">
                  <c:v>0.33330000000000287</c:v>
                </c:pt>
                <c:pt idx="5">
                  <c:v>0.41670000000000001</c:v>
                </c:pt>
                <c:pt idx="6">
                  <c:v>0.5</c:v>
                </c:pt>
                <c:pt idx="7">
                  <c:v>0.58329999999999949</c:v>
                </c:pt>
                <c:pt idx="8">
                  <c:v>0.66670000000000484</c:v>
                </c:pt>
                <c:pt idx="9">
                  <c:v>0.75000000000000333</c:v>
                </c:pt>
                <c:pt idx="10">
                  <c:v>0.83330000000000004</c:v>
                </c:pt>
                <c:pt idx="11">
                  <c:v>0.91670000000000063</c:v>
                </c:pt>
                <c:pt idx="12">
                  <c:v>1</c:v>
                </c:pt>
                <c:pt idx="13">
                  <c:v>2</c:v>
                </c:pt>
                <c:pt idx="14">
                  <c:v>3</c:v>
                </c:pt>
                <c:pt idx="15">
                  <c:v>4</c:v>
                </c:pt>
                <c:pt idx="16">
                  <c:v>5</c:v>
                </c:pt>
                <c:pt idx="17">
                  <c:v>6</c:v>
                </c:pt>
              </c:numCache>
            </c:numRef>
          </c:xVal>
          <c:yVal>
            <c:numRef>
              <c:f>Sheet1!$C$2:$C$19</c:f>
              <c:numCache>
                <c:formatCode>General</c:formatCode>
                <c:ptCount val="18"/>
                <c:pt idx="0">
                  <c:v>100</c:v>
                </c:pt>
                <c:pt idx="1">
                  <c:v>78.377999999999986</c:v>
                </c:pt>
                <c:pt idx="2">
                  <c:v>70.165999999999983</c:v>
                </c:pt>
                <c:pt idx="3">
                  <c:v>67.36</c:v>
                </c:pt>
                <c:pt idx="4">
                  <c:v>67.36</c:v>
                </c:pt>
                <c:pt idx="5">
                  <c:v>67.36</c:v>
                </c:pt>
                <c:pt idx="6">
                  <c:v>67.36</c:v>
                </c:pt>
                <c:pt idx="7">
                  <c:v>67.36</c:v>
                </c:pt>
                <c:pt idx="8">
                  <c:v>67.36</c:v>
                </c:pt>
                <c:pt idx="9">
                  <c:v>67.36</c:v>
                </c:pt>
                <c:pt idx="10">
                  <c:v>67.36</c:v>
                </c:pt>
                <c:pt idx="11">
                  <c:v>67.36</c:v>
                </c:pt>
                <c:pt idx="12">
                  <c:v>67.36</c:v>
                </c:pt>
                <c:pt idx="13">
                  <c:v>63.813999999999993</c:v>
                </c:pt>
                <c:pt idx="14">
                  <c:v>56.724000000000011</c:v>
                </c:pt>
                <c:pt idx="15">
                  <c:v>52.942</c:v>
                </c:pt>
                <c:pt idx="16">
                  <c:v>52.942</c:v>
                </c:pt>
              </c:numCache>
            </c:numRef>
          </c:yVal>
        </c:ser>
        <c:ser>
          <c:idx val="2"/>
          <c:order val="2"/>
          <c:tx>
            <c:strRef>
              <c:f>Sheet1!$D$1</c:f>
              <c:strCache>
                <c:ptCount val="1"/>
                <c:pt idx="0">
                  <c:v>Eisenmenger's + Other Congenital Heart Disease (N=53)</c:v>
                </c:pt>
              </c:strCache>
            </c:strRef>
          </c:tx>
          <c:spPr>
            <a:ln w="41275">
              <a:solidFill>
                <a:srgbClr val="FFFF00"/>
              </a:solidFill>
            </a:ln>
          </c:spPr>
          <c:marker>
            <c:symbol val="none"/>
          </c:marker>
          <c:xVal>
            <c:numRef>
              <c:f>Sheet1!$A$2:$A$19</c:f>
              <c:numCache>
                <c:formatCode>General</c:formatCode>
                <c:ptCount val="18"/>
                <c:pt idx="0">
                  <c:v>0</c:v>
                </c:pt>
                <c:pt idx="1">
                  <c:v>8.3300000000000041E-2</c:v>
                </c:pt>
                <c:pt idx="2">
                  <c:v>0.16669999999999999</c:v>
                </c:pt>
                <c:pt idx="3">
                  <c:v>0.25</c:v>
                </c:pt>
                <c:pt idx="4">
                  <c:v>0.33330000000000287</c:v>
                </c:pt>
                <c:pt idx="5">
                  <c:v>0.41670000000000001</c:v>
                </c:pt>
                <c:pt idx="6">
                  <c:v>0.5</c:v>
                </c:pt>
                <c:pt idx="7">
                  <c:v>0.58329999999999949</c:v>
                </c:pt>
                <c:pt idx="8">
                  <c:v>0.66670000000000484</c:v>
                </c:pt>
                <c:pt idx="9">
                  <c:v>0.75000000000000333</c:v>
                </c:pt>
                <c:pt idx="10">
                  <c:v>0.83330000000000004</c:v>
                </c:pt>
                <c:pt idx="11">
                  <c:v>0.91670000000000063</c:v>
                </c:pt>
                <c:pt idx="12">
                  <c:v>1</c:v>
                </c:pt>
                <c:pt idx="13">
                  <c:v>2</c:v>
                </c:pt>
                <c:pt idx="14">
                  <c:v>3</c:v>
                </c:pt>
                <c:pt idx="15">
                  <c:v>4</c:v>
                </c:pt>
                <c:pt idx="16">
                  <c:v>5</c:v>
                </c:pt>
                <c:pt idx="17">
                  <c:v>6</c:v>
                </c:pt>
              </c:numCache>
            </c:numRef>
          </c:xVal>
          <c:yVal>
            <c:numRef>
              <c:f>Sheet1!$D$2:$D$19</c:f>
              <c:numCache>
                <c:formatCode>General</c:formatCode>
                <c:ptCount val="18"/>
                <c:pt idx="0">
                  <c:v>100</c:v>
                </c:pt>
                <c:pt idx="1">
                  <c:v>75.471999999999994</c:v>
                </c:pt>
                <c:pt idx="2">
                  <c:v>69.760000000000005</c:v>
                </c:pt>
                <c:pt idx="3">
                  <c:v>67.822999999999979</c:v>
                </c:pt>
                <c:pt idx="4">
                  <c:v>67.822999999999979</c:v>
                </c:pt>
                <c:pt idx="5">
                  <c:v>67.822999999999979</c:v>
                </c:pt>
                <c:pt idx="6">
                  <c:v>67.822999999999979</c:v>
                </c:pt>
                <c:pt idx="7">
                  <c:v>67.822999999999979</c:v>
                </c:pt>
                <c:pt idx="8">
                  <c:v>65.884999999999991</c:v>
                </c:pt>
                <c:pt idx="9">
                  <c:v>65.884999999999991</c:v>
                </c:pt>
                <c:pt idx="10">
                  <c:v>65.884999999999991</c:v>
                </c:pt>
                <c:pt idx="11">
                  <c:v>65.884999999999991</c:v>
                </c:pt>
                <c:pt idx="12">
                  <c:v>65.884999999999991</c:v>
                </c:pt>
                <c:pt idx="13">
                  <c:v>63.532000000000011</c:v>
                </c:pt>
                <c:pt idx="14">
                  <c:v>56.201000000000001</c:v>
                </c:pt>
                <c:pt idx="15">
                  <c:v>48.282000000000011</c:v>
                </c:pt>
                <c:pt idx="16">
                  <c:v>48.282000000000011</c:v>
                </c:pt>
                <c:pt idx="17">
                  <c:v>48.282000000000011</c:v>
                </c:pt>
              </c:numCache>
            </c:numRef>
          </c:yVal>
        </c:ser>
        <c:axId val="115904896"/>
        <c:axId val="115906816"/>
      </c:scatterChart>
      <c:valAx>
        <c:axId val="115904896"/>
        <c:scaling>
          <c:orientation val="minMax"/>
          <c:max val="6"/>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115906816"/>
        <c:crosses val="autoZero"/>
        <c:crossBetween val="midCat"/>
        <c:majorUnit val="1"/>
      </c:valAx>
      <c:valAx>
        <c:axId val="115906816"/>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115904896"/>
        <c:crosses val="autoZero"/>
        <c:crossBetween val="midCat"/>
        <c:majorUnit val="25"/>
      </c:valAx>
      <c:spPr>
        <a:solidFill>
          <a:schemeClr val="bg2"/>
        </a:solidFill>
        <a:ln>
          <a:solidFill>
            <a:schemeClr val="tx1"/>
          </a:solidFill>
        </a:ln>
      </c:spPr>
    </c:plotArea>
    <c:legend>
      <c:legendPos val="r"/>
      <c:layout>
        <c:manualLayout>
          <c:xMode val="edge"/>
          <c:yMode val="edge"/>
          <c:x val="0.10602501567835022"/>
          <c:y val="0.5344117771568877"/>
          <c:w val="0.60086288992636527"/>
          <c:h val="0.27472800778935125"/>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2970687392524211"/>
          <c:y val="7.9098794291340868E-2"/>
          <c:w val="0.83600586025886259"/>
          <c:h val="0.75446645341207363"/>
        </c:manualLayout>
      </c:layout>
      <c:barChart>
        <c:barDir val="col"/>
        <c:grouping val="percentStacked"/>
        <c:ser>
          <c:idx val="0"/>
          <c:order val="0"/>
          <c:tx>
            <c:strRef>
              <c:f>Sheet1!$A$2</c:f>
              <c:strCache>
                <c:ptCount val="1"/>
                <c:pt idx="0">
                  <c:v>&lt;1</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cat>
            <c:strRef>
              <c:f>Sheet1!$B$1:$C$1</c:f>
              <c:strCache>
                <c:ptCount val="2"/>
                <c:pt idx="0">
                  <c:v>1986-1999 (N=675)</c:v>
                </c:pt>
                <c:pt idx="1">
                  <c:v>2000-6/2012 (N=1,200)</c:v>
                </c:pt>
              </c:strCache>
            </c:strRef>
          </c:cat>
          <c:val>
            <c:numRef>
              <c:f>Sheet1!$B$2:$C$2</c:f>
              <c:numCache>
                <c:formatCode>General</c:formatCode>
                <c:ptCount val="2"/>
                <c:pt idx="0">
                  <c:v>49</c:v>
                </c:pt>
                <c:pt idx="1">
                  <c:v>52</c:v>
                </c:pt>
              </c:numCache>
            </c:numRef>
          </c:val>
        </c:ser>
        <c:ser>
          <c:idx val="1"/>
          <c:order val="1"/>
          <c:tx>
            <c:strRef>
              <c:f>Sheet1!$A$3</c:f>
              <c:strCache>
                <c:ptCount val="1"/>
                <c:pt idx="0">
                  <c:v>1-5</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cat>
            <c:strRef>
              <c:f>Sheet1!$B$1:$C$1</c:f>
              <c:strCache>
                <c:ptCount val="2"/>
                <c:pt idx="0">
                  <c:v>1986-1999 (N=675)</c:v>
                </c:pt>
                <c:pt idx="1">
                  <c:v>2000-6/2012 (N=1,200)</c:v>
                </c:pt>
              </c:strCache>
            </c:strRef>
          </c:cat>
          <c:val>
            <c:numRef>
              <c:f>Sheet1!$B$3:$C$3</c:f>
              <c:numCache>
                <c:formatCode>General</c:formatCode>
                <c:ptCount val="2"/>
                <c:pt idx="0">
                  <c:v>56</c:v>
                </c:pt>
                <c:pt idx="1">
                  <c:v>76</c:v>
                </c:pt>
              </c:numCache>
            </c:numRef>
          </c:val>
        </c:ser>
        <c:ser>
          <c:idx val="2"/>
          <c:order val="2"/>
          <c:tx>
            <c:strRef>
              <c:f>Sheet1!$A$4</c:f>
              <c:strCache>
                <c:ptCount val="1"/>
                <c:pt idx="0">
                  <c:v>6-10</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cat>
            <c:strRef>
              <c:f>Sheet1!$B$1:$C$1</c:f>
              <c:strCache>
                <c:ptCount val="2"/>
                <c:pt idx="0">
                  <c:v>1986-1999 (N=675)</c:v>
                </c:pt>
                <c:pt idx="1">
                  <c:v>2000-6/2012 (N=1,200)</c:v>
                </c:pt>
              </c:strCache>
            </c:strRef>
          </c:cat>
          <c:val>
            <c:numRef>
              <c:f>Sheet1!$B$4:$C$4</c:f>
              <c:numCache>
                <c:formatCode>General</c:formatCode>
                <c:ptCount val="2"/>
                <c:pt idx="0">
                  <c:v>117</c:v>
                </c:pt>
                <c:pt idx="1">
                  <c:v>169</c:v>
                </c:pt>
              </c:numCache>
            </c:numRef>
          </c:val>
        </c:ser>
        <c:ser>
          <c:idx val="3"/>
          <c:order val="3"/>
          <c:tx>
            <c:strRef>
              <c:f>Sheet1!$A$5</c:f>
              <c:strCache>
                <c:ptCount val="1"/>
                <c:pt idx="0">
                  <c:v>11-17</c:v>
                </c:pt>
              </c:strCache>
            </c:strRef>
          </c:tx>
          <c:spPr>
            <a:gradFill flip="none" rotWithShape="1">
              <a:gsLst>
                <a:gs pos="0">
                  <a:srgbClr val="208C03"/>
                </a:gs>
                <a:gs pos="50000">
                  <a:srgbClr val="20F703"/>
                </a:gs>
                <a:gs pos="100000">
                  <a:srgbClr val="208C03"/>
                </a:gs>
              </a:gsLst>
              <a:lin ang="0" scaled="1"/>
              <a:tileRect/>
            </a:gradFill>
            <a:ln>
              <a:solidFill>
                <a:srgbClr val="000000"/>
              </a:solidFill>
            </a:ln>
          </c:spPr>
          <c:cat>
            <c:strRef>
              <c:f>Sheet1!$B$1:$C$1</c:f>
              <c:strCache>
                <c:ptCount val="2"/>
                <c:pt idx="0">
                  <c:v>1986-1999 (N=675)</c:v>
                </c:pt>
                <c:pt idx="1">
                  <c:v>2000-6/2012 (N=1,200)</c:v>
                </c:pt>
              </c:strCache>
            </c:strRef>
          </c:cat>
          <c:val>
            <c:numRef>
              <c:f>Sheet1!$B$5:$C$5</c:f>
              <c:numCache>
                <c:formatCode>General</c:formatCode>
                <c:ptCount val="2"/>
                <c:pt idx="0">
                  <c:v>453</c:v>
                </c:pt>
                <c:pt idx="1">
                  <c:v>903</c:v>
                </c:pt>
              </c:numCache>
            </c:numRef>
          </c:val>
        </c:ser>
        <c:gapWidth val="100"/>
        <c:overlap val="100"/>
        <c:axId val="116004352"/>
        <c:axId val="116005888"/>
      </c:barChart>
      <c:catAx>
        <c:axId val="116004352"/>
        <c:scaling>
          <c:orientation val="minMax"/>
        </c:scaling>
        <c:axPos val="b"/>
        <c:tickLblPos val="nextTo"/>
        <c:txPr>
          <a:bodyPr/>
          <a:lstStyle/>
          <a:p>
            <a:pPr>
              <a:defRPr sz="1500" b="1"/>
            </a:pPr>
            <a:endParaRPr lang="en-US"/>
          </a:p>
        </c:txPr>
        <c:crossAx val="116005888"/>
        <c:crosses val="autoZero"/>
        <c:auto val="1"/>
        <c:lblAlgn val="ctr"/>
        <c:lblOffset val="100"/>
      </c:catAx>
      <c:valAx>
        <c:axId val="116005888"/>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a:t>
                </a:r>
                <a:r>
                  <a:rPr lang="en-US" sz="1700" baseline="0" dirty="0" smtClean="0"/>
                  <a:t> </a:t>
                </a:r>
                <a:r>
                  <a:rPr lang="en-US" sz="1700" dirty="0" smtClean="0"/>
                  <a:t>of Transplants</a:t>
                </a:r>
                <a:endParaRPr lang="en-US" sz="1700" dirty="0"/>
              </a:p>
            </c:rich>
          </c:tx>
          <c:layout>
            <c:manualLayout>
              <c:xMode val="edge"/>
              <c:yMode val="edge"/>
              <c:x val="9.2878314779618106E-3"/>
              <c:y val="0.24926160597113081"/>
            </c:manualLayout>
          </c:layout>
        </c:title>
        <c:numFmt formatCode="0%" sourceLinked="1"/>
        <c:tickLblPos val="nextTo"/>
        <c:txPr>
          <a:bodyPr/>
          <a:lstStyle/>
          <a:p>
            <a:pPr>
              <a:defRPr sz="1500" b="1"/>
            </a:pPr>
            <a:endParaRPr lang="en-US"/>
          </a:p>
        </c:txPr>
        <c:crossAx val="116004352"/>
        <c:crosses val="autoZero"/>
        <c:crossBetween val="between"/>
      </c:valAx>
      <c:spPr>
        <a:solidFill>
          <a:srgbClr val="000000"/>
        </a:solidFill>
        <a:ln w="12700">
          <a:solidFill>
            <a:srgbClr val="FFFFFF"/>
          </a:solidFill>
        </a:ln>
      </c:spPr>
    </c:plotArea>
    <c:legend>
      <c:legendPos val="l"/>
      <c:layout>
        <c:manualLayout>
          <c:xMode val="edge"/>
          <c:yMode val="edge"/>
          <c:x val="0.48132183908047105"/>
          <c:y val="0.28133530183727695"/>
          <c:w val="0.13918974567834189"/>
          <c:h val="0.42170439632546775"/>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20.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83794682922699193"/>
        </c:manualLayout>
      </c:layout>
      <c:scatterChart>
        <c:scatterStyle val="lineMarker"/>
        <c:ser>
          <c:idx val="0"/>
          <c:order val="0"/>
          <c:tx>
            <c:strRef>
              <c:f>Sheet1!$B$1</c:f>
              <c:strCache>
                <c:ptCount val="1"/>
                <c:pt idx="0">
                  <c:v>&lt;1 Year        (N=94)</c:v>
                </c:pt>
              </c:strCache>
            </c:strRef>
          </c:tx>
          <c:spPr>
            <a:ln w="41275">
              <a:solidFill>
                <a:srgbClr val="9933FF"/>
              </a:solidFill>
            </a:ln>
          </c:spPr>
          <c:marker>
            <c:symbol val="none"/>
          </c:marker>
          <c:xVal>
            <c:numRef>
              <c:f>Sheet1!$A$2:$A$28</c:f>
              <c:numCache>
                <c:formatCode>General</c:formatCode>
                <c:ptCount val="27"/>
                <c:pt idx="0">
                  <c:v>0</c:v>
                </c:pt>
                <c:pt idx="1">
                  <c:v>8.3300000000000041E-2</c:v>
                </c:pt>
                <c:pt idx="2">
                  <c:v>0.16669999999999999</c:v>
                </c:pt>
                <c:pt idx="3">
                  <c:v>0.25</c:v>
                </c:pt>
                <c:pt idx="4">
                  <c:v>0.33330000000000087</c:v>
                </c:pt>
                <c:pt idx="5">
                  <c:v>0.41670000000000001</c:v>
                </c:pt>
                <c:pt idx="6">
                  <c:v>0.5</c:v>
                </c:pt>
                <c:pt idx="7">
                  <c:v>0.58329999999999949</c:v>
                </c:pt>
                <c:pt idx="8">
                  <c:v>0.66670000000000162</c:v>
                </c:pt>
                <c:pt idx="9">
                  <c:v>0.75000000000000111</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Sheet1!$B$2:$B$28</c:f>
              <c:numCache>
                <c:formatCode>General</c:formatCode>
                <c:ptCount val="27"/>
                <c:pt idx="0">
                  <c:v>100</c:v>
                </c:pt>
                <c:pt idx="1">
                  <c:v>87.233999999999995</c:v>
                </c:pt>
                <c:pt idx="2">
                  <c:v>80.691000000000003</c:v>
                </c:pt>
                <c:pt idx="3">
                  <c:v>77.42</c:v>
                </c:pt>
                <c:pt idx="4">
                  <c:v>74.149000000000001</c:v>
                </c:pt>
                <c:pt idx="5">
                  <c:v>73.042000000000002</c:v>
                </c:pt>
                <c:pt idx="6">
                  <c:v>73.042000000000002</c:v>
                </c:pt>
                <c:pt idx="7">
                  <c:v>73.042000000000002</c:v>
                </c:pt>
                <c:pt idx="8">
                  <c:v>71.918000000000006</c:v>
                </c:pt>
                <c:pt idx="9">
                  <c:v>70.777000000000001</c:v>
                </c:pt>
                <c:pt idx="10">
                  <c:v>70.777000000000001</c:v>
                </c:pt>
                <c:pt idx="11">
                  <c:v>69.617000000000004</c:v>
                </c:pt>
                <c:pt idx="12">
                  <c:v>69.617000000000004</c:v>
                </c:pt>
                <c:pt idx="13">
                  <c:v>64.77</c:v>
                </c:pt>
                <c:pt idx="14">
                  <c:v>58.023000000000003</c:v>
                </c:pt>
                <c:pt idx="15">
                  <c:v>53.656000000000006</c:v>
                </c:pt>
                <c:pt idx="16">
                  <c:v>50.405000000000001</c:v>
                </c:pt>
                <c:pt idx="17">
                  <c:v>50.405000000000001</c:v>
                </c:pt>
                <c:pt idx="18">
                  <c:v>46.022000000000013</c:v>
                </c:pt>
                <c:pt idx="19">
                  <c:v>36.816999999999993</c:v>
                </c:pt>
                <c:pt idx="20">
                  <c:v>33.984999999999999</c:v>
                </c:pt>
                <c:pt idx="21">
                  <c:v>33.984999999999999</c:v>
                </c:pt>
              </c:numCache>
            </c:numRef>
          </c:yVal>
        </c:ser>
        <c:ser>
          <c:idx val="1"/>
          <c:order val="1"/>
          <c:tx>
            <c:strRef>
              <c:f>Sheet1!$C$1</c:f>
              <c:strCache>
                <c:ptCount val="1"/>
                <c:pt idx="0">
                  <c:v>1-5 years     (N=124)</c:v>
                </c:pt>
              </c:strCache>
            </c:strRef>
          </c:tx>
          <c:spPr>
            <a:ln w="41275">
              <a:solidFill>
                <a:srgbClr val="FFFF00"/>
              </a:solidFill>
              <a:prstDash val="solid"/>
            </a:ln>
          </c:spPr>
          <c:marker>
            <c:symbol val="none"/>
          </c:marker>
          <c:xVal>
            <c:numRef>
              <c:f>Sheet1!$A$2:$A$28</c:f>
              <c:numCache>
                <c:formatCode>General</c:formatCode>
                <c:ptCount val="27"/>
                <c:pt idx="0">
                  <c:v>0</c:v>
                </c:pt>
                <c:pt idx="1">
                  <c:v>8.3300000000000041E-2</c:v>
                </c:pt>
                <c:pt idx="2">
                  <c:v>0.16669999999999999</c:v>
                </c:pt>
                <c:pt idx="3">
                  <c:v>0.25</c:v>
                </c:pt>
                <c:pt idx="4">
                  <c:v>0.33330000000000087</c:v>
                </c:pt>
                <c:pt idx="5">
                  <c:v>0.41670000000000001</c:v>
                </c:pt>
                <c:pt idx="6">
                  <c:v>0.5</c:v>
                </c:pt>
                <c:pt idx="7">
                  <c:v>0.58329999999999949</c:v>
                </c:pt>
                <c:pt idx="8">
                  <c:v>0.66670000000000162</c:v>
                </c:pt>
                <c:pt idx="9">
                  <c:v>0.75000000000000111</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Sheet1!$C$2:$C$28</c:f>
              <c:numCache>
                <c:formatCode>General</c:formatCode>
                <c:ptCount val="27"/>
                <c:pt idx="0">
                  <c:v>100</c:v>
                </c:pt>
                <c:pt idx="1">
                  <c:v>89.403999999999996</c:v>
                </c:pt>
                <c:pt idx="2">
                  <c:v>84.403999999999996</c:v>
                </c:pt>
                <c:pt idx="3">
                  <c:v>82.715999999999994</c:v>
                </c:pt>
                <c:pt idx="4">
                  <c:v>82.715999999999994</c:v>
                </c:pt>
                <c:pt idx="5">
                  <c:v>82.715999999999994</c:v>
                </c:pt>
                <c:pt idx="6">
                  <c:v>82.715999999999994</c:v>
                </c:pt>
                <c:pt idx="7">
                  <c:v>80.992999999999995</c:v>
                </c:pt>
                <c:pt idx="8">
                  <c:v>79.260999999999996</c:v>
                </c:pt>
                <c:pt idx="9">
                  <c:v>78.39</c:v>
                </c:pt>
                <c:pt idx="10">
                  <c:v>78.39</c:v>
                </c:pt>
                <c:pt idx="11">
                  <c:v>78.39</c:v>
                </c:pt>
                <c:pt idx="12">
                  <c:v>77.519000000000005</c:v>
                </c:pt>
                <c:pt idx="13">
                  <c:v>66.253</c:v>
                </c:pt>
                <c:pt idx="14">
                  <c:v>58.989000000000004</c:v>
                </c:pt>
                <c:pt idx="15">
                  <c:v>51.318999999999996</c:v>
                </c:pt>
                <c:pt idx="16">
                  <c:v>50.036000000000001</c:v>
                </c:pt>
                <c:pt idx="17">
                  <c:v>50.036000000000001</c:v>
                </c:pt>
                <c:pt idx="18">
                  <c:v>48.034000000000006</c:v>
                </c:pt>
                <c:pt idx="19">
                  <c:v>40.829000000000001</c:v>
                </c:pt>
                <c:pt idx="20">
                  <c:v>40.829000000000001</c:v>
                </c:pt>
                <c:pt idx="21">
                  <c:v>40.829000000000001</c:v>
                </c:pt>
                <c:pt idx="22">
                  <c:v>37.427</c:v>
                </c:pt>
                <c:pt idx="23">
                  <c:v>37.427</c:v>
                </c:pt>
              </c:numCache>
            </c:numRef>
          </c:yVal>
        </c:ser>
        <c:ser>
          <c:idx val="2"/>
          <c:order val="2"/>
          <c:tx>
            <c:strRef>
              <c:f>Sheet1!$D$1</c:f>
              <c:strCache>
                <c:ptCount val="1"/>
                <c:pt idx="0">
                  <c:v>6-10 years   (N=243)</c:v>
                </c:pt>
              </c:strCache>
            </c:strRef>
          </c:tx>
          <c:spPr>
            <a:ln w="41275">
              <a:solidFill>
                <a:srgbClr val="FF0000"/>
              </a:solidFill>
            </a:ln>
          </c:spPr>
          <c:marker>
            <c:symbol val="none"/>
          </c:marker>
          <c:xVal>
            <c:numRef>
              <c:f>Sheet1!$A$2:$A$28</c:f>
              <c:numCache>
                <c:formatCode>General</c:formatCode>
                <c:ptCount val="27"/>
                <c:pt idx="0">
                  <c:v>0</c:v>
                </c:pt>
                <c:pt idx="1">
                  <c:v>8.3300000000000041E-2</c:v>
                </c:pt>
                <c:pt idx="2">
                  <c:v>0.16669999999999999</c:v>
                </c:pt>
                <c:pt idx="3">
                  <c:v>0.25</c:v>
                </c:pt>
                <c:pt idx="4">
                  <c:v>0.33330000000000087</c:v>
                </c:pt>
                <c:pt idx="5">
                  <c:v>0.41670000000000001</c:v>
                </c:pt>
                <c:pt idx="6">
                  <c:v>0.5</c:v>
                </c:pt>
                <c:pt idx="7">
                  <c:v>0.58329999999999949</c:v>
                </c:pt>
                <c:pt idx="8">
                  <c:v>0.66670000000000162</c:v>
                </c:pt>
                <c:pt idx="9">
                  <c:v>0.75000000000000111</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Sheet1!$D$2:$D$28</c:f>
              <c:numCache>
                <c:formatCode>General</c:formatCode>
                <c:ptCount val="27"/>
                <c:pt idx="0">
                  <c:v>100</c:v>
                </c:pt>
                <c:pt idx="1">
                  <c:v>95.046999999999997</c:v>
                </c:pt>
                <c:pt idx="2">
                  <c:v>93.760999999999996</c:v>
                </c:pt>
                <c:pt idx="3">
                  <c:v>93.326999999999998</c:v>
                </c:pt>
                <c:pt idx="4">
                  <c:v>91.590999999999994</c:v>
                </c:pt>
                <c:pt idx="5">
                  <c:v>89.853999999999999</c:v>
                </c:pt>
                <c:pt idx="6">
                  <c:v>88.983999999999995</c:v>
                </c:pt>
                <c:pt idx="7">
                  <c:v>88.543000000000006</c:v>
                </c:pt>
                <c:pt idx="8">
                  <c:v>87.657999999999987</c:v>
                </c:pt>
                <c:pt idx="9">
                  <c:v>87.212999999999994</c:v>
                </c:pt>
                <c:pt idx="10">
                  <c:v>84.986000000000004</c:v>
                </c:pt>
                <c:pt idx="11">
                  <c:v>84.081999999999994</c:v>
                </c:pt>
                <c:pt idx="12">
                  <c:v>82.703000000000003</c:v>
                </c:pt>
                <c:pt idx="13">
                  <c:v>76.211000000000027</c:v>
                </c:pt>
                <c:pt idx="14">
                  <c:v>68.307999999999993</c:v>
                </c:pt>
                <c:pt idx="15">
                  <c:v>60.118000000000002</c:v>
                </c:pt>
                <c:pt idx="16">
                  <c:v>55.951999999999998</c:v>
                </c:pt>
                <c:pt idx="17">
                  <c:v>51.166000000000011</c:v>
                </c:pt>
                <c:pt idx="18">
                  <c:v>45.778000000000013</c:v>
                </c:pt>
                <c:pt idx="19">
                  <c:v>44.738000000000063</c:v>
                </c:pt>
                <c:pt idx="20">
                  <c:v>39.722000000000072</c:v>
                </c:pt>
                <c:pt idx="21">
                  <c:v>36.657000000000004</c:v>
                </c:pt>
                <c:pt idx="22">
                  <c:v>36.657000000000004</c:v>
                </c:pt>
              </c:numCache>
            </c:numRef>
          </c:yVal>
        </c:ser>
        <c:ser>
          <c:idx val="3"/>
          <c:order val="3"/>
          <c:tx>
            <c:strRef>
              <c:f>Sheet1!$E$1</c:f>
              <c:strCache>
                <c:ptCount val="1"/>
                <c:pt idx="0">
                  <c:v>11-17 years (N=1,189)</c:v>
                </c:pt>
              </c:strCache>
            </c:strRef>
          </c:tx>
          <c:spPr>
            <a:ln w="41275">
              <a:solidFill>
                <a:srgbClr val="20F703"/>
              </a:solidFill>
            </a:ln>
          </c:spPr>
          <c:marker>
            <c:symbol val="none"/>
          </c:marker>
          <c:xVal>
            <c:numRef>
              <c:f>Sheet1!$A$2:$A$28</c:f>
              <c:numCache>
                <c:formatCode>General</c:formatCode>
                <c:ptCount val="27"/>
                <c:pt idx="0">
                  <c:v>0</c:v>
                </c:pt>
                <c:pt idx="1">
                  <c:v>8.3300000000000041E-2</c:v>
                </c:pt>
                <c:pt idx="2">
                  <c:v>0.16669999999999999</c:v>
                </c:pt>
                <c:pt idx="3">
                  <c:v>0.25</c:v>
                </c:pt>
                <c:pt idx="4">
                  <c:v>0.33330000000000087</c:v>
                </c:pt>
                <c:pt idx="5">
                  <c:v>0.41670000000000001</c:v>
                </c:pt>
                <c:pt idx="6">
                  <c:v>0.5</c:v>
                </c:pt>
                <c:pt idx="7">
                  <c:v>0.58329999999999949</c:v>
                </c:pt>
                <c:pt idx="8">
                  <c:v>0.66670000000000162</c:v>
                </c:pt>
                <c:pt idx="9">
                  <c:v>0.75000000000000111</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Sheet1!$E$2:$E$28</c:f>
              <c:numCache>
                <c:formatCode>General</c:formatCode>
                <c:ptCount val="27"/>
                <c:pt idx="0">
                  <c:v>100</c:v>
                </c:pt>
                <c:pt idx="1">
                  <c:v>90.894000000000005</c:v>
                </c:pt>
                <c:pt idx="2">
                  <c:v>88.915999999999997</c:v>
                </c:pt>
                <c:pt idx="3">
                  <c:v>87.60799999999999</c:v>
                </c:pt>
                <c:pt idx="4">
                  <c:v>86.293999999999997</c:v>
                </c:pt>
                <c:pt idx="5">
                  <c:v>85.240000000000023</c:v>
                </c:pt>
                <c:pt idx="6">
                  <c:v>83.831999999999994</c:v>
                </c:pt>
                <c:pt idx="7">
                  <c:v>83.214000000000027</c:v>
                </c:pt>
                <c:pt idx="8">
                  <c:v>82.415999999999997</c:v>
                </c:pt>
                <c:pt idx="9">
                  <c:v>81.882999999999981</c:v>
                </c:pt>
                <c:pt idx="10">
                  <c:v>80.456000000000003</c:v>
                </c:pt>
                <c:pt idx="11">
                  <c:v>79.290999999999997</c:v>
                </c:pt>
                <c:pt idx="12">
                  <c:v>78.477000000000004</c:v>
                </c:pt>
                <c:pt idx="13">
                  <c:v>67.674999999999983</c:v>
                </c:pt>
                <c:pt idx="14">
                  <c:v>59.036000000000001</c:v>
                </c:pt>
                <c:pt idx="15">
                  <c:v>54.136000000000003</c:v>
                </c:pt>
                <c:pt idx="16">
                  <c:v>48.291000000000011</c:v>
                </c:pt>
                <c:pt idx="17">
                  <c:v>43.186</c:v>
                </c:pt>
                <c:pt idx="18">
                  <c:v>40.189</c:v>
                </c:pt>
                <c:pt idx="19">
                  <c:v>39.101000000000006</c:v>
                </c:pt>
                <c:pt idx="20">
                  <c:v>36.814999999999998</c:v>
                </c:pt>
                <c:pt idx="21">
                  <c:v>35.256</c:v>
                </c:pt>
                <c:pt idx="22">
                  <c:v>33.373000000000005</c:v>
                </c:pt>
                <c:pt idx="23">
                  <c:v>32.18</c:v>
                </c:pt>
                <c:pt idx="24">
                  <c:v>28.959</c:v>
                </c:pt>
                <c:pt idx="25">
                  <c:v>28.234999999999999</c:v>
                </c:pt>
                <c:pt idx="26">
                  <c:v>27.294</c:v>
                </c:pt>
              </c:numCache>
            </c:numRef>
          </c:yVal>
        </c:ser>
        <c:axId val="116053120"/>
        <c:axId val="116055040"/>
      </c:scatterChart>
      <c:valAx>
        <c:axId val="116053120"/>
        <c:scaling>
          <c:orientation val="minMax"/>
          <c:max val="15"/>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116055040"/>
        <c:crosses val="autoZero"/>
        <c:crossBetween val="midCat"/>
        <c:majorUnit val="1"/>
      </c:valAx>
      <c:valAx>
        <c:axId val="116055040"/>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116053120"/>
        <c:crosses val="autoZero"/>
        <c:crossBetween val="midCat"/>
        <c:majorUnit val="25"/>
      </c:valAx>
      <c:spPr>
        <a:solidFill>
          <a:schemeClr val="bg2"/>
        </a:solidFill>
        <a:ln>
          <a:solidFill>
            <a:schemeClr val="tx1"/>
          </a:solidFill>
        </a:ln>
      </c:spPr>
    </c:plotArea>
    <c:legend>
      <c:legendPos val="r"/>
      <c:layout>
        <c:manualLayout>
          <c:xMode val="edge"/>
          <c:yMode val="edge"/>
          <c:x val="0.670921770840607"/>
          <c:y val="6.6669841673016692E-2"/>
          <c:w val="0.2537389961210601"/>
          <c:h val="0.23100668868004404"/>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2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82181779696892732"/>
        </c:manualLayout>
      </c:layout>
      <c:scatterChart>
        <c:scatterStyle val="lineMarker"/>
        <c:ser>
          <c:idx val="0"/>
          <c:order val="0"/>
          <c:tx>
            <c:strRef>
              <c:f>Sheet1!$B$1</c:f>
              <c:strCache>
                <c:ptCount val="1"/>
                <c:pt idx="0">
                  <c:v>&lt;1 year        (N=59)</c:v>
                </c:pt>
              </c:strCache>
            </c:strRef>
          </c:tx>
          <c:spPr>
            <a:ln w="41275">
              <a:solidFill>
                <a:srgbClr val="9933FF"/>
              </a:solidFill>
            </a:ln>
          </c:spPr>
          <c:marker>
            <c:symbol val="none"/>
          </c:marker>
          <c:xVal>
            <c:numRef>
              <c:f>Sheet1!$A$2:$A$28</c:f>
              <c:numCache>
                <c:formatCode>General</c:formatCode>
                <c:ptCount val="27"/>
                <c:pt idx="0">
                  <c:v>0</c:v>
                </c:pt>
                <c:pt idx="1">
                  <c:v>8.3300000000000041E-2</c:v>
                </c:pt>
                <c:pt idx="2">
                  <c:v>0.16669999999999999</c:v>
                </c:pt>
                <c:pt idx="3">
                  <c:v>0.25</c:v>
                </c:pt>
                <c:pt idx="4">
                  <c:v>0.33330000000000287</c:v>
                </c:pt>
                <c:pt idx="5">
                  <c:v>0.41670000000000001</c:v>
                </c:pt>
                <c:pt idx="6">
                  <c:v>0.5</c:v>
                </c:pt>
                <c:pt idx="7">
                  <c:v>0.58329999999999949</c:v>
                </c:pt>
                <c:pt idx="8">
                  <c:v>0.66670000000000484</c:v>
                </c:pt>
                <c:pt idx="9">
                  <c:v>0.75000000000000333</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Sheet1!$B$2:$B$28</c:f>
              <c:numCache>
                <c:formatCode>General</c:formatCode>
                <c:ptCount val="27"/>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93.037999999999997</c:v>
                </c:pt>
                <c:pt idx="14">
                  <c:v>83.346999999999994</c:v>
                </c:pt>
                <c:pt idx="15">
                  <c:v>77.073999999999998</c:v>
                </c:pt>
                <c:pt idx="16">
                  <c:v>72.403000000000006</c:v>
                </c:pt>
                <c:pt idx="17">
                  <c:v>72.403000000000006</c:v>
                </c:pt>
                <c:pt idx="18">
                  <c:v>66.106999999999999</c:v>
                </c:pt>
                <c:pt idx="19">
                  <c:v>52.885999999999996</c:v>
                </c:pt>
                <c:pt idx="20">
                  <c:v>48.817999999999998</c:v>
                </c:pt>
                <c:pt idx="21">
                  <c:v>48.817999999999998</c:v>
                </c:pt>
              </c:numCache>
            </c:numRef>
          </c:yVal>
        </c:ser>
        <c:ser>
          <c:idx val="1"/>
          <c:order val="1"/>
          <c:tx>
            <c:strRef>
              <c:f>Sheet1!$C$1</c:f>
              <c:strCache>
                <c:ptCount val="1"/>
                <c:pt idx="0">
                  <c:v>1-5 years     (N=89)</c:v>
                </c:pt>
              </c:strCache>
            </c:strRef>
          </c:tx>
          <c:spPr>
            <a:ln w="41275">
              <a:solidFill>
                <a:srgbClr val="FFFF00"/>
              </a:solidFill>
              <a:prstDash val="solid"/>
            </a:ln>
          </c:spPr>
          <c:marker>
            <c:symbol val="none"/>
          </c:marker>
          <c:xVal>
            <c:numRef>
              <c:f>Sheet1!$A$2:$A$28</c:f>
              <c:numCache>
                <c:formatCode>General</c:formatCode>
                <c:ptCount val="27"/>
                <c:pt idx="0">
                  <c:v>0</c:v>
                </c:pt>
                <c:pt idx="1">
                  <c:v>8.3300000000000041E-2</c:v>
                </c:pt>
                <c:pt idx="2">
                  <c:v>0.16669999999999999</c:v>
                </c:pt>
                <c:pt idx="3">
                  <c:v>0.25</c:v>
                </c:pt>
                <c:pt idx="4">
                  <c:v>0.33330000000000287</c:v>
                </c:pt>
                <c:pt idx="5">
                  <c:v>0.41670000000000001</c:v>
                </c:pt>
                <c:pt idx="6">
                  <c:v>0.5</c:v>
                </c:pt>
                <c:pt idx="7">
                  <c:v>0.58329999999999949</c:v>
                </c:pt>
                <c:pt idx="8">
                  <c:v>0.66670000000000484</c:v>
                </c:pt>
                <c:pt idx="9">
                  <c:v>0.75000000000000333</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Sheet1!$C$2:$C$28</c:f>
              <c:numCache>
                <c:formatCode>General</c:formatCode>
                <c:ptCount val="27"/>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85.468000000000004</c:v>
                </c:pt>
                <c:pt idx="14">
                  <c:v>76.096000000000004</c:v>
                </c:pt>
                <c:pt idx="15">
                  <c:v>66.202000000000012</c:v>
                </c:pt>
                <c:pt idx="16">
                  <c:v>64.546999999999997</c:v>
                </c:pt>
                <c:pt idx="17">
                  <c:v>64.546999999999997</c:v>
                </c:pt>
                <c:pt idx="18">
                  <c:v>61.965000000000003</c:v>
                </c:pt>
                <c:pt idx="19">
                  <c:v>52.67</c:v>
                </c:pt>
                <c:pt idx="20">
                  <c:v>52.67</c:v>
                </c:pt>
                <c:pt idx="21">
                  <c:v>52.67</c:v>
                </c:pt>
                <c:pt idx="22">
                  <c:v>48.281000000000006</c:v>
                </c:pt>
                <c:pt idx="23">
                  <c:v>48.281000000000006</c:v>
                </c:pt>
              </c:numCache>
            </c:numRef>
          </c:yVal>
        </c:ser>
        <c:ser>
          <c:idx val="2"/>
          <c:order val="2"/>
          <c:tx>
            <c:strRef>
              <c:f>Sheet1!$D$1</c:f>
              <c:strCache>
                <c:ptCount val="1"/>
                <c:pt idx="0">
                  <c:v>6-10 years   (N=179)</c:v>
                </c:pt>
              </c:strCache>
            </c:strRef>
          </c:tx>
          <c:spPr>
            <a:ln w="41275">
              <a:solidFill>
                <a:srgbClr val="FF0000"/>
              </a:solidFill>
            </a:ln>
          </c:spPr>
          <c:marker>
            <c:symbol val="none"/>
          </c:marker>
          <c:xVal>
            <c:numRef>
              <c:f>Sheet1!$A$2:$A$28</c:f>
              <c:numCache>
                <c:formatCode>General</c:formatCode>
                <c:ptCount val="27"/>
                <c:pt idx="0">
                  <c:v>0</c:v>
                </c:pt>
                <c:pt idx="1">
                  <c:v>8.3300000000000041E-2</c:v>
                </c:pt>
                <c:pt idx="2">
                  <c:v>0.16669999999999999</c:v>
                </c:pt>
                <c:pt idx="3">
                  <c:v>0.25</c:v>
                </c:pt>
                <c:pt idx="4">
                  <c:v>0.33330000000000287</c:v>
                </c:pt>
                <c:pt idx="5">
                  <c:v>0.41670000000000001</c:v>
                </c:pt>
                <c:pt idx="6">
                  <c:v>0.5</c:v>
                </c:pt>
                <c:pt idx="7">
                  <c:v>0.58329999999999949</c:v>
                </c:pt>
                <c:pt idx="8">
                  <c:v>0.66670000000000484</c:v>
                </c:pt>
                <c:pt idx="9">
                  <c:v>0.75000000000000333</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Sheet1!$D$2:$D$28</c:f>
              <c:numCache>
                <c:formatCode>General</c:formatCode>
                <c:ptCount val="27"/>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92.149999999999991</c:v>
                </c:pt>
                <c:pt idx="14">
                  <c:v>82.593999999999994</c:v>
                </c:pt>
                <c:pt idx="15">
                  <c:v>72.691000000000003</c:v>
                </c:pt>
                <c:pt idx="16">
                  <c:v>67.652999999999949</c:v>
                </c:pt>
                <c:pt idx="17">
                  <c:v>61.867000000000004</c:v>
                </c:pt>
                <c:pt idx="18">
                  <c:v>55.351999999999997</c:v>
                </c:pt>
                <c:pt idx="19">
                  <c:v>54.094000000000001</c:v>
                </c:pt>
                <c:pt idx="20">
                  <c:v>48.03</c:v>
                </c:pt>
                <c:pt idx="21">
                  <c:v>44.324000000000005</c:v>
                </c:pt>
                <c:pt idx="22">
                  <c:v>44.324000000000005</c:v>
                </c:pt>
              </c:numCache>
            </c:numRef>
          </c:yVal>
        </c:ser>
        <c:ser>
          <c:idx val="3"/>
          <c:order val="3"/>
          <c:tx>
            <c:strRef>
              <c:f>Sheet1!$E$1</c:f>
              <c:strCache>
                <c:ptCount val="1"/>
                <c:pt idx="0">
                  <c:v>11-17 years (N=859)</c:v>
                </c:pt>
              </c:strCache>
            </c:strRef>
          </c:tx>
          <c:spPr>
            <a:ln w="41275">
              <a:solidFill>
                <a:srgbClr val="20F703"/>
              </a:solidFill>
            </a:ln>
          </c:spPr>
          <c:marker>
            <c:symbol val="none"/>
          </c:marker>
          <c:xVal>
            <c:numRef>
              <c:f>Sheet1!$A$2:$A$28</c:f>
              <c:numCache>
                <c:formatCode>General</c:formatCode>
                <c:ptCount val="27"/>
                <c:pt idx="0">
                  <c:v>0</c:v>
                </c:pt>
                <c:pt idx="1">
                  <c:v>8.3300000000000041E-2</c:v>
                </c:pt>
                <c:pt idx="2">
                  <c:v>0.16669999999999999</c:v>
                </c:pt>
                <c:pt idx="3">
                  <c:v>0.25</c:v>
                </c:pt>
                <c:pt idx="4">
                  <c:v>0.33330000000000287</c:v>
                </c:pt>
                <c:pt idx="5">
                  <c:v>0.41670000000000001</c:v>
                </c:pt>
                <c:pt idx="6">
                  <c:v>0.5</c:v>
                </c:pt>
                <c:pt idx="7">
                  <c:v>0.58329999999999949</c:v>
                </c:pt>
                <c:pt idx="8">
                  <c:v>0.66670000000000484</c:v>
                </c:pt>
                <c:pt idx="9">
                  <c:v>0.75000000000000333</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Sheet1!$E$2:$E$28</c:f>
              <c:numCache>
                <c:formatCode>General</c:formatCode>
                <c:ptCount val="27"/>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86.236000000000004</c:v>
                </c:pt>
                <c:pt idx="14">
                  <c:v>75.227999999999994</c:v>
                </c:pt>
                <c:pt idx="15">
                  <c:v>68.983000000000004</c:v>
                </c:pt>
                <c:pt idx="16">
                  <c:v>61.536000000000001</c:v>
                </c:pt>
                <c:pt idx="17">
                  <c:v>55.031000000000006</c:v>
                </c:pt>
                <c:pt idx="18">
                  <c:v>51.212000000000003</c:v>
                </c:pt>
                <c:pt idx="19">
                  <c:v>49.825000000000003</c:v>
                </c:pt>
                <c:pt idx="20">
                  <c:v>46.911999999999999</c:v>
                </c:pt>
                <c:pt idx="21">
                  <c:v>44.926000000000002</c:v>
                </c:pt>
                <c:pt idx="22">
                  <c:v>42.526000000000003</c:v>
                </c:pt>
                <c:pt idx="23">
                  <c:v>41.006</c:v>
                </c:pt>
                <c:pt idx="24">
                  <c:v>36.902000000000001</c:v>
                </c:pt>
                <c:pt idx="25">
                  <c:v>35.979000000000006</c:v>
                </c:pt>
                <c:pt idx="26">
                  <c:v>34.78</c:v>
                </c:pt>
              </c:numCache>
            </c:numRef>
          </c:yVal>
        </c:ser>
        <c:axId val="116832128"/>
        <c:axId val="116834304"/>
      </c:scatterChart>
      <c:valAx>
        <c:axId val="116832128"/>
        <c:scaling>
          <c:orientation val="minMax"/>
          <c:max val="15"/>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116834304"/>
        <c:crosses val="autoZero"/>
        <c:crossBetween val="midCat"/>
        <c:majorUnit val="1"/>
      </c:valAx>
      <c:valAx>
        <c:axId val="116834304"/>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116832128"/>
        <c:crosses val="autoZero"/>
        <c:crossBetween val="midCat"/>
        <c:majorUnit val="25"/>
      </c:valAx>
      <c:spPr>
        <a:solidFill>
          <a:schemeClr val="bg2"/>
        </a:solidFill>
        <a:ln>
          <a:solidFill>
            <a:schemeClr val="tx1"/>
          </a:solidFill>
        </a:ln>
      </c:spPr>
    </c:plotArea>
    <c:legend>
      <c:legendPos val="r"/>
      <c:layout>
        <c:manualLayout>
          <c:xMode val="edge"/>
          <c:yMode val="edge"/>
          <c:x val="0.72549404222702263"/>
          <c:y val="5.0540809414951857E-2"/>
          <c:w val="0.23764755069333149"/>
          <c:h val="0.23100668868004404"/>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2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8050563532499615"/>
        </c:manualLayout>
      </c:layout>
      <c:scatterChart>
        <c:scatterStyle val="lineMarker"/>
        <c:ser>
          <c:idx val="0"/>
          <c:order val="0"/>
          <c:tx>
            <c:strRef>
              <c:f>Sheet1!$B$1</c:f>
              <c:strCache>
                <c:ptCount val="1"/>
                <c:pt idx="0">
                  <c:v>1988-1999    (N=602)</c:v>
                </c:pt>
              </c:strCache>
            </c:strRef>
          </c:tx>
          <c:spPr>
            <a:ln w="41275">
              <a:solidFill>
                <a:srgbClr val="00FF00"/>
              </a:solidFill>
            </a:ln>
          </c:spPr>
          <c:marker>
            <c:symbol val="none"/>
          </c:marker>
          <c:xVal>
            <c:numRef>
              <c:f>Sheet1!$A$2:$A$28</c:f>
              <c:numCache>
                <c:formatCode>General</c:formatCode>
                <c:ptCount val="27"/>
                <c:pt idx="0">
                  <c:v>0</c:v>
                </c:pt>
                <c:pt idx="1">
                  <c:v>8.3300000000000041E-2</c:v>
                </c:pt>
                <c:pt idx="2">
                  <c:v>0.16669999999999999</c:v>
                </c:pt>
                <c:pt idx="3">
                  <c:v>0.25</c:v>
                </c:pt>
                <c:pt idx="4">
                  <c:v>0.33330000000000287</c:v>
                </c:pt>
                <c:pt idx="5">
                  <c:v>0.41670000000000001</c:v>
                </c:pt>
                <c:pt idx="6">
                  <c:v>0.5</c:v>
                </c:pt>
                <c:pt idx="7">
                  <c:v>0.58329999999999949</c:v>
                </c:pt>
                <c:pt idx="8">
                  <c:v>0.66670000000000484</c:v>
                </c:pt>
                <c:pt idx="9">
                  <c:v>0.75000000000000333</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Sheet1!$B$2:$B$28</c:f>
              <c:numCache>
                <c:formatCode>General</c:formatCode>
                <c:ptCount val="27"/>
                <c:pt idx="0">
                  <c:v>100</c:v>
                </c:pt>
                <c:pt idx="1">
                  <c:v>86.995000000000005</c:v>
                </c:pt>
                <c:pt idx="2">
                  <c:v>83.774999999999991</c:v>
                </c:pt>
                <c:pt idx="3">
                  <c:v>81.225999999999999</c:v>
                </c:pt>
                <c:pt idx="4">
                  <c:v>79.181999999999988</c:v>
                </c:pt>
                <c:pt idx="5">
                  <c:v>77.983999999999995</c:v>
                </c:pt>
                <c:pt idx="6">
                  <c:v>76.271999999999991</c:v>
                </c:pt>
                <c:pt idx="7">
                  <c:v>75.410000000000025</c:v>
                </c:pt>
                <c:pt idx="8">
                  <c:v>74.191999999999993</c:v>
                </c:pt>
                <c:pt idx="9">
                  <c:v>73.492000000000004</c:v>
                </c:pt>
                <c:pt idx="10">
                  <c:v>72.617999999999995</c:v>
                </c:pt>
                <c:pt idx="11">
                  <c:v>71.563000000000002</c:v>
                </c:pt>
                <c:pt idx="12">
                  <c:v>70.503</c:v>
                </c:pt>
                <c:pt idx="13">
                  <c:v>61.050999999999995</c:v>
                </c:pt>
                <c:pt idx="14">
                  <c:v>52.266000000000012</c:v>
                </c:pt>
                <c:pt idx="15">
                  <c:v>46.989000000000004</c:v>
                </c:pt>
                <c:pt idx="16">
                  <c:v>42.931000000000004</c:v>
                </c:pt>
                <c:pt idx="17">
                  <c:v>38.822000000000003</c:v>
                </c:pt>
                <c:pt idx="18">
                  <c:v>35.895000000000003</c:v>
                </c:pt>
                <c:pt idx="19">
                  <c:v>33.536000000000001</c:v>
                </c:pt>
                <c:pt idx="20">
                  <c:v>32.702000000000012</c:v>
                </c:pt>
                <c:pt idx="21">
                  <c:v>32.39</c:v>
                </c:pt>
                <c:pt idx="22">
                  <c:v>31.100999999999999</c:v>
                </c:pt>
                <c:pt idx="23">
                  <c:v>29.385000000000002</c:v>
                </c:pt>
                <c:pt idx="24">
                  <c:v>26.847000000000001</c:v>
                </c:pt>
                <c:pt idx="25">
                  <c:v>26.420999999999989</c:v>
                </c:pt>
                <c:pt idx="26">
                  <c:v>25.381999999999987</c:v>
                </c:pt>
              </c:numCache>
            </c:numRef>
          </c:yVal>
        </c:ser>
        <c:ser>
          <c:idx val="1"/>
          <c:order val="1"/>
          <c:tx>
            <c:strRef>
              <c:f>Sheet1!$C$1</c:f>
              <c:strCache>
                <c:ptCount val="1"/>
                <c:pt idx="0">
                  <c:v>2000-6/2011 (N=1,060)</c:v>
                </c:pt>
              </c:strCache>
            </c:strRef>
          </c:tx>
          <c:spPr>
            <a:ln w="41275">
              <a:solidFill>
                <a:srgbClr val="4DEAF1"/>
              </a:solidFill>
              <a:prstDash val="solid"/>
            </a:ln>
          </c:spPr>
          <c:marker>
            <c:symbol val="none"/>
          </c:marker>
          <c:xVal>
            <c:numRef>
              <c:f>Sheet1!$A$2:$A$28</c:f>
              <c:numCache>
                <c:formatCode>General</c:formatCode>
                <c:ptCount val="27"/>
                <c:pt idx="0">
                  <c:v>0</c:v>
                </c:pt>
                <c:pt idx="1">
                  <c:v>8.3300000000000041E-2</c:v>
                </c:pt>
                <c:pt idx="2">
                  <c:v>0.16669999999999999</c:v>
                </c:pt>
                <c:pt idx="3">
                  <c:v>0.25</c:v>
                </c:pt>
                <c:pt idx="4">
                  <c:v>0.33330000000000287</c:v>
                </c:pt>
                <c:pt idx="5">
                  <c:v>0.41670000000000001</c:v>
                </c:pt>
                <c:pt idx="6">
                  <c:v>0.5</c:v>
                </c:pt>
                <c:pt idx="7">
                  <c:v>0.58329999999999949</c:v>
                </c:pt>
                <c:pt idx="8">
                  <c:v>0.66670000000000484</c:v>
                </c:pt>
                <c:pt idx="9">
                  <c:v>0.75000000000000333</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Sheet1!$C$2:$C$28</c:f>
              <c:numCache>
                <c:formatCode>General</c:formatCode>
                <c:ptCount val="27"/>
                <c:pt idx="0">
                  <c:v>100</c:v>
                </c:pt>
                <c:pt idx="1">
                  <c:v>93.468000000000004</c:v>
                </c:pt>
                <c:pt idx="2">
                  <c:v>91.43</c:v>
                </c:pt>
                <c:pt idx="3">
                  <c:v>90.738</c:v>
                </c:pt>
                <c:pt idx="4">
                  <c:v>89.744000000000227</c:v>
                </c:pt>
                <c:pt idx="5">
                  <c:v>88.748000000000005</c:v>
                </c:pt>
                <c:pt idx="6">
                  <c:v>87.948000000000022</c:v>
                </c:pt>
                <c:pt idx="7">
                  <c:v>87.446000000000026</c:v>
                </c:pt>
                <c:pt idx="8">
                  <c:v>86.742999999999995</c:v>
                </c:pt>
                <c:pt idx="9">
                  <c:v>86.240000000000023</c:v>
                </c:pt>
                <c:pt idx="10">
                  <c:v>84.622999999999948</c:v>
                </c:pt>
                <c:pt idx="11">
                  <c:v>83.603999999999999</c:v>
                </c:pt>
                <c:pt idx="12">
                  <c:v>82.881</c:v>
                </c:pt>
                <c:pt idx="13">
                  <c:v>72.708000000000013</c:v>
                </c:pt>
                <c:pt idx="14">
                  <c:v>64.932000000000002</c:v>
                </c:pt>
                <c:pt idx="15">
                  <c:v>59.15</c:v>
                </c:pt>
                <c:pt idx="16">
                  <c:v>53.522000000000013</c:v>
                </c:pt>
                <c:pt idx="17">
                  <c:v>49.346999999999994</c:v>
                </c:pt>
                <c:pt idx="18">
                  <c:v>45.711000000000006</c:v>
                </c:pt>
                <c:pt idx="19">
                  <c:v>44.341999999999999</c:v>
                </c:pt>
                <c:pt idx="20">
                  <c:v>38.299000000000063</c:v>
                </c:pt>
                <c:pt idx="21">
                  <c:v>33.633000000000003</c:v>
                </c:pt>
                <c:pt idx="22">
                  <c:v>32.031000000000006</c:v>
                </c:pt>
              </c:numCache>
            </c:numRef>
          </c:yVal>
        </c:ser>
        <c:axId val="123813888"/>
        <c:axId val="123815808"/>
      </c:scatterChart>
      <c:valAx>
        <c:axId val="123813888"/>
        <c:scaling>
          <c:orientation val="minMax"/>
          <c:max val="15"/>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123815808"/>
        <c:crosses val="autoZero"/>
        <c:crossBetween val="midCat"/>
        <c:majorUnit val="1"/>
      </c:valAx>
      <c:valAx>
        <c:axId val="123815808"/>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123813888"/>
        <c:crosses val="autoZero"/>
        <c:crossBetween val="midCat"/>
        <c:majorUnit val="25"/>
      </c:valAx>
      <c:spPr>
        <a:solidFill>
          <a:schemeClr val="bg2"/>
        </a:solidFill>
        <a:ln>
          <a:solidFill>
            <a:schemeClr val="tx1"/>
          </a:solidFill>
        </a:ln>
      </c:spPr>
    </c:plotArea>
    <c:legend>
      <c:legendPos val="r"/>
      <c:layout>
        <c:manualLayout>
          <c:xMode val="edge"/>
          <c:yMode val="edge"/>
          <c:x val="0.1222492044689113"/>
          <c:y val="0.57505056353249961"/>
          <c:w val="0.28375374538359699"/>
          <c:h val="0.19615659255828316"/>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23.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82588972276902883"/>
        </c:manualLayout>
      </c:layout>
      <c:scatterChart>
        <c:scatterStyle val="lineMarker"/>
        <c:ser>
          <c:idx val="0"/>
          <c:order val="0"/>
          <c:tx>
            <c:strRef>
              <c:f>Sheet1!$B$1</c:f>
              <c:strCache>
                <c:ptCount val="1"/>
                <c:pt idx="0">
                  <c:v>0-10 years (N=236)</c:v>
                </c:pt>
              </c:strCache>
            </c:strRef>
          </c:tx>
          <c:spPr>
            <a:ln w="41275">
              <a:solidFill>
                <a:srgbClr val="00FF00"/>
              </a:solidFill>
            </a:ln>
          </c:spPr>
          <c:marker>
            <c:symbol val="none"/>
          </c:marker>
          <c:xVal>
            <c:numRef>
              <c:f>Sheet1!$A$2:$A$28</c:f>
              <c:numCache>
                <c:formatCode>General</c:formatCode>
                <c:ptCount val="27"/>
                <c:pt idx="0">
                  <c:v>0</c:v>
                </c:pt>
                <c:pt idx="1">
                  <c:v>8.3300000000000041E-2</c:v>
                </c:pt>
                <c:pt idx="2">
                  <c:v>0.16669999999999999</c:v>
                </c:pt>
                <c:pt idx="3">
                  <c:v>0.25</c:v>
                </c:pt>
                <c:pt idx="4">
                  <c:v>0.33330000000000287</c:v>
                </c:pt>
                <c:pt idx="5">
                  <c:v>0.41670000000000001</c:v>
                </c:pt>
                <c:pt idx="6">
                  <c:v>0.5</c:v>
                </c:pt>
                <c:pt idx="7">
                  <c:v>0.58329999999999949</c:v>
                </c:pt>
                <c:pt idx="8">
                  <c:v>0.66670000000000484</c:v>
                </c:pt>
                <c:pt idx="9">
                  <c:v>0.75000000000000333</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Sheet1!$B$2:$B$28</c:f>
              <c:numCache>
                <c:formatCode>General</c:formatCode>
                <c:ptCount val="27"/>
                <c:pt idx="0">
                  <c:v>100</c:v>
                </c:pt>
                <c:pt idx="1">
                  <c:v>93.641999999999996</c:v>
                </c:pt>
                <c:pt idx="2">
                  <c:v>91.062000000000012</c:v>
                </c:pt>
                <c:pt idx="3">
                  <c:v>89.327999999999989</c:v>
                </c:pt>
                <c:pt idx="4">
                  <c:v>88.461000000000027</c:v>
                </c:pt>
                <c:pt idx="5">
                  <c:v>88.461000000000027</c:v>
                </c:pt>
                <c:pt idx="6">
                  <c:v>87.16</c:v>
                </c:pt>
                <c:pt idx="7">
                  <c:v>86.725999999999999</c:v>
                </c:pt>
                <c:pt idx="8">
                  <c:v>85.424999999999997</c:v>
                </c:pt>
                <c:pt idx="9">
                  <c:v>84.992000000000004</c:v>
                </c:pt>
                <c:pt idx="10">
                  <c:v>82.387</c:v>
                </c:pt>
                <c:pt idx="11">
                  <c:v>81.952000000000012</c:v>
                </c:pt>
                <c:pt idx="12">
                  <c:v>81.069999999999993</c:v>
                </c:pt>
                <c:pt idx="13">
                  <c:v>69.86999999999999</c:v>
                </c:pt>
                <c:pt idx="14">
                  <c:v>59.978000000000002</c:v>
                </c:pt>
                <c:pt idx="15">
                  <c:v>56.568000000000012</c:v>
                </c:pt>
                <c:pt idx="16">
                  <c:v>51.509</c:v>
                </c:pt>
                <c:pt idx="17">
                  <c:v>46.295000000000236</c:v>
                </c:pt>
                <c:pt idx="18">
                  <c:v>42.948</c:v>
                </c:pt>
                <c:pt idx="19">
                  <c:v>41.949000000000005</c:v>
                </c:pt>
                <c:pt idx="20">
                  <c:v>41.949000000000005</c:v>
                </c:pt>
                <c:pt idx="21">
                  <c:v>40.678000000000011</c:v>
                </c:pt>
                <c:pt idx="22">
                  <c:v>37.424000000000007</c:v>
                </c:pt>
                <c:pt idx="23">
                  <c:v>37.424000000000007</c:v>
                </c:pt>
                <c:pt idx="24">
                  <c:v>37.424000000000007</c:v>
                </c:pt>
                <c:pt idx="25">
                  <c:v>37.424000000000007</c:v>
                </c:pt>
                <c:pt idx="26">
                  <c:v>37.424000000000007</c:v>
                </c:pt>
              </c:numCache>
            </c:numRef>
          </c:yVal>
        </c:ser>
        <c:ser>
          <c:idx val="1"/>
          <c:order val="1"/>
          <c:tx>
            <c:strRef>
              <c:f>Sheet1!$C$1</c:f>
              <c:strCache>
                <c:ptCount val="1"/>
                <c:pt idx="0">
                  <c:v>11-17 years (N=372)</c:v>
                </c:pt>
              </c:strCache>
            </c:strRef>
          </c:tx>
          <c:spPr>
            <a:ln w="41275">
              <a:solidFill>
                <a:srgbClr val="FF0000"/>
              </a:solidFill>
              <a:prstDash val="solid"/>
            </a:ln>
          </c:spPr>
          <c:marker>
            <c:symbol val="none"/>
          </c:marker>
          <c:xVal>
            <c:numRef>
              <c:f>Sheet1!$A$2:$A$28</c:f>
              <c:numCache>
                <c:formatCode>General</c:formatCode>
                <c:ptCount val="27"/>
                <c:pt idx="0">
                  <c:v>0</c:v>
                </c:pt>
                <c:pt idx="1">
                  <c:v>8.3300000000000041E-2</c:v>
                </c:pt>
                <c:pt idx="2">
                  <c:v>0.16669999999999999</c:v>
                </c:pt>
                <c:pt idx="3">
                  <c:v>0.25</c:v>
                </c:pt>
                <c:pt idx="4">
                  <c:v>0.33330000000000287</c:v>
                </c:pt>
                <c:pt idx="5">
                  <c:v>0.41670000000000001</c:v>
                </c:pt>
                <c:pt idx="6">
                  <c:v>0.5</c:v>
                </c:pt>
                <c:pt idx="7">
                  <c:v>0.58329999999999949</c:v>
                </c:pt>
                <c:pt idx="8">
                  <c:v>0.66670000000000484</c:v>
                </c:pt>
                <c:pt idx="9">
                  <c:v>0.75000000000000333</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Sheet1!$C$2:$C$28</c:f>
              <c:numCache>
                <c:formatCode>General</c:formatCode>
                <c:ptCount val="27"/>
                <c:pt idx="0">
                  <c:v>100</c:v>
                </c:pt>
                <c:pt idx="1">
                  <c:v>95.154999999999987</c:v>
                </c:pt>
                <c:pt idx="2">
                  <c:v>94.611999999999995</c:v>
                </c:pt>
                <c:pt idx="3">
                  <c:v>94.062000000000012</c:v>
                </c:pt>
                <c:pt idx="4">
                  <c:v>92.124999999999986</c:v>
                </c:pt>
                <c:pt idx="5">
                  <c:v>91.571999999999989</c:v>
                </c:pt>
                <c:pt idx="6">
                  <c:v>89.902000000000001</c:v>
                </c:pt>
                <c:pt idx="7">
                  <c:v>88.783000000000001</c:v>
                </c:pt>
                <c:pt idx="8">
                  <c:v>87.661999999999992</c:v>
                </c:pt>
                <c:pt idx="9">
                  <c:v>86.537999999999997</c:v>
                </c:pt>
                <c:pt idx="10">
                  <c:v>85.132999999999981</c:v>
                </c:pt>
                <c:pt idx="11">
                  <c:v>84.85199999999999</c:v>
                </c:pt>
                <c:pt idx="12">
                  <c:v>84.286000000000001</c:v>
                </c:pt>
                <c:pt idx="13">
                  <c:v>71.3</c:v>
                </c:pt>
                <c:pt idx="14">
                  <c:v>61.536000000000001</c:v>
                </c:pt>
                <c:pt idx="15">
                  <c:v>55.354999999999997</c:v>
                </c:pt>
                <c:pt idx="16">
                  <c:v>47.934000000000005</c:v>
                </c:pt>
                <c:pt idx="17">
                  <c:v>44.076000000000001</c:v>
                </c:pt>
                <c:pt idx="18">
                  <c:v>41.433</c:v>
                </c:pt>
                <c:pt idx="19">
                  <c:v>38.83</c:v>
                </c:pt>
                <c:pt idx="20">
                  <c:v>36.51</c:v>
                </c:pt>
                <c:pt idx="21">
                  <c:v>35.206000000000003</c:v>
                </c:pt>
                <c:pt idx="22">
                  <c:v>33.739000000000011</c:v>
                </c:pt>
                <c:pt idx="23">
                  <c:v>33.739000000000011</c:v>
                </c:pt>
              </c:numCache>
            </c:numRef>
          </c:yVal>
        </c:ser>
        <c:ser>
          <c:idx val="2"/>
          <c:order val="2"/>
          <c:tx>
            <c:strRef>
              <c:f>Sheet1!$D$1</c:f>
              <c:strCache>
                <c:ptCount val="1"/>
                <c:pt idx="0">
                  <c:v>18-34 years (N=267)</c:v>
                </c:pt>
              </c:strCache>
            </c:strRef>
          </c:tx>
          <c:spPr>
            <a:ln w="41275">
              <a:solidFill>
                <a:srgbClr val="FFFF00"/>
              </a:solidFill>
            </a:ln>
          </c:spPr>
          <c:marker>
            <c:symbol val="none"/>
          </c:marker>
          <c:xVal>
            <c:numRef>
              <c:f>Sheet1!$A$2:$A$28</c:f>
              <c:numCache>
                <c:formatCode>General</c:formatCode>
                <c:ptCount val="27"/>
                <c:pt idx="0">
                  <c:v>0</c:v>
                </c:pt>
                <c:pt idx="1">
                  <c:v>8.3300000000000041E-2</c:v>
                </c:pt>
                <c:pt idx="2">
                  <c:v>0.16669999999999999</c:v>
                </c:pt>
                <c:pt idx="3">
                  <c:v>0.25</c:v>
                </c:pt>
                <c:pt idx="4">
                  <c:v>0.33330000000000287</c:v>
                </c:pt>
                <c:pt idx="5">
                  <c:v>0.41670000000000001</c:v>
                </c:pt>
                <c:pt idx="6">
                  <c:v>0.5</c:v>
                </c:pt>
                <c:pt idx="7">
                  <c:v>0.58329999999999949</c:v>
                </c:pt>
                <c:pt idx="8">
                  <c:v>0.66670000000000484</c:v>
                </c:pt>
                <c:pt idx="9">
                  <c:v>0.75000000000000333</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Sheet1!$D$2:$D$28</c:f>
              <c:numCache>
                <c:formatCode>General</c:formatCode>
                <c:ptCount val="27"/>
                <c:pt idx="0">
                  <c:v>100</c:v>
                </c:pt>
                <c:pt idx="1">
                  <c:v>89.061000000000007</c:v>
                </c:pt>
                <c:pt idx="2">
                  <c:v>86.754000000000005</c:v>
                </c:pt>
                <c:pt idx="3">
                  <c:v>85.584999999999994</c:v>
                </c:pt>
                <c:pt idx="4">
                  <c:v>84.409000000000006</c:v>
                </c:pt>
                <c:pt idx="5">
                  <c:v>83.232000000000014</c:v>
                </c:pt>
                <c:pt idx="6">
                  <c:v>82.445000000000007</c:v>
                </c:pt>
                <c:pt idx="7">
                  <c:v>82.445000000000007</c:v>
                </c:pt>
                <c:pt idx="8">
                  <c:v>82.445000000000007</c:v>
                </c:pt>
                <c:pt idx="9">
                  <c:v>82.445000000000007</c:v>
                </c:pt>
                <c:pt idx="10">
                  <c:v>81.244000000000227</c:v>
                </c:pt>
                <c:pt idx="11">
                  <c:v>77.208000000000013</c:v>
                </c:pt>
                <c:pt idx="12">
                  <c:v>76.795000000000002</c:v>
                </c:pt>
                <c:pt idx="13">
                  <c:v>66.596999999999994</c:v>
                </c:pt>
                <c:pt idx="14">
                  <c:v>58.284000000000006</c:v>
                </c:pt>
                <c:pt idx="15">
                  <c:v>52.277000000000001</c:v>
                </c:pt>
                <c:pt idx="16">
                  <c:v>46.876999999999995</c:v>
                </c:pt>
                <c:pt idx="17">
                  <c:v>42.160000000000011</c:v>
                </c:pt>
                <c:pt idx="18">
                  <c:v>39.039000000000001</c:v>
                </c:pt>
                <c:pt idx="19">
                  <c:v>39.039000000000001</c:v>
                </c:pt>
                <c:pt idx="20">
                  <c:v>39.039000000000001</c:v>
                </c:pt>
                <c:pt idx="21">
                  <c:v>39.039000000000001</c:v>
                </c:pt>
                <c:pt idx="22">
                  <c:v>36.742000000000012</c:v>
                </c:pt>
                <c:pt idx="23">
                  <c:v>36.742000000000012</c:v>
                </c:pt>
              </c:numCache>
            </c:numRef>
          </c:yVal>
        </c:ser>
        <c:ser>
          <c:idx val="3"/>
          <c:order val="3"/>
          <c:tx>
            <c:strRef>
              <c:f>Sheet1!$E$1</c:f>
              <c:strCache>
                <c:ptCount val="1"/>
                <c:pt idx="0">
                  <c:v>35-49 years (N=202)</c:v>
                </c:pt>
              </c:strCache>
            </c:strRef>
          </c:tx>
          <c:spPr>
            <a:ln w="41275">
              <a:solidFill>
                <a:schemeClr val="bg1">
                  <a:lumMod val="50000"/>
                  <a:lumOff val="50000"/>
                </a:schemeClr>
              </a:solidFill>
            </a:ln>
          </c:spPr>
          <c:marker>
            <c:symbol val="none"/>
          </c:marker>
          <c:xVal>
            <c:numRef>
              <c:f>Sheet1!$A$2:$A$28</c:f>
              <c:numCache>
                <c:formatCode>General</c:formatCode>
                <c:ptCount val="27"/>
                <c:pt idx="0">
                  <c:v>0</c:v>
                </c:pt>
                <c:pt idx="1">
                  <c:v>8.3300000000000041E-2</c:v>
                </c:pt>
                <c:pt idx="2">
                  <c:v>0.16669999999999999</c:v>
                </c:pt>
                <c:pt idx="3">
                  <c:v>0.25</c:v>
                </c:pt>
                <c:pt idx="4">
                  <c:v>0.33330000000000287</c:v>
                </c:pt>
                <c:pt idx="5">
                  <c:v>0.41670000000000001</c:v>
                </c:pt>
                <c:pt idx="6">
                  <c:v>0.5</c:v>
                </c:pt>
                <c:pt idx="7">
                  <c:v>0.58329999999999949</c:v>
                </c:pt>
                <c:pt idx="8">
                  <c:v>0.66670000000000484</c:v>
                </c:pt>
                <c:pt idx="9">
                  <c:v>0.75000000000000333</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Sheet1!$E$2:$E$28</c:f>
              <c:numCache>
                <c:formatCode>General</c:formatCode>
                <c:ptCount val="27"/>
                <c:pt idx="0">
                  <c:v>100</c:v>
                </c:pt>
                <c:pt idx="1">
                  <c:v>86.11</c:v>
                </c:pt>
                <c:pt idx="2">
                  <c:v>84.571999999999989</c:v>
                </c:pt>
                <c:pt idx="3">
                  <c:v>82.433999999999997</c:v>
                </c:pt>
                <c:pt idx="4">
                  <c:v>81.349000000000004</c:v>
                </c:pt>
                <c:pt idx="5">
                  <c:v>78.095000000000013</c:v>
                </c:pt>
                <c:pt idx="6">
                  <c:v>75.915000000000006</c:v>
                </c:pt>
                <c:pt idx="7">
                  <c:v>75.367999999999995</c:v>
                </c:pt>
                <c:pt idx="8">
                  <c:v>75.367999999999995</c:v>
                </c:pt>
                <c:pt idx="9">
                  <c:v>74.81</c:v>
                </c:pt>
                <c:pt idx="10">
                  <c:v>74.242999999999995</c:v>
                </c:pt>
                <c:pt idx="11">
                  <c:v>74.242999999999995</c:v>
                </c:pt>
                <c:pt idx="12">
                  <c:v>73.671999999999983</c:v>
                </c:pt>
                <c:pt idx="13">
                  <c:v>63.361000000000004</c:v>
                </c:pt>
                <c:pt idx="14">
                  <c:v>58.637</c:v>
                </c:pt>
                <c:pt idx="15">
                  <c:v>54.083999999999996</c:v>
                </c:pt>
                <c:pt idx="16">
                  <c:v>49.832000000000001</c:v>
                </c:pt>
                <c:pt idx="17">
                  <c:v>39.256</c:v>
                </c:pt>
                <c:pt idx="18">
                  <c:v>37.686</c:v>
                </c:pt>
                <c:pt idx="19">
                  <c:v>37.686</c:v>
                </c:pt>
              </c:numCache>
            </c:numRef>
          </c:yVal>
        </c:ser>
        <c:ser>
          <c:idx val="4"/>
          <c:order val="4"/>
          <c:tx>
            <c:strRef>
              <c:f>Sheet1!$F$1</c:f>
              <c:strCache>
                <c:ptCount val="1"/>
                <c:pt idx="0">
                  <c:v>50+ years (N=93)</c:v>
                </c:pt>
              </c:strCache>
            </c:strRef>
          </c:tx>
          <c:spPr>
            <a:ln w="41275">
              <a:solidFill>
                <a:srgbClr val="FF9900"/>
              </a:solidFill>
            </a:ln>
          </c:spPr>
          <c:marker>
            <c:symbol val="none"/>
          </c:marker>
          <c:xVal>
            <c:numRef>
              <c:f>Sheet1!$A$2:$A$28</c:f>
              <c:numCache>
                <c:formatCode>General</c:formatCode>
                <c:ptCount val="27"/>
                <c:pt idx="0">
                  <c:v>0</c:v>
                </c:pt>
                <c:pt idx="1">
                  <c:v>8.3300000000000041E-2</c:v>
                </c:pt>
                <c:pt idx="2">
                  <c:v>0.16669999999999999</c:v>
                </c:pt>
                <c:pt idx="3">
                  <c:v>0.25</c:v>
                </c:pt>
                <c:pt idx="4">
                  <c:v>0.33330000000000287</c:v>
                </c:pt>
                <c:pt idx="5">
                  <c:v>0.41670000000000001</c:v>
                </c:pt>
                <c:pt idx="6">
                  <c:v>0.5</c:v>
                </c:pt>
                <c:pt idx="7">
                  <c:v>0.58329999999999949</c:v>
                </c:pt>
                <c:pt idx="8">
                  <c:v>0.66670000000000484</c:v>
                </c:pt>
                <c:pt idx="9">
                  <c:v>0.75000000000000333</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Sheet1!$F$2:$F$28</c:f>
              <c:numCache>
                <c:formatCode>General</c:formatCode>
                <c:ptCount val="27"/>
                <c:pt idx="0">
                  <c:v>100</c:v>
                </c:pt>
                <c:pt idx="1">
                  <c:v>83.870999999999981</c:v>
                </c:pt>
                <c:pt idx="2">
                  <c:v>78.405000000000001</c:v>
                </c:pt>
                <c:pt idx="3">
                  <c:v>77.284999999999997</c:v>
                </c:pt>
                <c:pt idx="4">
                  <c:v>76.164999999999992</c:v>
                </c:pt>
                <c:pt idx="5">
                  <c:v>75.027999999999992</c:v>
                </c:pt>
                <c:pt idx="6">
                  <c:v>75.027999999999992</c:v>
                </c:pt>
                <c:pt idx="7">
                  <c:v>73.891000000000005</c:v>
                </c:pt>
                <c:pt idx="8">
                  <c:v>71.617999999999995</c:v>
                </c:pt>
                <c:pt idx="9">
                  <c:v>71.617999999999995</c:v>
                </c:pt>
                <c:pt idx="10">
                  <c:v>70.480999999999995</c:v>
                </c:pt>
                <c:pt idx="11">
                  <c:v>69.343999999999994</c:v>
                </c:pt>
                <c:pt idx="12">
                  <c:v>68.187999999999988</c:v>
                </c:pt>
                <c:pt idx="13">
                  <c:v>64.221000000000004</c:v>
                </c:pt>
                <c:pt idx="14">
                  <c:v>56.739000000000011</c:v>
                </c:pt>
                <c:pt idx="15">
                  <c:v>54.638000000000012</c:v>
                </c:pt>
                <c:pt idx="16">
                  <c:v>46.939</c:v>
                </c:pt>
                <c:pt idx="17">
                  <c:v>44.178000000000011</c:v>
                </c:pt>
              </c:numCache>
            </c:numRef>
          </c:yVal>
        </c:ser>
        <c:axId val="123971072"/>
        <c:axId val="123972992"/>
      </c:scatterChart>
      <c:valAx>
        <c:axId val="123971072"/>
        <c:scaling>
          <c:orientation val="minMax"/>
          <c:max val="15"/>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123972992"/>
        <c:crosses val="autoZero"/>
        <c:crossBetween val="midCat"/>
        <c:majorUnit val="1"/>
      </c:valAx>
      <c:valAx>
        <c:axId val="123972992"/>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123971072"/>
        <c:crosses val="autoZero"/>
        <c:crossBetween val="midCat"/>
        <c:majorUnit val="25"/>
      </c:valAx>
      <c:spPr>
        <a:solidFill>
          <a:schemeClr val="bg2"/>
        </a:solidFill>
        <a:ln>
          <a:solidFill>
            <a:schemeClr val="tx1"/>
          </a:solidFill>
        </a:ln>
      </c:spPr>
    </c:plotArea>
    <c:legend>
      <c:legendPos val="r"/>
      <c:layout>
        <c:manualLayout>
          <c:xMode val="edge"/>
          <c:yMode val="edge"/>
          <c:x val="0.1310987619910344"/>
          <c:y val="0.54594508694225719"/>
          <c:w val="0.23765486725663718"/>
          <c:h val="0.26327968195152085"/>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24.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827152836664651"/>
        </c:manualLayout>
      </c:layout>
      <c:scatterChart>
        <c:scatterStyle val="lineMarker"/>
        <c:ser>
          <c:idx val="0"/>
          <c:order val="0"/>
          <c:tx>
            <c:strRef>
              <c:f>Sheet1!$B$1</c:f>
              <c:strCache>
                <c:ptCount val="1"/>
                <c:pt idx="0">
                  <c:v>Deceased Donor (N=1,189)</c:v>
                </c:pt>
              </c:strCache>
            </c:strRef>
          </c:tx>
          <c:spPr>
            <a:ln w="41275">
              <a:solidFill>
                <a:srgbClr val="00FF00"/>
              </a:solidFill>
            </a:ln>
          </c:spPr>
          <c:marker>
            <c:symbol val="none"/>
          </c:marker>
          <c:xVal>
            <c:numRef>
              <c:f>Sheet1!$A$2:$A$28</c:f>
              <c:numCache>
                <c:formatCode>General</c:formatCode>
                <c:ptCount val="27"/>
                <c:pt idx="0">
                  <c:v>0</c:v>
                </c:pt>
                <c:pt idx="1">
                  <c:v>8.3300000000000041E-2</c:v>
                </c:pt>
                <c:pt idx="2">
                  <c:v>0.16669999999999999</c:v>
                </c:pt>
                <c:pt idx="3">
                  <c:v>0.25</c:v>
                </c:pt>
                <c:pt idx="4">
                  <c:v>0.33330000000000287</c:v>
                </c:pt>
                <c:pt idx="5">
                  <c:v>0.41670000000000001</c:v>
                </c:pt>
                <c:pt idx="6">
                  <c:v>0.5</c:v>
                </c:pt>
                <c:pt idx="7">
                  <c:v>0.58329999999999949</c:v>
                </c:pt>
                <c:pt idx="8">
                  <c:v>0.66670000000000484</c:v>
                </c:pt>
                <c:pt idx="9">
                  <c:v>0.75000000000000333</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Sheet1!$B$2:$B$28</c:f>
              <c:numCache>
                <c:formatCode>General</c:formatCode>
                <c:ptCount val="27"/>
                <c:pt idx="0">
                  <c:v>100</c:v>
                </c:pt>
                <c:pt idx="1">
                  <c:v>90.894000000000005</c:v>
                </c:pt>
                <c:pt idx="2">
                  <c:v>88.915999999999997</c:v>
                </c:pt>
                <c:pt idx="3">
                  <c:v>87.60799999999999</c:v>
                </c:pt>
                <c:pt idx="4">
                  <c:v>86.293999999999997</c:v>
                </c:pt>
                <c:pt idx="5">
                  <c:v>85.240000000000023</c:v>
                </c:pt>
                <c:pt idx="6">
                  <c:v>83.831999999999994</c:v>
                </c:pt>
                <c:pt idx="7">
                  <c:v>83.214000000000027</c:v>
                </c:pt>
                <c:pt idx="8">
                  <c:v>82.415999999999997</c:v>
                </c:pt>
                <c:pt idx="9">
                  <c:v>81.882999999999981</c:v>
                </c:pt>
                <c:pt idx="10">
                  <c:v>80.456000000000003</c:v>
                </c:pt>
                <c:pt idx="11">
                  <c:v>79.290999999999997</c:v>
                </c:pt>
                <c:pt idx="12">
                  <c:v>78.477000000000004</c:v>
                </c:pt>
                <c:pt idx="13">
                  <c:v>67.674999999999983</c:v>
                </c:pt>
                <c:pt idx="14">
                  <c:v>59.036000000000001</c:v>
                </c:pt>
                <c:pt idx="15">
                  <c:v>54.136000000000003</c:v>
                </c:pt>
                <c:pt idx="16">
                  <c:v>48.291000000000011</c:v>
                </c:pt>
                <c:pt idx="17">
                  <c:v>43.186</c:v>
                </c:pt>
                <c:pt idx="18">
                  <c:v>40.189</c:v>
                </c:pt>
                <c:pt idx="19">
                  <c:v>39.101000000000006</c:v>
                </c:pt>
                <c:pt idx="20">
                  <c:v>36.814999999999998</c:v>
                </c:pt>
                <c:pt idx="21">
                  <c:v>35.256</c:v>
                </c:pt>
                <c:pt idx="22">
                  <c:v>33.373000000000005</c:v>
                </c:pt>
                <c:pt idx="23">
                  <c:v>32.18</c:v>
                </c:pt>
                <c:pt idx="24">
                  <c:v>28.959</c:v>
                </c:pt>
                <c:pt idx="25">
                  <c:v>28.234999999999999</c:v>
                </c:pt>
                <c:pt idx="26">
                  <c:v>27.294</c:v>
                </c:pt>
              </c:numCache>
            </c:numRef>
          </c:yVal>
        </c:ser>
        <c:ser>
          <c:idx val="1"/>
          <c:order val="1"/>
          <c:tx>
            <c:strRef>
              <c:f>Sheet1!$C$1</c:f>
              <c:strCache>
                <c:ptCount val="1"/>
                <c:pt idx="0">
                  <c:v>Living Donor       (N=85)</c:v>
                </c:pt>
              </c:strCache>
            </c:strRef>
          </c:tx>
          <c:spPr>
            <a:ln w="41275">
              <a:solidFill>
                <a:srgbClr val="4DEAF1"/>
              </a:solidFill>
              <a:prstDash val="solid"/>
            </a:ln>
          </c:spPr>
          <c:marker>
            <c:symbol val="none"/>
          </c:marker>
          <c:xVal>
            <c:numRef>
              <c:f>Sheet1!$A$2:$A$28</c:f>
              <c:numCache>
                <c:formatCode>General</c:formatCode>
                <c:ptCount val="27"/>
                <c:pt idx="0">
                  <c:v>0</c:v>
                </c:pt>
                <c:pt idx="1">
                  <c:v>8.3300000000000041E-2</c:v>
                </c:pt>
                <c:pt idx="2">
                  <c:v>0.16669999999999999</c:v>
                </c:pt>
                <c:pt idx="3">
                  <c:v>0.25</c:v>
                </c:pt>
                <c:pt idx="4">
                  <c:v>0.33330000000000287</c:v>
                </c:pt>
                <c:pt idx="5">
                  <c:v>0.41670000000000001</c:v>
                </c:pt>
                <c:pt idx="6">
                  <c:v>0.5</c:v>
                </c:pt>
                <c:pt idx="7">
                  <c:v>0.58329999999999949</c:v>
                </c:pt>
                <c:pt idx="8">
                  <c:v>0.66670000000000484</c:v>
                </c:pt>
                <c:pt idx="9">
                  <c:v>0.75000000000000333</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Sheet1!$C$2:$C$28</c:f>
              <c:numCache>
                <c:formatCode>General</c:formatCode>
                <c:ptCount val="27"/>
                <c:pt idx="0">
                  <c:v>100</c:v>
                </c:pt>
                <c:pt idx="1">
                  <c:v>90.47</c:v>
                </c:pt>
                <c:pt idx="2">
                  <c:v>89.263000000000005</c:v>
                </c:pt>
                <c:pt idx="3">
                  <c:v>88.057000000000002</c:v>
                </c:pt>
                <c:pt idx="4">
                  <c:v>84.438000000000002</c:v>
                </c:pt>
                <c:pt idx="5">
                  <c:v>83.232000000000014</c:v>
                </c:pt>
                <c:pt idx="6">
                  <c:v>77.200999999999993</c:v>
                </c:pt>
                <c:pt idx="7">
                  <c:v>71.169999999999987</c:v>
                </c:pt>
                <c:pt idx="8">
                  <c:v>71.169999999999987</c:v>
                </c:pt>
                <c:pt idx="9">
                  <c:v>71.169999999999987</c:v>
                </c:pt>
                <c:pt idx="10">
                  <c:v>71.169999999999987</c:v>
                </c:pt>
                <c:pt idx="11">
                  <c:v>71.169999999999987</c:v>
                </c:pt>
                <c:pt idx="12">
                  <c:v>69.962999999999994</c:v>
                </c:pt>
                <c:pt idx="13">
                  <c:v>61.519000000000005</c:v>
                </c:pt>
                <c:pt idx="14">
                  <c:v>56.564</c:v>
                </c:pt>
                <c:pt idx="15">
                  <c:v>48.754000000000005</c:v>
                </c:pt>
                <c:pt idx="16">
                  <c:v>37.92</c:v>
                </c:pt>
                <c:pt idx="17">
                  <c:v>36.566000000000003</c:v>
                </c:pt>
                <c:pt idx="18">
                  <c:v>36.566000000000003</c:v>
                </c:pt>
                <c:pt idx="19">
                  <c:v>28.216000000000001</c:v>
                </c:pt>
                <c:pt idx="20">
                  <c:v>26.452000000000002</c:v>
                </c:pt>
                <c:pt idx="21">
                  <c:v>26.452000000000002</c:v>
                </c:pt>
              </c:numCache>
            </c:numRef>
          </c:yVal>
        </c:ser>
        <c:axId val="124134144"/>
        <c:axId val="124136064"/>
      </c:scatterChart>
      <c:valAx>
        <c:axId val="124134144"/>
        <c:scaling>
          <c:orientation val="minMax"/>
          <c:max val="15"/>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124136064"/>
        <c:crosses val="autoZero"/>
        <c:crossBetween val="midCat"/>
        <c:majorUnit val="1"/>
      </c:valAx>
      <c:valAx>
        <c:axId val="124136064"/>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124134144"/>
        <c:crosses val="autoZero"/>
        <c:crossBetween val="midCat"/>
        <c:majorUnit val="25"/>
      </c:valAx>
      <c:spPr>
        <a:solidFill>
          <a:schemeClr val="bg2"/>
        </a:solidFill>
        <a:ln>
          <a:solidFill>
            <a:schemeClr val="tx1"/>
          </a:solidFill>
        </a:ln>
      </c:spPr>
    </c:plotArea>
    <c:legend>
      <c:legendPos val="r"/>
      <c:layout>
        <c:manualLayout>
          <c:xMode val="edge"/>
          <c:yMode val="edge"/>
          <c:x val="0.12224920446891335"/>
          <c:y val="0.6167172301991698"/>
          <c:w val="0.30530241794997309"/>
          <c:h val="0.15939188667593143"/>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25.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0592420969502706"/>
          <c:y val="3.6626238252476601E-2"/>
          <c:w val="0.87785160151443065"/>
          <c:h val="0.7702108204216408"/>
        </c:manualLayout>
      </c:layout>
      <c:barChart>
        <c:barDir val="col"/>
        <c:grouping val="stacked"/>
        <c:ser>
          <c:idx val="0"/>
          <c:order val="0"/>
          <c:tx>
            <c:strRef>
              <c:f>Sheet1!$B$1</c:f>
              <c:strCache>
                <c:ptCount val="1"/>
                <c:pt idx="0">
                  <c:v>N</c:v>
                </c:pt>
              </c:strCache>
            </c:strRef>
          </c:tx>
          <c:spPr>
            <a:gradFill flip="none" rotWithShape="1">
              <a:gsLst>
                <a:gs pos="0">
                  <a:srgbClr val="208C03"/>
                </a:gs>
                <a:gs pos="50000">
                  <a:srgbClr val="20F703"/>
                </a:gs>
                <a:gs pos="100000">
                  <a:srgbClr val="208C03"/>
                </a:gs>
              </a:gsLst>
              <a:lin ang="10800000" scaled="1"/>
              <a:tileRect/>
            </a:gradFill>
          </c:spPr>
          <c:cat>
            <c:strRef>
              <c:f>Sheet1!$A$2:$A$6</c:f>
              <c:strCache>
                <c:ptCount val="5"/>
                <c:pt idx="0">
                  <c:v>0-&lt;1 month</c:v>
                </c:pt>
                <c:pt idx="1">
                  <c:v>1-&lt;12 months</c:v>
                </c:pt>
                <c:pt idx="2">
                  <c:v>12-&lt;36 months</c:v>
                </c:pt>
                <c:pt idx="3">
                  <c:v>36+ months</c:v>
                </c:pt>
                <c:pt idx="4">
                  <c:v>Not reported</c:v>
                </c:pt>
              </c:strCache>
            </c:strRef>
          </c:cat>
          <c:val>
            <c:numRef>
              <c:f>Sheet1!$B$2:$B$6</c:f>
              <c:numCache>
                <c:formatCode>General</c:formatCode>
                <c:ptCount val="5"/>
                <c:pt idx="0">
                  <c:v>14</c:v>
                </c:pt>
                <c:pt idx="1">
                  <c:v>13</c:v>
                </c:pt>
                <c:pt idx="2">
                  <c:v>33</c:v>
                </c:pt>
                <c:pt idx="3">
                  <c:v>31</c:v>
                </c:pt>
                <c:pt idx="4">
                  <c:v>27</c:v>
                </c:pt>
              </c:numCache>
            </c:numRef>
          </c:val>
        </c:ser>
        <c:gapWidth val="35"/>
        <c:overlap val="100"/>
        <c:axId val="124000512"/>
        <c:axId val="124147200"/>
      </c:barChart>
      <c:catAx>
        <c:axId val="124000512"/>
        <c:scaling>
          <c:orientation val="minMax"/>
        </c:scaling>
        <c:axPos val="b"/>
        <c:title>
          <c:tx>
            <c:rich>
              <a:bodyPr/>
              <a:lstStyle/>
              <a:p>
                <a:pPr>
                  <a:defRPr sz="1700"/>
                </a:pPr>
                <a:r>
                  <a:rPr lang="en-US" sz="1700" dirty="0" smtClean="0"/>
                  <a:t>Time Between Previous and Current Transplant</a:t>
                </a:r>
                <a:endParaRPr lang="en-US" sz="1700" dirty="0"/>
              </a:p>
            </c:rich>
          </c:tx>
          <c:layout>
            <c:manualLayout>
              <c:xMode val="edge"/>
              <c:yMode val="edge"/>
              <c:x val="0.27465461175760325"/>
              <c:y val="0.90134408602150562"/>
            </c:manualLayout>
          </c:layout>
        </c:title>
        <c:numFmt formatCode="General" sourceLinked="1"/>
        <c:tickLblPos val="nextTo"/>
        <c:txPr>
          <a:bodyPr rot="0"/>
          <a:lstStyle/>
          <a:p>
            <a:pPr>
              <a:defRPr sz="1500" b="1"/>
            </a:pPr>
            <a:endParaRPr lang="en-US"/>
          </a:p>
        </c:txPr>
        <c:crossAx val="124147200"/>
        <c:crosses val="autoZero"/>
        <c:auto val="1"/>
        <c:lblAlgn val="ctr"/>
        <c:lblOffset val="100"/>
        <c:tickLblSkip val="1"/>
      </c:catAx>
      <c:valAx>
        <c:axId val="124147200"/>
        <c:scaling>
          <c:orientation val="minMax"/>
        </c:scaling>
        <c:axPos val="l"/>
        <c:majorGridlines>
          <c:spPr>
            <a:ln>
              <a:prstDash val="sysDash"/>
            </a:ln>
          </c:spPr>
        </c:majorGridlines>
        <c:title>
          <c:tx>
            <c:rich>
              <a:bodyPr rot="-5400000" vert="horz"/>
              <a:lstStyle/>
              <a:p>
                <a:pPr>
                  <a:defRPr sz="1700"/>
                </a:pPr>
                <a:r>
                  <a:rPr lang="en-US" sz="1700" dirty="0" smtClean="0"/>
                  <a:t>Number of Re-Transplants</a:t>
                </a:r>
                <a:endParaRPr lang="en-US" sz="1700" dirty="0"/>
              </a:p>
            </c:rich>
          </c:tx>
          <c:layout>
            <c:manualLayout>
              <c:xMode val="edge"/>
              <c:yMode val="edge"/>
              <c:x val="2.1651917404130815E-2"/>
              <c:y val="9.0367242401151501E-2"/>
            </c:manualLayout>
          </c:layout>
        </c:title>
        <c:numFmt formatCode="General" sourceLinked="1"/>
        <c:tickLblPos val="nextTo"/>
        <c:txPr>
          <a:bodyPr/>
          <a:lstStyle/>
          <a:p>
            <a:pPr>
              <a:defRPr sz="1500" b="1"/>
            </a:pPr>
            <a:endParaRPr lang="en-US"/>
          </a:p>
        </c:txPr>
        <c:crossAx val="124000512"/>
        <c:crosses val="autoZero"/>
        <c:crossBetween val="between"/>
      </c:valAx>
      <c:spPr>
        <a:solidFill>
          <a:schemeClr val="bg2"/>
        </a:solidFill>
        <a:ln>
          <a:solidFill>
            <a:schemeClr val="tx1"/>
          </a:solidFill>
        </a:ln>
      </c:spPr>
    </c:plotArea>
    <c:plotVisOnly val="1"/>
  </c:chart>
  <c:txPr>
    <a:bodyPr/>
    <a:lstStyle/>
    <a:p>
      <a:pPr>
        <a:defRPr sz="1800"/>
      </a:pPr>
      <a:endParaRPr lang="en-US"/>
    </a:p>
  </c:txPr>
  <c:externalData r:id="rId1"/>
</c:chartSpace>
</file>

<file path=ppt/charts/chart26.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81367195577825491"/>
        </c:manualLayout>
      </c:layout>
      <c:scatterChart>
        <c:scatterStyle val="lineMarker"/>
        <c:ser>
          <c:idx val="0"/>
          <c:order val="0"/>
          <c:tx>
            <c:strRef>
              <c:f>Sheet1!$B$1</c:f>
              <c:strCache>
                <c:ptCount val="1"/>
                <c:pt idx="0">
                  <c:v>Retransplant (N = 103)</c:v>
                </c:pt>
              </c:strCache>
            </c:strRef>
          </c:tx>
          <c:spPr>
            <a:ln w="41275">
              <a:solidFill>
                <a:srgbClr val="4DEAF1"/>
              </a:solidFill>
            </a:ln>
          </c:spPr>
          <c:marker>
            <c:symbol val="none"/>
          </c:marker>
          <c:xVal>
            <c:numRef>
              <c:f>Sheet1!$A$2:$A$74</c:f>
              <c:numCache>
                <c:formatCode>General</c:formatCode>
                <c:ptCount val="73"/>
                <c:pt idx="0">
                  <c:v>0</c:v>
                </c:pt>
                <c:pt idx="1">
                  <c:v>8.3330000000000043E-2</c:v>
                </c:pt>
                <c:pt idx="2">
                  <c:v>0.16666999999999998</c:v>
                </c:pt>
                <c:pt idx="3">
                  <c:v>0.25</c:v>
                </c:pt>
                <c:pt idx="4">
                  <c:v>0.33333000000000046</c:v>
                </c:pt>
                <c:pt idx="5">
                  <c:v>0.41667000000000032</c:v>
                </c:pt>
                <c:pt idx="6">
                  <c:v>0.5</c:v>
                </c:pt>
                <c:pt idx="7">
                  <c:v>0.58332999999999957</c:v>
                </c:pt>
                <c:pt idx="8">
                  <c:v>0.66667000000000121</c:v>
                </c:pt>
                <c:pt idx="9">
                  <c:v>0.75000000000000078</c:v>
                </c:pt>
                <c:pt idx="10">
                  <c:v>0.83333000000000002</c:v>
                </c:pt>
                <c:pt idx="11">
                  <c:v>0.91666999999999998</c:v>
                </c:pt>
                <c:pt idx="12">
                  <c:v>1</c:v>
                </c:pt>
                <c:pt idx="13">
                  <c:v>1.0833299999999986</c:v>
                </c:pt>
                <c:pt idx="14">
                  <c:v>1.1666700000000001</c:v>
                </c:pt>
                <c:pt idx="15">
                  <c:v>1.25</c:v>
                </c:pt>
                <c:pt idx="16">
                  <c:v>1.3333299999999986</c:v>
                </c:pt>
                <c:pt idx="17">
                  <c:v>1.4166699999999988</c:v>
                </c:pt>
                <c:pt idx="18">
                  <c:v>1.5</c:v>
                </c:pt>
                <c:pt idx="19">
                  <c:v>1.5833299999999986</c:v>
                </c:pt>
                <c:pt idx="20">
                  <c:v>1.6666700000000001</c:v>
                </c:pt>
                <c:pt idx="21">
                  <c:v>1.75</c:v>
                </c:pt>
                <c:pt idx="22">
                  <c:v>1.8333299999999986</c:v>
                </c:pt>
                <c:pt idx="23">
                  <c:v>1.9166700000000001</c:v>
                </c:pt>
                <c:pt idx="24">
                  <c:v>2</c:v>
                </c:pt>
                <c:pt idx="25">
                  <c:v>2.0833300000000032</c:v>
                </c:pt>
                <c:pt idx="26">
                  <c:v>2.1666699999999977</c:v>
                </c:pt>
                <c:pt idx="27">
                  <c:v>2.25</c:v>
                </c:pt>
                <c:pt idx="28">
                  <c:v>2.3333300000000001</c:v>
                </c:pt>
                <c:pt idx="29">
                  <c:v>2.416669999999995</c:v>
                </c:pt>
                <c:pt idx="30">
                  <c:v>2.5</c:v>
                </c:pt>
                <c:pt idx="31">
                  <c:v>2.5833300000000032</c:v>
                </c:pt>
                <c:pt idx="32">
                  <c:v>2.6666699999999977</c:v>
                </c:pt>
                <c:pt idx="33">
                  <c:v>2.75</c:v>
                </c:pt>
                <c:pt idx="34">
                  <c:v>2.8333300000000001</c:v>
                </c:pt>
                <c:pt idx="35">
                  <c:v>2.916669999999995</c:v>
                </c:pt>
                <c:pt idx="36">
                  <c:v>3</c:v>
                </c:pt>
                <c:pt idx="37">
                  <c:v>3.0833300000000032</c:v>
                </c:pt>
                <c:pt idx="38">
                  <c:v>3.1666699999999977</c:v>
                </c:pt>
                <c:pt idx="39">
                  <c:v>3.25</c:v>
                </c:pt>
                <c:pt idx="40">
                  <c:v>3.3333300000000001</c:v>
                </c:pt>
                <c:pt idx="41">
                  <c:v>3.416669999999995</c:v>
                </c:pt>
                <c:pt idx="42">
                  <c:v>3.5</c:v>
                </c:pt>
                <c:pt idx="43">
                  <c:v>3.5833300000000032</c:v>
                </c:pt>
                <c:pt idx="44">
                  <c:v>3.6666699999999977</c:v>
                </c:pt>
                <c:pt idx="45">
                  <c:v>3.75</c:v>
                </c:pt>
                <c:pt idx="46">
                  <c:v>3.8333300000000001</c:v>
                </c:pt>
                <c:pt idx="47">
                  <c:v>3.916669999999995</c:v>
                </c:pt>
                <c:pt idx="48">
                  <c:v>4</c:v>
                </c:pt>
                <c:pt idx="49">
                  <c:v>4.0833300000000001</c:v>
                </c:pt>
                <c:pt idx="50">
                  <c:v>4.1666699999999999</c:v>
                </c:pt>
                <c:pt idx="51">
                  <c:v>4.25</c:v>
                </c:pt>
                <c:pt idx="52">
                  <c:v>4.3333300000000001</c:v>
                </c:pt>
                <c:pt idx="53">
                  <c:v>4.4166700000000034</c:v>
                </c:pt>
                <c:pt idx="54">
                  <c:v>4.5</c:v>
                </c:pt>
                <c:pt idx="55">
                  <c:v>4.5833300000000001</c:v>
                </c:pt>
                <c:pt idx="56">
                  <c:v>4.6666699999999999</c:v>
                </c:pt>
                <c:pt idx="57">
                  <c:v>4.75</c:v>
                </c:pt>
                <c:pt idx="58">
                  <c:v>4.8333300000000001</c:v>
                </c:pt>
                <c:pt idx="59">
                  <c:v>4.9166700000000034</c:v>
                </c:pt>
                <c:pt idx="60">
                  <c:v>5</c:v>
                </c:pt>
                <c:pt idx="61">
                  <c:v>5.0833300000000001</c:v>
                </c:pt>
                <c:pt idx="62">
                  <c:v>5.1666699999999999</c:v>
                </c:pt>
                <c:pt idx="63">
                  <c:v>5.25</c:v>
                </c:pt>
                <c:pt idx="64">
                  <c:v>5.3333300000000001</c:v>
                </c:pt>
                <c:pt idx="65">
                  <c:v>5.4166700000000034</c:v>
                </c:pt>
                <c:pt idx="66">
                  <c:v>5.5</c:v>
                </c:pt>
                <c:pt idx="67">
                  <c:v>5.5833300000000001</c:v>
                </c:pt>
                <c:pt idx="68">
                  <c:v>5.6666699999999999</c:v>
                </c:pt>
                <c:pt idx="69">
                  <c:v>5.75</c:v>
                </c:pt>
                <c:pt idx="70">
                  <c:v>5.8333300000000001</c:v>
                </c:pt>
                <c:pt idx="71">
                  <c:v>5.9166700000000034</c:v>
                </c:pt>
                <c:pt idx="72">
                  <c:v>6</c:v>
                </c:pt>
              </c:numCache>
            </c:numRef>
          </c:xVal>
          <c:yVal>
            <c:numRef>
              <c:f>Sheet1!$B$2:$B$74</c:f>
              <c:numCache>
                <c:formatCode>General</c:formatCode>
                <c:ptCount val="73"/>
                <c:pt idx="0">
                  <c:v>100</c:v>
                </c:pt>
                <c:pt idx="1">
                  <c:v>79.35299999999998</c:v>
                </c:pt>
                <c:pt idx="2">
                  <c:v>75.296000000000006</c:v>
                </c:pt>
                <c:pt idx="3">
                  <c:v>72.214000000000027</c:v>
                </c:pt>
                <c:pt idx="4">
                  <c:v>70.120999999999981</c:v>
                </c:pt>
                <c:pt idx="5">
                  <c:v>68.027999999999992</c:v>
                </c:pt>
                <c:pt idx="6">
                  <c:v>66.980999999999995</c:v>
                </c:pt>
                <c:pt idx="7">
                  <c:v>66.980999999999995</c:v>
                </c:pt>
                <c:pt idx="8">
                  <c:v>66.980999999999995</c:v>
                </c:pt>
                <c:pt idx="9">
                  <c:v>64.85499999999999</c:v>
                </c:pt>
                <c:pt idx="10">
                  <c:v>60.602000000000011</c:v>
                </c:pt>
                <c:pt idx="11">
                  <c:v>59.539000000000001</c:v>
                </c:pt>
                <c:pt idx="12">
                  <c:v>57.374000000000002</c:v>
                </c:pt>
                <c:pt idx="13">
                  <c:v>51.961000000000006</c:v>
                </c:pt>
                <c:pt idx="14">
                  <c:v>51.961000000000006</c:v>
                </c:pt>
                <c:pt idx="15">
                  <c:v>51.961000000000006</c:v>
                </c:pt>
                <c:pt idx="16">
                  <c:v>49.796000000000049</c:v>
                </c:pt>
                <c:pt idx="17">
                  <c:v>49.796000000000049</c:v>
                </c:pt>
                <c:pt idx="18">
                  <c:v>49.796000000000049</c:v>
                </c:pt>
                <c:pt idx="19">
                  <c:v>48.690000000000012</c:v>
                </c:pt>
                <c:pt idx="20">
                  <c:v>46.477000000000004</c:v>
                </c:pt>
                <c:pt idx="21">
                  <c:v>46.477000000000004</c:v>
                </c:pt>
                <c:pt idx="22">
                  <c:v>46.477000000000004</c:v>
                </c:pt>
                <c:pt idx="23">
                  <c:v>46.477000000000004</c:v>
                </c:pt>
                <c:pt idx="24">
                  <c:v>45.343000000000004</c:v>
                </c:pt>
                <c:pt idx="25">
                  <c:v>45.343000000000004</c:v>
                </c:pt>
                <c:pt idx="26">
                  <c:v>45.343000000000004</c:v>
                </c:pt>
                <c:pt idx="27">
                  <c:v>45.343000000000004</c:v>
                </c:pt>
                <c:pt idx="28">
                  <c:v>45.343000000000004</c:v>
                </c:pt>
                <c:pt idx="29">
                  <c:v>45.343000000000004</c:v>
                </c:pt>
                <c:pt idx="30">
                  <c:v>45.343000000000004</c:v>
                </c:pt>
                <c:pt idx="31">
                  <c:v>45.343000000000004</c:v>
                </c:pt>
                <c:pt idx="32">
                  <c:v>45.343000000000004</c:v>
                </c:pt>
                <c:pt idx="33">
                  <c:v>45.343000000000004</c:v>
                </c:pt>
                <c:pt idx="34">
                  <c:v>45.343000000000004</c:v>
                </c:pt>
                <c:pt idx="35">
                  <c:v>45.343000000000004</c:v>
                </c:pt>
                <c:pt idx="36">
                  <c:v>45.343000000000004</c:v>
                </c:pt>
                <c:pt idx="37">
                  <c:v>45.343000000000004</c:v>
                </c:pt>
                <c:pt idx="38">
                  <c:v>45.343000000000004</c:v>
                </c:pt>
                <c:pt idx="39">
                  <c:v>45.343000000000004</c:v>
                </c:pt>
                <c:pt idx="40">
                  <c:v>45.343000000000004</c:v>
                </c:pt>
                <c:pt idx="41">
                  <c:v>43.969000000000001</c:v>
                </c:pt>
                <c:pt idx="42">
                  <c:v>42.551000000000002</c:v>
                </c:pt>
                <c:pt idx="43">
                  <c:v>42.551000000000002</c:v>
                </c:pt>
                <c:pt idx="44">
                  <c:v>42.551000000000002</c:v>
                </c:pt>
                <c:pt idx="45">
                  <c:v>42.551000000000002</c:v>
                </c:pt>
                <c:pt idx="46">
                  <c:v>42.551000000000002</c:v>
                </c:pt>
                <c:pt idx="47">
                  <c:v>42.551000000000002</c:v>
                </c:pt>
                <c:pt idx="48">
                  <c:v>42.551000000000002</c:v>
                </c:pt>
                <c:pt idx="49">
                  <c:v>40.914000000000001</c:v>
                </c:pt>
                <c:pt idx="50">
                  <c:v>40.914000000000001</c:v>
                </c:pt>
                <c:pt idx="51">
                  <c:v>40.914000000000001</c:v>
                </c:pt>
                <c:pt idx="52">
                  <c:v>40.914000000000001</c:v>
                </c:pt>
                <c:pt idx="53">
                  <c:v>39.277000000000001</c:v>
                </c:pt>
                <c:pt idx="54">
                  <c:v>39.277000000000001</c:v>
                </c:pt>
                <c:pt idx="55">
                  <c:v>37.641000000000005</c:v>
                </c:pt>
                <c:pt idx="56">
                  <c:v>37.641000000000005</c:v>
                </c:pt>
                <c:pt idx="57">
                  <c:v>36.004000000000005</c:v>
                </c:pt>
                <c:pt idx="58">
                  <c:v>34.368000000000002</c:v>
                </c:pt>
                <c:pt idx="59">
                  <c:v>34.368000000000002</c:v>
                </c:pt>
                <c:pt idx="60">
                  <c:v>34.368000000000002</c:v>
                </c:pt>
                <c:pt idx="61">
                  <c:v>34.368000000000002</c:v>
                </c:pt>
                <c:pt idx="62">
                  <c:v>34.368000000000002</c:v>
                </c:pt>
                <c:pt idx="63">
                  <c:v>32.559000000000005</c:v>
                </c:pt>
                <c:pt idx="64">
                  <c:v>30.75</c:v>
                </c:pt>
                <c:pt idx="65">
                  <c:v>30.75</c:v>
                </c:pt>
                <c:pt idx="66">
                  <c:v>30.75</c:v>
                </c:pt>
                <c:pt idx="67">
                  <c:v>30.75</c:v>
                </c:pt>
                <c:pt idx="68">
                  <c:v>30.75</c:v>
                </c:pt>
                <c:pt idx="69">
                  <c:v>30.75</c:v>
                </c:pt>
                <c:pt idx="70">
                  <c:v>30.75</c:v>
                </c:pt>
                <c:pt idx="71">
                  <c:v>30.75</c:v>
                </c:pt>
                <c:pt idx="72">
                  <c:v>30.75</c:v>
                </c:pt>
              </c:numCache>
            </c:numRef>
          </c:yVal>
        </c:ser>
        <c:ser>
          <c:idx val="1"/>
          <c:order val="1"/>
          <c:tx>
            <c:strRef>
              <c:f>Sheet1!$C$1</c:f>
              <c:strCache>
                <c:ptCount val="1"/>
                <c:pt idx="0">
                  <c:v>Primary (N = 2,232)</c:v>
                </c:pt>
              </c:strCache>
            </c:strRef>
          </c:tx>
          <c:spPr>
            <a:ln w="41275">
              <a:solidFill>
                <a:srgbClr val="00FF00"/>
              </a:solidFill>
            </a:ln>
          </c:spPr>
          <c:marker>
            <c:symbol val="none"/>
          </c:marker>
          <c:xVal>
            <c:numRef>
              <c:f>Sheet1!$A$2:$A$74</c:f>
              <c:numCache>
                <c:formatCode>General</c:formatCode>
                <c:ptCount val="73"/>
                <c:pt idx="0">
                  <c:v>0</c:v>
                </c:pt>
                <c:pt idx="1">
                  <c:v>8.3330000000000043E-2</c:v>
                </c:pt>
                <c:pt idx="2">
                  <c:v>0.16666999999999998</c:v>
                </c:pt>
                <c:pt idx="3">
                  <c:v>0.25</c:v>
                </c:pt>
                <c:pt idx="4">
                  <c:v>0.33333000000000046</c:v>
                </c:pt>
                <c:pt idx="5">
                  <c:v>0.41667000000000032</c:v>
                </c:pt>
                <c:pt idx="6">
                  <c:v>0.5</c:v>
                </c:pt>
                <c:pt idx="7">
                  <c:v>0.58332999999999957</c:v>
                </c:pt>
                <c:pt idx="8">
                  <c:v>0.66667000000000121</c:v>
                </c:pt>
                <c:pt idx="9">
                  <c:v>0.75000000000000078</c:v>
                </c:pt>
                <c:pt idx="10">
                  <c:v>0.83333000000000002</c:v>
                </c:pt>
                <c:pt idx="11">
                  <c:v>0.91666999999999998</c:v>
                </c:pt>
                <c:pt idx="12">
                  <c:v>1</c:v>
                </c:pt>
                <c:pt idx="13">
                  <c:v>1.0833299999999986</c:v>
                </c:pt>
                <c:pt idx="14">
                  <c:v>1.1666700000000001</c:v>
                </c:pt>
                <c:pt idx="15">
                  <c:v>1.25</c:v>
                </c:pt>
                <c:pt idx="16">
                  <c:v>1.3333299999999986</c:v>
                </c:pt>
                <c:pt idx="17">
                  <c:v>1.4166699999999988</c:v>
                </c:pt>
                <c:pt idx="18">
                  <c:v>1.5</c:v>
                </c:pt>
                <c:pt idx="19">
                  <c:v>1.5833299999999986</c:v>
                </c:pt>
                <c:pt idx="20">
                  <c:v>1.6666700000000001</c:v>
                </c:pt>
                <c:pt idx="21">
                  <c:v>1.75</c:v>
                </c:pt>
                <c:pt idx="22">
                  <c:v>1.8333299999999986</c:v>
                </c:pt>
                <c:pt idx="23">
                  <c:v>1.9166700000000001</c:v>
                </c:pt>
                <c:pt idx="24">
                  <c:v>2</c:v>
                </c:pt>
                <c:pt idx="25">
                  <c:v>2.0833300000000032</c:v>
                </c:pt>
                <c:pt idx="26">
                  <c:v>2.1666699999999977</c:v>
                </c:pt>
                <c:pt idx="27">
                  <c:v>2.25</c:v>
                </c:pt>
                <c:pt idx="28">
                  <c:v>2.3333300000000001</c:v>
                </c:pt>
                <c:pt idx="29">
                  <c:v>2.416669999999995</c:v>
                </c:pt>
                <c:pt idx="30">
                  <c:v>2.5</c:v>
                </c:pt>
                <c:pt idx="31">
                  <c:v>2.5833300000000032</c:v>
                </c:pt>
                <c:pt idx="32">
                  <c:v>2.6666699999999977</c:v>
                </c:pt>
                <c:pt idx="33">
                  <c:v>2.75</c:v>
                </c:pt>
                <c:pt idx="34">
                  <c:v>2.8333300000000001</c:v>
                </c:pt>
                <c:pt idx="35">
                  <c:v>2.916669999999995</c:v>
                </c:pt>
                <c:pt idx="36">
                  <c:v>3</c:v>
                </c:pt>
                <c:pt idx="37">
                  <c:v>3.0833300000000032</c:v>
                </c:pt>
                <c:pt idx="38">
                  <c:v>3.1666699999999977</c:v>
                </c:pt>
                <c:pt idx="39">
                  <c:v>3.25</c:v>
                </c:pt>
                <c:pt idx="40">
                  <c:v>3.3333300000000001</c:v>
                </c:pt>
                <c:pt idx="41">
                  <c:v>3.416669999999995</c:v>
                </c:pt>
                <c:pt idx="42">
                  <c:v>3.5</c:v>
                </c:pt>
                <c:pt idx="43">
                  <c:v>3.5833300000000032</c:v>
                </c:pt>
                <c:pt idx="44">
                  <c:v>3.6666699999999977</c:v>
                </c:pt>
                <c:pt idx="45">
                  <c:v>3.75</c:v>
                </c:pt>
                <c:pt idx="46">
                  <c:v>3.8333300000000001</c:v>
                </c:pt>
                <c:pt idx="47">
                  <c:v>3.916669999999995</c:v>
                </c:pt>
                <c:pt idx="48">
                  <c:v>4</c:v>
                </c:pt>
                <c:pt idx="49">
                  <c:v>4.0833300000000001</c:v>
                </c:pt>
                <c:pt idx="50">
                  <c:v>4.1666699999999999</c:v>
                </c:pt>
                <c:pt idx="51">
                  <c:v>4.25</c:v>
                </c:pt>
                <c:pt idx="52">
                  <c:v>4.3333300000000001</c:v>
                </c:pt>
                <c:pt idx="53">
                  <c:v>4.4166700000000034</c:v>
                </c:pt>
                <c:pt idx="54">
                  <c:v>4.5</c:v>
                </c:pt>
                <c:pt idx="55">
                  <c:v>4.5833300000000001</c:v>
                </c:pt>
                <c:pt idx="56">
                  <c:v>4.6666699999999999</c:v>
                </c:pt>
                <c:pt idx="57">
                  <c:v>4.75</c:v>
                </c:pt>
                <c:pt idx="58">
                  <c:v>4.8333300000000001</c:v>
                </c:pt>
                <c:pt idx="59">
                  <c:v>4.9166700000000034</c:v>
                </c:pt>
                <c:pt idx="60">
                  <c:v>5</c:v>
                </c:pt>
                <c:pt idx="61">
                  <c:v>5.0833300000000001</c:v>
                </c:pt>
                <c:pt idx="62">
                  <c:v>5.1666699999999999</c:v>
                </c:pt>
                <c:pt idx="63">
                  <c:v>5.25</c:v>
                </c:pt>
                <c:pt idx="64">
                  <c:v>5.3333300000000001</c:v>
                </c:pt>
                <c:pt idx="65">
                  <c:v>5.4166700000000034</c:v>
                </c:pt>
                <c:pt idx="66">
                  <c:v>5.5</c:v>
                </c:pt>
                <c:pt idx="67">
                  <c:v>5.5833300000000001</c:v>
                </c:pt>
                <c:pt idx="68">
                  <c:v>5.6666699999999999</c:v>
                </c:pt>
                <c:pt idx="69">
                  <c:v>5.75</c:v>
                </c:pt>
                <c:pt idx="70">
                  <c:v>5.8333300000000001</c:v>
                </c:pt>
                <c:pt idx="71">
                  <c:v>5.9166700000000034</c:v>
                </c:pt>
                <c:pt idx="72">
                  <c:v>6</c:v>
                </c:pt>
              </c:numCache>
            </c:numRef>
          </c:xVal>
          <c:yVal>
            <c:numRef>
              <c:f>Sheet1!$C$2:$C$74</c:f>
              <c:numCache>
                <c:formatCode>General</c:formatCode>
                <c:ptCount val="73"/>
                <c:pt idx="0">
                  <c:v>100</c:v>
                </c:pt>
                <c:pt idx="1">
                  <c:v>89.578999999999979</c:v>
                </c:pt>
                <c:pt idx="2">
                  <c:v>85.825999999999979</c:v>
                </c:pt>
                <c:pt idx="3">
                  <c:v>84.068000000000012</c:v>
                </c:pt>
                <c:pt idx="4">
                  <c:v>82.813000000000002</c:v>
                </c:pt>
                <c:pt idx="5">
                  <c:v>81.507999999999996</c:v>
                </c:pt>
                <c:pt idx="6">
                  <c:v>80.106999999999999</c:v>
                </c:pt>
                <c:pt idx="7">
                  <c:v>79.637999999999991</c:v>
                </c:pt>
                <c:pt idx="8">
                  <c:v>78.649999999999991</c:v>
                </c:pt>
                <c:pt idx="9">
                  <c:v>78.272999999999982</c:v>
                </c:pt>
                <c:pt idx="10">
                  <c:v>77.183999999999983</c:v>
                </c:pt>
                <c:pt idx="11">
                  <c:v>76.233000000000004</c:v>
                </c:pt>
                <c:pt idx="12">
                  <c:v>75.36999999999999</c:v>
                </c:pt>
                <c:pt idx="13">
                  <c:v>74.781000000000006</c:v>
                </c:pt>
                <c:pt idx="14">
                  <c:v>74.28</c:v>
                </c:pt>
                <c:pt idx="15">
                  <c:v>73.471000000000004</c:v>
                </c:pt>
                <c:pt idx="16">
                  <c:v>72.405000000000001</c:v>
                </c:pt>
                <c:pt idx="17">
                  <c:v>71.437000000000026</c:v>
                </c:pt>
                <c:pt idx="18">
                  <c:v>70.412000000000006</c:v>
                </c:pt>
                <c:pt idx="19">
                  <c:v>69.742999999999995</c:v>
                </c:pt>
                <c:pt idx="20">
                  <c:v>68.813999999999993</c:v>
                </c:pt>
                <c:pt idx="21">
                  <c:v>68.137999999999991</c:v>
                </c:pt>
                <c:pt idx="22">
                  <c:v>67.667999999999992</c:v>
                </c:pt>
                <c:pt idx="23">
                  <c:v>66.510000000000005</c:v>
                </c:pt>
                <c:pt idx="24">
                  <c:v>65.765000000000001</c:v>
                </c:pt>
                <c:pt idx="25">
                  <c:v>65.384999999999991</c:v>
                </c:pt>
                <c:pt idx="26">
                  <c:v>64.888999999999982</c:v>
                </c:pt>
                <c:pt idx="27">
                  <c:v>64.111000000000004</c:v>
                </c:pt>
                <c:pt idx="28">
                  <c:v>63.552</c:v>
                </c:pt>
                <c:pt idx="29">
                  <c:v>62.823</c:v>
                </c:pt>
                <c:pt idx="30">
                  <c:v>61.98</c:v>
                </c:pt>
                <c:pt idx="31">
                  <c:v>61.416000000000004</c:v>
                </c:pt>
                <c:pt idx="32">
                  <c:v>60.621000000000002</c:v>
                </c:pt>
                <c:pt idx="33">
                  <c:v>60.165000000000013</c:v>
                </c:pt>
                <c:pt idx="34">
                  <c:v>59.304000000000002</c:v>
                </c:pt>
                <c:pt idx="35">
                  <c:v>58.496000000000002</c:v>
                </c:pt>
                <c:pt idx="36">
                  <c:v>57.851999999999997</c:v>
                </c:pt>
                <c:pt idx="37">
                  <c:v>57.249000000000002</c:v>
                </c:pt>
                <c:pt idx="38">
                  <c:v>56.638000000000012</c:v>
                </c:pt>
                <c:pt idx="39">
                  <c:v>56.329000000000001</c:v>
                </c:pt>
                <c:pt idx="40">
                  <c:v>55.459000000000003</c:v>
                </c:pt>
                <c:pt idx="41">
                  <c:v>55.209000000000003</c:v>
                </c:pt>
                <c:pt idx="42">
                  <c:v>54.706000000000003</c:v>
                </c:pt>
                <c:pt idx="43">
                  <c:v>54.076000000000001</c:v>
                </c:pt>
                <c:pt idx="44">
                  <c:v>53.822000000000003</c:v>
                </c:pt>
                <c:pt idx="45">
                  <c:v>53.442</c:v>
                </c:pt>
                <c:pt idx="46">
                  <c:v>53.059000000000005</c:v>
                </c:pt>
                <c:pt idx="47">
                  <c:v>52.54</c:v>
                </c:pt>
                <c:pt idx="48">
                  <c:v>52.145000000000003</c:v>
                </c:pt>
                <c:pt idx="49">
                  <c:v>51.541000000000004</c:v>
                </c:pt>
                <c:pt idx="50">
                  <c:v>51.335000000000001</c:v>
                </c:pt>
                <c:pt idx="51">
                  <c:v>50.645000000000003</c:v>
                </c:pt>
                <c:pt idx="52">
                  <c:v>50.438000000000002</c:v>
                </c:pt>
                <c:pt idx="53">
                  <c:v>49.881999999999998</c:v>
                </c:pt>
                <c:pt idx="54">
                  <c:v>49.532000000000011</c:v>
                </c:pt>
                <c:pt idx="55">
                  <c:v>49.18</c:v>
                </c:pt>
                <c:pt idx="56">
                  <c:v>48.897000000000006</c:v>
                </c:pt>
                <c:pt idx="57">
                  <c:v>48.327000000000005</c:v>
                </c:pt>
                <c:pt idx="58">
                  <c:v>48.112000000000002</c:v>
                </c:pt>
                <c:pt idx="59">
                  <c:v>47.966000000000001</c:v>
                </c:pt>
                <c:pt idx="60">
                  <c:v>47.671000000000006</c:v>
                </c:pt>
                <c:pt idx="61">
                  <c:v>47.44</c:v>
                </c:pt>
                <c:pt idx="62">
                  <c:v>47.285000000000011</c:v>
                </c:pt>
                <c:pt idx="63">
                  <c:v>47.051000000000002</c:v>
                </c:pt>
                <c:pt idx="64">
                  <c:v>46.813999999999993</c:v>
                </c:pt>
                <c:pt idx="65">
                  <c:v>46.258000000000003</c:v>
                </c:pt>
                <c:pt idx="66">
                  <c:v>45.939</c:v>
                </c:pt>
                <c:pt idx="67">
                  <c:v>45.057000000000002</c:v>
                </c:pt>
                <c:pt idx="68">
                  <c:v>44.976000000000006</c:v>
                </c:pt>
                <c:pt idx="69">
                  <c:v>44.57</c:v>
                </c:pt>
                <c:pt idx="70">
                  <c:v>44.163000000000011</c:v>
                </c:pt>
                <c:pt idx="71">
                  <c:v>43.749000000000002</c:v>
                </c:pt>
                <c:pt idx="72">
                  <c:v>43.497</c:v>
                </c:pt>
              </c:numCache>
            </c:numRef>
          </c:yVal>
        </c:ser>
        <c:axId val="119356800"/>
        <c:axId val="124298752"/>
      </c:scatterChart>
      <c:valAx>
        <c:axId val="119356800"/>
        <c:scaling>
          <c:orientation val="minMax"/>
          <c:max val="6"/>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124298752"/>
        <c:crosses val="autoZero"/>
        <c:crossBetween val="midCat"/>
        <c:majorUnit val="1"/>
      </c:valAx>
      <c:valAx>
        <c:axId val="124298752"/>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119356800"/>
        <c:crosses val="autoZero"/>
        <c:crossBetween val="midCat"/>
        <c:majorUnit val="20"/>
      </c:valAx>
      <c:spPr>
        <a:solidFill>
          <a:schemeClr val="bg2"/>
        </a:solidFill>
        <a:ln>
          <a:solidFill>
            <a:schemeClr val="tx1"/>
          </a:solidFill>
        </a:ln>
      </c:spPr>
    </c:plotArea>
    <c:legend>
      <c:legendPos val="r"/>
      <c:layout>
        <c:manualLayout>
          <c:xMode val="edge"/>
          <c:yMode val="edge"/>
          <c:x val="0.60021380623882281"/>
          <c:y val="5.6595839123050787E-2"/>
          <c:w val="0.32896023505911376"/>
          <c:h val="0.11074648757140652"/>
        </c:manualLayout>
      </c:layout>
      <c:spPr>
        <a:solidFill>
          <a:schemeClr val="bg2"/>
        </a:solidFill>
        <a:ln>
          <a:solidFill>
            <a:srgbClr val="FFFFFF"/>
          </a:solidFill>
        </a:ln>
      </c:spPr>
      <c:txPr>
        <a:bodyPr/>
        <a:lstStyle/>
        <a:p>
          <a:pPr>
            <a:defRPr sz="1500" b="1"/>
          </a:pPr>
          <a:endParaRPr lang="en-US"/>
        </a:p>
      </c:txPr>
    </c:legend>
    <c:plotVisOnly val="1"/>
    <c:dispBlanksAs val="gap"/>
  </c:chart>
  <c:txPr>
    <a:bodyPr/>
    <a:lstStyle/>
    <a:p>
      <a:pPr>
        <a:defRPr sz="1800"/>
      </a:pPr>
      <a:endParaRPr lang="en-US"/>
    </a:p>
  </c:txPr>
  <c:externalData r:id="rId1"/>
  <c:userShapes r:id="rId2"/>
</c:chartSpace>
</file>

<file path=ppt/charts/chart27.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82882347092977382"/>
        </c:manualLayout>
      </c:layout>
      <c:scatterChart>
        <c:scatterStyle val="lineMarker"/>
        <c:ser>
          <c:idx val="0"/>
          <c:order val="0"/>
          <c:tx>
            <c:strRef>
              <c:f>Sheet1!$B$1</c:f>
              <c:strCache>
                <c:ptCount val="1"/>
                <c:pt idx="0">
                  <c:v>&lt;1 Year (N=33)</c:v>
                </c:pt>
              </c:strCache>
            </c:strRef>
          </c:tx>
          <c:spPr>
            <a:ln w="41275">
              <a:solidFill>
                <a:srgbClr val="4DEAF1"/>
              </a:solidFill>
            </a:ln>
          </c:spPr>
          <c:marker>
            <c:symbol val="none"/>
          </c:marker>
          <c:xVal>
            <c:numRef>
              <c:f>Sheet1!$A$2:$A$62</c:f>
              <c:numCache>
                <c:formatCode>General</c:formatCode>
                <c:ptCount val="61"/>
                <c:pt idx="0">
                  <c:v>0</c:v>
                </c:pt>
                <c:pt idx="1">
                  <c:v>8.3330000000000043E-2</c:v>
                </c:pt>
                <c:pt idx="2">
                  <c:v>0.16666999999999998</c:v>
                </c:pt>
                <c:pt idx="3">
                  <c:v>0.25</c:v>
                </c:pt>
                <c:pt idx="4">
                  <c:v>0.33333000000000201</c:v>
                </c:pt>
                <c:pt idx="5">
                  <c:v>0.41667000000000032</c:v>
                </c:pt>
                <c:pt idx="6">
                  <c:v>0.5</c:v>
                </c:pt>
                <c:pt idx="7">
                  <c:v>0.58332999999999957</c:v>
                </c:pt>
                <c:pt idx="8">
                  <c:v>0.66667000000000576</c:v>
                </c:pt>
                <c:pt idx="9">
                  <c:v>0.75000000000000333</c:v>
                </c:pt>
                <c:pt idx="10">
                  <c:v>0.83333000000000002</c:v>
                </c:pt>
                <c:pt idx="11">
                  <c:v>0.91666999999999998</c:v>
                </c:pt>
                <c:pt idx="12">
                  <c:v>1</c:v>
                </c:pt>
                <c:pt idx="13">
                  <c:v>1.0833299999999928</c:v>
                </c:pt>
                <c:pt idx="14">
                  <c:v>1.1666700000000001</c:v>
                </c:pt>
                <c:pt idx="15">
                  <c:v>1.25</c:v>
                </c:pt>
                <c:pt idx="16">
                  <c:v>1.3333299999999928</c:v>
                </c:pt>
                <c:pt idx="17">
                  <c:v>1.4166699999999921</c:v>
                </c:pt>
                <c:pt idx="18">
                  <c:v>1.5</c:v>
                </c:pt>
                <c:pt idx="19">
                  <c:v>1.5833299999999928</c:v>
                </c:pt>
                <c:pt idx="20">
                  <c:v>1.6666700000000001</c:v>
                </c:pt>
                <c:pt idx="21">
                  <c:v>1.75</c:v>
                </c:pt>
                <c:pt idx="22">
                  <c:v>1.8333299999999928</c:v>
                </c:pt>
                <c:pt idx="23">
                  <c:v>1.9166700000000001</c:v>
                </c:pt>
                <c:pt idx="24">
                  <c:v>2</c:v>
                </c:pt>
                <c:pt idx="25">
                  <c:v>2.0833300000000183</c:v>
                </c:pt>
                <c:pt idx="26">
                  <c:v>2.1666699999999977</c:v>
                </c:pt>
                <c:pt idx="27">
                  <c:v>2.25</c:v>
                </c:pt>
                <c:pt idx="28">
                  <c:v>2.3333300000000001</c:v>
                </c:pt>
                <c:pt idx="29">
                  <c:v>2.4166699999999741</c:v>
                </c:pt>
                <c:pt idx="30">
                  <c:v>2.5</c:v>
                </c:pt>
                <c:pt idx="31">
                  <c:v>2.5833300000000183</c:v>
                </c:pt>
                <c:pt idx="32">
                  <c:v>2.6666699999999977</c:v>
                </c:pt>
                <c:pt idx="33">
                  <c:v>2.75</c:v>
                </c:pt>
                <c:pt idx="34">
                  <c:v>2.8333300000000001</c:v>
                </c:pt>
                <c:pt idx="35">
                  <c:v>2.9166699999999741</c:v>
                </c:pt>
                <c:pt idx="36">
                  <c:v>3</c:v>
                </c:pt>
                <c:pt idx="37">
                  <c:v>3.0833300000000183</c:v>
                </c:pt>
                <c:pt idx="38">
                  <c:v>3.1666699999999977</c:v>
                </c:pt>
                <c:pt idx="39">
                  <c:v>3.25</c:v>
                </c:pt>
                <c:pt idx="40">
                  <c:v>3.3333300000000001</c:v>
                </c:pt>
                <c:pt idx="41">
                  <c:v>3.4166699999999741</c:v>
                </c:pt>
                <c:pt idx="42">
                  <c:v>3.5</c:v>
                </c:pt>
                <c:pt idx="43">
                  <c:v>3.5833300000000183</c:v>
                </c:pt>
                <c:pt idx="44">
                  <c:v>3.6666699999999977</c:v>
                </c:pt>
                <c:pt idx="45">
                  <c:v>3.75</c:v>
                </c:pt>
                <c:pt idx="46">
                  <c:v>3.8333300000000001</c:v>
                </c:pt>
                <c:pt idx="47">
                  <c:v>3.9166699999999741</c:v>
                </c:pt>
                <c:pt idx="48">
                  <c:v>4</c:v>
                </c:pt>
                <c:pt idx="49">
                  <c:v>4.0833300000000001</c:v>
                </c:pt>
                <c:pt idx="50">
                  <c:v>4.1666699999999999</c:v>
                </c:pt>
                <c:pt idx="51">
                  <c:v>4.25</c:v>
                </c:pt>
                <c:pt idx="52">
                  <c:v>4.3333300000000001</c:v>
                </c:pt>
                <c:pt idx="53">
                  <c:v>4.4166700000000034</c:v>
                </c:pt>
                <c:pt idx="54">
                  <c:v>4.5</c:v>
                </c:pt>
                <c:pt idx="55">
                  <c:v>4.5833300000000001</c:v>
                </c:pt>
                <c:pt idx="56">
                  <c:v>4.6666699999999999</c:v>
                </c:pt>
                <c:pt idx="57">
                  <c:v>4.75</c:v>
                </c:pt>
                <c:pt idx="58">
                  <c:v>4.8333300000000001</c:v>
                </c:pt>
                <c:pt idx="59">
                  <c:v>4.9166700000000034</c:v>
                </c:pt>
                <c:pt idx="60">
                  <c:v>5</c:v>
                </c:pt>
              </c:numCache>
            </c:numRef>
          </c:xVal>
          <c:yVal>
            <c:numRef>
              <c:f>Sheet1!$B$2:$B$62</c:f>
              <c:numCache>
                <c:formatCode>General</c:formatCode>
                <c:ptCount val="61"/>
                <c:pt idx="0">
                  <c:v>100</c:v>
                </c:pt>
                <c:pt idx="1">
                  <c:v>60.606000000000002</c:v>
                </c:pt>
                <c:pt idx="2">
                  <c:v>54.545000000000002</c:v>
                </c:pt>
                <c:pt idx="3">
                  <c:v>54.545000000000002</c:v>
                </c:pt>
                <c:pt idx="4">
                  <c:v>45.454999999999998</c:v>
                </c:pt>
                <c:pt idx="5">
                  <c:v>45.454999999999998</c:v>
                </c:pt>
                <c:pt idx="6">
                  <c:v>42.424000000000007</c:v>
                </c:pt>
                <c:pt idx="7">
                  <c:v>42.424000000000007</c:v>
                </c:pt>
                <c:pt idx="8">
                  <c:v>42.424000000000007</c:v>
                </c:pt>
                <c:pt idx="9">
                  <c:v>39.394000000000005</c:v>
                </c:pt>
                <c:pt idx="10">
                  <c:v>39.394000000000005</c:v>
                </c:pt>
                <c:pt idx="11">
                  <c:v>39.394000000000005</c:v>
                </c:pt>
                <c:pt idx="12">
                  <c:v>39.394000000000005</c:v>
                </c:pt>
                <c:pt idx="13">
                  <c:v>33.333000000000006</c:v>
                </c:pt>
                <c:pt idx="14">
                  <c:v>33.333000000000006</c:v>
                </c:pt>
                <c:pt idx="15">
                  <c:v>33.333000000000006</c:v>
                </c:pt>
                <c:pt idx="16">
                  <c:v>30.303000000000001</c:v>
                </c:pt>
                <c:pt idx="17">
                  <c:v>30.303000000000001</c:v>
                </c:pt>
                <c:pt idx="18">
                  <c:v>30.303000000000001</c:v>
                </c:pt>
                <c:pt idx="19">
                  <c:v>30.303000000000001</c:v>
                </c:pt>
                <c:pt idx="20">
                  <c:v>30.303000000000001</c:v>
                </c:pt>
                <c:pt idx="21">
                  <c:v>30.303000000000001</c:v>
                </c:pt>
              </c:numCache>
            </c:numRef>
          </c:yVal>
        </c:ser>
        <c:ser>
          <c:idx val="1"/>
          <c:order val="1"/>
          <c:tx>
            <c:strRef>
              <c:f>Sheet1!$C$1</c:f>
              <c:strCache>
                <c:ptCount val="1"/>
                <c:pt idx="0">
                  <c:v>1+ Year (N=67)</c:v>
                </c:pt>
              </c:strCache>
            </c:strRef>
          </c:tx>
          <c:spPr>
            <a:ln w="41275">
              <a:solidFill>
                <a:srgbClr val="FFFF00"/>
              </a:solidFill>
            </a:ln>
          </c:spPr>
          <c:marker>
            <c:symbol val="none"/>
          </c:marker>
          <c:xVal>
            <c:numRef>
              <c:f>Sheet1!$A$2:$A$62</c:f>
              <c:numCache>
                <c:formatCode>General</c:formatCode>
                <c:ptCount val="61"/>
                <c:pt idx="0">
                  <c:v>0</c:v>
                </c:pt>
                <c:pt idx="1">
                  <c:v>8.3330000000000043E-2</c:v>
                </c:pt>
                <c:pt idx="2">
                  <c:v>0.16666999999999998</c:v>
                </c:pt>
                <c:pt idx="3">
                  <c:v>0.25</c:v>
                </c:pt>
                <c:pt idx="4">
                  <c:v>0.33333000000000201</c:v>
                </c:pt>
                <c:pt idx="5">
                  <c:v>0.41667000000000032</c:v>
                </c:pt>
                <c:pt idx="6">
                  <c:v>0.5</c:v>
                </c:pt>
                <c:pt idx="7">
                  <c:v>0.58332999999999957</c:v>
                </c:pt>
                <c:pt idx="8">
                  <c:v>0.66667000000000576</c:v>
                </c:pt>
                <c:pt idx="9">
                  <c:v>0.75000000000000333</c:v>
                </c:pt>
                <c:pt idx="10">
                  <c:v>0.83333000000000002</c:v>
                </c:pt>
                <c:pt idx="11">
                  <c:v>0.91666999999999998</c:v>
                </c:pt>
                <c:pt idx="12">
                  <c:v>1</c:v>
                </c:pt>
                <c:pt idx="13">
                  <c:v>1.0833299999999928</c:v>
                </c:pt>
                <c:pt idx="14">
                  <c:v>1.1666700000000001</c:v>
                </c:pt>
                <c:pt idx="15">
                  <c:v>1.25</c:v>
                </c:pt>
                <c:pt idx="16">
                  <c:v>1.3333299999999928</c:v>
                </c:pt>
                <c:pt idx="17">
                  <c:v>1.4166699999999921</c:v>
                </c:pt>
                <c:pt idx="18">
                  <c:v>1.5</c:v>
                </c:pt>
                <c:pt idx="19">
                  <c:v>1.5833299999999928</c:v>
                </c:pt>
                <c:pt idx="20">
                  <c:v>1.6666700000000001</c:v>
                </c:pt>
                <c:pt idx="21">
                  <c:v>1.75</c:v>
                </c:pt>
                <c:pt idx="22">
                  <c:v>1.8333299999999928</c:v>
                </c:pt>
                <c:pt idx="23">
                  <c:v>1.9166700000000001</c:v>
                </c:pt>
                <c:pt idx="24">
                  <c:v>2</c:v>
                </c:pt>
                <c:pt idx="25">
                  <c:v>2.0833300000000183</c:v>
                </c:pt>
                <c:pt idx="26">
                  <c:v>2.1666699999999977</c:v>
                </c:pt>
                <c:pt idx="27">
                  <c:v>2.25</c:v>
                </c:pt>
                <c:pt idx="28">
                  <c:v>2.3333300000000001</c:v>
                </c:pt>
                <c:pt idx="29">
                  <c:v>2.4166699999999741</c:v>
                </c:pt>
                <c:pt idx="30">
                  <c:v>2.5</c:v>
                </c:pt>
                <c:pt idx="31">
                  <c:v>2.5833300000000183</c:v>
                </c:pt>
                <c:pt idx="32">
                  <c:v>2.6666699999999977</c:v>
                </c:pt>
                <c:pt idx="33">
                  <c:v>2.75</c:v>
                </c:pt>
                <c:pt idx="34">
                  <c:v>2.8333300000000001</c:v>
                </c:pt>
                <c:pt idx="35">
                  <c:v>2.9166699999999741</c:v>
                </c:pt>
                <c:pt idx="36">
                  <c:v>3</c:v>
                </c:pt>
                <c:pt idx="37">
                  <c:v>3.0833300000000183</c:v>
                </c:pt>
                <c:pt idx="38">
                  <c:v>3.1666699999999977</c:v>
                </c:pt>
                <c:pt idx="39">
                  <c:v>3.25</c:v>
                </c:pt>
                <c:pt idx="40">
                  <c:v>3.3333300000000001</c:v>
                </c:pt>
                <c:pt idx="41">
                  <c:v>3.4166699999999741</c:v>
                </c:pt>
                <c:pt idx="42">
                  <c:v>3.5</c:v>
                </c:pt>
                <c:pt idx="43">
                  <c:v>3.5833300000000183</c:v>
                </c:pt>
                <c:pt idx="44">
                  <c:v>3.6666699999999977</c:v>
                </c:pt>
                <c:pt idx="45">
                  <c:v>3.75</c:v>
                </c:pt>
                <c:pt idx="46">
                  <c:v>3.8333300000000001</c:v>
                </c:pt>
                <c:pt idx="47">
                  <c:v>3.9166699999999741</c:v>
                </c:pt>
                <c:pt idx="48">
                  <c:v>4</c:v>
                </c:pt>
                <c:pt idx="49">
                  <c:v>4.0833300000000001</c:v>
                </c:pt>
                <c:pt idx="50">
                  <c:v>4.1666699999999999</c:v>
                </c:pt>
                <c:pt idx="51">
                  <c:v>4.25</c:v>
                </c:pt>
                <c:pt idx="52">
                  <c:v>4.3333300000000001</c:v>
                </c:pt>
                <c:pt idx="53">
                  <c:v>4.4166700000000034</c:v>
                </c:pt>
                <c:pt idx="54">
                  <c:v>4.5</c:v>
                </c:pt>
                <c:pt idx="55">
                  <c:v>4.5833300000000001</c:v>
                </c:pt>
                <c:pt idx="56">
                  <c:v>4.6666699999999999</c:v>
                </c:pt>
                <c:pt idx="57">
                  <c:v>4.75</c:v>
                </c:pt>
                <c:pt idx="58">
                  <c:v>4.8333300000000001</c:v>
                </c:pt>
                <c:pt idx="59">
                  <c:v>4.9166700000000034</c:v>
                </c:pt>
                <c:pt idx="60">
                  <c:v>5</c:v>
                </c:pt>
              </c:numCache>
            </c:numRef>
          </c:xVal>
          <c:yVal>
            <c:numRef>
              <c:f>Sheet1!$C$2:$C$62</c:f>
              <c:numCache>
                <c:formatCode>General</c:formatCode>
                <c:ptCount val="61"/>
                <c:pt idx="0">
                  <c:v>100</c:v>
                </c:pt>
                <c:pt idx="1">
                  <c:v>84.971999999999994</c:v>
                </c:pt>
                <c:pt idx="2">
                  <c:v>81.821999999999989</c:v>
                </c:pt>
                <c:pt idx="3">
                  <c:v>77.009</c:v>
                </c:pt>
                <c:pt idx="4">
                  <c:v>77.009</c:v>
                </c:pt>
                <c:pt idx="5">
                  <c:v>73.8</c:v>
                </c:pt>
                <c:pt idx="6">
                  <c:v>73.8</c:v>
                </c:pt>
                <c:pt idx="7">
                  <c:v>73.8</c:v>
                </c:pt>
                <c:pt idx="8">
                  <c:v>73.8</c:v>
                </c:pt>
                <c:pt idx="9">
                  <c:v>72.195999999999998</c:v>
                </c:pt>
                <c:pt idx="10">
                  <c:v>67.382999999999981</c:v>
                </c:pt>
                <c:pt idx="11">
                  <c:v>65.778999999999982</c:v>
                </c:pt>
                <c:pt idx="12">
                  <c:v>62.49</c:v>
                </c:pt>
                <c:pt idx="13">
                  <c:v>57.556000000000004</c:v>
                </c:pt>
                <c:pt idx="14">
                  <c:v>57.556000000000004</c:v>
                </c:pt>
                <c:pt idx="15">
                  <c:v>57.556000000000004</c:v>
                </c:pt>
                <c:pt idx="16">
                  <c:v>55.911999999999999</c:v>
                </c:pt>
                <c:pt idx="17">
                  <c:v>55.911999999999999</c:v>
                </c:pt>
                <c:pt idx="18">
                  <c:v>55.911999999999999</c:v>
                </c:pt>
                <c:pt idx="19">
                  <c:v>54.218000000000011</c:v>
                </c:pt>
                <c:pt idx="20">
                  <c:v>52.523000000000003</c:v>
                </c:pt>
                <c:pt idx="21">
                  <c:v>52.523000000000003</c:v>
                </c:pt>
                <c:pt idx="22">
                  <c:v>52.523000000000003</c:v>
                </c:pt>
                <c:pt idx="23">
                  <c:v>52.523000000000003</c:v>
                </c:pt>
                <c:pt idx="24">
                  <c:v>50.829000000000001</c:v>
                </c:pt>
                <c:pt idx="25">
                  <c:v>50.829000000000001</c:v>
                </c:pt>
                <c:pt idx="26">
                  <c:v>50.829000000000001</c:v>
                </c:pt>
                <c:pt idx="27">
                  <c:v>50.829000000000001</c:v>
                </c:pt>
                <c:pt idx="28">
                  <c:v>50.829000000000001</c:v>
                </c:pt>
                <c:pt idx="29">
                  <c:v>50.829000000000001</c:v>
                </c:pt>
                <c:pt idx="30">
                  <c:v>50.829000000000001</c:v>
                </c:pt>
                <c:pt idx="31">
                  <c:v>50.829000000000001</c:v>
                </c:pt>
                <c:pt idx="32">
                  <c:v>50.829000000000001</c:v>
                </c:pt>
                <c:pt idx="33">
                  <c:v>50.829000000000001</c:v>
                </c:pt>
                <c:pt idx="34">
                  <c:v>50.829000000000001</c:v>
                </c:pt>
                <c:pt idx="35">
                  <c:v>49.013999999999996</c:v>
                </c:pt>
                <c:pt idx="36">
                  <c:v>49.013999999999996</c:v>
                </c:pt>
                <c:pt idx="37">
                  <c:v>49.013999999999996</c:v>
                </c:pt>
                <c:pt idx="38">
                  <c:v>49.013999999999996</c:v>
                </c:pt>
                <c:pt idx="39">
                  <c:v>49.013999999999996</c:v>
                </c:pt>
                <c:pt idx="40">
                  <c:v>49.013999999999996</c:v>
                </c:pt>
                <c:pt idx="41">
                  <c:v>49.013999999999996</c:v>
                </c:pt>
                <c:pt idx="42">
                  <c:v>49.013999999999996</c:v>
                </c:pt>
                <c:pt idx="43">
                  <c:v>49.013999999999996</c:v>
                </c:pt>
                <c:pt idx="44">
                  <c:v>49.013999999999996</c:v>
                </c:pt>
                <c:pt idx="45">
                  <c:v>49.013999999999996</c:v>
                </c:pt>
                <c:pt idx="46">
                  <c:v>49.013999999999996</c:v>
                </c:pt>
                <c:pt idx="47">
                  <c:v>49.013999999999996</c:v>
                </c:pt>
                <c:pt idx="48">
                  <c:v>49.013999999999996</c:v>
                </c:pt>
                <c:pt idx="49">
                  <c:v>43.853999999999999</c:v>
                </c:pt>
                <c:pt idx="50">
                  <c:v>43.853999999999999</c:v>
                </c:pt>
                <c:pt idx="51">
                  <c:v>43.853999999999999</c:v>
                </c:pt>
                <c:pt idx="52">
                  <c:v>43.853999999999999</c:v>
                </c:pt>
                <c:pt idx="53">
                  <c:v>41.275000000000013</c:v>
                </c:pt>
                <c:pt idx="54">
                  <c:v>41.275000000000013</c:v>
                </c:pt>
                <c:pt idx="55">
                  <c:v>38.695000000000206</c:v>
                </c:pt>
                <c:pt idx="56">
                  <c:v>38.695000000000206</c:v>
                </c:pt>
                <c:pt idx="57">
                  <c:v>38.695000000000206</c:v>
                </c:pt>
                <c:pt idx="58">
                  <c:v>36.115000000000002</c:v>
                </c:pt>
                <c:pt idx="59">
                  <c:v>36.115000000000002</c:v>
                </c:pt>
                <c:pt idx="60">
                  <c:v>36.115000000000002</c:v>
                </c:pt>
              </c:numCache>
            </c:numRef>
          </c:yVal>
        </c:ser>
        <c:axId val="124336768"/>
        <c:axId val="124355328"/>
      </c:scatterChart>
      <c:valAx>
        <c:axId val="124336768"/>
        <c:scaling>
          <c:orientation val="minMax"/>
          <c:max val="5"/>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124355328"/>
        <c:crosses val="autoZero"/>
        <c:crossBetween val="midCat"/>
        <c:majorUnit val="1"/>
      </c:valAx>
      <c:valAx>
        <c:axId val="124355328"/>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124336768"/>
        <c:crosses val="autoZero"/>
        <c:crossBetween val="midCat"/>
        <c:majorUnit val="20"/>
      </c:valAx>
      <c:spPr>
        <a:solidFill>
          <a:schemeClr val="bg2"/>
        </a:solidFill>
        <a:ln>
          <a:solidFill>
            <a:schemeClr val="tx1"/>
          </a:solidFill>
        </a:ln>
      </c:spPr>
    </c:plotArea>
    <c:legend>
      <c:legendPos val="r"/>
      <c:layout>
        <c:manualLayout>
          <c:xMode val="edge"/>
          <c:yMode val="edge"/>
          <c:x val="0.65474182983764195"/>
          <c:y val="8.8458584221090028E-2"/>
          <c:w val="0.27884955752212376"/>
          <c:h val="0.13280531110081828"/>
        </c:manualLayout>
      </c:layout>
      <c:overlay val="1"/>
      <c:spPr>
        <a:solidFill>
          <a:schemeClr val="bg2"/>
        </a:solidFill>
        <a:ln>
          <a:solidFill>
            <a:schemeClr val="tx1"/>
          </a:solidFill>
        </a:ln>
      </c:spPr>
      <c:txPr>
        <a:bodyPr/>
        <a:lstStyle/>
        <a:p>
          <a:pPr>
            <a:defRPr sz="1500" b="1"/>
          </a:pPr>
          <a:endParaRPr lang="en-US"/>
        </a:p>
      </c:txPr>
    </c:legend>
    <c:plotVisOnly val="1"/>
    <c:dispBlanksAs val="gap"/>
  </c:chart>
  <c:txPr>
    <a:bodyPr/>
    <a:lstStyle/>
    <a:p>
      <a:pPr>
        <a:defRPr sz="1800"/>
      </a:pPr>
      <a:endParaRPr lang="en-US"/>
    </a:p>
  </c:txPr>
  <c:externalData r:id="rId1"/>
  <c:userShapes r:id="rId2"/>
</c:chartSpace>
</file>

<file path=ppt/charts/chart28.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827152836664651"/>
        </c:manualLayout>
      </c:layout>
      <c:scatterChart>
        <c:scatterStyle val="lineMarker"/>
        <c:ser>
          <c:idx val="0"/>
          <c:order val="0"/>
          <c:tx>
            <c:strRef>
              <c:f>Sheet1!$B$1</c:f>
              <c:strCache>
                <c:ptCount val="1"/>
                <c:pt idx="0">
                  <c:v>Obliterative Bronchiolitis (N=57)</c:v>
                </c:pt>
              </c:strCache>
            </c:strRef>
          </c:tx>
          <c:spPr>
            <a:ln w="41275">
              <a:solidFill>
                <a:srgbClr val="4DEAF1"/>
              </a:solidFill>
            </a:ln>
          </c:spPr>
          <c:marker>
            <c:symbol val="none"/>
          </c:marker>
          <c:xVal>
            <c:numRef>
              <c:f>Sheet1!$A$2:$A$62</c:f>
              <c:numCache>
                <c:formatCode>General</c:formatCode>
                <c:ptCount val="61"/>
                <c:pt idx="0">
                  <c:v>0</c:v>
                </c:pt>
                <c:pt idx="1">
                  <c:v>8.3330000000000043E-2</c:v>
                </c:pt>
                <c:pt idx="2">
                  <c:v>0.16666999999999998</c:v>
                </c:pt>
                <c:pt idx="3">
                  <c:v>0.25</c:v>
                </c:pt>
                <c:pt idx="4">
                  <c:v>0.33333000000000201</c:v>
                </c:pt>
                <c:pt idx="5">
                  <c:v>0.41667000000000032</c:v>
                </c:pt>
                <c:pt idx="6">
                  <c:v>0.5</c:v>
                </c:pt>
                <c:pt idx="7">
                  <c:v>0.58332999999999957</c:v>
                </c:pt>
                <c:pt idx="8">
                  <c:v>0.66667000000000576</c:v>
                </c:pt>
                <c:pt idx="9">
                  <c:v>0.75000000000000333</c:v>
                </c:pt>
                <c:pt idx="10">
                  <c:v>0.83333000000000002</c:v>
                </c:pt>
                <c:pt idx="11">
                  <c:v>0.91666999999999998</c:v>
                </c:pt>
                <c:pt idx="12">
                  <c:v>1</c:v>
                </c:pt>
                <c:pt idx="13">
                  <c:v>1.0833299999999928</c:v>
                </c:pt>
                <c:pt idx="14">
                  <c:v>1.1666700000000001</c:v>
                </c:pt>
                <c:pt idx="15">
                  <c:v>1.25</c:v>
                </c:pt>
                <c:pt idx="16">
                  <c:v>1.3333299999999928</c:v>
                </c:pt>
                <c:pt idx="17">
                  <c:v>1.4166699999999921</c:v>
                </c:pt>
                <c:pt idx="18">
                  <c:v>1.5</c:v>
                </c:pt>
                <c:pt idx="19">
                  <c:v>1.5833299999999928</c:v>
                </c:pt>
                <c:pt idx="20">
                  <c:v>1.6666700000000001</c:v>
                </c:pt>
                <c:pt idx="21">
                  <c:v>1.75</c:v>
                </c:pt>
                <c:pt idx="22">
                  <c:v>1.8333299999999928</c:v>
                </c:pt>
                <c:pt idx="23">
                  <c:v>1.9166700000000001</c:v>
                </c:pt>
                <c:pt idx="24">
                  <c:v>2</c:v>
                </c:pt>
                <c:pt idx="25">
                  <c:v>2.0833300000000183</c:v>
                </c:pt>
                <c:pt idx="26">
                  <c:v>2.1666699999999977</c:v>
                </c:pt>
                <c:pt idx="27">
                  <c:v>2.25</c:v>
                </c:pt>
                <c:pt idx="28">
                  <c:v>2.3333300000000001</c:v>
                </c:pt>
                <c:pt idx="29">
                  <c:v>2.4166699999999741</c:v>
                </c:pt>
                <c:pt idx="30">
                  <c:v>2.5</c:v>
                </c:pt>
                <c:pt idx="31">
                  <c:v>2.5833300000000183</c:v>
                </c:pt>
                <c:pt idx="32">
                  <c:v>2.6666699999999977</c:v>
                </c:pt>
                <c:pt idx="33">
                  <c:v>2.75</c:v>
                </c:pt>
                <c:pt idx="34">
                  <c:v>2.8333300000000001</c:v>
                </c:pt>
                <c:pt idx="35">
                  <c:v>2.9166699999999741</c:v>
                </c:pt>
                <c:pt idx="36">
                  <c:v>3</c:v>
                </c:pt>
                <c:pt idx="37">
                  <c:v>3.0833300000000183</c:v>
                </c:pt>
                <c:pt idx="38">
                  <c:v>3.1666699999999977</c:v>
                </c:pt>
                <c:pt idx="39">
                  <c:v>3.25</c:v>
                </c:pt>
                <c:pt idx="40">
                  <c:v>3.3333300000000001</c:v>
                </c:pt>
                <c:pt idx="41">
                  <c:v>3.4166699999999741</c:v>
                </c:pt>
                <c:pt idx="42">
                  <c:v>3.5</c:v>
                </c:pt>
                <c:pt idx="43">
                  <c:v>3.5833300000000183</c:v>
                </c:pt>
                <c:pt idx="44">
                  <c:v>3.6666699999999977</c:v>
                </c:pt>
                <c:pt idx="45">
                  <c:v>3.75</c:v>
                </c:pt>
                <c:pt idx="46">
                  <c:v>3.8333300000000001</c:v>
                </c:pt>
                <c:pt idx="47">
                  <c:v>3.9166699999999741</c:v>
                </c:pt>
                <c:pt idx="48">
                  <c:v>4</c:v>
                </c:pt>
                <c:pt idx="49">
                  <c:v>4.0833300000000001</c:v>
                </c:pt>
                <c:pt idx="50">
                  <c:v>4.1666699999999999</c:v>
                </c:pt>
                <c:pt idx="51">
                  <c:v>4.25</c:v>
                </c:pt>
                <c:pt idx="52">
                  <c:v>4.3333300000000001</c:v>
                </c:pt>
                <c:pt idx="53">
                  <c:v>4.4166700000000034</c:v>
                </c:pt>
                <c:pt idx="54">
                  <c:v>4.5</c:v>
                </c:pt>
                <c:pt idx="55">
                  <c:v>4.5833300000000001</c:v>
                </c:pt>
                <c:pt idx="56">
                  <c:v>4.6666699999999999</c:v>
                </c:pt>
                <c:pt idx="57">
                  <c:v>4.75</c:v>
                </c:pt>
                <c:pt idx="58">
                  <c:v>4.8333300000000001</c:v>
                </c:pt>
                <c:pt idx="59">
                  <c:v>4.9166700000000034</c:v>
                </c:pt>
                <c:pt idx="60">
                  <c:v>5</c:v>
                </c:pt>
              </c:numCache>
            </c:numRef>
          </c:xVal>
          <c:yVal>
            <c:numRef>
              <c:f>Sheet1!$B$2:$B$62</c:f>
              <c:numCache>
                <c:formatCode>General</c:formatCode>
                <c:ptCount val="61"/>
                <c:pt idx="0">
                  <c:v>100</c:v>
                </c:pt>
                <c:pt idx="1">
                  <c:v>80.702000000000012</c:v>
                </c:pt>
                <c:pt idx="2">
                  <c:v>75.35499999999999</c:v>
                </c:pt>
                <c:pt idx="3">
                  <c:v>73.471000000000004</c:v>
                </c:pt>
                <c:pt idx="4">
                  <c:v>71.587000000000003</c:v>
                </c:pt>
                <c:pt idx="5">
                  <c:v>65.936000000000007</c:v>
                </c:pt>
                <c:pt idx="6">
                  <c:v>64.051999999999992</c:v>
                </c:pt>
                <c:pt idx="7">
                  <c:v>64.051999999999992</c:v>
                </c:pt>
                <c:pt idx="8">
                  <c:v>64.051999999999992</c:v>
                </c:pt>
                <c:pt idx="9">
                  <c:v>62.168000000000013</c:v>
                </c:pt>
                <c:pt idx="10">
                  <c:v>60.284000000000006</c:v>
                </c:pt>
                <c:pt idx="11">
                  <c:v>60.284000000000006</c:v>
                </c:pt>
                <c:pt idx="12">
                  <c:v>60.284000000000006</c:v>
                </c:pt>
                <c:pt idx="13">
                  <c:v>54.632000000000012</c:v>
                </c:pt>
                <c:pt idx="14">
                  <c:v>54.632000000000012</c:v>
                </c:pt>
                <c:pt idx="15">
                  <c:v>54.632000000000012</c:v>
                </c:pt>
                <c:pt idx="16">
                  <c:v>52.749000000000002</c:v>
                </c:pt>
                <c:pt idx="17">
                  <c:v>52.749000000000002</c:v>
                </c:pt>
                <c:pt idx="18">
                  <c:v>52.749000000000002</c:v>
                </c:pt>
                <c:pt idx="19">
                  <c:v>50.865000000000002</c:v>
                </c:pt>
                <c:pt idx="20">
                  <c:v>50.865000000000002</c:v>
                </c:pt>
                <c:pt idx="21">
                  <c:v>50.865000000000002</c:v>
                </c:pt>
                <c:pt idx="22">
                  <c:v>50.865000000000002</c:v>
                </c:pt>
                <c:pt idx="23">
                  <c:v>50.865000000000002</c:v>
                </c:pt>
                <c:pt idx="24">
                  <c:v>48.980999999999995</c:v>
                </c:pt>
                <c:pt idx="25">
                  <c:v>48.980999999999995</c:v>
                </c:pt>
                <c:pt idx="26">
                  <c:v>48.980999999999995</c:v>
                </c:pt>
                <c:pt idx="27">
                  <c:v>48.980999999999995</c:v>
                </c:pt>
                <c:pt idx="28">
                  <c:v>48.980999999999995</c:v>
                </c:pt>
                <c:pt idx="29">
                  <c:v>48.980999999999995</c:v>
                </c:pt>
                <c:pt idx="30">
                  <c:v>48.980999999999995</c:v>
                </c:pt>
                <c:pt idx="31">
                  <c:v>48.980999999999995</c:v>
                </c:pt>
                <c:pt idx="32">
                  <c:v>48.980999999999995</c:v>
                </c:pt>
                <c:pt idx="33">
                  <c:v>48.980999999999995</c:v>
                </c:pt>
                <c:pt idx="34">
                  <c:v>48.980999999999995</c:v>
                </c:pt>
                <c:pt idx="35">
                  <c:v>48.980999999999995</c:v>
                </c:pt>
                <c:pt idx="36">
                  <c:v>48.980999999999995</c:v>
                </c:pt>
                <c:pt idx="37">
                  <c:v>48.980999999999995</c:v>
                </c:pt>
                <c:pt idx="38">
                  <c:v>48.980999999999995</c:v>
                </c:pt>
                <c:pt idx="39">
                  <c:v>48.980999999999995</c:v>
                </c:pt>
                <c:pt idx="40">
                  <c:v>48.980999999999995</c:v>
                </c:pt>
                <c:pt idx="41">
                  <c:v>46.754000000000005</c:v>
                </c:pt>
                <c:pt idx="42">
                  <c:v>46.754000000000005</c:v>
                </c:pt>
                <c:pt idx="43">
                  <c:v>46.754000000000005</c:v>
                </c:pt>
                <c:pt idx="44">
                  <c:v>46.754000000000005</c:v>
                </c:pt>
                <c:pt idx="45">
                  <c:v>46.754000000000005</c:v>
                </c:pt>
                <c:pt idx="46">
                  <c:v>46.754000000000005</c:v>
                </c:pt>
                <c:pt idx="47">
                  <c:v>46.754000000000005</c:v>
                </c:pt>
                <c:pt idx="48">
                  <c:v>46.754000000000005</c:v>
                </c:pt>
                <c:pt idx="49">
                  <c:v>42.079000000000001</c:v>
                </c:pt>
                <c:pt idx="50">
                  <c:v>42.079000000000001</c:v>
                </c:pt>
                <c:pt idx="51">
                  <c:v>42.079000000000001</c:v>
                </c:pt>
                <c:pt idx="52">
                  <c:v>42.079000000000001</c:v>
                </c:pt>
                <c:pt idx="53">
                  <c:v>39.741</c:v>
                </c:pt>
                <c:pt idx="54">
                  <c:v>39.741</c:v>
                </c:pt>
                <c:pt idx="55">
                  <c:v>37.403999999999996</c:v>
                </c:pt>
                <c:pt idx="56">
                  <c:v>37.403999999999996</c:v>
                </c:pt>
                <c:pt idx="57">
                  <c:v>37.403999999999996</c:v>
                </c:pt>
                <c:pt idx="58">
                  <c:v>35.066000000000003</c:v>
                </c:pt>
                <c:pt idx="59">
                  <c:v>35.066000000000003</c:v>
                </c:pt>
                <c:pt idx="60">
                  <c:v>35.066000000000003</c:v>
                </c:pt>
              </c:numCache>
            </c:numRef>
          </c:yVal>
        </c:ser>
        <c:ser>
          <c:idx val="1"/>
          <c:order val="1"/>
          <c:tx>
            <c:strRef>
              <c:f>Sheet1!$C$1</c:f>
              <c:strCache>
                <c:ptCount val="1"/>
                <c:pt idx="0">
                  <c:v>Non Obliterative Bronchiolitis (N=68)</c:v>
                </c:pt>
              </c:strCache>
            </c:strRef>
          </c:tx>
          <c:spPr>
            <a:ln w="41275">
              <a:solidFill>
                <a:srgbClr val="FFFF00"/>
              </a:solidFill>
            </a:ln>
          </c:spPr>
          <c:marker>
            <c:symbol val="none"/>
          </c:marker>
          <c:xVal>
            <c:numRef>
              <c:f>Sheet1!$A$2:$A$62</c:f>
              <c:numCache>
                <c:formatCode>General</c:formatCode>
                <c:ptCount val="61"/>
                <c:pt idx="0">
                  <c:v>0</c:v>
                </c:pt>
                <c:pt idx="1">
                  <c:v>8.3330000000000043E-2</c:v>
                </c:pt>
                <c:pt idx="2">
                  <c:v>0.16666999999999998</c:v>
                </c:pt>
                <c:pt idx="3">
                  <c:v>0.25</c:v>
                </c:pt>
                <c:pt idx="4">
                  <c:v>0.33333000000000201</c:v>
                </c:pt>
                <c:pt idx="5">
                  <c:v>0.41667000000000032</c:v>
                </c:pt>
                <c:pt idx="6">
                  <c:v>0.5</c:v>
                </c:pt>
                <c:pt idx="7">
                  <c:v>0.58332999999999957</c:v>
                </c:pt>
                <c:pt idx="8">
                  <c:v>0.66667000000000576</c:v>
                </c:pt>
                <c:pt idx="9">
                  <c:v>0.75000000000000333</c:v>
                </c:pt>
                <c:pt idx="10">
                  <c:v>0.83333000000000002</c:v>
                </c:pt>
                <c:pt idx="11">
                  <c:v>0.91666999999999998</c:v>
                </c:pt>
                <c:pt idx="12">
                  <c:v>1</c:v>
                </c:pt>
                <c:pt idx="13">
                  <c:v>1.0833299999999928</c:v>
                </c:pt>
                <c:pt idx="14">
                  <c:v>1.1666700000000001</c:v>
                </c:pt>
                <c:pt idx="15">
                  <c:v>1.25</c:v>
                </c:pt>
                <c:pt idx="16">
                  <c:v>1.3333299999999928</c:v>
                </c:pt>
                <c:pt idx="17">
                  <c:v>1.4166699999999921</c:v>
                </c:pt>
                <c:pt idx="18">
                  <c:v>1.5</c:v>
                </c:pt>
                <c:pt idx="19">
                  <c:v>1.5833299999999928</c:v>
                </c:pt>
                <c:pt idx="20">
                  <c:v>1.6666700000000001</c:v>
                </c:pt>
                <c:pt idx="21">
                  <c:v>1.75</c:v>
                </c:pt>
                <c:pt idx="22">
                  <c:v>1.8333299999999928</c:v>
                </c:pt>
                <c:pt idx="23">
                  <c:v>1.9166700000000001</c:v>
                </c:pt>
                <c:pt idx="24">
                  <c:v>2</c:v>
                </c:pt>
                <c:pt idx="25">
                  <c:v>2.0833300000000183</c:v>
                </c:pt>
                <c:pt idx="26">
                  <c:v>2.1666699999999977</c:v>
                </c:pt>
                <c:pt idx="27">
                  <c:v>2.25</c:v>
                </c:pt>
                <c:pt idx="28">
                  <c:v>2.3333300000000001</c:v>
                </c:pt>
                <c:pt idx="29">
                  <c:v>2.4166699999999741</c:v>
                </c:pt>
                <c:pt idx="30">
                  <c:v>2.5</c:v>
                </c:pt>
                <c:pt idx="31">
                  <c:v>2.5833300000000183</c:v>
                </c:pt>
                <c:pt idx="32">
                  <c:v>2.6666699999999977</c:v>
                </c:pt>
                <c:pt idx="33">
                  <c:v>2.75</c:v>
                </c:pt>
                <c:pt idx="34">
                  <c:v>2.8333300000000001</c:v>
                </c:pt>
                <c:pt idx="35">
                  <c:v>2.9166699999999741</c:v>
                </c:pt>
                <c:pt idx="36">
                  <c:v>3</c:v>
                </c:pt>
                <c:pt idx="37">
                  <c:v>3.0833300000000183</c:v>
                </c:pt>
                <c:pt idx="38">
                  <c:v>3.1666699999999977</c:v>
                </c:pt>
                <c:pt idx="39">
                  <c:v>3.25</c:v>
                </c:pt>
                <c:pt idx="40">
                  <c:v>3.3333300000000001</c:v>
                </c:pt>
                <c:pt idx="41">
                  <c:v>3.4166699999999741</c:v>
                </c:pt>
                <c:pt idx="42">
                  <c:v>3.5</c:v>
                </c:pt>
                <c:pt idx="43">
                  <c:v>3.5833300000000183</c:v>
                </c:pt>
                <c:pt idx="44">
                  <c:v>3.6666699999999977</c:v>
                </c:pt>
                <c:pt idx="45">
                  <c:v>3.75</c:v>
                </c:pt>
                <c:pt idx="46">
                  <c:v>3.8333300000000001</c:v>
                </c:pt>
                <c:pt idx="47">
                  <c:v>3.9166699999999741</c:v>
                </c:pt>
                <c:pt idx="48">
                  <c:v>4</c:v>
                </c:pt>
                <c:pt idx="49">
                  <c:v>4.0833300000000001</c:v>
                </c:pt>
                <c:pt idx="50">
                  <c:v>4.1666699999999999</c:v>
                </c:pt>
                <c:pt idx="51">
                  <c:v>4.25</c:v>
                </c:pt>
                <c:pt idx="52">
                  <c:v>4.3333300000000001</c:v>
                </c:pt>
                <c:pt idx="53">
                  <c:v>4.4166700000000034</c:v>
                </c:pt>
                <c:pt idx="54">
                  <c:v>4.5</c:v>
                </c:pt>
                <c:pt idx="55">
                  <c:v>4.5833300000000001</c:v>
                </c:pt>
                <c:pt idx="56">
                  <c:v>4.6666699999999999</c:v>
                </c:pt>
                <c:pt idx="57">
                  <c:v>4.75</c:v>
                </c:pt>
                <c:pt idx="58">
                  <c:v>4.8333300000000001</c:v>
                </c:pt>
                <c:pt idx="59">
                  <c:v>4.9166700000000034</c:v>
                </c:pt>
                <c:pt idx="60">
                  <c:v>5</c:v>
                </c:pt>
              </c:numCache>
            </c:numRef>
          </c:xVal>
          <c:yVal>
            <c:numRef>
              <c:f>Sheet1!$C$2:$C$62</c:f>
              <c:numCache>
                <c:formatCode>General</c:formatCode>
                <c:ptCount val="61"/>
                <c:pt idx="0">
                  <c:v>100</c:v>
                </c:pt>
                <c:pt idx="1">
                  <c:v>73.012</c:v>
                </c:pt>
                <c:pt idx="2">
                  <c:v>69.905000000000001</c:v>
                </c:pt>
                <c:pt idx="3">
                  <c:v>65.208000000000013</c:v>
                </c:pt>
                <c:pt idx="4">
                  <c:v>60.437000000000005</c:v>
                </c:pt>
                <c:pt idx="5">
                  <c:v>60.437000000000005</c:v>
                </c:pt>
                <c:pt idx="6">
                  <c:v>60.437000000000005</c:v>
                </c:pt>
                <c:pt idx="7">
                  <c:v>60.437000000000005</c:v>
                </c:pt>
                <c:pt idx="8">
                  <c:v>60.437000000000005</c:v>
                </c:pt>
                <c:pt idx="9">
                  <c:v>58.803000000000004</c:v>
                </c:pt>
                <c:pt idx="10">
                  <c:v>53.903000000000006</c:v>
                </c:pt>
                <c:pt idx="11">
                  <c:v>52.269000000000013</c:v>
                </c:pt>
                <c:pt idx="12">
                  <c:v>48.897000000000006</c:v>
                </c:pt>
                <c:pt idx="13">
                  <c:v>45.525000000000013</c:v>
                </c:pt>
                <c:pt idx="14">
                  <c:v>45.525000000000013</c:v>
                </c:pt>
                <c:pt idx="15">
                  <c:v>45.525000000000013</c:v>
                </c:pt>
                <c:pt idx="16">
                  <c:v>43.839000000000006</c:v>
                </c:pt>
                <c:pt idx="17">
                  <c:v>43.839000000000006</c:v>
                </c:pt>
                <c:pt idx="18">
                  <c:v>43.839000000000006</c:v>
                </c:pt>
                <c:pt idx="19">
                  <c:v>43.839000000000006</c:v>
                </c:pt>
                <c:pt idx="20">
                  <c:v>40.332000000000001</c:v>
                </c:pt>
                <c:pt idx="21">
                  <c:v>40.332000000000001</c:v>
                </c:pt>
                <c:pt idx="22">
                  <c:v>38.578000000000003</c:v>
                </c:pt>
                <c:pt idx="23">
                  <c:v>38.578000000000003</c:v>
                </c:pt>
                <c:pt idx="24">
                  <c:v>38.578000000000003</c:v>
                </c:pt>
                <c:pt idx="25">
                  <c:v>38.578000000000003</c:v>
                </c:pt>
                <c:pt idx="26">
                  <c:v>38.578000000000003</c:v>
                </c:pt>
                <c:pt idx="27">
                  <c:v>38.578000000000003</c:v>
                </c:pt>
                <c:pt idx="28">
                  <c:v>38.578000000000003</c:v>
                </c:pt>
                <c:pt idx="29">
                  <c:v>38.578000000000003</c:v>
                </c:pt>
                <c:pt idx="30">
                  <c:v>38.578000000000003</c:v>
                </c:pt>
                <c:pt idx="31">
                  <c:v>38.578000000000003</c:v>
                </c:pt>
                <c:pt idx="32">
                  <c:v>38.578000000000003</c:v>
                </c:pt>
                <c:pt idx="33">
                  <c:v>38.578000000000003</c:v>
                </c:pt>
                <c:pt idx="34">
                  <c:v>38.578000000000003</c:v>
                </c:pt>
                <c:pt idx="35">
                  <c:v>36.649000000000001</c:v>
                </c:pt>
                <c:pt idx="36">
                  <c:v>36.649000000000001</c:v>
                </c:pt>
                <c:pt idx="37">
                  <c:v>36.649000000000001</c:v>
                </c:pt>
                <c:pt idx="38">
                  <c:v>36.649000000000001</c:v>
                </c:pt>
                <c:pt idx="39">
                  <c:v>36.649000000000001</c:v>
                </c:pt>
                <c:pt idx="40">
                  <c:v>36.649000000000001</c:v>
                </c:pt>
                <c:pt idx="41">
                  <c:v>36.649000000000001</c:v>
                </c:pt>
                <c:pt idx="42">
                  <c:v>34.493000000000002</c:v>
                </c:pt>
                <c:pt idx="43">
                  <c:v>34.493000000000002</c:v>
                </c:pt>
                <c:pt idx="44">
                  <c:v>34.493000000000002</c:v>
                </c:pt>
                <c:pt idx="45">
                  <c:v>34.493000000000002</c:v>
                </c:pt>
                <c:pt idx="46">
                  <c:v>34.493000000000002</c:v>
                </c:pt>
                <c:pt idx="47">
                  <c:v>34.493000000000002</c:v>
                </c:pt>
                <c:pt idx="48">
                  <c:v>34.493000000000002</c:v>
                </c:pt>
                <c:pt idx="49">
                  <c:v>34.493000000000002</c:v>
                </c:pt>
                <c:pt idx="50">
                  <c:v>34.493000000000002</c:v>
                </c:pt>
                <c:pt idx="51">
                  <c:v>34.493000000000002</c:v>
                </c:pt>
                <c:pt idx="52">
                  <c:v>34.493000000000002</c:v>
                </c:pt>
                <c:pt idx="53">
                  <c:v>34.493000000000002</c:v>
                </c:pt>
                <c:pt idx="54">
                  <c:v>34.493000000000002</c:v>
                </c:pt>
                <c:pt idx="55">
                  <c:v>34.493000000000002</c:v>
                </c:pt>
                <c:pt idx="56">
                  <c:v>34.493000000000002</c:v>
                </c:pt>
                <c:pt idx="57">
                  <c:v>31.84</c:v>
                </c:pt>
                <c:pt idx="58">
                  <c:v>31.84</c:v>
                </c:pt>
                <c:pt idx="59">
                  <c:v>31.84</c:v>
                </c:pt>
                <c:pt idx="60">
                  <c:v>31.84</c:v>
                </c:pt>
              </c:numCache>
            </c:numRef>
          </c:yVal>
        </c:ser>
        <c:axId val="124385152"/>
        <c:axId val="124870656"/>
      </c:scatterChart>
      <c:valAx>
        <c:axId val="124385152"/>
        <c:scaling>
          <c:orientation val="minMax"/>
          <c:max val="5"/>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124870656"/>
        <c:crosses val="autoZero"/>
        <c:crossBetween val="midCat"/>
        <c:majorUnit val="1"/>
      </c:valAx>
      <c:valAx>
        <c:axId val="124870656"/>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124385152"/>
        <c:crosses val="autoZero"/>
        <c:crossBetween val="midCat"/>
        <c:majorUnit val="20"/>
      </c:valAx>
      <c:spPr>
        <a:solidFill>
          <a:schemeClr val="bg2"/>
        </a:solidFill>
        <a:ln>
          <a:solidFill>
            <a:schemeClr val="tx1"/>
          </a:solidFill>
        </a:ln>
      </c:spPr>
    </c:plotArea>
    <c:legend>
      <c:legendPos val="r"/>
      <c:layout>
        <c:manualLayout>
          <c:xMode val="edge"/>
          <c:yMode val="edge"/>
          <c:x val="0.11491882098808449"/>
          <c:y val="0.58845858422108666"/>
          <c:w val="0.50598820058997063"/>
          <c:h val="0.19208121043693074"/>
        </c:manualLayout>
      </c:layout>
      <c:overlay val="1"/>
      <c:spPr>
        <a:solidFill>
          <a:schemeClr val="bg2"/>
        </a:solidFill>
        <a:ln>
          <a:solidFill>
            <a:schemeClr val="tx1"/>
          </a:solidFill>
        </a:ln>
      </c:spPr>
      <c:txPr>
        <a:bodyPr/>
        <a:lstStyle/>
        <a:p>
          <a:pPr>
            <a:defRPr sz="1500" b="1"/>
          </a:pPr>
          <a:endParaRPr lang="en-US"/>
        </a:p>
      </c:txPr>
    </c:legend>
    <c:plotVisOnly val="1"/>
    <c:dispBlanksAs val="gap"/>
  </c:chart>
  <c:txPr>
    <a:bodyPr/>
    <a:lstStyle/>
    <a:p>
      <a:pPr>
        <a:defRPr sz="1800"/>
      </a:pPr>
      <a:endParaRPr lang="en-US"/>
    </a:p>
  </c:txPr>
  <c:externalData r:id="rId1"/>
  <c:userShapes r:id="rId2"/>
</c:chartSpace>
</file>

<file path=ppt/charts/chart29.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9.4987903685952363E-2"/>
          <c:y val="3.6402642466303328E-2"/>
          <c:w val="0.89292662330252193"/>
          <c:h val="0.82823590907068823"/>
        </c:manualLayout>
      </c:layout>
      <c:barChart>
        <c:barDir val="col"/>
        <c:grouping val="percentStacked"/>
        <c:ser>
          <c:idx val="0"/>
          <c:order val="0"/>
          <c:tx>
            <c:strRef>
              <c:f>Sheet1!$A$2</c:f>
              <c:strCache>
                <c:ptCount val="1"/>
                <c:pt idx="0">
                  <c:v>100%</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dLbls>
            <c:dLbl>
              <c:idx val="0"/>
              <c:layout>
                <c:manualLayout>
                  <c:x val="1.1594202898550725E-2"/>
                  <c:y val="0.28984563370256688"/>
                </c:manualLayout>
              </c:layout>
              <c:dLblPos val="ctr"/>
              <c:showCatName val="1"/>
            </c:dLbl>
            <c:dLbl>
              <c:idx val="1"/>
              <c:layout>
                <c:manualLayout>
                  <c:x val="-4.3478260869565313E-3"/>
                  <c:y val="0.2732899595177723"/>
                </c:manualLayout>
              </c:layout>
              <c:dLblPos val="ctr"/>
              <c:showCatName val="1"/>
            </c:dLbl>
            <c:dLbl>
              <c:idx val="2"/>
              <c:layout>
                <c:manualLayout>
                  <c:x val="-1.4492753623188421E-3"/>
                  <c:y val="0.27366497620001412"/>
                </c:manualLayout>
              </c:layout>
              <c:dLblPos val="ctr"/>
              <c:showCatName val="1"/>
            </c:dLbl>
            <c:txPr>
              <a:bodyPr/>
              <a:lstStyle/>
              <a:p>
                <a:pPr>
                  <a:defRPr sz="1500" b="1"/>
                </a:pPr>
                <a:endParaRPr lang="en-US"/>
              </a:p>
            </c:txPr>
            <c:dLblPos val="inBase"/>
            <c:showCatName val="1"/>
          </c:dLbls>
          <c:cat>
            <c:strRef>
              <c:f>Sheet1!$B$1:$E$1</c:f>
              <c:strCache>
                <c:ptCount val="4"/>
                <c:pt idx="0">
                  <c:v>1 Year  (N=338)</c:v>
                </c:pt>
                <c:pt idx="1">
                  <c:v>2 Years  (N=279)</c:v>
                </c:pt>
                <c:pt idx="2">
                  <c:v>3 Years  (N=216)</c:v>
                </c:pt>
                <c:pt idx="3">
                  <c:v>column2</c:v>
                </c:pt>
              </c:strCache>
            </c:strRef>
          </c:cat>
          <c:val>
            <c:numRef>
              <c:f>Sheet1!$B$2:$E$2</c:f>
              <c:numCache>
                <c:formatCode>General</c:formatCode>
                <c:ptCount val="4"/>
                <c:pt idx="0">
                  <c:v>202</c:v>
                </c:pt>
                <c:pt idx="1">
                  <c:v>155</c:v>
                </c:pt>
                <c:pt idx="2">
                  <c:v>124</c:v>
                </c:pt>
              </c:numCache>
            </c:numRef>
          </c:val>
        </c:ser>
        <c:ser>
          <c:idx val="1"/>
          <c:order val="1"/>
          <c:tx>
            <c:strRef>
              <c:f>Sheet1!$A$3</c:f>
              <c:strCache>
                <c:ptCount val="1"/>
                <c:pt idx="0">
                  <c:v>90%</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cat>
            <c:strRef>
              <c:f>Sheet1!$B$1:$E$1</c:f>
              <c:strCache>
                <c:ptCount val="4"/>
                <c:pt idx="0">
                  <c:v>1 Year  (N=338)</c:v>
                </c:pt>
                <c:pt idx="1">
                  <c:v>2 Years  (N=279)</c:v>
                </c:pt>
                <c:pt idx="2">
                  <c:v>3 Years  (N=216)</c:v>
                </c:pt>
                <c:pt idx="3">
                  <c:v>column2</c:v>
                </c:pt>
              </c:strCache>
            </c:strRef>
          </c:cat>
          <c:val>
            <c:numRef>
              <c:f>Sheet1!$B$3:$E$3</c:f>
              <c:numCache>
                <c:formatCode>General</c:formatCode>
                <c:ptCount val="4"/>
                <c:pt idx="0">
                  <c:v>56</c:v>
                </c:pt>
                <c:pt idx="1">
                  <c:v>48</c:v>
                </c:pt>
                <c:pt idx="2">
                  <c:v>38</c:v>
                </c:pt>
              </c:numCache>
            </c:numRef>
          </c:val>
        </c:ser>
        <c:ser>
          <c:idx val="2"/>
          <c:order val="2"/>
          <c:tx>
            <c:strRef>
              <c:f>Sheet1!$A$4</c:f>
              <c:strCache>
                <c:ptCount val="1"/>
                <c:pt idx="0">
                  <c:v>80%</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cat>
            <c:strRef>
              <c:f>Sheet1!$B$1:$E$1</c:f>
              <c:strCache>
                <c:ptCount val="4"/>
                <c:pt idx="0">
                  <c:v>1 Year  (N=338)</c:v>
                </c:pt>
                <c:pt idx="1">
                  <c:v>2 Years  (N=279)</c:v>
                </c:pt>
                <c:pt idx="2">
                  <c:v>3 Years  (N=216)</c:v>
                </c:pt>
                <c:pt idx="3">
                  <c:v>column2</c:v>
                </c:pt>
              </c:strCache>
            </c:strRef>
          </c:cat>
          <c:val>
            <c:numRef>
              <c:f>Sheet1!$B$4:$E$4</c:f>
              <c:numCache>
                <c:formatCode>General</c:formatCode>
                <c:ptCount val="4"/>
                <c:pt idx="0">
                  <c:v>22</c:v>
                </c:pt>
                <c:pt idx="1">
                  <c:v>23</c:v>
                </c:pt>
                <c:pt idx="2">
                  <c:v>17</c:v>
                </c:pt>
              </c:numCache>
            </c:numRef>
          </c:val>
        </c:ser>
        <c:ser>
          <c:idx val="3"/>
          <c:order val="3"/>
          <c:tx>
            <c:strRef>
              <c:f>Sheet1!$A$5</c:f>
              <c:strCache>
                <c:ptCount val="1"/>
                <c:pt idx="0">
                  <c:v>70%</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cat>
            <c:strRef>
              <c:f>Sheet1!$B$1:$E$1</c:f>
              <c:strCache>
                <c:ptCount val="4"/>
                <c:pt idx="0">
                  <c:v>1 Year  (N=338)</c:v>
                </c:pt>
                <c:pt idx="1">
                  <c:v>2 Years  (N=279)</c:v>
                </c:pt>
                <c:pt idx="2">
                  <c:v>3 Years  (N=216)</c:v>
                </c:pt>
                <c:pt idx="3">
                  <c:v>column2</c:v>
                </c:pt>
              </c:strCache>
            </c:strRef>
          </c:cat>
          <c:val>
            <c:numRef>
              <c:f>Sheet1!$B$5:$E$5</c:f>
              <c:numCache>
                <c:formatCode>General</c:formatCode>
                <c:ptCount val="4"/>
                <c:pt idx="0">
                  <c:v>14</c:v>
                </c:pt>
                <c:pt idx="1">
                  <c:v>14</c:v>
                </c:pt>
                <c:pt idx="2">
                  <c:v>4</c:v>
                </c:pt>
              </c:numCache>
            </c:numRef>
          </c:val>
        </c:ser>
        <c:ser>
          <c:idx val="4"/>
          <c:order val="4"/>
          <c:tx>
            <c:strRef>
              <c:f>Sheet1!$A$6</c:f>
              <c:strCache>
                <c:ptCount val="1"/>
                <c:pt idx="0">
                  <c:v>60%</c:v>
                </c:pt>
              </c:strCache>
            </c:strRef>
          </c:tx>
          <c:spPr>
            <a:gradFill flip="none" rotWithShape="1">
              <a:gsLst>
                <a:gs pos="0">
                  <a:srgbClr val="000077"/>
                </a:gs>
                <a:gs pos="50000">
                  <a:srgbClr val="2626FF"/>
                </a:gs>
                <a:gs pos="100000">
                  <a:srgbClr val="000077"/>
                </a:gs>
              </a:gsLst>
              <a:lin ang="10800000" scaled="1"/>
              <a:tileRect/>
            </a:gradFill>
            <a:ln>
              <a:solidFill>
                <a:srgbClr val="000000"/>
              </a:solidFill>
            </a:ln>
          </c:spPr>
          <c:cat>
            <c:strRef>
              <c:f>Sheet1!$B$1:$E$1</c:f>
              <c:strCache>
                <c:ptCount val="4"/>
                <c:pt idx="0">
                  <c:v>1 Year  (N=338)</c:v>
                </c:pt>
                <c:pt idx="1">
                  <c:v>2 Years  (N=279)</c:v>
                </c:pt>
                <c:pt idx="2">
                  <c:v>3 Years  (N=216)</c:v>
                </c:pt>
                <c:pt idx="3">
                  <c:v>column2</c:v>
                </c:pt>
              </c:strCache>
            </c:strRef>
          </c:cat>
          <c:val>
            <c:numRef>
              <c:f>Sheet1!$B$6:$E$6</c:f>
              <c:numCache>
                <c:formatCode>General</c:formatCode>
                <c:ptCount val="4"/>
                <c:pt idx="0">
                  <c:v>15</c:v>
                </c:pt>
                <c:pt idx="1">
                  <c:v>11</c:v>
                </c:pt>
                <c:pt idx="2">
                  <c:v>6</c:v>
                </c:pt>
              </c:numCache>
            </c:numRef>
          </c:val>
        </c:ser>
        <c:ser>
          <c:idx val="5"/>
          <c:order val="5"/>
          <c:tx>
            <c:strRef>
              <c:f>Sheet1!$A$7</c:f>
              <c:strCache>
                <c:ptCount val="1"/>
                <c:pt idx="0">
                  <c:v>50%</c:v>
                </c:pt>
              </c:strCache>
            </c:strRef>
          </c:tx>
          <c:spPr>
            <a:gradFill>
              <a:gsLst>
                <a:gs pos="0">
                  <a:srgbClr val="A7722D">
                    <a:lumMod val="50000"/>
                  </a:srgbClr>
                </a:gs>
                <a:gs pos="50000">
                  <a:srgbClr val="A7722D">
                    <a:lumMod val="60000"/>
                    <a:lumOff val="40000"/>
                  </a:srgbClr>
                </a:gs>
                <a:gs pos="100000">
                  <a:schemeClr val="accent6">
                    <a:lumMod val="50000"/>
                  </a:schemeClr>
                </a:gs>
              </a:gsLst>
              <a:lin ang="10800000" scaled="1"/>
            </a:gradFill>
            <a:ln>
              <a:solidFill>
                <a:srgbClr val="000000"/>
              </a:solidFill>
            </a:ln>
          </c:spPr>
          <c:cat>
            <c:strRef>
              <c:f>Sheet1!$B$1:$E$1</c:f>
              <c:strCache>
                <c:ptCount val="4"/>
                <c:pt idx="0">
                  <c:v>1 Year  (N=338)</c:v>
                </c:pt>
                <c:pt idx="1">
                  <c:v>2 Years  (N=279)</c:v>
                </c:pt>
                <c:pt idx="2">
                  <c:v>3 Years  (N=216)</c:v>
                </c:pt>
                <c:pt idx="3">
                  <c:v>column2</c:v>
                </c:pt>
              </c:strCache>
            </c:strRef>
          </c:cat>
          <c:val>
            <c:numRef>
              <c:f>Sheet1!$B$7:$E$7</c:f>
              <c:numCache>
                <c:formatCode>General</c:formatCode>
                <c:ptCount val="4"/>
                <c:pt idx="0">
                  <c:v>12</c:v>
                </c:pt>
                <c:pt idx="1">
                  <c:v>10</c:v>
                </c:pt>
                <c:pt idx="2">
                  <c:v>5</c:v>
                </c:pt>
              </c:numCache>
            </c:numRef>
          </c:val>
        </c:ser>
        <c:ser>
          <c:idx val="6"/>
          <c:order val="6"/>
          <c:tx>
            <c:strRef>
              <c:f>Sheet1!$A$8</c:f>
              <c:strCache>
                <c:ptCount val="1"/>
                <c:pt idx="0">
                  <c:v>40%</c:v>
                </c:pt>
              </c:strCache>
            </c:strRef>
          </c:tx>
          <c:spPr>
            <a:gradFill flip="none" rotWithShape="1">
              <a:gsLst>
                <a:gs pos="0">
                  <a:srgbClr val="0070C0"/>
                </a:gs>
                <a:gs pos="50000">
                  <a:srgbClr val="00B0F0"/>
                </a:gs>
                <a:gs pos="100000">
                  <a:srgbClr val="0070C0"/>
                </a:gs>
              </a:gsLst>
              <a:lin ang="10800000" scaled="1"/>
              <a:tileRect/>
            </a:gradFill>
            <a:ln>
              <a:solidFill>
                <a:srgbClr val="000000"/>
              </a:solidFill>
            </a:ln>
          </c:spPr>
          <c:cat>
            <c:strRef>
              <c:f>Sheet1!$B$1:$E$1</c:f>
              <c:strCache>
                <c:ptCount val="4"/>
                <c:pt idx="0">
                  <c:v>1 Year  (N=338)</c:v>
                </c:pt>
                <c:pt idx="1">
                  <c:v>2 Years  (N=279)</c:v>
                </c:pt>
                <c:pt idx="2">
                  <c:v>3 Years  (N=216)</c:v>
                </c:pt>
                <c:pt idx="3">
                  <c:v>column2</c:v>
                </c:pt>
              </c:strCache>
            </c:strRef>
          </c:cat>
          <c:val>
            <c:numRef>
              <c:f>Sheet1!$B$8:$E$8</c:f>
              <c:numCache>
                <c:formatCode>General</c:formatCode>
                <c:ptCount val="4"/>
                <c:pt idx="0">
                  <c:v>6</c:v>
                </c:pt>
                <c:pt idx="1">
                  <c:v>4</c:v>
                </c:pt>
                <c:pt idx="2">
                  <c:v>7</c:v>
                </c:pt>
              </c:numCache>
            </c:numRef>
          </c:val>
        </c:ser>
        <c:ser>
          <c:idx val="7"/>
          <c:order val="7"/>
          <c:tx>
            <c:strRef>
              <c:f>Sheet1!$A$9</c:f>
              <c:strCache>
                <c:ptCount val="1"/>
                <c:pt idx="0">
                  <c:v>30%</c:v>
                </c:pt>
              </c:strCache>
            </c:strRef>
          </c:tx>
          <c:spPr>
            <a:gradFill flip="none" rotWithShape="1">
              <a:gsLst>
                <a:gs pos="0">
                  <a:srgbClr val="9999FF"/>
                </a:gs>
                <a:gs pos="50000">
                  <a:srgbClr val="CCCCFF"/>
                </a:gs>
                <a:gs pos="100000">
                  <a:srgbClr val="9999FF"/>
                </a:gs>
              </a:gsLst>
              <a:lin ang="10800000" scaled="1"/>
              <a:tileRect/>
            </a:gradFill>
            <a:ln>
              <a:solidFill>
                <a:srgbClr val="000000"/>
              </a:solidFill>
            </a:ln>
          </c:spPr>
          <c:cat>
            <c:strRef>
              <c:f>Sheet1!$B$1:$E$1</c:f>
              <c:strCache>
                <c:ptCount val="4"/>
                <c:pt idx="0">
                  <c:v>1 Year  (N=338)</c:v>
                </c:pt>
                <c:pt idx="1">
                  <c:v>2 Years  (N=279)</c:v>
                </c:pt>
                <c:pt idx="2">
                  <c:v>3 Years  (N=216)</c:v>
                </c:pt>
                <c:pt idx="3">
                  <c:v>column2</c:v>
                </c:pt>
              </c:strCache>
            </c:strRef>
          </c:cat>
          <c:val>
            <c:numRef>
              <c:f>Sheet1!$B$9:$E$9</c:f>
              <c:numCache>
                <c:formatCode>General</c:formatCode>
                <c:ptCount val="4"/>
                <c:pt idx="0">
                  <c:v>3</c:v>
                </c:pt>
                <c:pt idx="1">
                  <c:v>4</c:v>
                </c:pt>
                <c:pt idx="2">
                  <c:v>0</c:v>
                </c:pt>
              </c:numCache>
            </c:numRef>
          </c:val>
        </c:ser>
        <c:ser>
          <c:idx val="8"/>
          <c:order val="8"/>
          <c:tx>
            <c:strRef>
              <c:f>Sheet1!$A$10</c:f>
              <c:strCache>
                <c:ptCount val="1"/>
                <c:pt idx="0">
                  <c:v>20%</c:v>
                </c:pt>
              </c:strCache>
            </c:strRef>
          </c:tx>
          <c:spPr>
            <a:gradFill>
              <a:gsLst>
                <a:gs pos="0">
                  <a:srgbClr val="CC6600"/>
                </a:gs>
                <a:gs pos="50000">
                  <a:srgbClr val="FF9900"/>
                </a:gs>
                <a:gs pos="100000">
                  <a:srgbClr val="CC6600"/>
                </a:gs>
              </a:gsLst>
              <a:lin ang="10800000" scaled="1"/>
            </a:gradFill>
            <a:ln>
              <a:solidFill>
                <a:srgbClr val="000000"/>
              </a:solidFill>
            </a:ln>
          </c:spPr>
          <c:cat>
            <c:strRef>
              <c:f>Sheet1!$B$1:$E$1</c:f>
              <c:strCache>
                <c:ptCount val="4"/>
                <c:pt idx="0">
                  <c:v>1 Year  (N=338)</c:v>
                </c:pt>
                <c:pt idx="1">
                  <c:v>2 Years  (N=279)</c:v>
                </c:pt>
                <c:pt idx="2">
                  <c:v>3 Years  (N=216)</c:v>
                </c:pt>
                <c:pt idx="3">
                  <c:v>column2</c:v>
                </c:pt>
              </c:strCache>
            </c:strRef>
          </c:cat>
          <c:val>
            <c:numRef>
              <c:f>Sheet1!$B$10:$E$10</c:f>
              <c:numCache>
                <c:formatCode>General</c:formatCode>
                <c:ptCount val="4"/>
                <c:pt idx="0">
                  <c:v>2</c:v>
                </c:pt>
                <c:pt idx="1">
                  <c:v>1</c:v>
                </c:pt>
                <c:pt idx="2">
                  <c:v>12</c:v>
                </c:pt>
              </c:numCache>
            </c:numRef>
          </c:val>
        </c:ser>
        <c:ser>
          <c:idx val="9"/>
          <c:order val="9"/>
          <c:tx>
            <c:strRef>
              <c:f>Sheet1!$A$11</c:f>
              <c:strCache>
                <c:ptCount val="1"/>
                <c:pt idx="0">
                  <c:v>10%</c:v>
                </c:pt>
              </c:strCache>
            </c:strRef>
          </c:tx>
          <c:spPr>
            <a:gradFill flip="none" rotWithShape="1">
              <a:gsLst>
                <a:gs pos="0">
                  <a:srgbClr val="008080"/>
                </a:gs>
                <a:gs pos="50000">
                  <a:srgbClr val="00FFFF"/>
                </a:gs>
                <a:gs pos="100000">
                  <a:srgbClr val="008080"/>
                </a:gs>
              </a:gsLst>
              <a:lin ang="10800000" scaled="1"/>
              <a:tileRect/>
            </a:gradFill>
            <a:ln>
              <a:solidFill>
                <a:srgbClr val="000000"/>
              </a:solidFill>
            </a:ln>
          </c:spPr>
          <c:cat>
            <c:strRef>
              <c:f>Sheet1!$B$1:$E$1</c:f>
              <c:strCache>
                <c:ptCount val="4"/>
                <c:pt idx="0">
                  <c:v>1 Year  (N=338)</c:v>
                </c:pt>
                <c:pt idx="1">
                  <c:v>2 Years  (N=279)</c:v>
                </c:pt>
                <c:pt idx="2">
                  <c:v>3 Years  (N=216)</c:v>
                </c:pt>
                <c:pt idx="3">
                  <c:v>column2</c:v>
                </c:pt>
              </c:strCache>
            </c:strRef>
          </c:cat>
          <c:val>
            <c:numRef>
              <c:f>Sheet1!$B$11:$E$11</c:f>
              <c:numCache>
                <c:formatCode>General</c:formatCode>
                <c:ptCount val="4"/>
                <c:pt idx="0">
                  <c:v>6</c:v>
                </c:pt>
                <c:pt idx="1">
                  <c:v>9</c:v>
                </c:pt>
                <c:pt idx="2">
                  <c:v>3</c:v>
                </c:pt>
              </c:numCache>
            </c:numRef>
          </c:val>
        </c:ser>
        <c:gapWidth val="100"/>
        <c:overlap val="100"/>
        <c:axId val="125071360"/>
        <c:axId val="125072896"/>
      </c:barChart>
      <c:catAx>
        <c:axId val="125071360"/>
        <c:scaling>
          <c:orientation val="minMax"/>
        </c:scaling>
        <c:delete val="1"/>
        <c:axPos val="b"/>
        <c:tickLblPos val="none"/>
        <c:crossAx val="125072896"/>
        <c:crosses val="autoZero"/>
        <c:auto val="1"/>
        <c:lblAlgn val="ctr"/>
        <c:lblOffset val="100"/>
      </c:catAx>
      <c:valAx>
        <c:axId val="125072896"/>
        <c:scaling>
          <c:orientation val="minMax"/>
          <c:min val="0"/>
        </c:scaling>
        <c:axPos val="l"/>
        <c:majorGridlines>
          <c:spPr>
            <a:ln w="6350">
              <a:solidFill>
                <a:schemeClr val="tx1"/>
              </a:solidFill>
              <a:prstDash val="sysDash"/>
            </a:ln>
          </c:spPr>
        </c:majorGridlines>
        <c:numFmt formatCode="0%" sourceLinked="1"/>
        <c:tickLblPos val="nextTo"/>
        <c:txPr>
          <a:bodyPr/>
          <a:lstStyle/>
          <a:p>
            <a:pPr>
              <a:defRPr sz="1500" b="1"/>
            </a:pPr>
            <a:endParaRPr lang="en-US"/>
          </a:p>
        </c:txPr>
        <c:crossAx val="125071360"/>
        <c:crosses val="autoZero"/>
        <c:crossBetween val="between"/>
        <c:majorUnit val="0.2"/>
      </c:valAx>
      <c:spPr>
        <a:solidFill>
          <a:srgbClr val="000000"/>
        </a:solidFill>
        <a:ln>
          <a:solidFill>
            <a:srgbClr val="FFFFFF"/>
          </a:solidFill>
        </a:ln>
      </c:spPr>
    </c:plotArea>
    <c:legend>
      <c:legendPos val="r"/>
      <c:layout>
        <c:manualLayout>
          <c:xMode val="edge"/>
          <c:yMode val="edge"/>
          <c:x val="0.81611434440260056"/>
          <c:y val="6.6615507807286811E-2"/>
          <c:w val="8.6784206322035831E-2"/>
          <c:h val="0.77919836291650368"/>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col"/>
        <c:grouping val="stacked"/>
        <c:ser>
          <c:idx val="0"/>
          <c:order val="0"/>
          <c:tx>
            <c:strRef>
              <c:f>Sheet1!$B$1</c:f>
              <c:strCache>
                <c:ptCount val="1"/>
                <c:pt idx="0">
                  <c:v>Deceased</c:v>
                </c:pt>
              </c:strCache>
            </c:strRef>
          </c:tx>
          <c:spPr>
            <a:gradFill flip="none" rotWithShape="1">
              <a:gsLst>
                <a:gs pos="0">
                  <a:srgbClr val="208C03"/>
                </a:gs>
                <a:gs pos="50000">
                  <a:srgbClr val="20F703"/>
                </a:gs>
                <a:gs pos="100000">
                  <a:srgbClr val="208C03"/>
                </a:gs>
              </a:gsLst>
              <a:lin ang="10800000" scaled="1"/>
              <a:tileRect/>
            </a:gradFill>
          </c:spPr>
          <c:cat>
            <c:numRef>
              <c:f>Sheet1!$A$2:$A$27</c:f>
              <c:numCache>
                <c:formatCode>General</c:formatCode>
                <c:ptCount val="26"/>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numCache>
            </c:numRef>
          </c:cat>
          <c:val>
            <c:numRef>
              <c:f>Sheet1!$B$2:$B$27</c:f>
              <c:numCache>
                <c:formatCode>General</c:formatCode>
                <c:ptCount val="26"/>
                <c:pt idx="0">
                  <c:v>1</c:v>
                </c:pt>
                <c:pt idx="1">
                  <c:v>2</c:v>
                </c:pt>
                <c:pt idx="2">
                  <c:v>5</c:v>
                </c:pt>
                <c:pt idx="3">
                  <c:v>7</c:v>
                </c:pt>
                <c:pt idx="4">
                  <c:v>22</c:v>
                </c:pt>
                <c:pt idx="5">
                  <c:v>41</c:v>
                </c:pt>
                <c:pt idx="6">
                  <c:v>48</c:v>
                </c:pt>
                <c:pt idx="7">
                  <c:v>46</c:v>
                </c:pt>
                <c:pt idx="8">
                  <c:v>50</c:v>
                </c:pt>
                <c:pt idx="9">
                  <c:v>85</c:v>
                </c:pt>
                <c:pt idx="10">
                  <c:v>77</c:v>
                </c:pt>
                <c:pt idx="11">
                  <c:v>87</c:v>
                </c:pt>
                <c:pt idx="12">
                  <c:v>82</c:v>
                </c:pt>
                <c:pt idx="13">
                  <c:v>59</c:v>
                </c:pt>
                <c:pt idx="14">
                  <c:v>65</c:v>
                </c:pt>
                <c:pt idx="15">
                  <c:v>60</c:v>
                </c:pt>
                <c:pt idx="16">
                  <c:v>68</c:v>
                </c:pt>
                <c:pt idx="17">
                  <c:v>73</c:v>
                </c:pt>
                <c:pt idx="18">
                  <c:v>85</c:v>
                </c:pt>
                <c:pt idx="19">
                  <c:v>96</c:v>
                </c:pt>
                <c:pt idx="20">
                  <c:v>102</c:v>
                </c:pt>
                <c:pt idx="21">
                  <c:v>107</c:v>
                </c:pt>
                <c:pt idx="22">
                  <c:v>111</c:v>
                </c:pt>
                <c:pt idx="23">
                  <c:v>123</c:v>
                </c:pt>
                <c:pt idx="24">
                  <c:v>122</c:v>
                </c:pt>
                <c:pt idx="25">
                  <c:v>105</c:v>
                </c:pt>
              </c:numCache>
            </c:numRef>
          </c:val>
        </c:ser>
        <c:ser>
          <c:idx val="1"/>
          <c:order val="1"/>
          <c:tx>
            <c:strRef>
              <c:f>Sheet1!$C$1</c:f>
              <c:strCache>
                <c:ptCount val="1"/>
                <c:pt idx="0">
                  <c:v>Living</c:v>
                </c:pt>
              </c:strCache>
            </c:strRef>
          </c:tx>
          <c:spPr>
            <a:gradFill flip="none" rotWithShape="1">
              <a:gsLst>
                <a:gs pos="0">
                  <a:srgbClr val="6600CC"/>
                </a:gs>
                <a:gs pos="50000">
                  <a:srgbClr val="9933FF"/>
                </a:gs>
                <a:gs pos="100000">
                  <a:srgbClr val="6600CC"/>
                </a:gs>
              </a:gsLst>
              <a:lin ang="10800000" scaled="1"/>
              <a:tileRect/>
            </a:gradFill>
          </c:spPr>
          <c:cat>
            <c:numRef>
              <c:f>Sheet1!$A$2:$A$27</c:f>
              <c:numCache>
                <c:formatCode>General</c:formatCode>
                <c:ptCount val="26"/>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numCache>
            </c:numRef>
          </c:cat>
          <c:val>
            <c:numRef>
              <c:f>Sheet1!$C$2:$C$27</c:f>
              <c:numCache>
                <c:formatCode>General</c:formatCode>
                <c:ptCount val="26"/>
                <c:pt idx="0">
                  <c:v>0</c:v>
                </c:pt>
                <c:pt idx="1">
                  <c:v>1</c:v>
                </c:pt>
                <c:pt idx="2">
                  <c:v>0</c:v>
                </c:pt>
                <c:pt idx="3">
                  <c:v>0</c:v>
                </c:pt>
                <c:pt idx="4">
                  <c:v>1</c:v>
                </c:pt>
                <c:pt idx="5">
                  <c:v>4</c:v>
                </c:pt>
                <c:pt idx="6">
                  <c:v>0</c:v>
                </c:pt>
                <c:pt idx="7">
                  <c:v>3</c:v>
                </c:pt>
                <c:pt idx="8">
                  <c:v>2</c:v>
                </c:pt>
                <c:pt idx="9">
                  <c:v>11</c:v>
                </c:pt>
                <c:pt idx="10">
                  <c:v>5</c:v>
                </c:pt>
                <c:pt idx="11">
                  <c:v>8</c:v>
                </c:pt>
                <c:pt idx="12">
                  <c:v>14</c:v>
                </c:pt>
                <c:pt idx="13">
                  <c:v>14</c:v>
                </c:pt>
                <c:pt idx="14">
                  <c:v>8</c:v>
                </c:pt>
                <c:pt idx="15">
                  <c:v>12</c:v>
                </c:pt>
                <c:pt idx="16">
                  <c:v>6</c:v>
                </c:pt>
                <c:pt idx="17">
                  <c:v>5</c:v>
                </c:pt>
                <c:pt idx="18">
                  <c:v>4</c:v>
                </c:pt>
                <c:pt idx="19">
                  <c:v>1</c:v>
                </c:pt>
                <c:pt idx="20">
                  <c:v>1</c:v>
                </c:pt>
                <c:pt idx="21">
                  <c:v>1</c:v>
                </c:pt>
                <c:pt idx="22">
                  <c:v>3</c:v>
                </c:pt>
                <c:pt idx="23">
                  <c:v>2</c:v>
                </c:pt>
                <c:pt idx="24">
                  <c:v>3</c:v>
                </c:pt>
                <c:pt idx="25">
                  <c:v>2</c:v>
                </c:pt>
              </c:numCache>
            </c:numRef>
          </c:val>
        </c:ser>
        <c:gapWidth val="25"/>
        <c:overlap val="100"/>
        <c:axId val="131004672"/>
        <c:axId val="147320832"/>
      </c:barChart>
      <c:catAx>
        <c:axId val="131004672"/>
        <c:scaling>
          <c:orientation val="minMax"/>
        </c:scaling>
        <c:axPos val="b"/>
        <c:numFmt formatCode="General" sourceLinked="1"/>
        <c:tickLblPos val="nextTo"/>
        <c:txPr>
          <a:bodyPr rot="-2700000"/>
          <a:lstStyle/>
          <a:p>
            <a:pPr>
              <a:defRPr sz="1500" b="1"/>
            </a:pPr>
            <a:endParaRPr lang="en-US"/>
          </a:p>
        </c:txPr>
        <c:crossAx val="147320832"/>
        <c:crosses val="autoZero"/>
        <c:auto val="1"/>
        <c:lblAlgn val="ctr"/>
        <c:lblOffset val="100"/>
        <c:tickLblSkip val="1"/>
      </c:catAx>
      <c:valAx>
        <c:axId val="147320832"/>
        <c:scaling>
          <c:orientation val="minMax"/>
        </c:scaling>
        <c:axPos val="l"/>
        <c:majorGridlines>
          <c:spPr>
            <a:ln>
              <a:prstDash val="sysDash"/>
            </a:ln>
          </c:spPr>
        </c:majorGridlines>
        <c:title>
          <c:tx>
            <c:rich>
              <a:bodyPr rot="-5400000" vert="horz"/>
              <a:lstStyle/>
              <a:p>
                <a:pPr>
                  <a:defRPr sz="1700"/>
                </a:pPr>
                <a:r>
                  <a:rPr lang="en-US" sz="1700" dirty="0" smtClean="0"/>
                  <a:t>Number of Transplants</a:t>
                </a:r>
                <a:endParaRPr lang="en-US" sz="1700" dirty="0"/>
              </a:p>
            </c:rich>
          </c:tx>
          <c:layout/>
        </c:title>
        <c:numFmt formatCode="General" sourceLinked="1"/>
        <c:tickLblPos val="nextTo"/>
        <c:txPr>
          <a:bodyPr/>
          <a:lstStyle/>
          <a:p>
            <a:pPr>
              <a:defRPr sz="1500" b="1"/>
            </a:pPr>
            <a:endParaRPr lang="en-US"/>
          </a:p>
        </c:txPr>
        <c:crossAx val="131004672"/>
        <c:crosses val="autoZero"/>
        <c:crossBetween val="between"/>
      </c:valAx>
      <c:spPr>
        <a:solidFill>
          <a:schemeClr val="bg2"/>
        </a:solidFill>
        <a:ln>
          <a:solidFill>
            <a:schemeClr val="tx1"/>
          </a:solidFill>
        </a:ln>
      </c:spPr>
    </c:plotArea>
    <c:legend>
      <c:legendPos val="l"/>
      <c:layout>
        <c:manualLayout>
          <c:xMode val="edge"/>
          <c:yMode val="edge"/>
          <c:x val="0.15929203539823586"/>
          <c:y val="0.10552953907077404"/>
          <c:w val="0.13440108703226802"/>
          <c:h val="0.13211861675185338"/>
        </c:manualLayout>
      </c:layout>
      <c:overlay val="1"/>
      <c:spPr>
        <a:solidFill>
          <a:schemeClr val="bg2"/>
        </a:solidFill>
        <a:ln>
          <a:solidFill>
            <a:schemeClr val="tx1"/>
          </a:solidFill>
        </a:ln>
      </c:spPr>
      <c:txPr>
        <a:bodyPr/>
        <a:lstStyle/>
        <a:p>
          <a:pPr>
            <a:defRPr sz="1500" b="1"/>
          </a:pPr>
          <a:endParaRPr lang="en-US"/>
        </a:p>
      </c:txPr>
    </c:legend>
    <c:plotVisOnly val="1"/>
  </c:chart>
  <c:txPr>
    <a:bodyPr/>
    <a:lstStyle/>
    <a:p>
      <a:pPr>
        <a:defRPr sz="1800"/>
      </a:pPr>
      <a:endParaRPr lang="en-US"/>
    </a:p>
  </c:txPr>
  <c:externalData r:id="rId1"/>
</c:chartSpace>
</file>

<file path=ppt/charts/chart30.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9.4987903685952363E-2"/>
          <c:y val="3.6402642466303384E-2"/>
          <c:w val="0.89292662330252193"/>
          <c:h val="0.82823590907068823"/>
        </c:manualLayout>
      </c:layout>
      <c:barChart>
        <c:barDir val="col"/>
        <c:grouping val="percentStacked"/>
        <c:ser>
          <c:idx val="0"/>
          <c:order val="0"/>
          <c:tx>
            <c:strRef>
              <c:f>Sheet1!$A$2</c:f>
              <c:strCache>
                <c:ptCount val="1"/>
                <c:pt idx="0">
                  <c:v>No Hospitalization</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dLbls>
            <c:dLbl>
              <c:idx val="0"/>
              <c:layout>
                <c:manualLayout>
                  <c:x val="2.8985507246376812E-3"/>
                  <c:y val="0.23714377863783975"/>
                </c:manualLayout>
              </c:layout>
              <c:dLblPos val="ctr"/>
              <c:showCatName val="1"/>
            </c:dLbl>
            <c:dLbl>
              <c:idx val="1"/>
              <c:layout>
                <c:manualLayout>
                  <c:x val="0"/>
                  <c:y val="0.34366430891053878"/>
                </c:manualLayout>
              </c:layout>
              <c:dLblPos val="ctr"/>
              <c:showCatName val="1"/>
            </c:dLbl>
            <c:dLbl>
              <c:idx val="2"/>
              <c:layout>
                <c:manualLayout>
                  <c:x val="5.7971014492753624E-3"/>
                  <c:y val="0.37824969971973882"/>
                </c:manualLayout>
              </c:layout>
              <c:dLblPos val="ctr"/>
              <c:showCatName val="1"/>
            </c:dLbl>
            <c:txPr>
              <a:bodyPr/>
              <a:lstStyle/>
              <a:p>
                <a:pPr>
                  <a:defRPr sz="1500" b="1"/>
                </a:pPr>
                <a:endParaRPr lang="en-US"/>
              </a:p>
            </c:txPr>
            <c:dLblPos val="inBase"/>
            <c:showCatName val="1"/>
          </c:dLbls>
          <c:cat>
            <c:strRef>
              <c:f>Sheet1!$B$1:$D$1</c:f>
              <c:strCache>
                <c:ptCount val="3"/>
                <c:pt idx="0">
                  <c:v>Up to 1 Year (N=741)</c:v>
                </c:pt>
                <c:pt idx="1">
                  <c:v>Between 2 and 3 Years (N=449)</c:v>
                </c:pt>
                <c:pt idx="2">
                  <c:v>Between 4 and 5 Years (N=282)</c:v>
                </c:pt>
              </c:strCache>
            </c:strRef>
          </c:cat>
          <c:val>
            <c:numRef>
              <c:f>Sheet1!$B$2:$D$2</c:f>
              <c:numCache>
                <c:formatCode>General</c:formatCode>
                <c:ptCount val="3"/>
                <c:pt idx="0">
                  <c:v>280</c:v>
                </c:pt>
                <c:pt idx="1">
                  <c:v>218</c:v>
                </c:pt>
                <c:pt idx="2">
                  <c:v>148</c:v>
                </c:pt>
              </c:numCache>
            </c:numRef>
          </c:val>
        </c:ser>
        <c:ser>
          <c:idx val="1"/>
          <c:order val="1"/>
          <c:tx>
            <c:strRef>
              <c:f>Sheet1!$A$3</c:f>
              <c:strCache>
                <c:ptCount val="1"/>
                <c:pt idx="0">
                  <c:v>Hospitalized, Not Rejection/Not Infection</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cat>
            <c:strRef>
              <c:f>Sheet1!$B$1:$D$1</c:f>
              <c:strCache>
                <c:ptCount val="3"/>
                <c:pt idx="0">
                  <c:v>Up to 1 Year (N=741)</c:v>
                </c:pt>
                <c:pt idx="1">
                  <c:v>Between 2 and 3 Years (N=449)</c:v>
                </c:pt>
                <c:pt idx="2">
                  <c:v>Between 4 and 5 Years (N=282)</c:v>
                </c:pt>
              </c:strCache>
            </c:strRef>
          </c:cat>
          <c:val>
            <c:numRef>
              <c:f>Sheet1!$B$3:$D$3</c:f>
              <c:numCache>
                <c:formatCode>General</c:formatCode>
                <c:ptCount val="3"/>
                <c:pt idx="0">
                  <c:v>86</c:v>
                </c:pt>
                <c:pt idx="1">
                  <c:v>45</c:v>
                </c:pt>
                <c:pt idx="2">
                  <c:v>34</c:v>
                </c:pt>
              </c:numCache>
            </c:numRef>
          </c:val>
        </c:ser>
        <c:ser>
          <c:idx val="2"/>
          <c:order val="2"/>
          <c:tx>
            <c:strRef>
              <c:f>Sheet1!$A$4</c:f>
              <c:strCache>
                <c:ptCount val="1"/>
                <c:pt idx="0">
                  <c:v>Hospitalized, Rejection</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cat>
            <c:strRef>
              <c:f>Sheet1!$B$1:$D$1</c:f>
              <c:strCache>
                <c:ptCount val="3"/>
                <c:pt idx="0">
                  <c:v>Up to 1 Year (N=741)</c:v>
                </c:pt>
                <c:pt idx="1">
                  <c:v>Between 2 and 3 Years (N=449)</c:v>
                </c:pt>
                <c:pt idx="2">
                  <c:v>Between 4 and 5 Years (N=282)</c:v>
                </c:pt>
              </c:strCache>
            </c:strRef>
          </c:cat>
          <c:val>
            <c:numRef>
              <c:f>Sheet1!$B$4:$D$4</c:f>
              <c:numCache>
                <c:formatCode>General</c:formatCode>
                <c:ptCount val="3"/>
                <c:pt idx="0">
                  <c:v>48</c:v>
                </c:pt>
                <c:pt idx="1">
                  <c:v>18</c:v>
                </c:pt>
                <c:pt idx="2">
                  <c:v>13</c:v>
                </c:pt>
              </c:numCache>
            </c:numRef>
          </c:val>
        </c:ser>
        <c:ser>
          <c:idx val="3"/>
          <c:order val="3"/>
          <c:tx>
            <c:strRef>
              <c:f>Sheet1!$A$5</c:f>
              <c:strCache>
                <c:ptCount val="1"/>
                <c:pt idx="0">
                  <c:v>Hospitalized, Infection Only</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cat>
            <c:strRef>
              <c:f>Sheet1!$B$1:$D$1</c:f>
              <c:strCache>
                <c:ptCount val="3"/>
                <c:pt idx="0">
                  <c:v>Up to 1 Year (N=741)</c:v>
                </c:pt>
                <c:pt idx="1">
                  <c:v>Between 2 and 3 Years (N=449)</c:v>
                </c:pt>
                <c:pt idx="2">
                  <c:v>Between 4 and 5 Years (N=282)</c:v>
                </c:pt>
              </c:strCache>
            </c:strRef>
          </c:cat>
          <c:val>
            <c:numRef>
              <c:f>Sheet1!$B$5:$D$5</c:f>
              <c:numCache>
                <c:formatCode>General</c:formatCode>
                <c:ptCount val="3"/>
                <c:pt idx="0">
                  <c:v>212</c:v>
                </c:pt>
                <c:pt idx="1">
                  <c:v>119</c:v>
                </c:pt>
                <c:pt idx="2">
                  <c:v>58</c:v>
                </c:pt>
              </c:numCache>
            </c:numRef>
          </c:val>
        </c:ser>
        <c:ser>
          <c:idx val="4"/>
          <c:order val="4"/>
          <c:tx>
            <c:strRef>
              <c:f>Sheet1!$A$6</c:f>
              <c:strCache>
                <c:ptCount val="1"/>
                <c:pt idx="0">
                  <c:v>Hospitalized, Rejection + Infection</c:v>
                </c:pt>
              </c:strCache>
            </c:strRef>
          </c:tx>
          <c:spPr>
            <a:gradFill flip="none" rotWithShape="1">
              <a:gsLst>
                <a:gs pos="0">
                  <a:srgbClr val="000077"/>
                </a:gs>
                <a:gs pos="50000">
                  <a:srgbClr val="2626FF"/>
                </a:gs>
                <a:gs pos="100000">
                  <a:srgbClr val="000077"/>
                </a:gs>
              </a:gsLst>
              <a:lin ang="10800000" scaled="1"/>
              <a:tileRect/>
            </a:gradFill>
          </c:spPr>
          <c:cat>
            <c:strRef>
              <c:f>Sheet1!$B$1:$D$1</c:f>
              <c:strCache>
                <c:ptCount val="3"/>
                <c:pt idx="0">
                  <c:v>Up to 1 Year (N=741)</c:v>
                </c:pt>
                <c:pt idx="1">
                  <c:v>Between 2 and 3 Years (N=449)</c:v>
                </c:pt>
                <c:pt idx="2">
                  <c:v>Between 4 and 5 Years (N=282)</c:v>
                </c:pt>
              </c:strCache>
            </c:strRef>
          </c:cat>
          <c:val>
            <c:numRef>
              <c:f>Sheet1!$B$6:$D$6</c:f>
              <c:numCache>
                <c:formatCode>General</c:formatCode>
                <c:ptCount val="3"/>
                <c:pt idx="0">
                  <c:v>115</c:v>
                </c:pt>
                <c:pt idx="1">
                  <c:v>49</c:v>
                </c:pt>
                <c:pt idx="2">
                  <c:v>29</c:v>
                </c:pt>
              </c:numCache>
            </c:numRef>
          </c:val>
        </c:ser>
        <c:gapWidth val="100"/>
        <c:overlap val="100"/>
        <c:axId val="125170816"/>
        <c:axId val="125172352"/>
      </c:barChart>
      <c:catAx>
        <c:axId val="125170816"/>
        <c:scaling>
          <c:orientation val="minMax"/>
        </c:scaling>
        <c:delete val="1"/>
        <c:axPos val="b"/>
        <c:tickLblPos val="none"/>
        <c:crossAx val="125172352"/>
        <c:crosses val="autoZero"/>
        <c:auto val="1"/>
        <c:lblAlgn val="ctr"/>
        <c:lblOffset val="100"/>
      </c:catAx>
      <c:valAx>
        <c:axId val="125172352"/>
        <c:scaling>
          <c:orientation val="minMax"/>
          <c:min val="0"/>
        </c:scaling>
        <c:axPos val="l"/>
        <c:majorGridlines>
          <c:spPr>
            <a:ln w="6350">
              <a:solidFill>
                <a:schemeClr val="tx1"/>
              </a:solidFill>
              <a:prstDash val="sysDash"/>
            </a:ln>
          </c:spPr>
        </c:majorGridlines>
        <c:numFmt formatCode="0%" sourceLinked="1"/>
        <c:tickLblPos val="nextTo"/>
        <c:txPr>
          <a:bodyPr/>
          <a:lstStyle/>
          <a:p>
            <a:pPr>
              <a:defRPr sz="1500" b="1"/>
            </a:pPr>
            <a:endParaRPr lang="en-US"/>
          </a:p>
        </c:txPr>
        <c:crossAx val="125170816"/>
        <c:crosses val="autoZero"/>
        <c:crossBetween val="between"/>
        <c:majorUnit val="0.2"/>
      </c:valAx>
      <c:spPr>
        <a:solidFill>
          <a:srgbClr val="000000"/>
        </a:solidFill>
        <a:ln>
          <a:solidFill>
            <a:srgbClr val="FFFFFF"/>
          </a:solidFill>
        </a:ln>
      </c:spPr>
    </c:plotArea>
    <c:legend>
      <c:legendPos val="b"/>
      <c:layout>
        <c:manualLayout>
          <c:xMode val="edge"/>
          <c:yMode val="edge"/>
          <c:x val="0.11313614059112455"/>
          <c:y val="0.6103082877352195"/>
          <c:w val="0.84329293620906165"/>
          <c:h val="0.17782730548511944"/>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31.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9.4987903685952363E-2"/>
          <c:y val="3.6402642466303411E-2"/>
          <c:w val="0.89292662330252193"/>
          <c:h val="0.82823590907068823"/>
        </c:manualLayout>
      </c:layout>
      <c:barChart>
        <c:barDir val="col"/>
        <c:grouping val="percentStacked"/>
        <c:ser>
          <c:idx val="0"/>
          <c:order val="0"/>
          <c:tx>
            <c:strRef>
              <c:f>Sheet1!$A$2</c:f>
              <c:strCache>
                <c:ptCount val="1"/>
                <c:pt idx="0">
                  <c:v>No Hospitalization</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dLbls>
            <c:dLbl>
              <c:idx val="0"/>
              <c:layout>
                <c:manualLayout>
                  <c:x val="2.8985507246376812E-3"/>
                  <c:y val="0.23714377863783975"/>
                </c:manualLayout>
              </c:layout>
              <c:dLblPos val="ctr"/>
              <c:showCatName val="1"/>
            </c:dLbl>
            <c:dLbl>
              <c:idx val="1"/>
              <c:layout>
                <c:manualLayout>
                  <c:x val="0"/>
                  <c:y val="0.34366430891053878"/>
                </c:manualLayout>
              </c:layout>
              <c:dLblPos val="ctr"/>
              <c:showCatName val="1"/>
            </c:dLbl>
            <c:dLbl>
              <c:idx val="2"/>
              <c:layout>
                <c:manualLayout>
                  <c:x val="5.7971014492753624E-3"/>
                  <c:y val="0.37824969971973882"/>
                </c:manualLayout>
              </c:layout>
              <c:dLblPos val="ctr"/>
              <c:showCatName val="1"/>
            </c:dLbl>
            <c:txPr>
              <a:bodyPr/>
              <a:lstStyle/>
              <a:p>
                <a:pPr>
                  <a:defRPr sz="1500" b="1"/>
                </a:pPr>
                <a:endParaRPr lang="en-US"/>
              </a:p>
            </c:txPr>
            <c:dLblPos val="inBase"/>
            <c:showCatName val="1"/>
          </c:dLbls>
          <c:cat>
            <c:strRef>
              <c:f>Sheet1!$B$1:$D$1</c:f>
              <c:strCache>
                <c:ptCount val="3"/>
                <c:pt idx="0">
                  <c:v>Up to 1 Year (N=741)</c:v>
                </c:pt>
                <c:pt idx="1">
                  <c:v>Between 1 and 3 Years (N=404)</c:v>
                </c:pt>
                <c:pt idx="2">
                  <c:v>Between 3 and 5 Years (N=250)</c:v>
                </c:pt>
              </c:strCache>
            </c:strRef>
          </c:cat>
          <c:val>
            <c:numRef>
              <c:f>Sheet1!$B$2:$D$2</c:f>
              <c:numCache>
                <c:formatCode>General</c:formatCode>
                <c:ptCount val="3"/>
                <c:pt idx="0">
                  <c:v>280</c:v>
                </c:pt>
                <c:pt idx="1">
                  <c:v>135</c:v>
                </c:pt>
                <c:pt idx="2">
                  <c:v>93</c:v>
                </c:pt>
              </c:numCache>
            </c:numRef>
          </c:val>
        </c:ser>
        <c:ser>
          <c:idx val="1"/>
          <c:order val="1"/>
          <c:tx>
            <c:strRef>
              <c:f>Sheet1!$A$3</c:f>
              <c:strCache>
                <c:ptCount val="1"/>
                <c:pt idx="0">
                  <c:v>Hospitalized, Not Rejection/Not Infection</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cat>
            <c:strRef>
              <c:f>Sheet1!$B$1:$D$1</c:f>
              <c:strCache>
                <c:ptCount val="3"/>
                <c:pt idx="0">
                  <c:v>Up to 1 Year (N=741)</c:v>
                </c:pt>
                <c:pt idx="1">
                  <c:v>Between 1 and 3 Years (N=404)</c:v>
                </c:pt>
                <c:pt idx="2">
                  <c:v>Between 3 and 5 Years (N=250)</c:v>
                </c:pt>
              </c:strCache>
            </c:strRef>
          </c:cat>
          <c:val>
            <c:numRef>
              <c:f>Sheet1!$B$3:$D$3</c:f>
              <c:numCache>
                <c:formatCode>General</c:formatCode>
                <c:ptCount val="3"/>
                <c:pt idx="0">
                  <c:v>86</c:v>
                </c:pt>
                <c:pt idx="1">
                  <c:v>42</c:v>
                </c:pt>
                <c:pt idx="2">
                  <c:v>30</c:v>
                </c:pt>
              </c:numCache>
            </c:numRef>
          </c:val>
        </c:ser>
        <c:ser>
          <c:idx val="2"/>
          <c:order val="2"/>
          <c:tx>
            <c:strRef>
              <c:f>Sheet1!$A$4</c:f>
              <c:strCache>
                <c:ptCount val="1"/>
                <c:pt idx="0">
                  <c:v>Hospitalized, Rejection</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cat>
            <c:strRef>
              <c:f>Sheet1!$B$1:$D$1</c:f>
              <c:strCache>
                <c:ptCount val="3"/>
                <c:pt idx="0">
                  <c:v>Up to 1 Year (N=741)</c:v>
                </c:pt>
                <c:pt idx="1">
                  <c:v>Between 1 and 3 Years (N=404)</c:v>
                </c:pt>
                <c:pt idx="2">
                  <c:v>Between 3 and 5 Years (N=250)</c:v>
                </c:pt>
              </c:strCache>
            </c:strRef>
          </c:cat>
          <c:val>
            <c:numRef>
              <c:f>Sheet1!$B$4:$D$4</c:f>
              <c:numCache>
                <c:formatCode>General</c:formatCode>
                <c:ptCount val="3"/>
                <c:pt idx="0">
                  <c:v>48</c:v>
                </c:pt>
                <c:pt idx="1">
                  <c:v>18</c:v>
                </c:pt>
                <c:pt idx="2">
                  <c:v>13</c:v>
                </c:pt>
              </c:numCache>
            </c:numRef>
          </c:val>
        </c:ser>
        <c:ser>
          <c:idx val="3"/>
          <c:order val="3"/>
          <c:tx>
            <c:strRef>
              <c:f>Sheet1!$A$5</c:f>
              <c:strCache>
                <c:ptCount val="1"/>
                <c:pt idx="0">
                  <c:v>Hospitalized, Infection Only</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cat>
            <c:strRef>
              <c:f>Sheet1!$B$1:$D$1</c:f>
              <c:strCache>
                <c:ptCount val="3"/>
                <c:pt idx="0">
                  <c:v>Up to 1 Year (N=741)</c:v>
                </c:pt>
                <c:pt idx="1">
                  <c:v>Between 1 and 3 Years (N=404)</c:v>
                </c:pt>
                <c:pt idx="2">
                  <c:v>Between 3 and 5 Years (N=250)</c:v>
                </c:pt>
              </c:strCache>
            </c:strRef>
          </c:cat>
          <c:val>
            <c:numRef>
              <c:f>Sheet1!$B$5:$D$5</c:f>
              <c:numCache>
                <c:formatCode>General</c:formatCode>
                <c:ptCount val="3"/>
                <c:pt idx="0">
                  <c:v>212</c:v>
                </c:pt>
                <c:pt idx="1">
                  <c:v>138</c:v>
                </c:pt>
                <c:pt idx="2">
                  <c:v>72</c:v>
                </c:pt>
              </c:numCache>
            </c:numRef>
          </c:val>
        </c:ser>
        <c:ser>
          <c:idx val="4"/>
          <c:order val="4"/>
          <c:tx>
            <c:strRef>
              <c:f>Sheet1!$A$6</c:f>
              <c:strCache>
                <c:ptCount val="1"/>
                <c:pt idx="0">
                  <c:v>Hospitalized, Rejection + Infection</c:v>
                </c:pt>
              </c:strCache>
            </c:strRef>
          </c:tx>
          <c:spPr>
            <a:gradFill flip="none" rotWithShape="1">
              <a:gsLst>
                <a:gs pos="0">
                  <a:srgbClr val="000077"/>
                </a:gs>
                <a:gs pos="50000">
                  <a:srgbClr val="2626FF"/>
                </a:gs>
                <a:gs pos="100000">
                  <a:srgbClr val="000077"/>
                </a:gs>
              </a:gsLst>
              <a:lin ang="10800000" scaled="1"/>
              <a:tileRect/>
            </a:gradFill>
          </c:spPr>
          <c:cat>
            <c:strRef>
              <c:f>Sheet1!$B$1:$D$1</c:f>
              <c:strCache>
                <c:ptCount val="3"/>
                <c:pt idx="0">
                  <c:v>Up to 1 Year (N=741)</c:v>
                </c:pt>
                <c:pt idx="1">
                  <c:v>Between 1 and 3 Years (N=404)</c:v>
                </c:pt>
                <c:pt idx="2">
                  <c:v>Between 3 and 5 Years (N=250)</c:v>
                </c:pt>
              </c:strCache>
            </c:strRef>
          </c:cat>
          <c:val>
            <c:numRef>
              <c:f>Sheet1!$B$6:$D$6</c:f>
              <c:numCache>
                <c:formatCode>General</c:formatCode>
                <c:ptCount val="3"/>
                <c:pt idx="0">
                  <c:v>115</c:v>
                </c:pt>
                <c:pt idx="1">
                  <c:v>71</c:v>
                </c:pt>
                <c:pt idx="2">
                  <c:v>42</c:v>
                </c:pt>
              </c:numCache>
            </c:numRef>
          </c:val>
        </c:ser>
        <c:gapWidth val="100"/>
        <c:overlap val="100"/>
        <c:axId val="125565184"/>
        <c:axId val="125779968"/>
      </c:barChart>
      <c:catAx>
        <c:axId val="125565184"/>
        <c:scaling>
          <c:orientation val="minMax"/>
        </c:scaling>
        <c:delete val="1"/>
        <c:axPos val="b"/>
        <c:tickLblPos val="none"/>
        <c:crossAx val="125779968"/>
        <c:crosses val="autoZero"/>
        <c:auto val="1"/>
        <c:lblAlgn val="ctr"/>
        <c:lblOffset val="100"/>
      </c:catAx>
      <c:valAx>
        <c:axId val="125779968"/>
        <c:scaling>
          <c:orientation val="minMax"/>
          <c:min val="0"/>
        </c:scaling>
        <c:axPos val="l"/>
        <c:majorGridlines>
          <c:spPr>
            <a:ln w="6350">
              <a:solidFill>
                <a:schemeClr val="tx1"/>
              </a:solidFill>
              <a:prstDash val="sysDash"/>
            </a:ln>
          </c:spPr>
        </c:majorGridlines>
        <c:numFmt formatCode="0%" sourceLinked="1"/>
        <c:tickLblPos val="nextTo"/>
        <c:txPr>
          <a:bodyPr/>
          <a:lstStyle/>
          <a:p>
            <a:pPr>
              <a:defRPr sz="1500" b="1"/>
            </a:pPr>
            <a:endParaRPr lang="en-US"/>
          </a:p>
        </c:txPr>
        <c:crossAx val="125565184"/>
        <c:crosses val="autoZero"/>
        <c:crossBetween val="between"/>
        <c:majorUnit val="0.2"/>
      </c:valAx>
      <c:spPr>
        <a:solidFill>
          <a:srgbClr val="000000"/>
        </a:solidFill>
        <a:ln>
          <a:solidFill>
            <a:srgbClr val="FFFFFF"/>
          </a:solidFill>
        </a:ln>
      </c:spPr>
    </c:plotArea>
    <c:legend>
      <c:legendPos val="b"/>
      <c:layout>
        <c:manualLayout>
          <c:xMode val="edge"/>
          <c:yMode val="edge"/>
          <c:x val="0.1131361405911246"/>
          <c:y val="0.6103082877352195"/>
          <c:w val="0.84329293620906165"/>
          <c:h val="0.17782730548511944"/>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3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8.70572863174712E-2"/>
          <c:y val="3.6402642466303411E-2"/>
          <c:w val="0.8915245920346917"/>
          <c:h val="0.84898240178993956"/>
        </c:manualLayout>
      </c:layout>
      <c:barChart>
        <c:barDir val="col"/>
        <c:grouping val="clustered"/>
        <c:ser>
          <c:idx val="0"/>
          <c:order val="0"/>
          <c:tx>
            <c:strRef>
              <c:f>Sheet1!$B$1</c:f>
              <c:strCache>
                <c:ptCount val="1"/>
                <c:pt idx="0">
                  <c:v>Discharge</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dPt>
            <c:idx val="0"/>
            <c:spPr>
              <a:gradFill flip="none" rotWithShape="1">
                <a:gsLst>
                  <a:gs pos="0">
                    <a:srgbClr val="CCCC00"/>
                  </a:gs>
                  <a:gs pos="50000">
                    <a:srgbClr val="FFFF00"/>
                  </a:gs>
                  <a:gs pos="100000">
                    <a:srgbClr val="CCCC00"/>
                  </a:gs>
                </a:gsLst>
                <a:lin ang="10800000" scaled="1"/>
                <a:tileRect/>
              </a:gradFill>
              <a:ln>
                <a:solidFill>
                  <a:schemeClr val="bg2"/>
                </a:solidFill>
              </a:ln>
            </c:spPr>
          </c:dPt>
          <c:cat>
            <c:strRef>
              <c:f>Sheet1!$A$2:$A$4</c:f>
              <c:strCache>
                <c:ptCount val="3"/>
                <c:pt idx="0">
                  <c:v>Any Induction (N = 368)</c:v>
                </c:pt>
                <c:pt idx="1">
                  <c:v>Polyclonal ALG/ATG (N = 72)</c:v>
                </c:pt>
                <c:pt idx="2">
                  <c:v>IL-2R Antagonist (N = 293)</c:v>
                </c:pt>
              </c:strCache>
            </c:strRef>
          </c:cat>
          <c:val>
            <c:numRef>
              <c:f>Sheet1!$B$2:$B$4</c:f>
              <c:numCache>
                <c:formatCode>General</c:formatCode>
                <c:ptCount val="3"/>
                <c:pt idx="0">
                  <c:v>61.9529</c:v>
                </c:pt>
                <c:pt idx="1">
                  <c:v>12.121199999999998</c:v>
                </c:pt>
                <c:pt idx="2">
                  <c:v>49.326600000000006</c:v>
                </c:pt>
              </c:numCache>
            </c:numRef>
          </c:val>
        </c:ser>
        <c:gapWidth val="40"/>
        <c:overlap val="-80"/>
        <c:axId val="148409344"/>
        <c:axId val="148431616"/>
      </c:barChart>
      <c:catAx>
        <c:axId val="148409344"/>
        <c:scaling>
          <c:orientation val="minMax"/>
        </c:scaling>
        <c:axPos val="b"/>
        <c:tickLblPos val="nextTo"/>
        <c:txPr>
          <a:bodyPr/>
          <a:lstStyle/>
          <a:p>
            <a:pPr>
              <a:defRPr sz="1500" b="1"/>
            </a:pPr>
            <a:endParaRPr lang="en-US"/>
          </a:p>
        </c:txPr>
        <c:crossAx val="148431616"/>
        <c:crosses val="autoZero"/>
        <c:auto val="1"/>
        <c:lblAlgn val="ctr"/>
        <c:lblOffset val="100"/>
      </c:catAx>
      <c:valAx>
        <c:axId val="148431616"/>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a:t>
                </a:r>
                <a:r>
                  <a:rPr lang="en-US" sz="1700" baseline="0" dirty="0" smtClean="0"/>
                  <a:t> patients</a:t>
                </a:r>
                <a:endParaRPr lang="en-US" sz="1700" dirty="0"/>
              </a:p>
            </c:rich>
          </c:tx>
          <c:layout/>
        </c:title>
        <c:numFmt formatCode="General" sourceLinked="1"/>
        <c:tickLblPos val="nextTo"/>
        <c:txPr>
          <a:bodyPr/>
          <a:lstStyle/>
          <a:p>
            <a:pPr>
              <a:defRPr sz="1500" b="1"/>
            </a:pPr>
            <a:endParaRPr lang="en-US"/>
          </a:p>
        </c:txPr>
        <c:crossAx val="148409344"/>
        <c:crosses val="autoZero"/>
        <c:crossBetween val="between"/>
      </c:valAx>
      <c:spPr>
        <a:solidFill>
          <a:srgbClr val="000000"/>
        </a:solidFill>
        <a:ln>
          <a:solidFill>
            <a:srgbClr val="FFFFFF"/>
          </a:solidFill>
        </a:ln>
      </c:spPr>
    </c:plotArea>
    <c:plotVisOnly val="1"/>
  </c:chart>
  <c:txPr>
    <a:bodyPr/>
    <a:lstStyle/>
    <a:p>
      <a:pPr>
        <a:defRPr sz="1800"/>
      </a:pPr>
      <a:endParaRPr lang="en-US"/>
    </a:p>
  </c:txPr>
  <c:externalData r:id="rId1"/>
</c:chartSpace>
</file>

<file path=ppt/charts/chart33.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8.9349388758837578E-2"/>
          <c:y val="2.3565466201970628E-2"/>
          <c:w val="0.88333215104868656"/>
          <c:h val="0.7642039929435086"/>
        </c:manualLayout>
      </c:layout>
      <c:barChart>
        <c:barDir val="col"/>
        <c:grouping val="clustered"/>
        <c:ser>
          <c:idx val="0"/>
          <c:order val="0"/>
          <c:tx>
            <c:strRef>
              <c:f>Sheet1!$B$1</c:f>
              <c:strCache>
                <c:ptCount val="1"/>
                <c:pt idx="0">
                  <c:v>percent</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dPt>
            <c:idx val="11"/>
            <c:spPr>
              <a:gradFill flip="none" rotWithShape="1">
                <a:gsLst>
                  <a:gs pos="0">
                    <a:srgbClr val="208C03"/>
                  </a:gs>
                  <a:gs pos="50000">
                    <a:srgbClr val="20F703"/>
                  </a:gs>
                  <a:gs pos="100000">
                    <a:srgbClr val="208C03"/>
                  </a:gs>
                </a:gsLst>
                <a:lin ang="10800000" scaled="1"/>
                <a:tileRect/>
              </a:gradFill>
              <a:ln>
                <a:solidFill>
                  <a:schemeClr val="bg2"/>
                </a:solidFill>
              </a:ln>
            </c:spPr>
          </c:dPt>
          <c:dPt>
            <c:idx val="12"/>
            <c:spPr>
              <a:gradFill flip="none" rotWithShape="1">
                <a:gsLst>
                  <a:gs pos="0">
                    <a:srgbClr val="CC6600"/>
                  </a:gs>
                  <a:gs pos="50000">
                    <a:srgbClr val="FFC000"/>
                  </a:gs>
                  <a:gs pos="100000">
                    <a:srgbClr val="CC6600"/>
                  </a:gs>
                </a:gsLst>
                <a:lin ang="10800000" scaled="1"/>
                <a:tileRect/>
              </a:gradFill>
              <a:ln>
                <a:solidFill>
                  <a:schemeClr val="bg2"/>
                </a:solidFill>
              </a:ln>
            </c:spPr>
          </c:dPt>
          <c:dPt>
            <c:idx val="13"/>
            <c:spPr>
              <a:gradFill flip="none" rotWithShape="1">
                <a:gsLst>
                  <a:gs pos="0">
                    <a:srgbClr val="CC6600"/>
                  </a:gs>
                  <a:gs pos="50000">
                    <a:srgbClr val="FFC000"/>
                  </a:gs>
                  <a:gs pos="100000">
                    <a:srgbClr val="CC6600"/>
                  </a:gs>
                </a:gsLst>
                <a:lin ang="10800000" scaled="1"/>
                <a:tileRect/>
              </a:gradFill>
              <a:ln>
                <a:solidFill>
                  <a:schemeClr val="bg2"/>
                </a:solidFill>
              </a:ln>
            </c:spPr>
          </c:dPt>
          <c:dPt>
            <c:idx val="14"/>
            <c:spPr>
              <a:gradFill flip="none" rotWithShape="1">
                <a:gsLst>
                  <a:gs pos="0">
                    <a:srgbClr val="CC6600"/>
                  </a:gs>
                  <a:gs pos="50000">
                    <a:srgbClr val="FFC000"/>
                  </a:gs>
                  <a:gs pos="100000">
                    <a:srgbClr val="CC6600"/>
                  </a:gs>
                </a:gsLst>
                <a:lin ang="10800000" scaled="1"/>
                <a:tileRect/>
              </a:gradFill>
              <a:ln>
                <a:solidFill>
                  <a:schemeClr val="bg2"/>
                </a:solidFill>
              </a:ln>
            </c:spPr>
          </c:dPt>
          <c:dPt>
            <c:idx val="15"/>
            <c:spPr>
              <a:gradFill flip="none" rotWithShape="1">
                <a:gsLst>
                  <a:gs pos="0">
                    <a:srgbClr val="CC6600"/>
                  </a:gs>
                  <a:gs pos="50000">
                    <a:srgbClr val="FFC000"/>
                  </a:gs>
                  <a:gs pos="100000">
                    <a:srgbClr val="CC6600"/>
                  </a:gs>
                </a:gsLst>
                <a:lin ang="10800000" scaled="1"/>
                <a:tileRect/>
              </a:gradFill>
              <a:ln>
                <a:solidFill>
                  <a:schemeClr val="bg2"/>
                </a:solidFill>
              </a:ln>
            </c:spPr>
          </c:dPt>
          <c:dPt>
            <c:idx val="16"/>
            <c:spPr>
              <a:gradFill flip="none" rotWithShape="1">
                <a:gsLst>
                  <a:gs pos="0">
                    <a:srgbClr val="CC6600"/>
                  </a:gs>
                  <a:gs pos="50000">
                    <a:srgbClr val="FFC000"/>
                  </a:gs>
                  <a:gs pos="100000">
                    <a:srgbClr val="CC6600"/>
                  </a:gs>
                </a:gsLst>
                <a:lin ang="10800000" scaled="1"/>
                <a:tileRect/>
              </a:gradFill>
              <a:ln>
                <a:solidFill>
                  <a:schemeClr val="bg2"/>
                </a:solidFill>
              </a:ln>
            </c:spPr>
          </c:dPt>
          <c:dPt>
            <c:idx val="17"/>
            <c:spPr>
              <a:gradFill flip="none" rotWithShape="1">
                <a:gsLst>
                  <a:gs pos="50000">
                    <a:srgbClr val="FFC000"/>
                  </a:gs>
                  <a:gs pos="0">
                    <a:srgbClr val="CC6600"/>
                  </a:gs>
                  <a:gs pos="100000">
                    <a:srgbClr val="CC6600"/>
                  </a:gs>
                </a:gsLst>
                <a:lin ang="10800000" scaled="1"/>
                <a:tileRect/>
              </a:gradFill>
              <a:ln>
                <a:solidFill>
                  <a:schemeClr val="bg2"/>
                </a:solidFill>
              </a:ln>
            </c:spPr>
          </c:dPt>
          <c:dPt>
            <c:idx val="18"/>
            <c:spPr>
              <a:gradFill flip="none" rotWithShape="1">
                <a:gsLst>
                  <a:gs pos="0">
                    <a:srgbClr val="CC6600"/>
                  </a:gs>
                  <a:gs pos="50000">
                    <a:srgbClr val="FFC000"/>
                  </a:gs>
                  <a:gs pos="100000">
                    <a:srgbClr val="CC6600"/>
                  </a:gs>
                </a:gsLst>
                <a:lin ang="10800000" scaled="1"/>
                <a:tileRect/>
              </a:gradFill>
              <a:ln>
                <a:solidFill>
                  <a:schemeClr val="bg2"/>
                </a:solidFill>
              </a:ln>
            </c:spPr>
          </c:dPt>
          <c:dPt>
            <c:idx val="19"/>
            <c:spPr>
              <a:gradFill flip="none" rotWithShape="1">
                <a:gsLst>
                  <a:gs pos="0">
                    <a:srgbClr val="CC6600"/>
                  </a:gs>
                  <a:gs pos="50000">
                    <a:srgbClr val="FFC000"/>
                  </a:gs>
                  <a:gs pos="100000">
                    <a:srgbClr val="CC6600"/>
                  </a:gs>
                </a:gsLst>
                <a:lin ang="10800000" scaled="1"/>
                <a:tileRect/>
              </a:gradFill>
              <a:ln>
                <a:solidFill>
                  <a:schemeClr val="bg2"/>
                </a:solidFill>
              </a:ln>
            </c:spPr>
          </c:dPt>
          <c:dPt>
            <c:idx val="20"/>
            <c:spPr>
              <a:gradFill flip="none" rotWithShape="1">
                <a:gsLst>
                  <a:gs pos="0">
                    <a:srgbClr val="CC6600"/>
                  </a:gs>
                  <a:gs pos="50000">
                    <a:srgbClr val="FFC000"/>
                  </a:gs>
                  <a:gs pos="100000">
                    <a:srgbClr val="CC6600"/>
                  </a:gs>
                </a:gsLst>
                <a:lin ang="10800000" scaled="1"/>
                <a:tileRect/>
              </a:gradFill>
              <a:ln>
                <a:solidFill>
                  <a:schemeClr val="bg2"/>
                </a:solidFill>
              </a:ln>
            </c:spPr>
          </c:dPt>
          <c:dPt>
            <c:idx val="21"/>
            <c:spPr>
              <a:gradFill>
                <a:gsLst>
                  <a:gs pos="50000">
                    <a:srgbClr val="FFC000"/>
                  </a:gs>
                  <a:gs pos="100000">
                    <a:srgbClr val="CC6600"/>
                  </a:gs>
                  <a:gs pos="50000">
                    <a:srgbClr val="FFC000"/>
                  </a:gs>
                  <a:gs pos="0">
                    <a:srgbClr val="CC6600"/>
                  </a:gs>
                  <a:gs pos="100000">
                    <a:srgbClr val="00B050"/>
                  </a:gs>
                </a:gsLst>
                <a:lin ang="10800000" scaled="1"/>
              </a:gradFill>
              <a:ln>
                <a:solidFill>
                  <a:schemeClr val="bg2"/>
                </a:solidFill>
              </a:ln>
            </c:spPr>
          </c:dPt>
          <c:dPt>
            <c:idx val="22"/>
            <c:spPr>
              <a:gradFill flip="none" rotWithShape="1">
                <a:gsLst>
                  <a:gs pos="100000">
                    <a:srgbClr val="CC6600"/>
                  </a:gs>
                  <a:gs pos="0">
                    <a:srgbClr val="CC6600"/>
                  </a:gs>
                  <a:gs pos="50000">
                    <a:srgbClr val="FFC000"/>
                  </a:gs>
                  <a:gs pos="100000">
                    <a:srgbClr val="7030A0"/>
                  </a:gs>
                </a:gsLst>
                <a:lin ang="10800000" scaled="1"/>
                <a:tileRect/>
              </a:gradFill>
              <a:ln>
                <a:solidFill>
                  <a:schemeClr val="bg2"/>
                </a:solidFill>
              </a:ln>
            </c:spPr>
          </c:dPt>
          <c:dPt>
            <c:idx val="23"/>
            <c:spPr>
              <a:gradFill flip="none" rotWithShape="1">
                <a:gsLst>
                  <a:gs pos="0">
                    <a:srgbClr val="CC6600"/>
                  </a:gs>
                  <a:gs pos="50000">
                    <a:srgbClr val="FF9900"/>
                  </a:gs>
                  <a:gs pos="100000">
                    <a:srgbClr val="CC6600"/>
                  </a:gs>
                </a:gsLst>
                <a:lin ang="10800000" scaled="1"/>
                <a:tileRect/>
              </a:gradFill>
              <a:ln>
                <a:solidFill>
                  <a:schemeClr val="bg2"/>
                </a:solidFill>
              </a:ln>
            </c:spPr>
          </c:dPt>
          <c:dPt>
            <c:idx val="24"/>
            <c:spPr>
              <a:gradFill flip="none" rotWithShape="1">
                <a:gsLst>
                  <a:gs pos="0">
                    <a:srgbClr val="CC6600"/>
                  </a:gs>
                  <a:gs pos="50000">
                    <a:srgbClr val="FF9900"/>
                  </a:gs>
                  <a:gs pos="100000">
                    <a:srgbClr val="CC6600"/>
                  </a:gs>
                </a:gsLst>
                <a:lin ang="10800000" scaled="1"/>
                <a:tileRect/>
              </a:gradFill>
              <a:ln>
                <a:solidFill>
                  <a:schemeClr val="bg2"/>
                </a:solidFill>
              </a:ln>
            </c:spPr>
          </c:dPt>
          <c:dPt>
            <c:idx val="25"/>
            <c:spPr>
              <a:gradFill flip="none" rotWithShape="1">
                <a:gsLst>
                  <a:gs pos="0">
                    <a:srgbClr val="7030A0"/>
                  </a:gs>
                  <a:gs pos="50000">
                    <a:srgbClr val="CC00FF"/>
                  </a:gs>
                  <a:gs pos="100000">
                    <a:srgbClr val="7030A0"/>
                  </a:gs>
                </a:gsLst>
                <a:lin ang="10800000" scaled="1"/>
                <a:tileRect/>
              </a:gradFill>
              <a:ln>
                <a:solidFill>
                  <a:schemeClr val="bg2"/>
                </a:solidFill>
              </a:ln>
            </c:spPr>
          </c:dPt>
          <c:dPt>
            <c:idx val="26"/>
            <c:spPr>
              <a:gradFill flip="none" rotWithShape="1">
                <a:gsLst>
                  <a:gs pos="0">
                    <a:srgbClr val="6600CC"/>
                  </a:gs>
                  <a:gs pos="50000">
                    <a:srgbClr val="9933FF"/>
                  </a:gs>
                  <a:gs pos="100000">
                    <a:srgbClr val="6600CC"/>
                  </a:gs>
                </a:gsLst>
                <a:lin ang="10800000" scaled="1"/>
                <a:tileRect/>
              </a:gradFill>
              <a:ln>
                <a:solidFill>
                  <a:schemeClr val="bg2"/>
                </a:solidFill>
              </a:ln>
            </c:spPr>
          </c:dPt>
          <c:dPt>
            <c:idx val="27"/>
            <c:spPr>
              <a:gradFill flip="none" rotWithShape="1">
                <a:gsLst>
                  <a:gs pos="0">
                    <a:srgbClr val="6600CC"/>
                  </a:gs>
                  <a:gs pos="50000">
                    <a:srgbClr val="9933FF"/>
                  </a:gs>
                  <a:gs pos="100000">
                    <a:srgbClr val="6600CC"/>
                  </a:gs>
                </a:gsLst>
                <a:lin ang="10800000" scaled="1"/>
                <a:tileRect/>
              </a:gradFill>
              <a:ln>
                <a:solidFill>
                  <a:schemeClr val="bg2"/>
                </a:solidFill>
              </a:ln>
            </c:spPr>
          </c:dPt>
          <c:dPt>
            <c:idx val="28"/>
            <c:spPr>
              <a:gradFill flip="none" rotWithShape="1">
                <a:gsLst>
                  <a:gs pos="0">
                    <a:srgbClr val="6600CC"/>
                  </a:gs>
                  <a:gs pos="50000">
                    <a:srgbClr val="9933FF"/>
                  </a:gs>
                  <a:gs pos="100000">
                    <a:srgbClr val="6600CC"/>
                  </a:gs>
                </a:gsLst>
                <a:lin ang="10800000" scaled="1"/>
                <a:tileRect/>
              </a:gradFill>
              <a:ln>
                <a:solidFill>
                  <a:schemeClr val="bg2"/>
                </a:solidFill>
              </a:ln>
            </c:spPr>
          </c:dPt>
          <c:dPt>
            <c:idx val="29"/>
            <c:spPr>
              <a:gradFill flip="none" rotWithShape="1">
                <a:gsLst>
                  <a:gs pos="0">
                    <a:srgbClr val="6600CC"/>
                  </a:gs>
                  <a:gs pos="50000">
                    <a:srgbClr val="9933FF"/>
                  </a:gs>
                  <a:gs pos="100000">
                    <a:srgbClr val="6600CC"/>
                  </a:gs>
                </a:gsLst>
                <a:lin ang="10800000" scaled="1"/>
                <a:tileRect/>
              </a:gradFill>
              <a:ln>
                <a:solidFill>
                  <a:schemeClr val="bg2"/>
                </a:solidFill>
              </a:ln>
            </c:spPr>
          </c:dPt>
          <c:dPt>
            <c:idx val="30"/>
            <c:spPr>
              <a:gradFill flip="none" rotWithShape="1">
                <a:gsLst>
                  <a:gs pos="0">
                    <a:srgbClr val="6600CC"/>
                  </a:gs>
                  <a:gs pos="50000">
                    <a:srgbClr val="9933FF"/>
                  </a:gs>
                  <a:gs pos="100000">
                    <a:srgbClr val="6600CC"/>
                  </a:gs>
                </a:gsLst>
                <a:lin ang="10800000" scaled="1"/>
                <a:tileRect/>
              </a:gradFill>
              <a:ln>
                <a:solidFill>
                  <a:schemeClr val="bg2"/>
                </a:solidFill>
              </a:ln>
            </c:spPr>
          </c:dPt>
          <c:dPt>
            <c:idx val="31"/>
            <c:spPr>
              <a:gradFill flip="none" rotWithShape="1">
                <a:gsLst>
                  <a:gs pos="0">
                    <a:srgbClr val="6600CC"/>
                  </a:gs>
                  <a:gs pos="50000">
                    <a:srgbClr val="9933FF"/>
                  </a:gs>
                  <a:gs pos="100000">
                    <a:srgbClr val="6600CC"/>
                  </a:gs>
                </a:gsLst>
                <a:lin ang="10800000" scaled="1"/>
                <a:tileRect/>
              </a:gradFill>
              <a:ln>
                <a:solidFill>
                  <a:schemeClr val="bg2"/>
                </a:solidFill>
              </a:ln>
            </c:spPr>
          </c:dPt>
          <c:dPt>
            <c:idx val="32"/>
            <c:spPr>
              <a:gradFill flip="none" rotWithShape="1">
                <a:gsLst>
                  <a:gs pos="0">
                    <a:srgbClr val="6600CC"/>
                  </a:gs>
                  <a:gs pos="50000">
                    <a:srgbClr val="9933FF"/>
                  </a:gs>
                  <a:gs pos="100000">
                    <a:srgbClr val="6600CC"/>
                  </a:gs>
                </a:gsLst>
                <a:lin ang="10800000" scaled="1"/>
                <a:tileRect/>
              </a:gradFill>
              <a:ln>
                <a:solidFill>
                  <a:schemeClr val="bg2"/>
                </a:solidFill>
              </a:ln>
            </c:spPr>
          </c:dPt>
          <c:dPt>
            <c:idx val="33"/>
            <c:spPr>
              <a:gradFill flip="none" rotWithShape="1">
                <a:gsLst>
                  <a:gs pos="0">
                    <a:srgbClr val="6600CC"/>
                  </a:gs>
                  <a:gs pos="50000">
                    <a:srgbClr val="9933FF"/>
                  </a:gs>
                  <a:gs pos="100000">
                    <a:srgbClr val="6600CC"/>
                  </a:gs>
                </a:gsLst>
                <a:lin ang="10800000" scaled="1"/>
                <a:tileRect/>
              </a:gradFill>
              <a:ln>
                <a:solidFill>
                  <a:schemeClr val="bg2"/>
                </a:solidFill>
              </a:ln>
            </c:spPr>
          </c:dPt>
          <c:dPt>
            <c:idx val="34"/>
            <c:spPr>
              <a:gradFill flip="none" rotWithShape="1">
                <a:gsLst>
                  <a:gs pos="0">
                    <a:srgbClr val="6600CC"/>
                  </a:gs>
                  <a:gs pos="50000">
                    <a:srgbClr val="9933FF"/>
                  </a:gs>
                  <a:gs pos="100000">
                    <a:srgbClr val="6600CC"/>
                  </a:gs>
                </a:gsLst>
                <a:lin ang="10800000" scaled="1"/>
                <a:tileRect/>
              </a:gradFill>
              <a:ln>
                <a:solidFill>
                  <a:schemeClr val="bg2"/>
                </a:solidFill>
              </a:ln>
            </c:spPr>
          </c:dPt>
          <c:dPt>
            <c:idx val="35"/>
            <c:spPr>
              <a:gradFill flip="none" rotWithShape="1">
                <a:gsLst>
                  <a:gs pos="0">
                    <a:srgbClr val="6600CC"/>
                  </a:gs>
                  <a:gs pos="50000">
                    <a:srgbClr val="9933FF"/>
                  </a:gs>
                  <a:gs pos="100000">
                    <a:srgbClr val="6600CC"/>
                  </a:gs>
                </a:gsLst>
                <a:lin ang="10800000" scaled="1"/>
                <a:tileRect/>
              </a:gradFill>
              <a:ln>
                <a:solidFill>
                  <a:schemeClr val="bg2"/>
                </a:solidFill>
              </a:ln>
            </c:spPr>
          </c:dPt>
          <c:dPt>
            <c:idx val="36"/>
            <c:spPr>
              <a:gradFill flip="none" rotWithShape="1">
                <a:gsLst>
                  <a:gs pos="0">
                    <a:srgbClr val="6600CC"/>
                  </a:gs>
                  <a:gs pos="50000">
                    <a:srgbClr val="9933FF"/>
                  </a:gs>
                  <a:gs pos="100000">
                    <a:srgbClr val="6600CC"/>
                  </a:gs>
                </a:gsLst>
                <a:lin ang="10800000" scaled="1"/>
                <a:tileRect/>
              </a:gradFill>
              <a:ln>
                <a:solidFill>
                  <a:schemeClr val="bg2"/>
                </a:solidFill>
              </a:ln>
            </c:spPr>
          </c:dPt>
          <c:dPt>
            <c:idx val="37"/>
            <c:spPr>
              <a:gradFill flip="none" rotWithShape="1">
                <a:gsLst>
                  <a:gs pos="0">
                    <a:srgbClr val="6600CC"/>
                  </a:gs>
                  <a:gs pos="50000">
                    <a:srgbClr val="9933FF"/>
                  </a:gs>
                  <a:gs pos="100000">
                    <a:srgbClr val="6600CC"/>
                  </a:gs>
                </a:gsLst>
                <a:lin ang="10800000" scaled="1"/>
                <a:tileRect/>
              </a:gradFill>
              <a:ln>
                <a:solidFill>
                  <a:schemeClr val="bg2"/>
                </a:solidFill>
              </a:ln>
            </c:spPr>
          </c:dPt>
          <c:cat>
            <c:strRef>
              <c:f>Sheet1!$A$2:$A$39</c:f>
              <c:strCache>
                <c:ptCount val="38"/>
                <c:pt idx="0">
                  <c:v>2001</c:v>
                </c:pt>
                <c:pt idx="1">
                  <c:v>2002</c:v>
                </c:pt>
                <c:pt idx="2">
                  <c:v>2003</c:v>
                </c:pt>
                <c:pt idx="3">
                  <c:v>2004</c:v>
                </c:pt>
                <c:pt idx="4">
                  <c:v>2005</c:v>
                </c:pt>
                <c:pt idx="5">
                  <c:v>2006</c:v>
                </c:pt>
                <c:pt idx="6">
                  <c:v>2007</c:v>
                </c:pt>
                <c:pt idx="7">
                  <c:v>2008</c:v>
                </c:pt>
                <c:pt idx="8">
                  <c:v>2009</c:v>
                </c:pt>
                <c:pt idx="9">
                  <c:v>2010</c:v>
                </c:pt>
                <c:pt idx="10">
                  <c:v>2011</c:v>
                </c:pt>
                <c:pt idx="11">
                  <c:v>1/12-6/12</c:v>
                </c:pt>
                <c:pt idx="13">
                  <c:v>2001</c:v>
                </c:pt>
                <c:pt idx="14">
                  <c:v>2002</c:v>
                </c:pt>
                <c:pt idx="15">
                  <c:v>2003</c:v>
                </c:pt>
                <c:pt idx="16">
                  <c:v>2004</c:v>
                </c:pt>
                <c:pt idx="17">
                  <c:v>2005</c:v>
                </c:pt>
                <c:pt idx="18">
                  <c:v>2006</c:v>
                </c:pt>
                <c:pt idx="19">
                  <c:v>2007</c:v>
                </c:pt>
                <c:pt idx="20">
                  <c:v>2008</c:v>
                </c:pt>
                <c:pt idx="21">
                  <c:v>2009</c:v>
                </c:pt>
                <c:pt idx="22">
                  <c:v>2010</c:v>
                </c:pt>
                <c:pt idx="23">
                  <c:v>2011</c:v>
                </c:pt>
                <c:pt idx="24">
                  <c:v>1/12-6/12</c:v>
                </c:pt>
                <c:pt idx="26">
                  <c:v>2001</c:v>
                </c:pt>
                <c:pt idx="27">
                  <c:v>2002</c:v>
                </c:pt>
                <c:pt idx="28">
                  <c:v>2003</c:v>
                </c:pt>
                <c:pt idx="29">
                  <c:v>2004</c:v>
                </c:pt>
                <c:pt idx="30">
                  <c:v>2005</c:v>
                </c:pt>
                <c:pt idx="31">
                  <c:v>2006</c:v>
                </c:pt>
                <c:pt idx="32">
                  <c:v>2007</c:v>
                </c:pt>
                <c:pt idx="33">
                  <c:v>2008</c:v>
                </c:pt>
                <c:pt idx="34">
                  <c:v>2009</c:v>
                </c:pt>
                <c:pt idx="35">
                  <c:v>2010</c:v>
                </c:pt>
                <c:pt idx="36">
                  <c:v>2011</c:v>
                </c:pt>
                <c:pt idx="37">
                  <c:v>1/12-6/12</c:v>
                </c:pt>
              </c:strCache>
            </c:strRef>
          </c:cat>
          <c:val>
            <c:numRef>
              <c:f>Sheet1!$B$2:$B$39</c:f>
              <c:numCache>
                <c:formatCode>General</c:formatCode>
                <c:ptCount val="38"/>
                <c:pt idx="0">
                  <c:v>48.3</c:v>
                </c:pt>
                <c:pt idx="1">
                  <c:v>66.7</c:v>
                </c:pt>
                <c:pt idx="2">
                  <c:v>57.1</c:v>
                </c:pt>
                <c:pt idx="3">
                  <c:v>54</c:v>
                </c:pt>
                <c:pt idx="4">
                  <c:v>55.4</c:v>
                </c:pt>
                <c:pt idx="5">
                  <c:v>60.3</c:v>
                </c:pt>
                <c:pt idx="6">
                  <c:v>53.8</c:v>
                </c:pt>
                <c:pt idx="7">
                  <c:v>50</c:v>
                </c:pt>
                <c:pt idx="8">
                  <c:v>75</c:v>
                </c:pt>
                <c:pt idx="9">
                  <c:v>74.599999999999994</c:v>
                </c:pt>
                <c:pt idx="10">
                  <c:v>71.7</c:v>
                </c:pt>
                <c:pt idx="11">
                  <c:v>75</c:v>
                </c:pt>
                <c:pt idx="13">
                  <c:v>13.8</c:v>
                </c:pt>
                <c:pt idx="14">
                  <c:v>21.4</c:v>
                </c:pt>
                <c:pt idx="15">
                  <c:v>12.2</c:v>
                </c:pt>
                <c:pt idx="16">
                  <c:v>18</c:v>
                </c:pt>
                <c:pt idx="17">
                  <c:v>7.7</c:v>
                </c:pt>
                <c:pt idx="18">
                  <c:v>17.2</c:v>
                </c:pt>
                <c:pt idx="19">
                  <c:v>5.8</c:v>
                </c:pt>
                <c:pt idx="20">
                  <c:v>7.7</c:v>
                </c:pt>
                <c:pt idx="21">
                  <c:v>13.2</c:v>
                </c:pt>
                <c:pt idx="22">
                  <c:v>15.9</c:v>
                </c:pt>
                <c:pt idx="23">
                  <c:v>4.3</c:v>
                </c:pt>
                <c:pt idx="24">
                  <c:v>5</c:v>
                </c:pt>
                <c:pt idx="26">
                  <c:v>34.5</c:v>
                </c:pt>
                <c:pt idx="27">
                  <c:v>47.6</c:v>
                </c:pt>
                <c:pt idx="28">
                  <c:v>44.9</c:v>
                </c:pt>
                <c:pt idx="29">
                  <c:v>38</c:v>
                </c:pt>
                <c:pt idx="30">
                  <c:v>41.5</c:v>
                </c:pt>
                <c:pt idx="31">
                  <c:v>43.1</c:v>
                </c:pt>
                <c:pt idx="32">
                  <c:v>46.2</c:v>
                </c:pt>
                <c:pt idx="33">
                  <c:v>42.3</c:v>
                </c:pt>
                <c:pt idx="34">
                  <c:v>61.8</c:v>
                </c:pt>
                <c:pt idx="35">
                  <c:v>58.7</c:v>
                </c:pt>
                <c:pt idx="36">
                  <c:v>67.400000000000006</c:v>
                </c:pt>
                <c:pt idx="37">
                  <c:v>70</c:v>
                </c:pt>
              </c:numCache>
            </c:numRef>
          </c:val>
        </c:ser>
        <c:gapWidth val="0"/>
        <c:axId val="148585856"/>
        <c:axId val="148587648"/>
      </c:barChart>
      <c:catAx>
        <c:axId val="148585856"/>
        <c:scaling>
          <c:orientation val="minMax"/>
        </c:scaling>
        <c:axPos val="b"/>
        <c:tickLblPos val="nextTo"/>
        <c:txPr>
          <a:bodyPr rot="-2400000"/>
          <a:lstStyle/>
          <a:p>
            <a:pPr>
              <a:defRPr sz="1200" b="1"/>
            </a:pPr>
            <a:endParaRPr lang="en-US"/>
          </a:p>
        </c:txPr>
        <c:crossAx val="148587648"/>
        <c:crosses val="autoZero"/>
        <c:auto val="1"/>
        <c:lblAlgn val="ctr"/>
        <c:lblOffset val="100"/>
        <c:tickLblSkip val="1"/>
      </c:catAx>
      <c:valAx>
        <c:axId val="148587648"/>
        <c:scaling>
          <c:orientation val="minMax"/>
        </c:scaling>
        <c:axPos val="l"/>
        <c:majorGridlines>
          <c:spPr>
            <a:ln>
              <a:prstDash val="sysDash"/>
            </a:ln>
          </c:spPr>
        </c:majorGridlines>
        <c:title>
          <c:tx>
            <c:rich>
              <a:bodyPr rot="-5400000" vert="horz"/>
              <a:lstStyle/>
              <a:p>
                <a:pPr>
                  <a:defRPr sz="1700"/>
                </a:pPr>
                <a:r>
                  <a:rPr lang="en-US" sz="1700" dirty="0" smtClean="0"/>
                  <a:t>% </a:t>
                </a:r>
                <a:r>
                  <a:rPr lang="en-US" sz="1700" smtClean="0"/>
                  <a:t>of patients</a:t>
                </a:r>
                <a:endParaRPr lang="en-US" sz="1700" dirty="0"/>
              </a:p>
            </c:rich>
          </c:tx>
          <c:layout/>
        </c:title>
        <c:numFmt formatCode="General" sourceLinked="1"/>
        <c:tickLblPos val="nextTo"/>
        <c:txPr>
          <a:bodyPr/>
          <a:lstStyle/>
          <a:p>
            <a:pPr>
              <a:defRPr sz="1500" b="1"/>
            </a:pPr>
            <a:endParaRPr lang="en-US"/>
          </a:p>
        </c:txPr>
        <c:crossAx val="148585856"/>
        <c:crosses val="autoZero"/>
        <c:crossBetween val="between"/>
      </c:valAx>
      <c:spPr>
        <a:solidFill>
          <a:schemeClr val="bg2"/>
        </a:solidFill>
        <a:ln>
          <a:solidFill>
            <a:schemeClr val="tx1"/>
          </a:solidFill>
        </a:ln>
      </c:spPr>
    </c:plotArea>
    <c:plotVisOnly val="1"/>
  </c:chart>
  <c:txPr>
    <a:bodyPr/>
    <a:lstStyle/>
    <a:p>
      <a:pPr>
        <a:defRPr sz="1800"/>
      </a:pPr>
      <a:endParaRPr lang="en-US"/>
    </a:p>
  </c:txPr>
  <c:externalData r:id="rId1"/>
  <c:userShapes r:id="rId2"/>
</c:chartSpace>
</file>

<file path=ppt/charts/chart34.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0564885141569696"/>
          <c:y val="3.3590508847684365E-2"/>
          <c:w val="0.87737962511323264"/>
          <c:h val="0.82181779696892732"/>
        </c:manualLayout>
      </c:layout>
      <c:scatterChart>
        <c:scatterStyle val="lineMarker"/>
        <c:ser>
          <c:idx val="0"/>
          <c:order val="0"/>
          <c:tx>
            <c:strRef>
              <c:f>Sheet1!$B$1</c:f>
              <c:strCache>
                <c:ptCount val="1"/>
                <c:pt idx="0">
                  <c:v>Induction (N = 336)</c:v>
                </c:pt>
              </c:strCache>
            </c:strRef>
          </c:tx>
          <c:spPr>
            <a:ln w="41275">
              <a:solidFill>
                <a:srgbClr val="00FF00"/>
              </a:solidFill>
            </a:ln>
          </c:spPr>
          <c:marker>
            <c:symbol val="none"/>
          </c:marker>
          <c:xVal>
            <c:numRef>
              <c:f>Sheet1!$A$2:$A$20</c:f>
              <c:numCache>
                <c:formatCode>General</c:formatCode>
                <c:ptCount val="19"/>
                <c:pt idx="0">
                  <c:v>0</c:v>
                </c:pt>
                <c:pt idx="1">
                  <c:v>8.3300000000000041E-2</c:v>
                </c:pt>
                <c:pt idx="2">
                  <c:v>0.16669999999999999</c:v>
                </c:pt>
                <c:pt idx="3">
                  <c:v>0.25</c:v>
                </c:pt>
                <c:pt idx="4">
                  <c:v>0.33330000000000226</c:v>
                </c:pt>
                <c:pt idx="5">
                  <c:v>0.41670000000000001</c:v>
                </c:pt>
                <c:pt idx="6">
                  <c:v>0.5</c:v>
                </c:pt>
                <c:pt idx="7">
                  <c:v>0.58329999999999949</c:v>
                </c:pt>
                <c:pt idx="8">
                  <c:v>0.66670000000000385</c:v>
                </c:pt>
                <c:pt idx="9">
                  <c:v>0.75000000000000266</c:v>
                </c:pt>
                <c:pt idx="10">
                  <c:v>0.83330000000000004</c:v>
                </c:pt>
                <c:pt idx="11">
                  <c:v>0.91670000000000063</c:v>
                </c:pt>
                <c:pt idx="12">
                  <c:v>1</c:v>
                </c:pt>
                <c:pt idx="13">
                  <c:v>2</c:v>
                </c:pt>
                <c:pt idx="14">
                  <c:v>3</c:v>
                </c:pt>
                <c:pt idx="15">
                  <c:v>4</c:v>
                </c:pt>
                <c:pt idx="16">
                  <c:v>5</c:v>
                </c:pt>
                <c:pt idx="17">
                  <c:v>6</c:v>
                </c:pt>
                <c:pt idx="18">
                  <c:v>7</c:v>
                </c:pt>
              </c:numCache>
            </c:numRef>
          </c:xVal>
          <c:yVal>
            <c:numRef>
              <c:f>Sheet1!$B$2:$B$20</c:f>
              <c:numCache>
                <c:formatCode>General</c:formatCode>
                <c:ptCount val="19"/>
                <c:pt idx="0">
                  <c:v>100</c:v>
                </c:pt>
                <c:pt idx="1">
                  <c:v>100</c:v>
                </c:pt>
                <c:pt idx="2">
                  <c:v>99.697999999999993</c:v>
                </c:pt>
                <c:pt idx="3">
                  <c:v>99.394000000000005</c:v>
                </c:pt>
                <c:pt idx="4">
                  <c:v>97.57</c:v>
                </c:pt>
                <c:pt idx="5">
                  <c:v>97.266000000000005</c:v>
                </c:pt>
                <c:pt idx="6">
                  <c:v>95.436000000000007</c:v>
                </c:pt>
                <c:pt idx="7">
                  <c:v>94.823999999999998</c:v>
                </c:pt>
                <c:pt idx="8">
                  <c:v>94.210000000000022</c:v>
                </c:pt>
                <c:pt idx="9">
                  <c:v>93.287000000000006</c:v>
                </c:pt>
                <c:pt idx="10">
                  <c:v>91.125999999999948</c:v>
                </c:pt>
                <c:pt idx="11">
                  <c:v>89.568000000000012</c:v>
                </c:pt>
                <c:pt idx="12">
                  <c:v>88.935000000000002</c:v>
                </c:pt>
                <c:pt idx="13">
                  <c:v>77.217000000000027</c:v>
                </c:pt>
                <c:pt idx="14">
                  <c:v>67.433999999999997</c:v>
                </c:pt>
                <c:pt idx="15">
                  <c:v>61.724000000000011</c:v>
                </c:pt>
                <c:pt idx="16">
                  <c:v>56.575000000000003</c:v>
                </c:pt>
                <c:pt idx="17">
                  <c:v>52.355999999999995</c:v>
                </c:pt>
                <c:pt idx="18">
                  <c:v>48.372</c:v>
                </c:pt>
              </c:numCache>
            </c:numRef>
          </c:yVal>
        </c:ser>
        <c:ser>
          <c:idx val="1"/>
          <c:order val="1"/>
          <c:tx>
            <c:strRef>
              <c:f>Sheet1!$C$1</c:f>
              <c:strCache>
                <c:ptCount val="1"/>
                <c:pt idx="0">
                  <c:v>No Induction (N = 213)</c:v>
                </c:pt>
              </c:strCache>
            </c:strRef>
          </c:tx>
          <c:spPr>
            <a:ln w="41275">
              <a:solidFill>
                <a:srgbClr val="9933FF"/>
              </a:solidFill>
              <a:prstDash val="solid"/>
            </a:ln>
          </c:spPr>
          <c:marker>
            <c:symbol val="none"/>
          </c:marker>
          <c:xVal>
            <c:numRef>
              <c:f>Sheet1!$A$2:$A$20</c:f>
              <c:numCache>
                <c:formatCode>General</c:formatCode>
                <c:ptCount val="19"/>
                <c:pt idx="0">
                  <c:v>0</c:v>
                </c:pt>
                <c:pt idx="1">
                  <c:v>8.3300000000000041E-2</c:v>
                </c:pt>
                <c:pt idx="2">
                  <c:v>0.16669999999999999</c:v>
                </c:pt>
                <c:pt idx="3">
                  <c:v>0.25</c:v>
                </c:pt>
                <c:pt idx="4">
                  <c:v>0.33330000000000226</c:v>
                </c:pt>
                <c:pt idx="5">
                  <c:v>0.41670000000000001</c:v>
                </c:pt>
                <c:pt idx="6">
                  <c:v>0.5</c:v>
                </c:pt>
                <c:pt idx="7">
                  <c:v>0.58329999999999949</c:v>
                </c:pt>
                <c:pt idx="8">
                  <c:v>0.66670000000000385</c:v>
                </c:pt>
                <c:pt idx="9">
                  <c:v>0.75000000000000266</c:v>
                </c:pt>
                <c:pt idx="10">
                  <c:v>0.83330000000000004</c:v>
                </c:pt>
                <c:pt idx="11">
                  <c:v>0.91670000000000063</c:v>
                </c:pt>
                <c:pt idx="12">
                  <c:v>1</c:v>
                </c:pt>
                <c:pt idx="13">
                  <c:v>2</c:v>
                </c:pt>
                <c:pt idx="14">
                  <c:v>3</c:v>
                </c:pt>
                <c:pt idx="15">
                  <c:v>4</c:v>
                </c:pt>
                <c:pt idx="16">
                  <c:v>5</c:v>
                </c:pt>
                <c:pt idx="17">
                  <c:v>6</c:v>
                </c:pt>
                <c:pt idx="18">
                  <c:v>7</c:v>
                </c:pt>
              </c:numCache>
            </c:numRef>
          </c:xVal>
          <c:yVal>
            <c:numRef>
              <c:f>Sheet1!$C$2:$C$20</c:f>
              <c:numCache>
                <c:formatCode>General</c:formatCode>
                <c:ptCount val="19"/>
                <c:pt idx="0">
                  <c:v>100</c:v>
                </c:pt>
                <c:pt idx="1">
                  <c:v>99.53</c:v>
                </c:pt>
                <c:pt idx="2">
                  <c:v>99.058999999999983</c:v>
                </c:pt>
                <c:pt idx="3">
                  <c:v>99.058999999999983</c:v>
                </c:pt>
                <c:pt idx="4">
                  <c:v>98.584999999999994</c:v>
                </c:pt>
                <c:pt idx="5">
                  <c:v>96.688999999999979</c:v>
                </c:pt>
                <c:pt idx="6">
                  <c:v>95.741000000000227</c:v>
                </c:pt>
                <c:pt idx="7">
                  <c:v>95.265000000000001</c:v>
                </c:pt>
                <c:pt idx="8">
                  <c:v>94.312000000000012</c:v>
                </c:pt>
                <c:pt idx="9">
                  <c:v>93.835999999999999</c:v>
                </c:pt>
                <c:pt idx="10">
                  <c:v>91.93</c:v>
                </c:pt>
                <c:pt idx="11">
                  <c:v>90.977999999999994</c:v>
                </c:pt>
                <c:pt idx="12">
                  <c:v>90.012</c:v>
                </c:pt>
                <c:pt idx="13">
                  <c:v>80.914000000000357</c:v>
                </c:pt>
                <c:pt idx="14">
                  <c:v>70.884</c:v>
                </c:pt>
                <c:pt idx="15">
                  <c:v>63.652000000000001</c:v>
                </c:pt>
                <c:pt idx="16">
                  <c:v>56.497</c:v>
                </c:pt>
                <c:pt idx="17">
                  <c:v>53.355999999999995</c:v>
                </c:pt>
                <c:pt idx="18">
                  <c:v>45.457999999999998</c:v>
                </c:pt>
              </c:numCache>
            </c:numRef>
          </c:yVal>
        </c:ser>
        <c:axId val="148699008"/>
        <c:axId val="148733952"/>
      </c:scatterChart>
      <c:valAx>
        <c:axId val="148699008"/>
        <c:scaling>
          <c:orientation val="minMax"/>
          <c:max val="7"/>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148733952"/>
        <c:crosses val="autoZero"/>
        <c:crossBetween val="midCat"/>
        <c:majorUnit val="1"/>
      </c:valAx>
      <c:valAx>
        <c:axId val="148733952"/>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148699008"/>
        <c:crosses val="autoZero"/>
        <c:crossBetween val="midCat"/>
        <c:majorUnit val="25"/>
      </c:valAx>
      <c:spPr>
        <a:solidFill>
          <a:schemeClr val="bg2"/>
        </a:solidFill>
        <a:ln>
          <a:solidFill>
            <a:schemeClr val="tx1"/>
          </a:solidFill>
        </a:ln>
      </c:spPr>
    </c:plotArea>
    <c:legend>
      <c:legendPos val="r"/>
      <c:layout>
        <c:manualLayout>
          <c:xMode val="edge"/>
          <c:yMode val="edge"/>
          <c:x val="0.14879787703528224"/>
          <c:y val="0.63118597070527471"/>
          <c:w val="0.26276554479362629"/>
          <c:h val="0.12625603251206607"/>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35.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10592420969502706"/>
          <c:y val="3.6626238252476601E-2"/>
          <c:w val="0.87785160151443098"/>
          <c:h val="0.73795275590551179"/>
        </c:manualLayout>
      </c:layout>
      <c:barChart>
        <c:barDir val="col"/>
        <c:grouping val="clustered"/>
        <c:ser>
          <c:idx val="0"/>
          <c:order val="0"/>
          <c:tx>
            <c:strRef>
              <c:f>Sheet1!$B$1</c:f>
              <c:strCache>
                <c:ptCount val="1"/>
                <c:pt idx="0">
                  <c:v>Year 1 (N = 463)</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cat>
            <c:strRef>
              <c:f>Sheet1!$A$2:$A$7</c:f>
              <c:strCache>
                <c:ptCount val="6"/>
                <c:pt idx="0">
                  <c:v>Cyclosporine</c:v>
                </c:pt>
                <c:pt idx="1">
                  <c:v>Tacrolimus</c:v>
                </c:pt>
                <c:pt idx="2">
                  <c:v>Sirolimus/
Everolimus</c:v>
                </c:pt>
                <c:pt idx="3">
                  <c:v>MMF/MPA</c:v>
                </c:pt>
                <c:pt idx="4">
                  <c:v>Azathioprine</c:v>
                </c:pt>
                <c:pt idx="5">
                  <c:v>Prednisone</c:v>
                </c:pt>
              </c:strCache>
            </c:strRef>
          </c:cat>
          <c:val>
            <c:numRef>
              <c:f>Sheet1!$B$2:$B$7</c:f>
              <c:numCache>
                <c:formatCode>General</c:formatCode>
                <c:ptCount val="6"/>
                <c:pt idx="0">
                  <c:v>17.062599999999861</c:v>
                </c:pt>
                <c:pt idx="1">
                  <c:v>82.721400000000003</c:v>
                </c:pt>
                <c:pt idx="2">
                  <c:v>3.4556999999999967</c:v>
                </c:pt>
                <c:pt idx="3">
                  <c:v>67.818600000000004</c:v>
                </c:pt>
                <c:pt idx="4">
                  <c:v>25.485999999999876</c:v>
                </c:pt>
                <c:pt idx="5">
                  <c:v>95.248400000000004</c:v>
                </c:pt>
              </c:numCache>
            </c:numRef>
          </c:val>
        </c:ser>
        <c:ser>
          <c:idx val="1"/>
          <c:order val="1"/>
          <c:tx>
            <c:strRef>
              <c:f>Sheet1!$C$1</c:f>
              <c:strCache>
                <c:ptCount val="1"/>
                <c:pt idx="0">
                  <c:v>Year 5 (N = 211)</c:v>
                </c:pt>
              </c:strCache>
            </c:strRef>
          </c:tx>
          <c:spPr>
            <a:gradFill>
              <a:gsLst>
                <a:gs pos="0">
                  <a:srgbClr val="00B050"/>
                </a:gs>
                <a:gs pos="50000">
                  <a:srgbClr val="00FF00"/>
                </a:gs>
                <a:gs pos="100000">
                  <a:srgbClr val="00B050"/>
                </a:gs>
              </a:gsLst>
              <a:lin ang="10800000" scaled="1"/>
            </a:gradFill>
            <a:ln>
              <a:solidFill>
                <a:schemeClr val="bg2"/>
              </a:solidFill>
            </a:ln>
          </c:spPr>
          <c:cat>
            <c:strRef>
              <c:f>Sheet1!$A$2:$A$7</c:f>
              <c:strCache>
                <c:ptCount val="6"/>
                <c:pt idx="0">
                  <c:v>Cyclosporine</c:v>
                </c:pt>
                <c:pt idx="1">
                  <c:v>Tacrolimus</c:v>
                </c:pt>
                <c:pt idx="2">
                  <c:v>Sirolimus/
Everolimus</c:v>
                </c:pt>
                <c:pt idx="3">
                  <c:v>MMF/MPA</c:v>
                </c:pt>
                <c:pt idx="4">
                  <c:v>Azathioprine</c:v>
                </c:pt>
                <c:pt idx="5">
                  <c:v>Prednisone</c:v>
                </c:pt>
              </c:strCache>
            </c:strRef>
          </c:cat>
          <c:val>
            <c:numRef>
              <c:f>Sheet1!$C$2:$C$7</c:f>
              <c:numCache>
                <c:formatCode>General</c:formatCode>
                <c:ptCount val="6"/>
                <c:pt idx="0">
                  <c:v>23.6967</c:v>
                </c:pt>
                <c:pt idx="1">
                  <c:v>75.355499999999978</c:v>
                </c:pt>
                <c:pt idx="2">
                  <c:v>11.848299999999998</c:v>
                </c:pt>
                <c:pt idx="3">
                  <c:v>55.450199999999995</c:v>
                </c:pt>
                <c:pt idx="4">
                  <c:v>27.488199999999836</c:v>
                </c:pt>
                <c:pt idx="5">
                  <c:v>93.364900000000006</c:v>
                </c:pt>
              </c:numCache>
            </c:numRef>
          </c:val>
        </c:ser>
        <c:gapWidth val="35"/>
        <c:axId val="148767872"/>
        <c:axId val="148769408"/>
      </c:barChart>
      <c:catAx>
        <c:axId val="148767872"/>
        <c:scaling>
          <c:orientation val="minMax"/>
        </c:scaling>
        <c:axPos val="b"/>
        <c:numFmt formatCode="General" sourceLinked="1"/>
        <c:tickLblPos val="nextTo"/>
        <c:txPr>
          <a:bodyPr rot="0"/>
          <a:lstStyle/>
          <a:p>
            <a:pPr>
              <a:defRPr sz="1500" b="1"/>
            </a:pPr>
            <a:endParaRPr lang="en-US"/>
          </a:p>
        </c:txPr>
        <c:crossAx val="148769408"/>
        <c:crosses val="autoZero"/>
        <c:auto val="1"/>
        <c:lblAlgn val="ctr"/>
        <c:lblOffset val="100"/>
        <c:tickLblSkip val="1"/>
      </c:catAx>
      <c:valAx>
        <c:axId val="148769408"/>
        <c:scaling>
          <c:orientation val="minMax"/>
          <c:max val="100"/>
        </c:scaling>
        <c:axPos val="l"/>
        <c:majorGridlines>
          <c:spPr>
            <a:ln>
              <a:prstDash val="sysDash"/>
            </a:ln>
          </c:spPr>
        </c:majorGridlines>
        <c:title>
          <c:tx>
            <c:rich>
              <a:bodyPr rot="-5400000" vert="horz"/>
              <a:lstStyle/>
              <a:p>
                <a:pPr>
                  <a:defRPr sz="1700"/>
                </a:pPr>
                <a:r>
                  <a:rPr lang="en-US" sz="1700" dirty="0" smtClean="0"/>
                  <a:t>% of patients</a:t>
                </a:r>
                <a:endParaRPr lang="en-US" sz="1700" dirty="0"/>
              </a:p>
            </c:rich>
          </c:tx>
          <c:layout>
            <c:manualLayout>
              <c:xMode val="edge"/>
              <c:yMode val="edge"/>
              <c:x val="1.4277286135692969E-2"/>
              <c:y val="0.21671132842265844"/>
            </c:manualLayout>
          </c:layout>
        </c:title>
        <c:numFmt formatCode="General" sourceLinked="1"/>
        <c:tickLblPos val="nextTo"/>
        <c:txPr>
          <a:bodyPr/>
          <a:lstStyle/>
          <a:p>
            <a:pPr>
              <a:defRPr sz="1500" b="1"/>
            </a:pPr>
            <a:endParaRPr lang="en-US"/>
          </a:p>
        </c:txPr>
        <c:crossAx val="148767872"/>
        <c:crosses val="autoZero"/>
        <c:crossBetween val="between"/>
        <c:majorUnit val="20"/>
      </c:valAx>
      <c:spPr>
        <a:solidFill>
          <a:schemeClr val="bg2"/>
        </a:solidFill>
        <a:ln>
          <a:solidFill>
            <a:schemeClr val="tx1"/>
          </a:solidFill>
        </a:ln>
      </c:spPr>
    </c:plotArea>
    <c:legend>
      <c:legendPos val="r"/>
      <c:layout>
        <c:manualLayout>
          <c:xMode val="edge"/>
          <c:yMode val="edge"/>
          <c:x val="0.16812823728892295"/>
          <c:y val="4.8631995597324486E-2"/>
          <c:w val="0.39583919819757596"/>
          <c:h val="9.7270341207349093E-2"/>
        </c:manualLayout>
      </c:layout>
      <c:overlay val="1"/>
      <c:spPr>
        <a:solidFill>
          <a:schemeClr val="bg2"/>
        </a:solidFill>
        <a:ln>
          <a:solidFill>
            <a:schemeClr val="tx1"/>
          </a:solidFill>
        </a:ln>
      </c:spPr>
      <c:txPr>
        <a:bodyPr/>
        <a:lstStyle/>
        <a:p>
          <a:pPr>
            <a:defRPr sz="1500" b="1"/>
          </a:pPr>
          <a:endParaRPr lang="en-US"/>
        </a:p>
      </c:txPr>
    </c:legend>
    <c:plotVisOnly val="1"/>
    <c:dispBlanksAs val="gap"/>
  </c:chart>
  <c:txPr>
    <a:bodyPr/>
    <a:lstStyle/>
    <a:p>
      <a:pPr>
        <a:defRPr sz="1800"/>
      </a:pPr>
      <a:endParaRPr lang="en-US"/>
    </a:p>
  </c:txPr>
  <c:externalData r:id="rId1"/>
  <c:userShapes r:id="rId2"/>
</c:chartSpace>
</file>

<file path=ppt/charts/chart36.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0592420969502706"/>
          <c:y val="3.6626238252476601E-2"/>
          <c:w val="0.87785160151443142"/>
          <c:h val="0.62504953009906594"/>
        </c:manualLayout>
      </c:layout>
      <c:barChart>
        <c:barDir val="col"/>
        <c:grouping val="stacked"/>
        <c:ser>
          <c:idx val="0"/>
          <c:order val="0"/>
          <c:tx>
            <c:strRef>
              <c:f>Sheet1!$B$1</c:f>
              <c:strCache>
                <c:ptCount val="1"/>
                <c:pt idx="0">
                  <c:v>N</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dPt>
            <c:idx val="6"/>
            <c:spPr>
              <a:gradFill>
                <a:gsLst>
                  <a:gs pos="0">
                    <a:srgbClr val="6600CC"/>
                  </a:gs>
                  <a:gs pos="50000">
                    <a:srgbClr val="9933FF"/>
                  </a:gs>
                  <a:gs pos="100000">
                    <a:srgbClr val="6600CC"/>
                  </a:gs>
                </a:gsLst>
                <a:lin ang="10800000" scaled="1"/>
              </a:gradFill>
              <a:ln>
                <a:solidFill>
                  <a:schemeClr val="bg2"/>
                </a:solidFill>
              </a:ln>
            </c:spPr>
          </c:dPt>
          <c:cat>
            <c:strRef>
              <c:f>Sheet1!$A$2:$A$8</c:f>
              <c:strCache>
                <c:ptCount val="7"/>
                <c:pt idx="0">
                  <c:v>Calcineurin Inhibitor</c:v>
                </c:pt>
                <c:pt idx="1">
                  <c:v>CellCycle</c:v>
                </c:pt>
                <c:pt idx="2">
                  <c:v>Prednisone</c:v>
                </c:pt>
                <c:pt idx="4">
                  <c:v>Calcineurin Inhibitor</c:v>
                </c:pt>
                <c:pt idx="5">
                  <c:v>CellCycle</c:v>
                </c:pt>
                <c:pt idx="6">
                  <c:v>Prednisone</c:v>
                </c:pt>
              </c:strCache>
            </c:strRef>
          </c:cat>
          <c:val>
            <c:numRef>
              <c:f>Sheet1!$B$2:$B$8</c:f>
              <c:numCache>
                <c:formatCode>General</c:formatCode>
                <c:ptCount val="7"/>
                <c:pt idx="0">
                  <c:v>16.846699999999899</c:v>
                </c:pt>
                <c:pt idx="1">
                  <c:v>25.27</c:v>
                </c:pt>
                <c:pt idx="2">
                  <c:v>95.248400000000004</c:v>
                </c:pt>
                <c:pt idx="4">
                  <c:v>23.222699999999854</c:v>
                </c:pt>
                <c:pt idx="5">
                  <c:v>27.488199999999836</c:v>
                </c:pt>
                <c:pt idx="6">
                  <c:v>93.364900000000006</c:v>
                </c:pt>
              </c:numCache>
            </c:numRef>
          </c:val>
        </c:ser>
        <c:ser>
          <c:idx val="1"/>
          <c:order val="1"/>
          <c:tx>
            <c:strRef>
              <c:f>Sheet1!$C$1</c:f>
              <c:strCache>
                <c:ptCount val="1"/>
                <c:pt idx="0">
                  <c:v>N2</c:v>
                </c:pt>
              </c:strCache>
            </c:strRef>
          </c:tx>
          <c:spPr>
            <a:gradFill>
              <a:gsLst>
                <a:gs pos="0">
                  <a:srgbClr val="00B050"/>
                </a:gs>
                <a:gs pos="50000">
                  <a:srgbClr val="00FF00"/>
                </a:gs>
                <a:gs pos="100000">
                  <a:srgbClr val="00B050"/>
                </a:gs>
              </a:gsLst>
              <a:lin ang="10800000" scaled="1"/>
            </a:gradFill>
            <a:ln>
              <a:solidFill>
                <a:schemeClr val="bg2"/>
              </a:solidFill>
            </a:ln>
          </c:spPr>
          <c:dPt>
            <c:idx val="1"/>
            <c:spPr>
              <a:gradFill>
                <a:gsLst>
                  <a:gs pos="0">
                    <a:srgbClr val="CCCC00"/>
                  </a:gs>
                  <a:gs pos="50000">
                    <a:srgbClr val="FFFF00"/>
                  </a:gs>
                  <a:gs pos="100000">
                    <a:srgbClr val="CCCC00"/>
                  </a:gs>
                </a:gsLst>
                <a:lin ang="10800000" scaled="1"/>
              </a:gradFill>
              <a:ln>
                <a:solidFill>
                  <a:schemeClr val="bg2"/>
                </a:solidFill>
              </a:ln>
            </c:spPr>
          </c:dPt>
          <c:dPt>
            <c:idx val="5"/>
            <c:spPr>
              <a:gradFill>
                <a:gsLst>
                  <a:gs pos="0">
                    <a:srgbClr val="CCCC00"/>
                  </a:gs>
                  <a:gs pos="50000">
                    <a:srgbClr val="FFFF00"/>
                  </a:gs>
                  <a:gs pos="100000">
                    <a:srgbClr val="CCCC00"/>
                  </a:gs>
                </a:gsLst>
                <a:lin ang="10800000" scaled="1"/>
              </a:gradFill>
              <a:ln>
                <a:solidFill>
                  <a:schemeClr val="bg2"/>
                </a:solidFill>
              </a:ln>
            </c:spPr>
          </c:dPt>
          <c:cat>
            <c:strRef>
              <c:f>Sheet1!$A$2:$A$8</c:f>
              <c:strCache>
                <c:ptCount val="7"/>
                <c:pt idx="0">
                  <c:v>Calcineurin Inhibitor</c:v>
                </c:pt>
                <c:pt idx="1">
                  <c:v>CellCycle</c:v>
                </c:pt>
                <c:pt idx="2">
                  <c:v>Prednisone</c:v>
                </c:pt>
                <c:pt idx="4">
                  <c:v>Calcineurin Inhibitor</c:v>
                </c:pt>
                <c:pt idx="5">
                  <c:v>CellCycle</c:v>
                </c:pt>
                <c:pt idx="6">
                  <c:v>Prednisone</c:v>
                </c:pt>
              </c:strCache>
            </c:strRef>
          </c:cat>
          <c:val>
            <c:numRef>
              <c:f>Sheet1!$C$2:$C$8</c:f>
              <c:numCache>
                <c:formatCode>General</c:formatCode>
                <c:ptCount val="7"/>
                <c:pt idx="0">
                  <c:v>82.50539999999998</c:v>
                </c:pt>
                <c:pt idx="1">
                  <c:v>67.602599999999981</c:v>
                </c:pt>
                <c:pt idx="4">
                  <c:v>74.881500000000003</c:v>
                </c:pt>
                <c:pt idx="5">
                  <c:v>55.450199999999995</c:v>
                </c:pt>
              </c:numCache>
            </c:numRef>
          </c:val>
        </c:ser>
        <c:gapWidth val="35"/>
        <c:overlap val="100"/>
        <c:axId val="149046400"/>
        <c:axId val="149047936"/>
      </c:barChart>
      <c:catAx>
        <c:axId val="149046400"/>
        <c:scaling>
          <c:orientation val="minMax"/>
        </c:scaling>
        <c:axPos val="b"/>
        <c:numFmt formatCode="General" sourceLinked="1"/>
        <c:tickLblPos val="nextTo"/>
        <c:txPr>
          <a:bodyPr rot="0"/>
          <a:lstStyle/>
          <a:p>
            <a:pPr>
              <a:defRPr sz="1500" b="1"/>
            </a:pPr>
            <a:endParaRPr lang="en-US"/>
          </a:p>
        </c:txPr>
        <c:crossAx val="149047936"/>
        <c:crosses val="autoZero"/>
        <c:auto val="1"/>
        <c:lblAlgn val="ctr"/>
        <c:lblOffset val="100"/>
        <c:tickLblSkip val="1"/>
      </c:catAx>
      <c:valAx>
        <c:axId val="149047936"/>
        <c:scaling>
          <c:orientation val="minMax"/>
          <c:max val="100"/>
        </c:scaling>
        <c:axPos val="l"/>
        <c:majorGridlines>
          <c:spPr>
            <a:ln>
              <a:prstDash val="sysDash"/>
            </a:ln>
          </c:spPr>
        </c:majorGridlines>
        <c:title>
          <c:tx>
            <c:rich>
              <a:bodyPr rot="-5400000" vert="horz"/>
              <a:lstStyle/>
              <a:p>
                <a:pPr>
                  <a:defRPr sz="1700"/>
                </a:pPr>
                <a:r>
                  <a:rPr lang="en-US" sz="1700" dirty="0" smtClean="0"/>
                  <a:t>% of Patients</a:t>
                </a:r>
                <a:endParaRPr lang="en-US" sz="1700" dirty="0"/>
              </a:p>
            </c:rich>
          </c:tx>
          <c:layout>
            <c:manualLayout>
              <c:xMode val="edge"/>
              <c:yMode val="edge"/>
              <c:x val="1.4277286135692962E-2"/>
              <c:y val="0.21671132842265844"/>
            </c:manualLayout>
          </c:layout>
        </c:title>
        <c:numFmt formatCode="General" sourceLinked="1"/>
        <c:tickLblPos val="nextTo"/>
        <c:txPr>
          <a:bodyPr/>
          <a:lstStyle/>
          <a:p>
            <a:pPr>
              <a:defRPr sz="1500" b="1"/>
            </a:pPr>
            <a:endParaRPr lang="en-US"/>
          </a:p>
        </c:txPr>
        <c:crossAx val="149046400"/>
        <c:crosses val="autoZero"/>
        <c:crossBetween val="between"/>
        <c:majorUnit val="20"/>
      </c:valAx>
      <c:spPr>
        <a:solidFill>
          <a:schemeClr val="bg2"/>
        </a:solidFill>
        <a:ln>
          <a:solidFill>
            <a:schemeClr val="tx1"/>
          </a:solidFill>
        </a:ln>
      </c:spPr>
    </c:plotArea>
    <c:plotVisOnly val="1"/>
    <c:dispBlanksAs val="gap"/>
  </c:chart>
  <c:txPr>
    <a:bodyPr/>
    <a:lstStyle/>
    <a:p>
      <a:pPr>
        <a:defRPr sz="1800"/>
      </a:pPr>
      <a:endParaRPr lang="en-US"/>
    </a:p>
  </c:txPr>
  <c:externalData r:id="rId1"/>
  <c:userShapes r:id="rId2"/>
</c:chartSpace>
</file>

<file path=ppt/charts/chart37.xml><?xml version="1.0" encoding="utf-8"?>
<c:chartSpace xmlns:c="http://schemas.openxmlformats.org/drawingml/2006/chart" xmlns:a="http://schemas.openxmlformats.org/drawingml/2006/main" xmlns:r="http://schemas.openxmlformats.org/officeDocument/2006/relationships">
  <c:lang val="en-US"/>
  <c:chart>
    <c:plotArea>
      <c:layout>
        <c:manualLayout>
          <c:layoutTarget val="inner"/>
          <c:xMode val="edge"/>
          <c:yMode val="edge"/>
          <c:x val="9.4987903685952363E-2"/>
          <c:y val="3.6402642466303231E-2"/>
          <c:w val="0.89292662330252193"/>
          <c:h val="0.82823590907068823"/>
        </c:manualLayout>
      </c:layout>
      <c:barChart>
        <c:barDir val="col"/>
        <c:grouping val="percentStacked"/>
        <c:ser>
          <c:idx val="0"/>
          <c:order val="0"/>
          <c:tx>
            <c:strRef>
              <c:f>Sheet1!$A$2</c:f>
              <c:strCache>
                <c:ptCount val="1"/>
                <c:pt idx="0">
                  <c:v>Cyclosporine + AZA</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dLbls>
            <c:dLbl>
              <c:idx val="0"/>
              <c:layout>
                <c:manualLayout>
                  <c:x val="-1.4492753623188421E-3"/>
                  <c:y val="0.11656332020997399"/>
                </c:manualLayout>
              </c:layout>
              <c:dLblPos val="ctr"/>
              <c:showCatName val="1"/>
            </c:dLbl>
            <c:dLbl>
              <c:idx val="1"/>
              <c:layout>
                <c:manualLayout>
                  <c:x val="-4.3478260869565313E-3"/>
                  <c:y val="0.13673626734158231"/>
                </c:manualLayout>
              </c:layout>
              <c:dLblPos val="ctr"/>
              <c:showCatName val="1"/>
            </c:dLbl>
            <c:dLbl>
              <c:idx val="2"/>
              <c:layout>
                <c:manualLayout>
                  <c:x val="0"/>
                  <c:y val="0.23129209484408109"/>
                </c:manualLayout>
              </c:layout>
              <c:dLblPos val="ctr"/>
              <c:showCatName val="1"/>
            </c:dLbl>
            <c:txPr>
              <a:bodyPr/>
              <a:lstStyle/>
              <a:p>
                <a:pPr>
                  <a:defRPr sz="1500" b="1"/>
                </a:pPr>
                <a:endParaRPr lang="en-US"/>
              </a:p>
            </c:txPr>
            <c:dLblPos val="inBase"/>
            <c:showCatName val="1"/>
          </c:dLbls>
          <c:cat>
            <c:strRef>
              <c:f>Sheet1!$B$1:$D$1</c:f>
              <c:strCache>
                <c:ptCount val="3"/>
                <c:pt idx="0">
                  <c:v>Year 1 (N = 463)</c:v>
                </c:pt>
                <c:pt idx="1">
                  <c:v>Year 5 (N = 211)</c:v>
                </c:pt>
                <c:pt idx="2">
                  <c:v>Column2</c:v>
                </c:pt>
              </c:strCache>
            </c:strRef>
          </c:cat>
          <c:val>
            <c:numRef>
              <c:f>Sheet1!$B$2:$D$2</c:f>
              <c:numCache>
                <c:formatCode>General</c:formatCode>
                <c:ptCount val="3"/>
                <c:pt idx="0">
                  <c:v>48</c:v>
                </c:pt>
                <c:pt idx="1">
                  <c:v>33</c:v>
                </c:pt>
              </c:numCache>
            </c:numRef>
          </c:val>
        </c:ser>
        <c:ser>
          <c:idx val="1"/>
          <c:order val="1"/>
          <c:tx>
            <c:strRef>
              <c:f>Sheet1!$A$3</c:f>
              <c:strCache>
                <c:ptCount val="1"/>
                <c:pt idx="0">
                  <c:v>Cyclosporine + MMF/MPA</c:v>
                </c:pt>
              </c:strCache>
            </c:strRef>
          </c:tx>
          <c:spPr>
            <a:gradFill flip="none" rotWithShape="1">
              <a:gsLst>
                <a:gs pos="0">
                  <a:srgbClr val="B8B400"/>
                </a:gs>
                <a:gs pos="50000">
                  <a:srgbClr val="FFFF00"/>
                </a:gs>
                <a:gs pos="100000">
                  <a:srgbClr val="B8B400"/>
                </a:gs>
              </a:gsLst>
              <a:lin ang="10800000" scaled="1"/>
              <a:tileRect/>
            </a:gradFill>
            <a:ln>
              <a:solidFill>
                <a:schemeClr val="bg2"/>
              </a:solidFill>
            </a:ln>
          </c:spPr>
          <c:cat>
            <c:strRef>
              <c:f>Sheet1!$B$1:$D$1</c:f>
              <c:strCache>
                <c:ptCount val="3"/>
                <c:pt idx="0">
                  <c:v>Year 1 (N = 463)</c:v>
                </c:pt>
                <c:pt idx="1">
                  <c:v>Year 5 (N = 211)</c:v>
                </c:pt>
                <c:pt idx="2">
                  <c:v>Column2</c:v>
                </c:pt>
              </c:strCache>
            </c:strRef>
          </c:cat>
          <c:val>
            <c:numRef>
              <c:f>Sheet1!$B$3:$D$3</c:f>
              <c:numCache>
                <c:formatCode>General</c:formatCode>
                <c:ptCount val="3"/>
                <c:pt idx="0">
                  <c:v>25</c:v>
                </c:pt>
                <c:pt idx="1">
                  <c:v>11</c:v>
                </c:pt>
              </c:numCache>
            </c:numRef>
          </c:val>
        </c:ser>
        <c:ser>
          <c:idx val="2"/>
          <c:order val="2"/>
          <c:tx>
            <c:strRef>
              <c:f>Sheet1!$A$4</c:f>
              <c:strCache>
                <c:ptCount val="1"/>
                <c:pt idx="0">
                  <c:v>Tacrolimus + AZA</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cat>
            <c:strRef>
              <c:f>Sheet1!$B$1:$D$1</c:f>
              <c:strCache>
                <c:ptCount val="3"/>
                <c:pt idx="0">
                  <c:v>Year 1 (N = 463)</c:v>
                </c:pt>
                <c:pt idx="1">
                  <c:v>Year 5 (N = 211)</c:v>
                </c:pt>
                <c:pt idx="2">
                  <c:v>Column2</c:v>
                </c:pt>
              </c:strCache>
            </c:strRef>
          </c:cat>
          <c:val>
            <c:numRef>
              <c:f>Sheet1!$B$4:$D$4</c:f>
              <c:numCache>
                <c:formatCode>General</c:formatCode>
                <c:ptCount val="3"/>
                <c:pt idx="0">
                  <c:v>65</c:v>
                </c:pt>
                <c:pt idx="1">
                  <c:v>23</c:v>
                </c:pt>
              </c:numCache>
            </c:numRef>
          </c:val>
        </c:ser>
        <c:ser>
          <c:idx val="3"/>
          <c:order val="3"/>
          <c:tx>
            <c:strRef>
              <c:f>Sheet1!$A$5</c:f>
              <c:strCache>
                <c:ptCount val="1"/>
                <c:pt idx="0">
                  <c:v>Tacrolimus + MMF/MPA</c:v>
                </c:pt>
              </c:strCache>
            </c:strRef>
          </c:tx>
          <c:spPr>
            <a:gradFill flip="none" rotWithShape="1">
              <a:gsLst>
                <a:gs pos="0">
                  <a:srgbClr val="00004C">
                    <a:lumMod val="90000"/>
                    <a:lumOff val="10000"/>
                  </a:srgbClr>
                </a:gs>
                <a:gs pos="50000">
                  <a:srgbClr val="00004C">
                    <a:lumMod val="50000"/>
                    <a:lumOff val="50000"/>
                  </a:srgbClr>
                </a:gs>
                <a:gs pos="100000">
                  <a:schemeClr val="bg1">
                    <a:lumMod val="90000"/>
                    <a:lumOff val="10000"/>
                  </a:schemeClr>
                </a:gs>
              </a:gsLst>
              <a:lin ang="10800000" scaled="1"/>
              <a:tileRect/>
            </a:gradFill>
            <a:ln>
              <a:solidFill>
                <a:schemeClr val="bg2"/>
              </a:solidFill>
            </a:ln>
          </c:spPr>
          <c:cat>
            <c:strRef>
              <c:f>Sheet1!$B$1:$D$1</c:f>
              <c:strCache>
                <c:ptCount val="3"/>
                <c:pt idx="0">
                  <c:v>Year 1 (N = 463)</c:v>
                </c:pt>
                <c:pt idx="1">
                  <c:v>Year 5 (N = 211)</c:v>
                </c:pt>
                <c:pt idx="2">
                  <c:v>Column2</c:v>
                </c:pt>
              </c:strCache>
            </c:strRef>
          </c:cat>
          <c:val>
            <c:numRef>
              <c:f>Sheet1!$B$5:$D$5</c:f>
              <c:numCache>
                <c:formatCode>General</c:formatCode>
                <c:ptCount val="3"/>
                <c:pt idx="0">
                  <c:v>278</c:v>
                </c:pt>
                <c:pt idx="1">
                  <c:v>101</c:v>
                </c:pt>
              </c:numCache>
            </c:numRef>
          </c:val>
        </c:ser>
        <c:ser>
          <c:idx val="4"/>
          <c:order val="4"/>
          <c:tx>
            <c:strRef>
              <c:f>Sheet1!$A$6</c:f>
              <c:strCache>
                <c:ptCount val="1"/>
                <c:pt idx="0">
                  <c:v>Tacrolimus</c:v>
                </c:pt>
              </c:strCache>
            </c:strRef>
          </c:tx>
          <c:spPr>
            <a:gradFill flip="none" rotWithShape="1">
              <a:gsLst>
                <a:gs pos="0">
                  <a:srgbClr val="CC6600"/>
                </a:gs>
                <a:gs pos="50000">
                  <a:srgbClr val="FFC000"/>
                </a:gs>
                <a:gs pos="100000">
                  <a:srgbClr val="CC6600"/>
                </a:gs>
              </a:gsLst>
              <a:lin ang="10800000" scaled="1"/>
              <a:tileRect/>
            </a:gradFill>
            <a:ln>
              <a:solidFill>
                <a:srgbClr val="000000"/>
              </a:solidFill>
            </a:ln>
          </c:spPr>
          <c:cat>
            <c:strRef>
              <c:f>Sheet1!$B$1:$D$1</c:f>
              <c:strCache>
                <c:ptCount val="3"/>
                <c:pt idx="0">
                  <c:v>Year 1 (N = 463)</c:v>
                </c:pt>
                <c:pt idx="1">
                  <c:v>Year 5 (N = 211)</c:v>
                </c:pt>
                <c:pt idx="2">
                  <c:v>Column2</c:v>
                </c:pt>
              </c:strCache>
            </c:strRef>
          </c:cat>
          <c:val>
            <c:numRef>
              <c:f>Sheet1!$B$6:$D$6</c:f>
              <c:numCache>
                <c:formatCode>General</c:formatCode>
                <c:ptCount val="3"/>
                <c:pt idx="0">
                  <c:v>23</c:v>
                </c:pt>
                <c:pt idx="1">
                  <c:v>12</c:v>
                </c:pt>
              </c:numCache>
            </c:numRef>
          </c:val>
        </c:ser>
        <c:ser>
          <c:idx val="5"/>
          <c:order val="5"/>
          <c:tx>
            <c:strRef>
              <c:f>Sheet1!$A$7</c:f>
              <c:strCache>
                <c:ptCount val="1"/>
                <c:pt idx="0">
                  <c:v>Tacrolimus + Sirolimus/Everolimus</c:v>
                </c:pt>
              </c:strCache>
            </c:strRef>
          </c:tx>
          <c:spPr>
            <a:gradFill flip="none" rotWithShape="1">
              <a:gsLst>
                <a:gs pos="0">
                  <a:srgbClr val="009999"/>
                </a:gs>
                <a:gs pos="50000">
                  <a:srgbClr val="66FFFF"/>
                </a:gs>
                <a:gs pos="100000">
                  <a:srgbClr val="009999"/>
                </a:gs>
              </a:gsLst>
              <a:lin ang="10800000" scaled="1"/>
              <a:tileRect/>
            </a:gradFill>
            <a:ln>
              <a:solidFill>
                <a:srgbClr val="000000"/>
              </a:solidFill>
            </a:ln>
          </c:spPr>
          <c:cat>
            <c:strRef>
              <c:f>Sheet1!$B$1:$D$1</c:f>
              <c:strCache>
                <c:ptCount val="3"/>
                <c:pt idx="0">
                  <c:v>Year 1 (N = 463)</c:v>
                </c:pt>
                <c:pt idx="1">
                  <c:v>Year 5 (N = 211)</c:v>
                </c:pt>
                <c:pt idx="2">
                  <c:v>Column2</c:v>
                </c:pt>
              </c:strCache>
            </c:strRef>
          </c:cat>
          <c:val>
            <c:numRef>
              <c:f>Sheet1!$B$7:$D$7</c:f>
              <c:numCache>
                <c:formatCode>General</c:formatCode>
                <c:ptCount val="3"/>
                <c:pt idx="0">
                  <c:v>4</c:v>
                </c:pt>
                <c:pt idx="1">
                  <c:v>18</c:v>
                </c:pt>
              </c:numCache>
            </c:numRef>
          </c:val>
        </c:ser>
        <c:ser>
          <c:idx val="6"/>
          <c:order val="6"/>
          <c:tx>
            <c:strRef>
              <c:f>Sheet1!$A$8</c:f>
              <c:strCache>
                <c:ptCount val="1"/>
                <c:pt idx="0">
                  <c:v>Other</c:v>
                </c:pt>
              </c:strCache>
            </c:strRef>
          </c:tx>
          <c:spPr>
            <a:gradFill>
              <a:gsLst>
                <a:gs pos="0">
                  <a:srgbClr val="6600CC"/>
                </a:gs>
                <a:gs pos="50000">
                  <a:srgbClr val="9933FF"/>
                </a:gs>
                <a:gs pos="100000">
                  <a:srgbClr val="6600CC"/>
                </a:gs>
              </a:gsLst>
              <a:lin ang="10800000" scaled="1"/>
            </a:gradFill>
            <a:ln>
              <a:solidFill>
                <a:schemeClr val="bg2"/>
              </a:solidFill>
            </a:ln>
          </c:spPr>
          <c:cat>
            <c:strRef>
              <c:f>Sheet1!$B$1:$D$1</c:f>
              <c:strCache>
                <c:ptCount val="3"/>
                <c:pt idx="0">
                  <c:v>Year 1 (N = 463)</c:v>
                </c:pt>
                <c:pt idx="1">
                  <c:v>Year 5 (N = 211)</c:v>
                </c:pt>
                <c:pt idx="2">
                  <c:v>Column2</c:v>
                </c:pt>
              </c:strCache>
            </c:strRef>
          </c:cat>
          <c:val>
            <c:numRef>
              <c:f>Sheet1!$B$8:$D$8</c:f>
              <c:numCache>
                <c:formatCode>General</c:formatCode>
                <c:ptCount val="3"/>
                <c:pt idx="0">
                  <c:v>20</c:v>
                </c:pt>
                <c:pt idx="1">
                  <c:v>13</c:v>
                </c:pt>
              </c:numCache>
            </c:numRef>
          </c:val>
        </c:ser>
        <c:gapWidth val="62"/>
        <c:overlap val="100"/>
        <c:axId val="149176320"/>
        <c:axId val="149177856"/>
      </c:barChart>
      <c:catAx>
        <c:axId val="149176320"/>
        <c:scaling>
          <c:orientation val="minMax"/>
        </c:scaling>
        <c:delete val="1"/>
        <c:axPos val="b"/>
        <c:tickLblPos val="none"/>
        <c:crossAx val="149177856"/>
        <c:crosses val="autoZero"/>
        <c:auto val="1"/>
        <c:lblAlgn val="ctr"/>
        <c:lblOffset val="100"/>
      </c:catAx>
      <c:valAx>
        <c:axId val="149177856"/>
        <c:scaling>
          <c:orientation val="minMax"/>
          <c:min val="0"/>
        </c:scaling>
        <c:axPos val="l"/>
        <c:majorGridlines>
          <c:spPr>
            <a:ln w="6350">
              <a:solidFill>
                <a:schemeClr val="tx1"/>
              </a:solidFill>
              <a:prstDash val="sysDash"/>
            </a:ln>
          </c:spPr>
        </c:majorGridlines>
        <c:title>
          <c:tx>
            <c:rich>
              <a:bodyPr rot="-5400000" vert="horz"/>
              <a:lstStyle/>
              <a:p>
                <a:pPr>
                  <a:defRPr sz="1700"/>
                </a:pPr>
                <a:r>
                  <a:rPr lang="en-US" sz="1700" dirty="0" smtClean="0"/>
                  <a:t>% of Patients</a:t>
                </a:r>
                <a:endParaRPr lang="en-US" sz="1700" dirty="0"/>
              </a:p>
            </c:rich>
          </c:tx>
          <c:layout/>
        </c:title>
        <c:numFmt formatCode="0%" sourceLinked="1"/>
        <c:tickLblPos val="nextTo"/>
        <c:txPr>
          <a:bodyPr/>
          <a:lstStyle/>
          <a:p>
            <a:pPr>
              <a:defRPr sz="1500" b="1"/>
            </a:pPr>
            <a:endParaRPr lang="en-US"/>
          </a:p>
        </c:txPr>
        <c:crossAx val="149176320"/>
        <c:crosses val="autoZero"/>
        <c:crossBetween val="between"/>
        <c:majorUnit val="0.2"/>
      </c:valAx>
      <c:spPr>
        <a:solidFill>
          <a:srgbClr val="000000"/>
        </a:solidFill>
        <a:ln>
          <a:solidFill>
            <a:srgbClr val="FFFFFF"/>
          </a:solidFill>
        </a:ln>
      </c:spPr>
    </c:plotArea>
    <c:legend>
      <c:legendPos val="r"/>
      <c:layout>
        <c:manualLayout>
          <c:xMode val="edge"/>
          <c:yMode val="edge"/>
          <c:x val="0.64220130092434102"/>
          <c:y val="6.9591769778777651E-2"/>
          <c:w val="0.33701609038001368"/>
          <c:h val="0.77015091863518437"/>
        </c:manualLayout>
      </c:layout>
      <c:spPr>
        <a:solidFill>
          <a:schemeClr val="bg2"/>
        </a:solidFill>
        <a:ln w="12700">
          <a:solidFill>
            <a:srgbClr val="FFFFFF"/>
          </a:solidFill>
        </a:ln>
      </c:spPr>
      <c:txPr>
        <a:bodyPr/>
        <a:lstStyle/>
        <a:p>
          <a:pPr>
            <a:defRPr sz="1300" b="1"/>
          </a:pPr>
          <a:endParaRPr lang="en-US"/>
        </a:p>
      </c:txPr>
    </c:legend>
    <c:plotVisOnly val="1"/>
  </c:chart>
  <c:txPr>
    <a:bodyPr/>
    <a:lstStyle/>
    <a:p>
      <a:pPr>
        <a:defRPr sz="1800"/>
      </a:pPr>
      <a:endParaRPr lang="en-US"/>
    </a:p>
  </c:txPr>
  <c:externalData r:id="rId1"/>
</c:chartSpace>
</file>

<file path=ppt/charts/chart38.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900092"/>
          <c:h val="0.83794682922699193"/>
        </c:manualLayout>
      </c:layout>
      <c:scatterChart>
        <c:scatterStyle val="lineMarker"/>
        <c:ser>
          <c:idx val="0"/>
          <c:order val="0"/>
          <c:tx>
            <c:strRef>
              <c:f>Sheet1!$B$1</c:f>
              <c:strCache>
                <c:ptCount val="1"/>
                <c:pt idx="0">
                  <c:v>Freedom from OB</c:v>
                </c:pt>
              </c:strCache>
            </c:strRef>
          </c:tx>
          <c:spPr>
            <a:ln w="41275">
              <a:solidFill>
                <a:srgbClr val="00FF00"/>
              </a:solidFill>
            </a:ln>
          </c:spPr>
          <c:marker>
            <c:symbol val="none"/>
          </c:marker>
          <c:xVal>
            <c:numRef>
              <c:f>Sheet1!$A$2:$A$110</c:f>
              <c:numCache>
                <c:formatCode>General</c:formatCode>
                <c:ptCount val="109"/>
                <c:pt idx="0">
                  <c:v>0</c:v>
                </c:pt>
                <c:pt idx="1">
                  <c:v>8.3300000000000041E-2</c:v>
                </c:pt>
                <c:pt idx="2">
                  <c:v>0.16669999999999999</c:v>
                </c:pt>
                <c:pt idx="3">
                  <c:v>0.25</c:v>
                </c:pt>
                <c:pt idx="4">
                  <c:v>0.33330000000000287</c:v>
                </c:pt>
                <c:pt idx="5">
                  <c:v>0.41670000000000001</c:v>
                </c:pt>
                <c:pt idx="6">
                  <c:v>0.5</c:v>
                </c:pt>
                <c:pt idx="7">
                  <c:v>0.58329999999999949</c:v>
                </c:pt>
                <c:pt idx="8">
                  <c:v>0.66670000000000484</c:v>
                </c:pt>
                <c:pt idx="9">
                  <c:v>0.75000000000000333</c:v>
                </c:pt>
                <c:pt idx="10">
                  <c:v>0.83330000000000004</c:v>
                </c:pt>
                <c:pt idx="11">
                  <c:v>0.91670000000000063</c:v>
                </c:pt>
                <c:pt idx="12">
                  <c:v>1</c:v>
                </c:pt>
                <c:pt idx="13">
                  <c:v>1.0832999999999935</c:v>
                </c:pt>
                <c:pt idx="14">
                  <c:v>1.1667000000000001</c:v>
                </c:pt>
                <c:pt idx="15">
                  <c:v>1.25</c:v>
                </c:pt>
                <c:pt idx="16">
                  <c:v>1.3332999999999935</c:v>
                </c:pt>
                <c:pt idx="17">
                  <c:v>1.4166999999999919</c:v>
                </c:pt>
                <c:pt idx="18">
                  <c:v>1.5</c:v>
                </c:pt>
                <c:pt idx="19">
                  <c:v>1.5832999999999935</c:v>
                </c:pt>
                <c:pt idx="20">
                  <c:v>1.6667000000000001</c:v>
                </c:pt>
                <c:pt idx="21">
                  <c:v>1.75</c:v>
                </c:pt>
                <c:pt idx="22">
                  <c:v>1.8332999999999935</c:v>
                </c:pt>
                <c:pt idx="23">
                  <c:v>1.9167000000000001</c:v>
                </c:pt>
                <c:pt idx="24">
                  <c:v>2</c:v>
                </c:pt>
                <c:pt idx="25">
                  <c:v>2.0832999999999999</c:v>
                </c:pt>
                <c:pt idx="26">
                  <c:v>2.1667000000000001</c:v>
                </c:pt>
                <c:pt idx="27">
                  <c:v>2.25</c:v>
                </c:pt>
                <c:pt idx="28">
                  <c:v>2.3332999999999977</c:v>
                </c:pt>
                <c:pt idx="29">
                  <c:v>2.4166999999999823</c:v>
                </c:pt>
                <c:pt idx="30">
                  <c:v>2.5</c:v>
                </c:pt>
                <c:pt idx="31">
                  <c:v>2.5832999999999999</c:v>
                </c:pt>
                <c:pt idx="32">
                  <c:v>2.6667000000000001</c:v>
                </c:pt>
                <c:pt idx="33">
                  <c:v>2.75</c:v>
                </c:pt>
                <c:pt idx="34">
                  <c:v>2.8332999999999977</c:v>
                </c:pt>
                <c:pt idx="35">
                  <c:v>2.9166999999999823</c:v>
                </c:pt>
                <c:pt idx="36">
                  <c:v>3</c:v>
                </c:pt>
                <c:pt idx="37">
                  <c:v>3.0832999999999999</c:v>
                </c:pt>
                <c:pt idx="38">
                  <c:v>3.1667000000000001</c:v>
                </c:pt>
                <c:pt idx="39">
                  <c:v>3.25</c:v>
                </c:pt>
                <c:pt idx="40">
                  <c:v>3.3332999999999977</c:v>
                </c:pt>
                <c:pt idx="41">
                  <c:v>3.4166999999999823</c:v>
                </c:pt>
                <c:pt idx="42">
                  <c:v>3.5</c:v>
                </c:pt>
                <c:pt idx="43">
                  <c:v>3.5832999999999999</c:v>
                </c:pt>
                <c:pt idx="44">
                  <c:v>3.6667000000000001</c:v>
                </c:pt>
                <c:pt idx="45">
                  <c:v>3.75</c:v>
                </c:pt>
                <c:pt idx="46">
                  <c:v>3.8332999999999977</c:v>
                </c:pt>
                <c:pt idx="47">
                  <c:v>3.9166999999999823</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pt idx="73">
                  <c:v>6.0833000000000004</c:v>
                </c:pt>
                <c:pt idx="74">
                  <c:v>6.1666999999999996</c:v>
                </c:pt>
                <c:pt idx="75">
                  <c:v>6.25</c:v>
                </c:pt>
                <c:pt idx="76">
                  <c:v>6.3333000000000004</c:v>
                </c:pt>
                <c:pt idx="77">
                  <c:v>6.4167000000000014</c:v>
                </c:pt>
                <c:pt idx="78">
                  <c:v>6.5</c:v>
                </c:pt>
                <c:pt idx="79">
                  <c:v>6.5833000000000004</c:v>
                </c:pt>
                <c:pt idx="80">
                  <c:v>6.6666999999999996</c:v>
                </c:pt>
                <c:pt idx="81">
                  <c:v>6.75</c:v>
                </c:pt>
                <c:pt idx="82">
                  <c:v>6.8333000000000004</c:v>
                </c:pt>
                <c:pt idx="83">
                  <c:v>6.9167000000000014</c:v>
                </c:pt>
                <c:pt idx="84">
                  <c:v>7</c:v>
                </c:pt>
                <c:pt idx="85">
                  <c:v>7.0833000000000004</c:v>
                </c:pt>
                <c:pt idx="86">
                  <c:v>7.1666999999999996</c:v>
                </c:pt>
                <c:pt idx="87">
                  <c:v>7.25</c:v>
                </c:pt>
                <c:pt idx="88">
                  <c:v>7.3333000000000004</c:v>
                </c:pt>
                <c:pt idx="89">
                  <c:v>7.4167000000000014</c:v>
                </c:pt>
                <c:pt idx="90">
                  <c:v>7.5</c:v>
                </c:pt>
                <c:pt idx="91">
                  <c:v>7.5833000000000004</c:v>
                </c:pt>
                <c:pt idx="92">
                  <c:v>7.6666999999999996</c:v>
                </c:pt>
                <c:pt idx="93">
                  <c:v>7.75</c:v>
                </c:pt>
                <c:pt idx="94">
                  <c:v>7.8333000000000004</c:v>
                </c:pt>
                <c:pt idx="95">
                  <c:v>7.9167000000000014</c:v>
                </c:pt>
                <c:pt idx="96">
                  <c:v>8</c:v>
                </c:pt>
                <c:pt idx="97">
                  <c:v>8.0833000000000013</c:v>
                </c:pt>
                <c:pt idx="98">
                  <c:v>8.1667000000000005</c:v>
                </c:pt>
                <c:pt idx="99">
                  <c:v>8.25</c:v>
                </c:pt>
                <c:pt idx="100">
                  <c:v>8.3333000000000013</c:v>
                </c:pt>
                <c:pt idx="101">
                  <c:v>8.4167000000000005</c:v>
                </c:pt>
                <c:pt idx="102">
                  <c:v>8.5</c:v>
                </c:pt>
                <c:pt idx="103">
                  <c:v>8.5833000000000013</c:v>
                </c:pt>
                <c:pt idx="104">
                  <c:v>8.6667000000000005</c:v>
                </c:pt>
                <c:pt idx="105">
                  <c:v>8.75</c:v>
                </c:pt>
                <c:pt idx="106">
                  <c:v>8.8333000000000013</c:v>
                </c:pt>
                <c:pt idx="107">
                  <c:v>8.9167000000000005</c:v>
                </c:pt>
                <c:pt idx="108">
                  <c:v>9</c:v>
                </c:pt>
              </c:numCache>
            </c:numRef>
          </c:xVal>
          <c:yVal>
            <c:numRef>
              <c:f>Sheet1!$B$2:$B$110</c:f>
              <c:numCache>
                <c:formatCode>General</c:formatCode>
                <c:ptCount val="109"/>
                <c:pt idx="0">
                  <c:v>100</c:v>
                </c:pt>
                <c:pt idx="1">
                  <c:v>100</c:v>
                </c:pt>
                <c:pt idx="2">
                  <c:v>99.557000000000002</c:v>
                </c:pt>
                <c:pt idx="3">
                  <c:v>99.263000000000005</c:v>
                </c:pt>
                <c:pt idx="4">
                  <c:v>98.967000000000027</c:v>
                </c:pt>
                <c:pt idx="5">
                  <c:v>97.180999999999983</c:v>
                </c:pt>
                <c:pt idx="6">
                  <c:v>93.438999999999993</c:v>
                </c:pt>
                <c:pt idx="7">
                  <c:v>88.037000000000006</c:v>
                </c:pt>
                <c:pt idx="8">
                  <c:v>86.977000000000004</c:v>
                </c:pt>
                <c:pt idx="9">
                  <c:v>86.364999999999995</c:v>
                </c:pt>
                <c:pt idx="10">
                  <c:v>86.364999999999995</c:v>
                </c:pt>
                <c:pt idx="11">
                  <c:v>86.364999999999995</c:v>
                </c:pt>
                <c:pt idx="12">
                  <c:v>86.364999999999995</c:v>
                </c:pt>
                <c:pt idx="13">
                  <c:v>86.364999999999995</c:v>
                </c:pt>
                <c:pt idx="14">
                  <c:v>86.364999999999995</c:v>
                </c:pt>
                <c:pt idx="15">
                  <c:v>86.162999999999982</c:v>
                </c:pt>
                <c:pt idx="16">
                  <c:v>84.952000000000012</c:v>
                </c:pt>
                <c:pt idx="17">
                  <c:v>83.331000000000003</c:v>
                </c:pt>
                <c:pt idx="18">
                  <c:v>78.867000000000004</c:v>
                </c:pt>
                <c:pt idx="19">
                  <c:v>73.961000000000027</c:v>
                </c:pt>
                <c:pt idx="20">
                  <c:v>72.321999999999989</c:v>
                </c:pt>
                <c:pt idx="21">
                  <c:v>71.492000000000004</c:v>
                </c:pt>
                <c:pt idx="22">
                  <c:v>71.278999999999982</c:v>
                </c:pt>
                <c:pt idx="23">
                  <c:v>71.278999999999982</c:v>
                </c:pt>
                <c:pt idx="24">
                  <c:v>71.278999999999982</c:v>
                </c:pt>
                <c:pt idx="25">
                  <c:v>71.278999999999982</c:v>
                </c:pt>
                <c:pt idx="26">
                  <c:v>71.278999999999982</c:v>
                </c:pt>
                <c:pt idx="27">
                  <c:v>71.278999999999982</c:v>
                </c:pt>
                <c:pt idx="28">
                  <c:v>71.007999999999996</c:v>
                </c:pt>
                <c:pt idx="29">
                  <c:v>69.924000000000007</c:v>
                </c:pt>
                <c:pt idx="30">
                  <c:v>67.485000000000014</c:v>
                </c:pt>
                <c:pt idx="31">
                  <c:v>63.416000000000004</c:v>
                </c:pt>
                <c:pt idx="32">
                  <c:v>62.324000000000005</c:v>
                </c:pt>
                <c:pt idx="33">
                  <c:v>61.774000000000001</c:v>
                </c:pt>
                <c:pt idx="34">
                  <c:v>61.774000000000001</c:v>
                </c:pt>
                <c:pt idx="35">
                  <c:v>61.774000000000001</c:v>
                </c:pt>
                <c:pt idx="36">
                  <c:v>61.774000000000001</c:v>
                </c:pt>
                <c:pt idx="37">
                  <c:v>61.774000000000001</c:v>
                </c:pt>
                <c:pt idx="38">
                  <c:v>61.774000000000001</c:v>
                </c:pt>
                <c:pt idx="39">
                  <c:v>61.774000000000001</c:v>
                </c:pt>
                <c:pt idx="40">
                  <c:v>61.427</c:v>
                </c:pt>
                <c:pt idx="41">
                  <c:v>60.038000000000011</c:v>
                </c:pt>
                <c:pt idx="42">
                  <c:v>57.955999999999996</c:v>
                </c:pt>
                <c:pt idx="43">
                  <c:v>55.518000000000001</c:v>
                </c:pt>
                <c:pt idx="44">
                  <c:v>55.162000000000013</c:v>
                </c:pt>
                <c:pt idx="45">
                  <c:v>54.795000000000236</c:v>
                </c:pt>
                <c:pt idx="46">
                  <c:v>54.795000000000236</c:v>
                </c:pt>
                <c:pt idx="47">
                  <c:v>54.795000000000236</c:v>
                </c:pt>
                <c:pt idx="48">
                  <c:v>54.795000000000236</c:v>
                </c:pt>
                <c:pt idx="49">
                  <c:v>54.795000000000236</c:v>
                </c:pt>
                <c:pt idx="50">
                  <c:v>54.349000000000004</c:v>
                </c:pt>
                <c:pt idx="51">
                  <c:v>54.349000000000004</c:v>
                </c:pt>
                <c:pt idx="52">
                  <c:v>53.892000000000003</c:v>
                </c:pt>
                <c:pt idx="53">
                  <c:v>52.979000000000006</c:v>
                </c:pt>
                <c:pt idx="54">
                  <c:v>50.695000000000206</c:v>
                </c:pt>
                <c:pt idx="55">
                  <c:v>47.480999999999995</c:v>
                </c:pt>
                <c:pt idx="56">
                  <c:v>47.480999999999995</c:v>
                </c:pt>
                <c:pt idx="57">
                  <c:v>47.480999999999995</c:v>
                </c:pt>
                <c:pt idx="58">
                  <c:v>47.480999999999995</c:v>
                </c:pt>
                <c:pt idx="59">
                  <c:v>47.480999999999995</c:v>
                </c:pt>
                <c:pt idx="60">
                  <c:v>47.480999999999995</c:v>
                </c:pt>
                <c:pt idx="61">
                  <c:v>47.480999999999995</c:v>
                </c:pt>
                <c:pt idx="62">
                  <c:v>46.865000000000002</c:v>
                </c:pt>
                <c:pt idx="63">
                  <c:v>46.865000000000002</c:v>
                </c:pt>
                <c:pt idx="64">
                  <c:v>46.24</c:v>
                </c:pt>
                <c:pt idx="65">
                  <c:v>45.615000000000002</c:v>
                </c:pt>
                <c:pt idx="66">
                  <c:v>42.464000000000006</c:v>
                </c:pt>
                <c:pt idx="67">
                  <c:v>41.187000000000005</c:v>
                </c:pt>
                <c:pt idx="68">
                  <c:v>40.543000000000006</c:v>
                </c:pt>
                <c:pt idx="69">
                  <c:v>40.543000000000006</c:v>
                </c:pt>
                <c:pt idx="70">
                  <c:v>39.888999999999996</c:v>
                </c:pt>
                <c:pt idx="71">
                  <c:v>39.888999999999996</c:v>
                </c:pt>
                <c:pt idx="72">
                  <c:v>39.888999999999996</c:v>
                </c:pt>
                <c:pt idx="73">
                  <c:v>39.888999999999996</c:v>
                </c:pt>
                <c:pt idx="74">
                  <c:v>39.888999999999996</c:v>
                </c:pt>
                <c:pt idx="75">
                  <c:v>39.058</c:v>
                </c:pt>
                <c:pt idx="76">
                  <c:v>39.058</c:v>
                </c:pt>
                <c:pt idx="77">
                  <c:v>37.322000000000003</c:v>
                </c:pt>
                <c:pt idx="78">
                  <c:v>37.322000000000003</c:v>
                </c:pt>
                <c:pt idx="79">
                  <c:v>35.586000000000006</c:v>
                </c:pt>
                <c:pt idx="80">
                  <c:v>35.586000000000006</c:v>
                </c:pt>
                <c:pt idx="81">
                  <c:v>35.586000000000006</c:v>
                </c:pt>
                <c:pt idx="82">
                  <c:v>35.586000000000006</c:v>
                </c:pt>
                <c:pt idx="83">
                  <c:v>35.586000000000006</c:v>
                </c:pt>
                <c:pt idx="84">
                  <c:v>35.586000000000006</c:v>
                </c:pt>
                <c:pt idx="85">
                  <c:v>35.586000000000006</c:v>
                </c:pt>
                <c:pt idx="86">
                  <c:v>35.586000000000006</c:v>
                </c:pt>
                <c:pt idx="87">
                  <c:v>35.586000000000006</c:v>
                </c:pt>
                <c:pt idx="88">
                  <c:v>35.586000000000006</c:v>
                </c:pt>
                <c:pt idx="89">
                  <c:v>32.739000000000011</c:v>
                </c:pt>
                <c:pt idx="90">
                  <c:v>31.315999999999999</c:v>
                </c:pt>
                <c:pt idx="91">
                  <c:v>28.468999999999866</c:v>
                </c:pt>
                <c:pt idx="92">
                  <c:v>28.468999999999866</c:v>
                </c:pt>
                <c:pt idx="93">
                  <c:v>28.468999999999866</c:v>
                </c:pt>
                <c:pt idx="94">
                  <c:v>28.468999999999866</c:v>
                </c:pt>
                <c:pt idx="95">
                  <c:v>28.468999999999866</c:v>
                </c:pt>
                <c:pt idx="96">
                  <c:v>28.468999999999866</c:v>
                </c:pt>
                <c:pt idx="97">
                  <c:v>28.468999999999866</c:v>
                </c:pt>
                <c:pt idx="98">
                  <c:v>28.468999999999866</c:v>
                </c:pt>
                <c:pt idx="99">
                  <c:v>26.436</c:v>
                </c:pt>
                <c:pt idx="100">
                  <c:v>26.436</c:v>
                </c:pt>
                <c:pt idx="101">
                  <c:v>26.436</c:v>
                </c:pt>
                <c:pt idx="102">
                  <c:v>26.436</c:v>
                </c:pt>
                <c:pt idx="103">
                  <c:v>26.436</c:v>
                </c:pt>
                <c:pt idx="104">
                  <c:v>26.436</c:v>
                </c:pt>
                <c:pt idx="105">
                  <c:v>26.436</c:v>
                </c:pt>
                <c:pt idx="106">
                  <c:v>26.436</c:v>
                </c:pt>
                <c:pt idx="107">
                  <c:v>26.436</c:v>
                </c:pt>
                <c:pt idx="108">
                  <c:v>26.436</c:v>
                </c:pt>
              </c:numCache>
            </c:numRef>
          </c:yVal>
        </c:ser>
        <c:axId val="156699264"/>
        <c:axId val="156713728"/>
      </c:scatterChart>
      <c:valAx>
        <c:axId val="156699264"/>
        <c:scaling>
          <c:orientation val="minMax"/>
          <c:max val="9"/>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156713728"/>
        <c:crosses val="autoZero"/>
        <c:crossBetween val="midCat"/>
        <c:majorUnit val="1"/>
      </c:valAx>
      <c:valAx>
        <c:axId val="156713728"/>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 Free from Bronchiolitis Obliterans Syndrome</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156699264"/>
        <c:crosses val="autoZero"/>
        <c:crossBetween val="midCat"/>
        <c:majorUnit val="10"/>
      </c:valAx>
      <c:spPr>
        <a:solidFill>
          <a:schemeClr val="bg2"/>
        </a:solidFill>
        <a:ln>
          <a:solidFill>
            <a:schemeClr val="tx1"/>
          </a:solidFill>
        </a:ln>
      </c:spPr>
    </c:plotArea>
    <c:plotVisOnly val="1"/>
    <c:dispBlanksAs val="gap"/>
  </c:chart>
  <c:txPr>
    <a:bodyPr/>
    <a:lstStyle/>
    <a:p>
      <a:pPr>
        <a:defRPr sz="1800"/>
      </a:pPr>
      <a:endParaRPr lang="en-US"/>
    </a:p>
  </c:txPr>
  <c:externalData r:id="rId1"/>
</c:chartSpace>
</file>

<file path=ppt/charts/chart39.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900115"/>
          <c:h val="0.83794682922699193"/>
        </c:manualLayout>
      </c:layout>
      <c:scatterChart>
        <c:scatterStyle val="lineMarker"/>
        <c:ser>
          <c:idx val="0"/>
          <c:order val="0"/>
          <c:tx>
            <c:strRef>
              <c:f>Sheet1!$B$1</c:f>
              <c:strCache>
                <c:ptCount val="1"/>
                <c:pt idx="0">
                  <c:v>&lt;1 year        (N=58)</c:v>
                </c:pt>
              </c:strCache>
            </c:strRef>
          </c:tx>
          <c:spPr>
            <a:ln w="41275">
              <a:solidFill>
                <a:srgbClr val="9933FF"/>
              </a:solidFill>
            </a:ln>
          </c:spPr>
          <c:marker>
            <c:symbol val="none"/>
          </c:marker>
          <c:xVal>
            <c:numRef>
              <c:f>Sheet1!$A$2:$A$98</c:f>
              <c:numCache>
                <c:formatCode>General</c:formatCode>
                <c:ptCount val="97"/>
                <c:pt idx="0">
                  <c:v>0</c:v>
                </c:pt>
                <c:pt idx="1">
                  <c:v>8.3330000000000043E-2</c:v>
                </c:pt>
                <c:pt idx="2">
                  <c:v>0.16666999999999998</c:v>
                </c:pt>
                <c:pt idx="3">
                  <c:v>0.25</c:v>
                </c:pt>
                <c:pt idx="4">
                  <c:v>0.33333000000000201</c:v>
                </c:pt>
                <c:pt idx="5">
                  <c:v>0.41667000000000032</c:v>
                </c:pt>
                <c:pt idx="6">
                  <c:v>0.5</c:v>
                </c:pt>
                <c:pt idx="7">
                  <c:v>0.58332999999999957</c:v>
                </c:pt>
                <c:pt idx="8">
                  <c:v>0.66667000000000576</c:v>
                </c:pt>
                <c:pt idx="9">
                  <c:v>0.75000000000000333</c:v>
                </c:pt>
                <c:pt idx="10">
                  <c:v>0.83333000000000002</c:v>
                </c:pt>
                <c:pt idx="11">
                  <c:v>0.91666999999999998</c:v>
                </c:pt>
                <c:pt idx="12">
                  <c:v>1</c:v>
                </c:pt>
                <c:pt idx="13">
                  <c:v>1.0833299999999928</c:v>
                </c:pt>
                <c:pt idx="14">
                  <c:v>1.1666700000000001</c:v>
                </c:pt>
                <c:pt idx="15">
                  <c:v>1.25</c:v>
                </c:pt>
                <c:pt idx="16">
                  <c:v>1.3333299999999928</c:v>
                </c:pt>
                <c:pt idx="17">
                  <c:v>1.4166699999999921</c:v>
                </c:pt>
                <c:pt idx="18">
                  <c:v>1.5</c:v>
                </c:pt>
                <c:pt idx="19">
                  <c:v>1.5833299999999928</c:v>
                </c:pt>
                <c:pt idx="20">
                  <c:v>1.6666700000000001</c:v>
                </c:pt>
                <c:pt idx="21">
                  <c:v>1.75</c:v>
                </c:pt>
                <c:pt idx="22">
                  <c:v>1.8333299999999928</c:v>
                </c:pt>
                <c:pt idx="23">
                  <c:v>1.9166700000000001</c:v>
                </c:pt>
                <c:pt idx="24">
                  <c:v>2</c:v>
                </c:pt>
                <c:pt idx="25">
                  <c:v>2.0833300000000183</c:v>
                </c:pt>
                <c:pt idx="26">
                  <c:v>2.1666699999999977</c:v>
                </c:pt>
                <c:pt idx="27">
                  <c:v>2.25</c:v>
                </c:pt>
                <c:pt idx="28">
                  <c:v>2.3333300000000001</c:v>
                </c:pt>
                <c:pt idx="29">
                  <c:v>2.4166699999999741</c:v>
                </c:pt>
                <c:pt idx="30">
                  <c:v>2.5</c:v>
                </c:pt>
                <c:pt idx="31">
                  <c:v>2.5833300000000183</c:v>
                </c:pt>
                <c:pt idx="32">
                  <c:v>2.6666699999999977</c:v>
                </c:pt>
                <c:pt idx="33">
                  <c:v>2.75</c:v>
                </c:pt>
                <c:pt idx="34">
                  <c:v>2.8333300000000001</c:v>
                </c:pt>
                <c:pt idx="35">
                  <c:v>2.9166699999999741</c:v>
                </c:pt>
                <c:pt idx="36">
                  <c:v>3</c:v>
                </c:pt>
                <c:pt idx="37">
                  <c:v>3.0833300000000183</c:v>
                </c:pt>
                <c:pt idx="38">
                  <c:v>3.1666699999999977</c:v>
                </c:pt>
                <c:pt idx="39">
                  <c:v>3.25</c:v>
                </c:pt>
                <c:pt idx="40">
                  <c:v>3.3333300000000001</c:v>
                </c:pt>
                <c:pt idx="41">
                  <c:v>3.4166699999999741</c:v>
                </c:pt>
                <c:pt idx="42">
                  <c:v>3.5</c:v>
                </c:pt>
                <c:pt idx="43">
                  <c:v>3.5833300000000183</c:v>
                </c:pt>
                <c:pt idx="44">
                  <c:v>3.6666699999999977</c:v>
                </c:pt>
                <c:pt idx="45">
                  <c:v>3.75</c:v>
                </c:pt>
                <c:pt idx="46">
                  <c:v>3.8333300000000001</c:v>
                </c:pt>
                <c:pt idx="47">
                  <c:v>3.9166699999999741</c:v>
                </c:pt>
                <c:pt idx="48">
                  <c:v>4</c:v>
                </c:pt>
                <c:pt idx="49">
                  <c:v>4.0833300000000001</c:v>
                </c:pt>
                <c:pt idx="50">
                  <c:v>4.1666699999999999</c:v>
                </c:pt>
                <c:pt idx="51">
                  <c:v>4.25</c:v>
                </c:pt>
                <c:pt idx="52">
                  <c:v>4.3333300000000001</c:v>
                </c:pt>
                <c:pt idx="53">
                  <c:v>4.4166700000000034</c:v>
                </c:pt>
                <c:pt idx="54">
                  <c:v>4.5</c:v>
                </c:pt>
                <c:pt idx="55">
                  <c:v>4.5833300000000001</c:v>
                </c:pt>
                <c:pt idx="56">
                  <c:v>4.6666699999999999</c:v>
                </c:pt>
                <c:pt idx="57">
                  <c:v>4.75</c:v>
                </c:pt>
                <c:pt idx="58">
                  <c:v>4.8333300000000001</c:v>
                </c:pt>
                <c:pt idx="59">
                  <c:v>4.9166700000000034</c:v>
                </c:pt>
                <c:pt idx="60">
                  <c:v>5</c:v>
                </c:pt>
                <c:pt idx="61">
                  <c:v>5.0833300000000001</c:v>
                </c:pt>
                <c:pt idx="62">
                  <c:v>5.1666699999999999</c:v>
                </c:pt>
                <c:pt idx="63">
                  <c:v>5.25</c:v>
                </c:pt>
                <c:pt idx="64">
                  <c:v>5.3333300000000001</c:v>
                </c:pt>
                <c:pt idx="65">
                  <c:v>5.4166700000000034</c:v>
                </c:pt>
                <c:pt idx="66">
                  <c:v>5.5</c:v>
                </c:pt>
                <c:pt idx="67">
                  <c:v>5.5833300000000001</c:v>
                </c:pt>
                <c:pt idx="68">
                  <c:v>5.6666699999999999</c:v>
                </c:pt>
                <c:pt idx="69">
                  <c:v>5.75</c:v>
                </c:pt>
                <c:pt idx="70">
                  <c:v>5.8333300000000001</c:v>
                </c:pt>
                <c:pt idx="71">
                  <c:v>5.9166700000000034</c:v>
                </c:pt>
                <c:pt idx="72">
                  <c:v>6</c:v>
                </c:pt>
                <c:pt idx="73">
                  <c:v>6.0833300000000001</c:v>
                </c:pt>
                <c:pt idx="74">
                  <c:v>6.1666699999999999</c:v>
                </c:pt>
                <c:pt idx="75">
                  <c:v>6.25</c:v>
                </c:pt>
                <c:pt idx="76">
                  <c:v>6.3333300000000001</c:v>
                </c:pt>
                <c:pt idx="77">
                  <c:v>6.4166700000000034</c:v>
                </c:pt>
                <c:pt idx="78">
                  <c:v>6.5</c:v>
                </c:pt>
                <c:pt idx="79">
                  <c:v>6.5833300000000001</c:v>
                </c:pt>
                <c:pt idx="80">
                  <c:v>6.6666699999999999</c:v>
                </c:pt>
                <c:pt idx="81">
                  <c:v>6.75</c:v>
                </c:pt>
                <c:pt idx="82">
                  <c:v>6.8333300000000001</c:v>
                </c:pt>
                <c:pt idx="83">
                  <c:v>6.9166700000000034</c:v>
                </c:pt>
                <c:pt idx="84">
                  <c:v>7</c:v>
                </c:pt>
                <c:pt idx="85">
                  <c:v>7.0833300000000001</c:v>
                </c:pt>
                <c:pt idx="86">
                  <c:v>7.1666699999999999</c:v>
                </c:pt>
                <c:pt idx="87">
                  <c:v>7.25</c:v>
                </c:pt>
                <c:pt idx="88">
                  <c:v>7.3333300000000001</c:v>
                </c:pt>
                <c:pt idx="89">
                  <c:v>7.4166700000000034</c:v>
                </c:pt>
                <c:pt idx="90">
                  <c:v>7.5</c:v>
                </c:pt>
                <c:pt idx="91">
                  <c:v>7.5833300000000001</c:v>
                </c:pt>
                <c:pt idx="92">
                  <c:v>7.6666699999999999</c:v>
                </c:pt>
                <c:pt idx="93">
                  <c:v>7.75</c:v>
                </c:pt>
                <c:pt idx="94">
                  <c:v>7.8333300000000001</c:v>
                </c:pt>
                <c:pt idx="95">
                  <c:v>7.9166700000000034</c:v>
                </c:pt>
                <c:pt idx="96">
                  <c:v>8</c:v>
                </c:pt>
              </c:numCache>
            </c:numRef>
          </c:xVal>
          <c:yVal>
            <c:numRef>
              <c:f>Sheet1!$B$2:$B$98</c:f>
              <c:numCache>
                <c:formatCode>General</c:formatCode>
                <c:ptCount val="97"/>
                <c:pt idx="0">
                  <c:v>100</c:v>
                </c:pt>
                <c:pt idx="1">
                  <c:v>100</c:v>
                </c:pt>
                <c:pt idx="2">
                  <c:v>98.275999999999982</c:v>
                </c:pt>
                <c:pt idx="3">
                  <c:v>98.275999999999982</c:v>
                </c:pt>
                <c:pt idx="4">
                  <c:v>98.275999999999982</c:v>
                </c:pt>
                <c:pt idx="5">
                  <c:v>98.275999999999982</c:v>
                </c:pt>
                <c:pt idx="6">
                  <c:v>93.010999999999996</c:v>
                </c:pt>
                <c:pt idx="7">
                  <c:v>91.256</c:v>
                </c:pt>
                <c:pt idx="8">
                  <c:v>89.501000000000005</c:v>
                </c:pt>
                <c:pt idx="9">
                  <c:v>89.501000000000005</c:v>
                </c:pt>
                <c:pt idx="10">
                  <c:v>89.501000000000005</c:v>
                </c:pt>
                <c:pt idx="11">
                  <c:v>89.501000000000005</c:v>
                </c:pt>
                <c:pt idx="12">
                  <c:v>89.501000000000005</c:v>
                </c:pt>
                <c:pt idx="13">
                  <c:v>89.501000000000005</c:v>
                </c:pt>
                <c:pt idx="14">
                  <c:v>89.501000000000005</c:v>
                </c:pt>
                <c:pt idx="15">
                  <c:v>89.501000000000005</c:v>
                </c:pt>
                <c:pt idx="16">
                  <c:v>89.501000000000005</c:v>
                </c:pt>
                <c:pt idx="17">
                  <c:v>89.501000000000005</c:v>
                </c:pt>
                <c:pt idx="18">
                  <c:v>84.236000000000004</c:v>
                </c:pt>
                <c:pt idx="19">
                  <c:v>78.971999999999994</c:v>
                </c:pt>
                <c:pt idx="20">
                  <c:v>78.971999999999994</c:v>
                </c:pt>
                <c:pt idx="21">
                  <c:v>78.971999999999994</c:v>
                </c:pt>
                <c:pt idx="22">
                  <c:v>78.971999999999994</c:v>
                </c:pt>
                <c:pt idx="23">
                  <c:v>78.971999999999994</c:v>
                </c:pt>
                <c:pt idx="24">
                  <c:v>78.971999999999994</c:v>
                </c:pt>
                <c:pt idx="25">
                  <c:v>78.971999999999994</c:v>
                </c:pt>
                <c:pt idx="26">
                  <c:v>78.971999999999994</c:v>
                </c:pt>
                <c:pt idx="27">
                  <c:v>78.971999999999994</c:v>
                </c:pt>
                <c:pt idx="28">
                  <c:v>78.971999999999994</c:v>
                </c:pt>
                <c:pt idx="29">
                  <c:v>78.971999999999994</c:v>
                </c:pt>
                <c:pt idx="30">
                  <c:v>75.933999999999997</c:v>
                </c:pt>
                <c:pt idx="31">
                  <c:v>75.933999999999997</c:v>
                </c:pt>
                <c:pt idx="32">
                  <c:v>69.60599999999998</c:v>
                </c:pt>
                <c:pt idx="33">
                  <c:v>69.60599999999998</c:v>
                </c:pt>
                <c:pt idx="34">
                  <c:v>69.60599999999998</c:v>
                </c:pt>
                <c:pt idx="35">
                  <c:v>69.60599999999998</c:v>
                </c:pt>
                <c:pt idx="36">
                  <c:v>69.60599999999998</c:v>
                </c:pt>
                <c:pt idx="37">
                  <c:v>69.60599999999998</c:v>
                </c:pt>
                <c:pt idx="38">
                  <c:v>69.60599999999998</c:v>
                </c:pt>
                <c:pt idx="39">
                  <c:v>69.60599999999998</c:v>
                </c:pt>
                <c:pt idx="40">
                  <c:v>69.60599999999998</c:v>
                </c:pt>
                <c:pt idx="41">
                  <c:v>69.60599999999998</c:v>
                </c:pt>
                <c:pt idx="42">
                  <c:v>69.60599999999998</c:v>
                </c:pt>
                <c:pt idx="43">
                  <c:v>69.60599999999998</c:v>
                </c:pt>
                <c:pt idx="44">
                  <c:v>69.60599999999998</c:v>
                </c:pt>
                <c:pt idx="45">
                  <c:v>69.60599999999998</c:v>
                </c:pt>
                <c:pt idx="46">
                  <c:v>69.60599999999998</c:v>
                </c:pt>
                <c:pt idx="47">
                  <c:v>69.60599999999998</c:v>
                </c:pt>
                <c:pt idx="48">
                  <c:v>69.60599999999998</c:v>
                </c:pt>
                <c:pt idx="49">
                  <c:v>69.60599999999998</c:v>
                </c:pt>
                <c:pt idx="50">
                  <c:v>69.60599999999998</c:v>
                </c:pt>
                <c:pt idx="51">
                  <c:v>69.60599999999998</c:v>
                </c:pt>
                <c:pt idx="52">
                  <c:v>69.60599999999998</c:v>
                </c:pt>
                <c:pt idx="53">
                  <c:v>69.60599999999998</c:v>
                </c:pt>
                <c:pt idx="54">
                  <c:v>60.326000000000001</c:v>
                </c:pt>
                <c:pt idx="55">
                  <c:v>60.326000000000001</c:v>
                </c:pt>
                <c:pt idx="56">
                  <c:v>60.326000000000001</c:v>
                </c:pt>
                <c:pt idx="57">
                  <c:v>60.326000000000001</c:v>
                </c:pt>
                <c:pt idx="58">
                  <c:v>60.326000000000001</c:v>
                </c:pt>
                <c:pt idx="59">
                  <c:v>60.326000000000001</c:v>
                </c:pt>
                <c:pt idx="60">
                  <c:v>60.326000000000001</c:v>
                </c:pt>
              </c:numCache>
            </c:numRef>
          </c:yVal>
        </c:ser>
        <c:ser>
          <c:idx val="1"/>
          <c:order val="1"/>
          <c:tx>
            <c:strRef>
              <c:f>Sheet1!$C$1</c:f>
              <c:strCache>
                <c:ptCount val="1"/>
                <c:pt idx="0">
                  <c:v>1-5 Years     (N=72)</c:v>
                </c:pt>
              </c:strCache>
            </c:strRef>
          </c:tx>
          <c:spPr>
            <a:ln w="41275">
              <a:solidFill>
                <a:srgbClr val="FFFF00"/>
              </a:solidFill>
            </a:ln>
          </c:spPr>
          <c:marker>
            <c:symbol val="none"/>
          </c:marker>
          <c:xVal>
            <c:numRef>
              <c:f>Sheet1!$A$2:$A$98</c:f>
              <c:numCache>
                <c:formatCode>General</c:formatCode>
                <c:ptCount val="97"/>
                <c:pt idx="0">
                  <c:v>0</c:v>
                </c:pt>
                <c:pt idx="1">
                  <c:v>8.3330000000000043E-2</c:v>
                </c:pt>
                <c:pt idx="2">
                  <c:v>0.16666999999999998</c:v>
                </c:pt>
                <c:pt idx="3">
                  <c:v>0.25</c:v>
                </c:pt>
                <c:pt idx="4">
                  <c:v>0.33333000000000201</c:v>
                </c:pt>
                <c:pt idx="5">
                  <c:v>0.41667000000000032</c:v>
                </c:pt>
                <c:pt idx="6">
                  <c:v>0.5</c:v>
                </c:pt>
                <c:pt idx="7">
                  <c:v>0.58332999999999957</c:v>
                </c:pt>
                <c:pt idx="8">
                  <c:v>0.66667000000000576</c:v>
                </c:pt>
                <c:pt idx="9">
                  <c:v>0.75000000000000333</c:v>
                </c:pt>
                <c:pt idx="10">
                  <c:v>0.83333000000000002</c:v>
                </c:pt>
                <c:pt idx="11">
                  <c:v>0.91666999999999998</c:v>
                </c:pt>
                <c:pt idx="12">
                  <c:v>1</c:v>
                </c:pt>
                <c:pt idx="13">
                  <c:v>1.0833299999999928</c:v>
                </c:pt>
                <c:pt idx="14">
                  <c:v>1.1666700000000001</c:v>
                </c:pt>
                <c:pt idx="15">
                  <c:v>1.25</c:v>
                </c:pt>
                <c:pt idx="16">
                  <c:v>1.3333299999999928</c:v>
                </c:pt>
                <c:pt idx="17">
                  <c:v>1.4166699999999921</c:v>
                </c:pt>
                <c:pt idx="18">
                  <c:v>1.5</c:v>
                </c:pt>
                <c:pt idx="19">
                  <c:v>1.5833299999999928</c:v>
                </c:pt>
                <c:pt idx="20">
                  <c:v>1.6666700000000001</c:v>
                </c:pt>
                <c:pt idx="21">
                  <c:v>1.75</c:v>
                </c:pt>
                <c:pt idx="22">
                  <c:v>1.8333299999999928</c:v>
                </c:pt>
                <c:pt idx="23">
                  <c:v>1.9166700000000001</c:v>
                </c:pt>
                <c:pt idx="24">
                  <c:v>2</c:v>
                </c:pt>
                <c:pt idx="25">
                  <c:v>2.0833300000000183</c:v>
                </c:pt>
                <c:pt idx="26">
                  <c:v>2.1666699999999977</c:v>
                </c:pt>
                <c:pt idx="27">
                  <c:v>2.25</c:v>
                </c:pt>
                <c:pt idx="28">
                  <c:v>2.3333300000000001</c:v>
                </c:pt>
                <c:pt idx="29">
                  <c:v>2.4166699999999741</c:v>
                </c:pt>
                <c:pt idx="30">
                  <c:v>2.5</c:v>
                </c:pt>
                <c:pt idx="31">
                  <c:v>2.5833300000000183</c:v>
                </c:pt>
                <c:pt idx="32">
                  <c:v>2.6666699999999977</c:v>
                </c:pt>
                <c:pt idx="33">
                  <c:v>2.75</c:v>
                </c:pt>
                <c:pt idx="34">
                  <c:v>2.8333300000000001</c:v>
                </c:pt>
                <c:pt idx="35">
                  <c:v>2.9166699999999741</c:v>
                </c:pt>
                <c:pt idx="36">
                  <c:v>3</c:v>
                </c:pt>
                <c:pt idx="37">
                  <c:v>3.0833300000000183</c:v>
                </c:pt>
                <c:pt idx="38">
                  <c:v>3.1666699999999977</c:v>
                </c:pt>
                <c:pt idx="39">
                  <c:v>3.25</c:v>
                </c:pt>
                <c:pt idx="40">
                  <c:v>3.3333300000000001</c:v>
                </c:pt>
                <c:pt idx="41">
                  <c:v>3.4166699999999741</c:v>
                </c:pt>
                <c:pt idx="42">
                  <c:v>3.5</c:v>
                </c:pt>
                <c:pt idx="43">
                  <c:v>3.5833300000000183</c:v>
                </c:pt>
                <c:pt idx="44">
                  <c:v>3.6666699999999977</c:v>
                </c:pt>
                <c:pt idx="45">
                  <c:v>3.75</c:v>
                </c:pt>
                <c:pt idx="46">
                  <c:v>3.8333300000000001</c:v>
                </c:pt>
                <c:pt idx="47">
                  <c:v>3.9166699999999741</c:v>
                </c:pt>
                <c:pt idx="48">
                  <c:v>4</c:v>
                </c:pt>
                <c:pt idx="49">
                  <c:v>4.0833300000000001</c:v>
                </c:pt>
                <c:pt idx="50">
                  <c:v>4.1666699999999999</c:v>
                </c:pt>
                <c:pt idx="51">
                  <c:v>4.25</c:v>
                </c:pt>
                <c:pt idx="52">
                  <c:v>4.3333300000000001</c:v>
                </c:pt>
                <c:pt idx="53">
                  <c:v>4.4166700000000034</c:v>
                </c:pt>
                <c:pt idx="54">
                  <c:v>4.5</c:v>
                </c:pt>
                <c:pt idx="55">
                  <c:v>4.5833300000000001</c:v>
                </c:pt>
                <c:pt idx="56">
                  <c:v>4.6666699999999999</c:v>
                </c:pt>
                <c:pt idx="57">
                  <c:v>4.75</c:v>
                </c:pt>
                <c:pt idx="58">
                  <c:v>4.8333300000000001</c:v>
                </c:pt>
                <c:pt idx="59">
                  <c:v>4.9166700000000034</c:v>
                </c:pt>
                <c:pt idx="60">
                  <c:v>5</c:v>
                </c:pt>
                <c:pt idx="61">
                  <c:v>5.0833300000000001</c:v>
                </c:pt>
                <c:pt idx="62">
                  <c:v>5.1666699999999999</c:v>
                </c:pt>
                <c:pt idx="63">
                  <c:v>5.25</c:v>
                </c:pt>
                <c:pt idx="64">
                  <c:v>5.3333300000000001</c:v>
                </c:pt>
                <c:pt idx="65">
                  <c:v>5.4166700000000034</c:v>
                </c:pt>
                <c:pt idx="66">
                  <c:v>5.5</c:v>
                </c:pt>
                <c:pt idx="67">
                  <c:v>5.5833300000000001</c:v>
                </c:pt>
                <c:pt idx="68">
                  <c:v>5.6666699999999999</c:v>
                </c:pt>
                <c:pt idx="69">
                  <c:v>5.75</c:v>
                </c:pt>
                <c:pt idx="70">
                  <c:v>5.8333300000000001</c:v>
                </c:pt>
                <c:pt idx="71">
                  <c:v>5.9166700000000034</c:v>
                </c:pt>
                <c:pt idx="72">
                  <c:v>6</c:v>
                </c:pt>
                <c:pt idx="73">
                  <c:v>6.0833300000000001</c:v>
                </c:pt>
                <c:pt idx="74">
                  <c:v>6.1666699999999999</c:v>
                </c:pt>
                <c:pt idx="75">
                  <c:v>6.25</c:v>
                </c:pt>
                <c:pt idx="76">
                  <c:v>6.3333300000000001</c:v>
                </c:pt>
                <c:pt idx="77">
                  <c:v>6.4166700000000034</c:v>
                </c:pt>
                <c:pt idx="78">
                  <c:v>6.5</c:v>
                </c:pt>
                <c:pt idx="79">
                  <c:v>6.5833300000000001</c:v>
                </c:pt>
                <c:pt idx="80">
                  <c:v>6.6666699999999999</c:v>
                </c:pt>
                <c:pt idx="81">
                  <c:v>6.75</c:v>
                </c:pt>
                <c:pt idx="82">
                  <c:v>6.8333300000000001</c:v>
                </c:pt>
                <c:pt idx="83">
                  <c:v>6.9166700000000034</c:v>
                </c:pt>
                <c:pt idx="84">
                  <c:v>7</c:v>
                </c:pt>
                <c:pt idx="85">
                  <c:v>7.0833300000000001</c:v>
                </c:pt>
                <c:pt idx="86">
                  <c:v>7.1666699999999999</c:v>
                </c:pt>
                <c:pt idx="87">
                  <c:v>7.25</c:v>
                </c:pt>
                <c:pt idx="88">
                  <c:v>7.3333300000000001</c:v>
                </c:pt>
                <c:pt idx="89">
                  <c:v>7.4166700000000034</c:v>
                </c:pt>
                <c:pt idx="90">
                  <c:v>7.5</c:v>
                </c:pt>
                <c:pt idx="91">
                  <c:v>7.5833300000000001</c:v>
                </c:pt>
                <c:pt idx="92">
                  <c:v>7.6666699999999999</c:v>
                </c:pt>
                <c:pt idx="93">
                  <c:v>7.75</c:v>
                </c:pt>
                <c:pt idx="94">
                  <c:v>7.8333300000000001</c:v>
                </c:pt>
                <c:pt idx="95">
                  <c:v>7.9166700000000034</c:v>
                </c:pt>
                <c:pt idx="96">
                  <c:v>8</c:v>
                </c:pt>
              </c:numCache>
            </c:numRef>
          </c:xVal>
          <c:yVal>
            <c:numRef>
              <c:f>Sheet1!$C$2:$C$98</c:f>
              <c:numCache>
                <c:formatCode>General</c:formatCode>
                <c:ptCount val="97"/>
                <c:pt idx="0">
                  <c:v>100</c:v>
                </c:pt>
                <c:pt idx="1">
                  <c:v>100</c:v>
                </c:pt>
                <c:pt idx="2">
                  <c:v>100</c:v>
                </c:pt>
                <c:pt idx="3">
                  <c:v>100</c:v>
                </c:pt>
                <c:pt idx="4">
                  <c:v>100</c:v>
                </c:pt>
                <c:pt idx="5">
                  <c:v>97.182999999999979</c:v>
                </c:pt>
                <c:pt idx="6">
                  <c:v>95.774999999999991</c:v>
                </c:pt>
                <c:pt idx="7">
                  <c:v>91.549000000000007</c:v>
                </c:pt>
                <c:pt idx="8">
                  <c:v>90.119</c:v>
                </c:pt>
                <c:pt idx="9">
                  <c:v>90.119</c:v>
                </c:pt>
                <c:pt idx="10">
                  <c:v>90.119</c:v>
                </c:pt>
                <c:pt idx="11">
                  <c:v>90.119</c:v>
                </c:pt>
                <c:pt idx="12">
                  <c:v>90.119</c:v>
                </c:pt>
                <c:pt idx="13">
                  <c:v>90.119</c:v>
                </c:pt>
                <c:pt idx="14">
                  <c:v>90.119</c:v>
                </c:pt>
                <c:pt idx="15">
                  <c:v>90.119</c:v>
                </c:pt>
                <c:pt idx="16">
                  <c:v>90.119</c:v>
                </c:pt>
                <c:pt idx="17">
                  <c:v>88.116</c:v>
                </c:pt>
                <c:pt idx="18">
                  <c:v>86.114000000000004</c:v>
                </c:pt>
                <c:pt idx="19">
                  <c:v>82.10799999999999</c:v>
                </c:pt>
                <c:pt idx="20">
                  <c:v>80.10599999999998</c:v>
                </c:pt>
                <c:pt idx="21">
                  <c:v>80.10599999999998</c:v>
                </c:pt>
                <c:pt idx="22">
                  <c:v>80.10599999999998</c:v>
                </c:pt>
                <c:pt idx="23">
                  <c:v>80.10599999999998</c:v>
                </c:pt>
                <c:pt idx="24">
                  <c:v>80.10599999999998</c:v>
                </c:pt>
                <c:pt idx="25">
                  <c:v>80.10599999999998</c:v>
                </c:pt>
                <c:pt idx="26">
                  <c:v>80.10599999999998</c:v>
                </c:pt>
                <c:pt idx="27">
                  <c:v>80.10599999999998</c:v>
                </c:pt>
                <c:pt idx="28">
                  <c:v>80.10599999999998</c:v>
                </c:pt>
                <c:pt idx="29">
                  <c:v>80.10599999999998</c:v>
                </c:pt>
                <c:pt idx="30">
                  <c:v>77.60199999999999</c:v>
                </c:pt>
                <c:pt idx="31">
                  <c:v>75.099000000000004</c:v>
                </c:pt>
                <c:pt idx="32">
                  <c:v>75.099000000000004</c:v>
                </c:pt>
                <c:pt idx="33">
                  <c:v>75.099000000000004</c:v>
                </c:pt>
                <c:pt idx="34">
                  <c:v>75.099000000000004</c:v>
                </c:pt>
                <c:pt idx="35">
                  <c:v>75.099000000000004</c:v>
                </c:pt>
                <c:pt idx="36">
                  <c:v>75.099000000000004</c:v>
                </c:pt>
                <c:pt idx="37">
                  <c:v>75.099000000000004</c:v>
                </c:pt>
                <c:pt idx="38">
                  <c:v>75.099000000000004</c:v>
                </c:pt>
                <c:pt idx="39">
                  <c:v>75.099000000000004</c:v>
                </c:pt>
                <c:pt idx="40">
                  <c:v>75.099000000000004</c:v>
                </c:pt>
                <c:pt idx="41">
                  <c:v>75.099000000000004</c:v>
                </c:pt>
                <c:pt idx="42">
                  <c:v>71.834000000000003</c:v>
                </c:pt>
                <c:pt idx="43">
                  <c:v>65.302999999999983</c:v>
                </c:pt>
                <c:pt idx="44">
                  <c:v>61.866</c:v>
                </c:pt>
                <c:pt idx="45">
                  <c:v>61.866</c:v>
                </c:pt>
                <c:pt idx="46">
                  <c:v>61.866</c:v>
                </c:pt>
                <c:pt idx="47">
                  <c:v>61.866</c:v>
                </c:pt>
                <c:pt idx="48">
                  <c:v>61.866</c:v>
                </c:pt>
                <c:pt idx="49">
                  <c:v>61.866</c:v>
                </c:pt>
                <c:pt idx="50">
                  <c:v>61.866</c:v>
                </c:pt>
                <c:pt idx="51">
                  <c:v>61.866</c:v>
                </c:pt>
                <c:pt idx="52">
                  <c:v>61.866</c:v>
                </c:pt>
                <c:pt idx="53">
                  <c:v>61.866</c:v>
                </c:pt>
                <c:pt idx="54">
                  <c:v>61.866</c:v>
                </c:pt>
                <c:pt idx="55">
                  <c:v>61.866</c:v>
                </c:pt>
                <c:pt idx="56">
                  <c:v>61.866</c:v>
                </c:pt>
                <c:pt idx="57">
                  <c:v>61.866</c:v>
                </c:pt>
                <c:pt idx="58">
                  <c:v>61.866</c:v>
                </c:pt>
                <c:pt idx="59">
                  <c:v>61.866</c:v>
                </c:pt>
                <c:pt idx="60">
                  <c:v>61.866</c:v>
                </c:pt>
                <c:pt idx="61">
                  <c:v>61.866</c:v>
                </c:pt>
              </c:numCache>
            </c:numRef>
          </c:yVal>
        </c:ser>
        <c:ser>
          <c:idx val="2"/>
          <c:order val="2"/>
          <c:tx>
            <c:strRef>
              <c:f>Sheet1!$D$1</c:f>
              <c:strCache>
                <c:ptCount val="1"/>
                <c:pt idx="0">
                  <c:v>6-10 Years   (N=115)</c:v>
                </c:pt>
              </c:strCache>
            </c:strRef>
          </c:tx>
          <c:spPr>
            <a:ln w="41275">
              <a:solidFill>
                <a:srgbClr val="FF0000"/>
              </a:solidFill>
            </a:ln>
          </c:spPr>
          <c:marker>
            <c:symbol val="none"/>
          </c:marker>
          <c:xVal>
            <c:numRef>
              <c:f>Sheet1!$A$2:$A$98</c:f>
              <c:numCache>
                <c:formatCode>General</c:formatCode>
                <c:ptCount val="97"/>
                <c:pt idx="0">
                  <c:v>0</c:v>
                </c:pt>
                <c:pt idx="1">
                  <c:v>8.3330000000000043E-2</c:v>
                </c:pt>
                <c:pt idx="2">
                  <c:v>0.16666999999999998</c:v>
                </c:pt>
                <c:pt idx="3">
                  <c:v>0.25</c:v>
                </c:pt>
                <c:pt idx="4">
                  <c:v>0.33333000000000201</c:v>
                </c:pt>
                <c:pt idx="5">
                  <c:v>0.41667000000000032</c:v>
                </c:pt>
                <c:pt idx="6">
                  <c:v>0.5</c:v>
                </c:pt>
                <c:pt idx="7">
                  <c:v>0.58332999999999957</c:v>
                </c:pt>
                <c:pt idx="8">
                  <c:v>0.66667000000000576</c:v>
                </c:pt>
                <c:pt idx="9">
                  <c:v>0.75000000000000333</c:v>
                </c:pt>
                <c:pt idx="10">
                  <c:v>0.83333000000000002</c:v>
                </c:pt>
                <c:pt idx="11">
                  <c:v>0.91666999999999998</c:v>
                </c:pt>
                <c:pt idx="12">
                  <c:v>1</c:v>
                </c:pt>
                <c:pt idx="13">
                  <c:v>1.0833299999999928</c:v>
                </c:pt>
                <c:pt idx="14">
                  <c:v>1.1666700000000001</c:v>
                </c:pt>
                <c:pt idx="15">
                  <c:v>1.25</c:v>
                </c:pt>
                <c:pt idx="16">
                  <c:v>1.3333299999999928</c:v>
                </c:pt>
                <c:pt idx="17">
                  <c:v>1.4166699999999921</c:v>
                </c:pt>
                <c:pt idx="18">
                  <c:v>1.5</c:v>
                </c:pt>
                <c:pt idx="19">
                  <c:v>1.5833299999999928</c:v>
                </c:pt>
                <c:pt idx="20">
                  <c:v>1.6666700000000001</c:v>
                </c:pt>
                <c:pt idx="21">
                  <c:v>1.75</c:v>
                </c:pt>
                <c:pt idx="22">
                  <c:v>1.8333299999999928</c:v>
                </c:pt>
                <c:pt idx="23">
                  <c:v>1.9166700000000001</c:v>
                </c:pt>
                <c:pt idx="24">
                  <c:v>2</c:v>
                </c:pt>
                <c:pt idx="25">
                  <c:v>2.0833300000000183</c:v>
                </c:pt>
                <c:pt idx="26">
                  <c:v>2.1666699999999977</c:v>
                </c:pt>
                <c:pt idx="27">
                  <c:v>2.25</c:v>
                </c:pt>
                <c:pt idx="28">
                  <c:v>2.3333300000000001</c:v>
                </c:pt>
                <c:pt idx="29">
                  <c:v>2.4166699999999741</c:v>
                </c:pt>
                <c:pt idx="30">
                  <c:v>2.5</c:v>
                </c:pt>
                <c:pt idx="31">
                  <c:v>2.5833300000000183</c:v>
                </c:pt>
                <c:pt idx="32">
                  <c:v>2.6666699999999977</c:v>
                </c:pt>
                <c:pt idx="33">
                  <c:v>2.75</c:v>
                </c:pt>
                <c:pt idx="34">
                  <c:v>2.8333300000000001</c:v>
                </c:pt>
                <c:pt idx="35">
                  <c:v>2.9166699999999741</c:v>
                </c:pt>
                <c:pt idx="36">
                  <c:v>3</c:v>
                </c:pt>
                <c:pt idx="37">
                  <c:v>3.0833300000000183</c:v>
                </c:pt>
                <c:pt idx="38">
                  <c:v>3.1666699999999977</c:v>
                </c:pt>
                <c:pt idx="39">
                  <c:v>3.25</c:v>
                </c:pt>
                <c:pt idx="40">
                  <c:v>3.3333300000000001</c:v>
                </c:pt>
                <c:pt idx="41">
                  <c:v>3.4166699999999741</c:v>
                </c:pt>
                <c:pt idx="42">
                  <c:v>3.5</c:v>
                </c:pt>
                <c:pt idx="43">
                  <c:v>3.5833300000000183</c:v>
                </c:pt>
                <c:pt idx="44">
                  <c:v>3.6666699999999977</c:v>
                </c:pt>
                <c:pt idx="45">
                  <c:v>3.75</c:v>
                </c:pt>
                <c:pt idx="46">
                  <c:v>3.8333300000000001</c:v>
                </c:pt>
                <c:pt idx="47">
                  <c:v>3.9166699999999741</c:v>
                </c:pt>
                <c:pt idx="48">
                  <c:v>4</c:v>
                </c:pt>
                <c:pt idx="49">
                  <c:v>4.0833300000000001</c:v>
                </c:pt>
                <c:pt idx="50">
                  <c:v>4.1666699999999999</c:v>
                </c:pt>
                <c:pt idx="51">
                  <c:v>4.25</c:v>
                </c:pt>
                <c:pt idx="52">
                  <c:v>4.3333300000000001</c:v>
                </c:pt>
                <c:pt idx="53">
                  <c:v>4.4166700000000034</c:v>
                </c:pt>
                <c:pt idx="54">
                  <c:v>4.5</c:v>
                </c:pt>
                <c:pt idx="55">
                  <c:v>4.5833300000000001</c:v>
                </c:pt>
                <c:pt idx="56">
                  <c:v>4.6666699999999999</c:v>
                </c:pt>
                <c:pt idx="57">
                  <c:v>4.75</c:v>
                </c:pt>
                <c:pt idx="58">
                  <c:v>4.8333300000000001</c:v>
                </c:pt>
                <c:pt idx="59">
                  <c:v>4.9166700000000034</c:v>
                </c:pt>
                <c:pt idx="60">
                  <c:v>5</c:v>
                </c:pt>
                <c:pt idx="61">
                  <c:v>5.0833300000000001</c:v>
                </c:pt>
                <c:pt idx="62">
                  <c:v>5.1666699999999999</c:v>
                </c:pt>
                <c:pt idx="63">
                  <c:v>5.25</c:v>
                </c:pt>
                <c:pt idx="64">
                  <c:v>5.3333300000000001</c:v>
                </c:pt>
                <c:pt idx="65">
                  <c:v>5.4166700000000034</c:v>
                </c:pt>
                <c:pt idx="66">
                  <c:v>5.5</c:v>
                </c:pt>
                <c:pt idx="67">
                  <c:v>5.5833300000000001</c:v>
                </c:pt>
                <c:pt idx="68">
                  <c:v>5.6666699999999999</c:v>
                </c:pt>
                <c:pt idx="69">
                  <c:v>5.75</c:v>
                </c:pt>
                <c:pt idx="70">
                  <c:v>5.8333300000000001</c:v>
                </c:pt>
                <c:pt idx="71">
                  <c:v>5.9166700000000034</c:v>
                </c:pt>
                <c:pt idx="72">
                  <c:v>6</c:v>
                </c:pt>
                <c:pt idx="73">
                  <c:v>6.0833300000000001</c:v>
                </c:pt>
                <c:pt idx="74">
                  <c:v>6.1666699999999999</c:v>
                </c:pt>
                <c:pt idx="75">
                  <c:v>6.25</c:v>
                </c:pt>
                <c:pt idx="76">
                  <c:v>6.3333300000000001</c:v>
                </c:pt>
                <c:pt idx="77">
                  <c:v>6.4166700000000034</c:v>
                </c:pt>
                <c:pt idx="78">
                  <c:v>6.5</c:v>
                </c:pt>
                <c:pt idx="79">
                  <c:v>6.5833300000000001</c:v>
                </c:pt>
                <c:pt idx="80">
                  <c:v>6.6666699999999999</c:v>
                </c:pt>
                <c:pt idx="81">
                  <c:v>6.75</c:v>
                </c:pt>
                <c:pt idx="82">
                  <c:v>6.8333300000000001</c:v>
                </c:pt>
                <c:pt idx="83">
                  <c:v>6.9166700000000034</c:v>
                </c:pt>
                <c:pt idx="84">
                  <c:v>7</c:v>
                </c:pt>
                <c:pt idx="85">
                  <c:v>7.0833300000000001</c:v>
                </c:pt>
                <c:pt idx="86">
                  <c:v>7.1666699999999999</c:v>
                </c:pt>
                <c:pt idx="87">
                  <c:v>7.25</c:v>
                </c:pt>
                <c:pt idx="88">
                  <c:v>7.3333300000000001</c:v>
                </c:pt>
                <c:pt idx="89">
                  <c:v>7.4166700000000034</c:v>
                </c:pt>
                <c:pt idx="90">
                  <c:v>7.5</c:v>
                </c:pt>
                <c:pt idx="91">
                  <c:v>7.5833300000000001</c:v>
                </c:pt>
                <c:pt idx="92">
                  <c:v>7.6666699999999999</c:v>
                </c:pt>
                <c:pt idx="93">
                  <c:v>7.75</c:v>
                </c:pt>
                <c:pt idx="94">
                  <c:v>7.8333300000000001</c:v>
                </c:pt>
                <c:pt idx="95">
                  <c:v>7.9166700000000034</c:v>
                </c:pt>
                <c:pt idx="96">
                  <c:v>8</c:v>
                </c:pt>
              </c:numCache>
            </c:numRef>
          </c:xVal>
          <c:yVal>
            <c:numRef>
              <c:f>Sheet1!$D$2:$D$98</c:f>
              <c:numCache>
                <c:formatCode>General</c:formatCode>
                <c:ptCount val="97"/>
                <c:pt idx="0">
                  <c:v>100</c:v>
                </c:pt>
                <c:pt idx="1">
                  <c:v>100</c:v>
                </c:pt>
                <c:pt idx="2">
                  <c:v>100</c:v>
                </c:pt>
                <c:pt idx="3">
                  <c:v>100</c:v>
                </c:pt>
                <c:pt idx="4">
                  <c:v>99.122999999999948</c:v>
                </c:pt>
                <c:pt idx="5">
                  <c:v>98.23</c:v>
                </c:pt>
                <c:pt idx="6">
                  <c:v>93.765000000000001</c:v>
                </c:pt>
                <c:pt idx="7">
                  <c:v>87.486999999999995</c:v>
                </c:pt>
                <c:pt idx="8">
                  <c:v>86.584999999999994</c:v>
                </c:pt>
                <c:pt idx="9">
                  <c:v>85.673999999999978</c:v>
                </c:pt>
                <c:pt idx="10">
                  <c:v>85.673999999999978</c:v>
                </c:pt>
                <c:pt idx="11">
                  <c:v>85.673999999999978</c:v>
                </c:pt>
                <c:pt idx="12">
                  <c:v>85.673999999999978</c:v>
                </c:pt>
                <c:pt idx="13">
                  <c:v>85.673999999999978</c:v>
                </c:pt>
                <c:pt idx="14">
                  <c:v>85.673999999999978</c:v>
                </c:pt>
                <c:pt idx="15">
                  <c:v>85.673999999999978</c:v>
                </c:pt>
                <c:pt idx="16">
                  <c:v>85.673999999999978</c:v>
                </c:pt>
                <c:pt idx="17">
                  <c:v>83.19</c:v>
                </c:pt>
                <c:pt idx="18">
                  <c:v>79.465000000000003</c:v>
                </c:pt>
                <c:pt idx="19">
                  <c:v>74.498999999999995</c:v>
                </c:pt>
                <c:pt idx="20">
                  <c:v>72.016000000000005</c:v>
                </c:pt>
                <c:pt idx="21">
                  <c:v>68.290999999999997</c:v>
                </c:pt>
                <c:pt idx="22">
                  <c:v>68.290999999999997</c:v>
                </c:pt>
                <c:pt idx="23">
                  <c:v>68.290999999999997</c:v>
                </c:pt>
                <c:pt idx="24">
                  <c:v>68.290999999999997</c:v>
                </c:pt>
                <c:pt idx="25">
                  <c:v>68.290999999999997</c:v>
                </c:pt>
                <c:pt idx="26">
                  <c:v>68.290999999999997</c:v>
                </c:pt>
                <c:pt idx="27">
                  <c:v>68.290999999999997</c:v>
                </c:pt>
                <c:pt idx="28">
                  <c:v>68.290999999999997</c:v>
                </c:pt>
                <c:pt idx="29">
                  <c:v>68.290999999999997</c:v>
                </c:pt>
                <c:pt idx="30">
                  <c:v>65.114000000000004</c:v>
                </c:pt>
                <c:pt idx="31">
                  <c:v>61.938000000000002</c:v>
                </c:pt>
                <c:pt idx="32">
                  <c:v>61.938000000000002</c:v>
                </c:pt>
                <c:pt idx="33">
                  <c:v>60.349999999999994</c:v>
                </c:pt>
                <c:pt idx="34">
                  <c:v>60.349999999999994</c:v>
                </c:pt>
                <c:pt idx="35">
                  <c:v>60.349999999999994</c:v>
                </c:pt>
                <c:pt idx="36">
                  <c:v>60.349999999999994</c:v>
                </c:pt>
                <c:pt idx="37">
                  <c:v>60.349999999999994</c:v>
                </c:pt>
                <c:pt idx="38">
                  <c:v>60.349999999999994</c:v>
                </c:pt>
                <c:pt idx="39">
                  <c:v>60.349999999999994</c:v>
                </c:pt>
                <c:pt idx="40">
                  <c:v>60.349999999999994</c:v>
                </c:pt>
                <c:pt idx="41">
                  <c:v>60.349999999999994</c:v>
                </c:pt>
                <c:pt idx="42">
                  <c:v>60.349999999999994</c:v>
                </c:pt>
                <c:pt idx="43">
                  <c:v>56.455999999999996</c:v>
                </c:pt>
                <c:pt idx="44">
                  <c:v>56.455999999999996</c:v>
                </c:pt>
                <c:pt idx="45">
                  <c:v>56.455999999999996</c:v>
                </c:pt>
                <c:pt idx="46">
                  <c:v>56.455999999999996</c:v>
                </c:pt>
                <c:pt idx="47">
                  <c:v>56.455999999999996</c:v>
                </c:pt>
                <c:pt idx="48">
                  <c:v>56.455999999999996</c:v>
                </c:pt>
                <c:pt idx="49">
                  <c:v>56.455999999999996</c:v>
                </c:pt>
                <c:pt idx="50">
                  <c:v>54.104000000000006</c:v>
                </c:pt>
                <c:pt idx="51">
                  <c:v>54.104000000000006</c:v>
                </c:pt>
                <c:pt idx="52">
                  <c:v>54.104000000000006</c:v>
                </c:pt>
                <c:pt idx="53">
                  <c:v>54.104000000000006</c:v>
                </c:pt>
                <c:pt idx="54">
                  <c:v>54.104000000000006</c:v>
                </c:pt>
                <c:pt idx="55">
                  <c:v>54.104000000000006</c:v>
                </c:pt>
                <c:pt idx="56">
                  <c:v>54.104000000000006</c:v>
                </c:pt>
                <c:pt idx="57">
                  <c:v>54.104000000000006</c:v>
                </c:pt>
                <c:pt idx="58">
                  <c:v>54.104000000000006</c:v>
                </c:pt>
                <c:pt idx="59">
                  <c:v>54.104000000000006</c:v>
                </c:pt>
                <c:pt idx="60">
                  <c:v>54.104000000000006</c:v>
                </c:pt>
                <c:pt idx="61">
                  <c:v>54.104000000000006</c:v>
                </c:pt>
                <c:pt idx="62">
                  <c:v>54.104000000000006</c:v>
                </c:pt>
                <c:pt idx="63">
                  <c:v>54.104000000000006</c:v>
                </c:pt>
                <c:pt idx="64">
                  <c:v>54.104000000000006</c:v>
                </c:pt>
                <c:pt idx="65">
                  <c:v>54.104000000000006</c:v>
                </c:pt>
                <c:pt idx="66">
                  <c:v>50.497</c:v>
                </c:pt>
                <c:pt idx="67">
                  <c:v>46.89</c:v>
                </c:pt>
                <c:pt idx="68">
                  <c:v>43.283000000000001</c:v>
                </c:pt>
                <c:pt idx="69">
                  <c:v>43.283000000000001</c:v>
                </c:pt>
                <c:pt idx="70">
                  <c:v>43.283000000000001</c:v>
                </c:pt>
                <c:pt idx="71">
                  <c:v>43.283000000000001</c:v>
                </c:pt>
                <c:pt idx="72">
                  <c:v>43.283000000000001</c:v>
                </c:pt>
                <c:pt idx="73">
                  <c:v>43.283000000000001</c:v>
                </c:pt>
                <c:pt idx="74">
                  <c:v>43.283000000000001</c:v>
                </c:pt>
                <c:pt idx="75">
                  <c:v>43.283000000000001</c:v>
                </c:pt>
                <c:pt idx="76">
                  <c:v>43.283000000000001</c:v>
                </c:pt>
                <c:pt idx="77">
                  <c:v>39.347999999999999</c:v>
                </c:pt>
                <c:pt idx="78">
                  <c:v>39.347999999999999</c:v>
                </c:pt>
                <c:pt idx="79">
                  <c:v>39.347999999999999</c:v>
                </c:pt>
                <c:pt idx="80">
                  <c:v>39.347999999999999</c:v>
                </c:pt>
                <c:pt idx="81">
                  <c:v>39.347999999999999</c:v>
                </c:pt>
                <c:pt idx="82">
                  <c:v>39.347999999999999</c:v>
                </c:pt>
                <c:pt idx="83">
                  <c:v>39.347999999999999</c:v>
                </c:pt>
              </c:numCache>
            </c:numRef>
          </c:yVal>
        </c:ser>
        <c:ser>
          <c:idx val="3"/>
          <c:order val="3"/>
          <c:tx>
            <c:strRef>
              <c:f>Sheet1!$E$1</c:f>
              <c:strCache>
                <c:ptCount val="1"/>
                <c:pt idx="0">
                  <c:v>11-17 years (N=433)</c:v>
                </c:pt>
              </c:strCache>
            </c:strRef>
          </c:tx>
          <c:spPr>
            <a:ln w="41275">
              <a:solidFill>
                <a:srgbClr val="00FF00"/>
              </a:solidFill>
            </a:ln>
          </c:spPr>
          <c:marker>
            <c:symbol val="none"/>
          </c:marker>
          <c:xVal>
            <c:numRef>
              <c:f>Sheet1!$A$2:$A$98</c:f>
              <c:numCache>
                <c:formatCode>General</c:formatCode>
                <c:ptCount val="97"/>
                <c:pt idx="0">
                  <c:v>0</c:v>
                </c:pt>
                <c:pt idx="1">
                  <c:v>8.3330000000000043E-2</c:v>
                </c:pt>
                <c:pt idx="2">
                  <c:v>0.16666999999999998</c:v>
                </c:pt>
                <c:pt idx="3">
                  <c:v>0.25</c:v>
                </c:pt>
                <c:pt idx="4">
                  <c:v>0.33333000000000201</c:v>
                </c:pt>
                <c:pt idx="5">
                  <c:v>0.41667000000000032</c:v>
                </c:pt>
                <c:pt idx="6">
                  <c:v>0.5</c:v>
                </c:pt>
                <c:pt idx="7">
                  <c:v>0.58332999999999957</c:v>
                </c:pt>
                <c:pt idx="8">
                  <c:v>0.66667000000000576</c:v>
                </c:pt>
                <c:pt idx="9">
                  <c:v>0.75000000000000333</c:v>
                </c:pt>
                <c:pt idx="10">
                  <c:v>0.83333000000000002</c:v>
                </c:pt>
                <c:pt idx="11">
                  <c:v>0.91666999999999998</c:v>
                </c:pt>
                <c:pt idx="12">
                  <c:v>1</c:v>
                </c:pt>
                <c:pt idx="13">
                  <c:v>1.0833299999999928</c:v>
                </c:pt>
                <c:pt idx="14">
                  <c:v>1.1666700000000001</c:v>
                </c:pt>
                <c:pt idx="15">
                  <c:v>1.25</c:v>
                </c:pt>
                <c:pt idx="16">
                  <c:v>1.3333299999999928</c:v>
                </c:pt>
                <c:pt idx="17">
                  <c:v>1.4166699999999921</c:v>
                </c:pt>
                <c:pt idx="18">
                  <c:v>1.5</c:v>
                </c:pt>
                <c:pt idx="19">
                  <c:v>1.5833299999999928</c:v>
                </c:pt>
                <c:pt idx="20">
                  <c:v>1.6666700000000001</c:v>
                </c:pt>
                <c:pt idx="21">
                  <c:v>1.75</c:v>
                </c:pt>
                <c:pt idx="22">
                  <c:v>1.8333299999999928</c:v>
                </c:pt>
                <c:pt idx="23">
                  <c:v>1.9166700000000001</c:v>
                </c:pt>
                <c:pt idx="24">
                  <c:v>2</c:v>
                </c:pt>
                <c:pt idx="25">
                  <c:v>2.0833300000000183</c:v>
                </c:pt>
                <c:pt idx="26">
                  <c:v>2.1666699999999977</c:v>
                </c:pt>
                <c:pt idx="27">
                  <c:v>2.25</c:v>
                </c:pt>
                <c:pt idx="28">
                  <c:v>2.3333300000000001</c:v>
                </c:pt>
                <c:pt idx="29">
                  <c:v>2.4166699999999741</c:v>
                </c:pt>
                <c:pt idx="30">
                  <c:v>2.5</c:v>
                </c:pt>
                <c:pt idx="31">
                  <c:v>2.5833300000000183</c:v>
                </c:pt>
                <c:pt idx="32">
                  <c:v>2.6666699999999977</c:v>
                </c:pt>
                <c:pt idx="33">
                  <c:v>2.75</c:v>
                </c:pt>
                <c:pt idx="34">
                  <c:v>2.8333300000000001</c:v>
                </c:pt>
                <c:pt idx="35">
                  <c:v>2.9166699999999741</c:v>
                </c:pt>
                <c:pt idx="36">
                  <c:v>3</c:v>
                </c:pt>
                <c:pt idx="37">
                  <c:v>3.0833300000000183</c:v>
                </c:pt>
                <c:pt idx="38">
                  <c:v>3.1666699999999977</c:v>
                </c:pt>
                <c:pt idx="39">
                  <c:v>3.25</c:v>
                </c:pt>
                <c:pt idx="40">
                  <c:v>3.3333300000000001</c:v>
                </c:pt>
                <c:pt idx="41">
                  <c:v>3.4166699999999741</c:v>
                </c:pt>
                <c:pt idx="42">
                  <c:v>3.5</c:v>
                </c:pt>
                <c:pt idx="43">
                  <c:v>3.5833300000000183</c:v>
                </c:pt>
                <c:pt idx="44">
                  <c:v>3.6666699999999977</c:v>
                </c:pt>
                <c:pt idx="45">
                  <c:v>3.75</c:v>
                </c:pt>
                <c:pt idx="46">
                  <c:v>3.8333300000000001</c:v>
                </c:pt>
                <c:pt idx="47">
                  <c:v>3.9166699999999741</c:v>
                </c:pt>
                <c:pt idx="48">
                  <c:v>4</c:v>
                </c:pt>
                <c:pt idx="49">
                  <c:v>4.0833300000000001</c:v>
                </c:pt>
                <c:pt idx="50">
                  <c:v>4.1666699999999999</c:v>
                </c:pt>
                <c:pt idx="51">
                  <c:v>4.25</c:v>
                </c:pt>
                <c:pt idx="52">
                  <c:v>4.3333300000000001</c:v>
                </c:pt>
                <c:pt idx="53">
                  <c:v>4.4166700000000034</c:v>
                </c:pt>
                <c:pt idx="54">
                  <c:v>4.5</c:v>
                </c:pt>
                <c:pt idx="55">
                  <c:v>4.5833300000000001</c:v>
                </c:pt>
                <c:pt idx="56">
                  <c:v>4.6666699999999999</c:v>
                </c:pt>
                <c:pt idx="57">
                  <c:v>4.75</c:v>
                </c:pt>
                <c:pt idx="58">
                  <c:v>4.8333300000000001</c:v>
                </c:pt>
                <c:pt idx="59">
                  <c:v>4.9166700000000034</c:v>
                </c:pt>
                <c:pt idx="60">
                  <c:v>5</c:v>
                </c:pt>
                <c:pt idx="61">
                  <c:v>5.0833300000000001</c:v>
                </c:pt>
                <c:pt idx="62">
                  <c:v>5.1666699999999999</c:v>
                </c:pt>
                <c:pt idx="63">
                  <c:v>5.25</c:v>
                </c:pt>
                <c:pt idx="64">
                  <c:v>5.3333300000000001</c:v>
                </c:pt>
                <c:pt idx="65">
                  <c:v>5.4166700000000034</c:v>
                </c:pt>
                <c:pt idx="66">
                  <c:v>5.5</c:v>
                </c:pt>
                <c:pt idx="67">
                  <c:v>5.5833300000000001</c:v>
                </c:pt>
                <c:pt idx="68">
                  <c:v>5.6666699999999999</c:v>
                </c:pt>
                <c:pt idx="69">
                  <c:v>5.75</c:v>
                </c:pt>
                <c:pt idx="70">
                  <c:v>5.8333300000000001</c:v>
                </c:pt>
                <c:pt idx="71">
                  <c:v>5.9166700000000034</c:v>
                </c:pt>
                <c:pt idx="72">
                  <c:v>6</c:v>
                </c:pt>
                <c:pt idx="73">
                  <c:v>6.0833300000000001</c:v>
                </c:pt>
                <c:pt idx="74">
                  <c:v>6.1666699999999999</c:v>
                </c:pt>
                <c:pt idx="75">
                  <c:v>6.25</c:v>
                </c:pt>
                <c:pt idx="76">
                  <c:v>6.3333300000000001</c:v>
                </c:pt>
                <c:pt idx="77">
                  <c:v>6.4166700000000034</c:v>
                </c:pt>
                <c:pt idx="78">
                  <c:v>6.5</c:v>
                </c:pt>
                <c:pt idx="79">
                  <c:v>6.5833300000000001</c:v>
                </c:pt>
                <c:pt idx="80">
                  <c:v>6.6666699999999999</c:v>
                </c:pt>
                <c:pt idx="81">
                  <c:v>6.75</c:v>
                </c:pt>
                <c:pt idx="82">
                  <c:v>6.8333300000000001</c:v>
                </c:pt>
                <c:pt idx="83">
                  <c:v>6.9166700000000034</c:v>
                </c:pt>
                <c:pt idx="84">
                  <c:v>7</c:v>
                </c:pt>
                <c:pt idx="85">
                  <c:v>7.0833300000000001</c:v>
                </c:pt>
                <c:pt idx="86">
                  <c:v>7.1666699999999999</c:v>
                </c:pt>
                <c:pt idx="87">
                  <c:v>7.25</c:v>
                </c:pt>
                <c:pt idx="88">
                  <c:v>7.3333300000000001</c:v>
                </c:pt>
                <c:pt idx="89">
                  <c:v>7.4166700000000034</c:v>
                </c:pt>
                <c:pt idx="90">
                  <c:v>7.5</c:v>
                </c:pt>
                <c:pt idx="91">
                  <c:v>7.5833300000000001</c:v>
                </c:pt>
                <c:pt idx="92">
                  <c:v>7.6666699999999999</c:v>
                </c:pt>
                <c:pt idx="93">
                  <c:v>7.75</c:v>
                </c:pt>
                <c:pt idx="94">
                  <c:v>7.8333300000000001</c:v>
                </c:pt>
                <c:pt idx="95">
                  <c:v>7.9166700000000034</c:v>
                </c:pt>
                <c:pt idx="96">
                  <c:v>8</c:v>
                </c:pt>
              </c:numCache>
            </c:numRef>
          </c:xVal>
          <c:yVal>
            <c:numRef>
              <c:f>Sheet1!$E$2:$E$98</c:f>
              <c:numCache>
                <c:formatCode>General</c:formatCode>
                <c:ptCount val="97"/>
                <c:pt idx="0">
                  <c:v>100</c:v>
                </c:pt>
                <c:pt idx="1">
                  <c:v>100</c:v>
                </c:pt>
                <c:pt idx="2">
                  <c:v>99.537999999999997</c:v>
                </c:pt>
                <c:pt idx="3">
                  <c:v>99.075999999999979</c:v>
                </c:pt>
                <c:pt idx="4">
                  <c:v>98.845000000000013</c:v>
                </c:pt>
                <c:pt idx="5">
                  <c:v>96.754999999999995</c:v>
                </c:pt>
                <c:pt idx="6">
                  <c:v>93.016000000000005</c:v>
                </c:pt>
                <c:pt idx="7">
                  <c:v>87.157999999999987</c:v>
                </c:pt>
                <c:pt idx="8">
                  <c:v>86.212000000000003</c:v>
                </c:pt>
                <c:pt idx="9">
                  <c:v>85.497000000000227</c:v>
                </c:pt>
                <c:pt idx="10">
                  <c:v>85.497000000000227</c:v>
                </c:pt>
                <c:pt idx="11">
                  <c:v>85.497000000000227</c:v>
                </c:pt>
                <c:pt idx="12">
                  <c:v>85.497000000000227</c:v>
                </c:pt>
                <c:pt idx="13">
                  <c:v>85.497000000000227</c:v>
                </c:pt>
                <c:pt idx="14">
                  <c:v>85.497000000000227</c:v>
                </c:pt>
                <c:pt idx="15">
                  <c:v>85.191000000000003</c:v>
                </c:pt>
                <c:pt idx="16">
                  <c:v>83.35199999999999</c:v>
                </c:pt>
                <c:pt idx="17">
                  <c:v>81.816000000000003</c:v>
                </c:pt>
                <c:pt idx="18">
                  <c:v>76.887</c:v>
                </c:pt>
                <c:pt idx="19">
                  <c:v>71.909000000000006</c:v>
                </c:pt>
                <c:pt idx="20">
                  <c:v>70.346000000000004</c:v>
                </c:pt>
                <c:pt idx="21">
                  <c:v>70.028999999999982</c:v>
                </c:pt>
                <c:pt idx="22">
                  <c:v>69.7</c:v>
                </c:pt>
                <c:pt idx="23">
                  <c:v>69.7</c:v>
                </c:pt>
                <c:pt idx="24">
                  <c:v>69.7</c:v>
                </c:pt>
                <c:pt idx="25">
                  <c:v>69.7</c:v>
                </c:pt>
                <c:pt idx="26">
                  <c:v>69.7</c:v>
                </c:pt>
                <c:pt idx="27">
                  <c:v>69.7</c:v>
                </c:pt>
                <c:pt idx="28">
                  <c:v>69.27</c:v>
                </c:pt>
                <c:pt idx="29">
                  <c:v>67.549000000000007</c:v>
                </c:pt>
                <c:pt idx="30">
                  <c:v>65.397999999999996</c:v>
                </c:pt>
                <c:pt idx="31">
                  <c:v>60.235000000000063</c:v>
                </c:pt>
                <c:pt idx="32">
                  <c:v>59.373999999999995</c:v>
                </c:pt>
                <c:pt idx="33">
                  <c:v>58.940999999999995</c:v>
                </c:pt>
                <c:pt idx="34">
                  <c:v>58.940999999999995</c:v>
                </c:pt>
                <c:pt idx="35">
                  <c:v>58.940999999999995</c:v>
                </c:pt>
                <c:pt idx="36">
                  <c:v>58.940999999999995</c:v>
                </c:pt>
                <c:pt idx="37">
                  <c:v>58.940999999999995</c:v>
                </c:pt>
                <c:pt idx="38">
                  <c:v>58.940999999999995</c:v>
                </c:pt>
                <c:pt idx="39">
                  <c:v>58.940999999999995</c:v>
                </c:pt>
                <c:pt idx="40">
                  <c:v>58.39</c:v>
                </c:pt>
                <c:pt idx="41">
                  <c:v>56.187000000000005</c:v>
                </c:pt>
                <c:pt idx="42">
                  <c:v>53.432000000000002</c:v>
                </c:pt>
                <c:pt idx="43">
                  <c:v>51.78</c:v>
                </c:pt>
                <c:pt idx="44">
                  <c:v>51.78</c:v>
                </c:pt>
                <c:pt idx="45">
                  <c:v>51.204000000000001</c:v>
                </c:pt>
                <c:pt idx="46">
                  <c:v>51.204000000000001</c:v>
                </c:pt>
                <c:pt idx="47">
                  <c:v>51.204000000000001</c:v>
                </c:pt>
                <c:pt idx="48">
                  <c:v>51.204000000000001</c:v>
                </c:pt>
                <c:pt idx="49">
                  <c:v>51.204000000000001</c:v>
                </c:pt>
                <c:pt idx="50">
                  <c:v>51.204000000000001</c:v>
                </c:pt>
                <c:pt idx="51">
                  <c:v>51.204000000000001</c:v>
                </c:pt>
                <c:pt idx="52">
                  <c:v>50.44</c:v>
                </c:pt>
                <c:pt idx="53">
                  <c:v>48.911999999999999</c:v>
                </c:pt>
                <c:pt idx="54">
                  <c:v>46.619</c:v>
                </c:pt>
                <c:pt idx="55">
                  <c:v>41.269000000000013</c:v>
                </c:pt>
                <c:pt idx="56">
                  <c:v>41.269000000000013</c:v>
                </c:pt>
                <c:pt idx="57">
                  <c:v>41.269000000000013</c:v>
                </c:pt>
                <c:pt idx="58">
                  <c:v>41.269000000000013</c:v>
                </c:pt>
                <c:pt idx="59">
                  <c:v>41.269000000000013</c:v>
                </c:pt>
                <c:pt idx="60">
                  <c:v>41.269000000000013</c:v>
                </c:pt>
                <c:pt idx="61">
                  <c:v>41.269000000000013</c:v>
                </c:pt>
                <c:pt idx="62">
                  <c:v>41.269000000000013</c:v>
                </c:pt>
                <c:pt idx="63">
                  <c:v>41.269000000000013</c:v>
                </c:pt>
                <c:pt idx="64">
                  <c:v>41.269000000000013</c:v>
                </c:pt>
                <c:pt idx="65">
                  <c:v>40.309000000000005</c:v>
                </c:pt>
                <c:pt idx="66">
                  <c:v>37.43</c:v>
                </c:pt>
                <c:pt idx="67">
                  <c:v>36.47</c:v>
                </c:pt>
                <c:pt idx="68">
                  <c:v>36.47</c:v>
                </c:pt>
                <c:pt idx="69">
                  <c:v>36.47</c:v>
                </c:pt>
                <c:pt idx="70">
                  <c:v>36.47</c:v>
                </c:pt>
                <c:pt idx="71">
                  <c:v>36.47</c:v>
                </c:pt>
                <c:pt idx="72">
                  <c:v>36.47</c:v>
                </c:pt>
                <c:pt idx="73">
                  <c:v>36.47</c:v>
                </c:pt>
                <c:pt idx="74">
                  <c:v>36.47</c:v>
                </c:pt>
                <c:pt idx="75">
                  <c:v>35.068000000000012</c:v>
                </c:pt>
                <c:pt idx="76">
                  <c:v>35.068000000000012</c:v>
                </c:pt>
                <c:pt idx="77">
                  <c:v>33.543000000000006</c:v>
                </c:pt>
                <c:pt idx="78">
                  <c:v>33.543000000000006</c:v>
                </c:pt>
                <c:pt idx="79">
                  <c:v>30.494</c:v>
                </c:pt>
                <c:pt idx="80">
                  <c:v>30.494</c:v>
                </c:pt>
                <c:pt idx="81">
                  <c:v>30.494</c:v>
                </c:pt>
                <c:pt idx="82">
                  <c:v>30.494</c:v>
                </c:pt>
                <c:pt idx="83">
                  <c:v>30.494</c:v>
                </c:pt>
                <c:pt idx="84">
                  <c:v>30.494</c:v>
                </c:pt>
                <c:pt idx="85">
                  <c:v>30.494</c:v>
                </c:pt>
                <c:pt idx="86">
                  <c:v>30.494</c:v>
                </c:pt>
                <c:pt idx="87">
                  <c:v>30.494</c:v>
                </c:pt>
                <c:pt idx="88">
                  <c:v>30.494</c:v>
                </c:pt>
                <c:pt idx="89">
                  <c:v>28.148</c:v>
                </c:pt>
                <c:pt idx="90">
                  <c:v>25.802</c:v>
                </c:pt>
                <c:pt idx="91">
                  <c:v>25.802</c:v>
                </c:pt>
                <c:pt idx="92">
                  <c:v>25.802</c:v>
                </c:pt>
                <c:pt idx="93">
                  <c:v>25.802</c:v>
                </c:pt>
                <c:pt idx="94">
                  <c:v>25.802</c:v>
                </c:pt>
                <c:pt idx="95">
                  <c:v>25.802</c:v>
                </c:pt>
                <c:pt idx="96">
                  <c:v>25.802</c:v>
                </c:pt>
              </c:numCache>
            </c:numRef>
          </c:yVal>
        </c:ser>
        <c:axId val="156765184"/>
        <c:axId val="156779648"/>
      </c:scatterChart>
      <c:valAx>
        <c:axId val="156765184"/>
        <c:scaling>
          <c:orientation val="minMax"/>
          <c:max val="8"/>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156779648"/>
        <c:crosses val="autoZero"/>
        <c:crossBetween val="midCat"/>
        <c:majorUnit val="1"/>
      </c:valAx>
      <c:valAx>
        <c:axId val="156779648"/>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 Free from Bronchiolitis Obliterans Syndrome</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156765184"/>
        <c:crosses val="autoZero"/>
        <c:crossBetween val="midCat"/>
        <c:majorUnit val="10"/>
      </c:valAx>
      <c:spPr>
        <a:solidFill>
          <a:schemeClr val="bg2"/>
        </a:solidFill>
        <a:ln>
          <a:solidFill>
            <a:schemeClr val="tx1"/>
          </a:solidFill>
        </a:ln>
      </c:spPr>
    </c:plotArea>
    <c:legend>
      <c:legendPos val="r"/>
      <c:layout>
        <c:manualLayout>
          <c:xMode val="edge"/>
          <c:yMode val="edge"/>
          <c:x val="0.15101769911504526"/>
          <c:y val="0.53262530691728061"/>
          <c:w val="0.25104719764011779"/>
          <c:h val="0.24292777918889191"/>
        </c:manualLayout>
      </c:layout>
      <c:overlay val="1"/>
      <c:spPr>
        <a:solidFill>
          <a:schemeClr val="bg2"/>
        </a:solidFill>
        <a:ln>
          <a:solidFill>
            <a:schemeClr val="tx1"/>
          </a:solidFill>
        </a:ln>
      </c:spPr>
      <c:txPr>
        <a:bodyPr/>
        <a:lstStyle/>
        <a:p>
          <a:pPr>
            <a:defRPr sz="1500" b="1"/>
          </a:pPr>
          <a:endParaRPr lang="en-US"/>
        </a:p>
      </c:txPr>
    </c:legend>
    <c:plotVisOnly val="1"/>
    <c:dispBlanksAs val="gap"/>
  </c:chart>
  <c:txPr>
    <a:bodyPr/>
    <a:lstStyle/>
    <a:p>
      <a:pPr>
        <a:defRPr sz="1800"/>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2657317724664569"/>
          <c:y val="3.6626238252476614E-2"/>
          <c:w val="0.85720263396279062"/>
          <c:h val="0.68956565913131851"/>
        </c:manualLayout>
      </c:layout>
      <c:barChart>
        <c:barDir val="col"/>
        <c:grouping val="stacked"/>
        <c:ser>
          <c:idx val="0"/>
          <c:order val="0"/>
          <c:tx>
            <c:strRef>
              <c:f>Sheet1!$B$1</c:f>
              <c:strCache>
                <c:ptCount val="1"/>
                <c:pt idx="0">
                  <c:v>Deceased</c:v>
                </c:pt>
              </c:strCache>
            </c:strRef>
          </c:tx>
          <c:spPr>
            <a:gradFill flip="none" rotWithShape="1">
              <a:gsLst>
                <a:gs pos="0">
                  <a:srgbClr val="208C03"/>
                </a:gs>
                <a:gs pos="50000">
                  <a:srgbClr val="20F703"/>
                </a:gs>
                <a:gs pos="100000">
                  <a:srgbClr val="208C03"/>
                </a:gs>
              </a:gsLst>
              <a:lin ang="10800000" scaled="1"/>
              <a:tileRect/>
            </a:gradFill>
          </c:spPr>
          <c:cat>
            <c:strRef>
              <c:f>Sheet1!$A$2:$A$9</c:f>
              <c:strCache>
                <c:ptCount val="8"/>
                <c:pt idx="0">
                  <c:v>&lt;1 year</c:v>
                </c:pt>
                <c:pt idx="1">
                  <c:v>1 - 5 years</c:v>
                </c:pt>
                <c:pt idx="2">
                  <c:v>6 - 10 years</c:v>
                </c:pt>
                <c:pt idx="3">
                  <c:v>11 - 17 years</c:v>
                </c:pt>
                <c:pt idx="4">
                  <c:v>&lt;1 year</c:v>
                </c:pt>
                <c:pt idx="5">
                  <c:v>1 - 5 years</c:v>
                </c:pt>
                <c:pt idx="6">
                  <c:v>6 - 10 years</c:v>
                </c:pt>
                <c:pt idx="7">
                  <c:v>11 - 17 years</c:v>
                </c:pt>
              </c:strCache>
            </c:strRef>
          </c:cat>
          <c:val>
            <c:numRef>
              <c:f>Sheet1!$B$2:$B$9</c:f>
              <c:numCache>
                <c:formatCode>General</c:formatCode>
                <c:ptCount val="8"/>
                <c:pt idx="0">
                  <c:v>49</c:v>
                </c:pt>
                <c:pt idx="1">
                  <c:v>54</c:v>
                </c:pt>
                <c:pt idx="2">
                  <c:v>105</c:v>
                </c:pt>
                <c:pt idx="3">
                  <c:v>404</c:v>
                </c:pt>
                <c:pt idx="4">
                  <c:v>52</c:v>
                </c:pt>
                <c:pt idx="5">
                  <c:v>76</c:v>
                </c:pt>
                <c:pt idx="6">
                  <c:v>157</c:v>
                </c:pt>
                <c:pt idx="7">
                  <c:v>866</c:v>
                </c:pt>
              </c:numCache>
            </c:numRef>
          </c:val>
        </c:ser>
        <c:ser>
          <c:idx val="1"/>
          <c:order val="1"/>
          <c:tx>
            <c:strRef>
              <c:f>Sheet1!$C$1</c:f>
              <c:strCache>
                <c:ptCount val="1"/>
                <c:pt idx="0">
                  <c:v>Living</c:v>
                </c:pt>
              </c:strCache>
            </c:strRef>
          </c:tx>
          <c:spPr>
            <a:gradFill flip="none" rotWithShape="1">
              <a:gsLst>
                <a:gs pos="0">
                  <a:srgbClr val="6600CC"/>
                </a:gs>
                <a:gs pos="50000">
                  <a:srgbClr val="9933FF"/>
                </a:gs>
                <a:gs pos="100000">
                  <a:srgbClr val="6600CC"/>
                </a:gs>
              </a:gsLst>
              <a:lin ang="10800000" scaled="1"/>
              <a:tileRect/>
            </a:gradFill>
          </c:spPr>
          <c:cat>
            <c:strRef>
              <c:f>Sheet1!$A$2:$A$9</c:f>
              <c:strCache>
                <c:ptCount val="8"/>
                <c:pt idx="0">
                  <c:v>&lt;1 year</c:v>
                </c:pt>
                <c:pt idx="1">
                  <c:v>1 - 5 years</c:v>
                </c:pt>
                <c:pt idx="2">
                  <c:v>6 - 10 years</c:v>
                </c:pt>
                <c:pt idx="3">
                  <c:v>11 - 17 years</c:v>
                </c:pt>
                <c:pt idx="4">
                  <c:v>&lt;1 year</c:v>
                </c:pt>
                <c:pt idx="5">
                  <c:v>1 - 5 years</c:v>
                </c:pt>
                <c:pt idx="6">
                  <c:v>6 - 10 years</c:v>
                </c:pt>
                <c:pt idx="7">
                  <c:v>11 - 17 years</c:v>
                </c:pt>
              </c:strCache>
            </c:strRef>
          </c:cat>
          <c:val>
            <c:numRef>
              <c:f>Sheet1!$C$2:$C$9</c:f>
              <c:numCache>
                <c:formatCode>General</c:formatCode>
                <c:ptCount val="8"/>
                <c:pt idx="0">
                  <c:v>0</c:v>
                </c:pt>
                <c:pt idx="1">
                  <c:v>2</c:v>
                </c:pt>
                <c:pt idx="2">
                  <c:v>12</c:v>
                </c:pt>
                <c:pt idx="3">
                  <c:v>49</c:v>
                </c:pt>
                <c:pt idx="4">
                  <c:v>0</c:v>
                </c:pt>
                <c:pt idx="5">
                  <c:v>0</c:v>
                </c:pt>
                <c:pt idx="6">
                  <c:v>12</c:v>
                </c:pt>
                <c:pt idx="7">
                  <c:v>37</c:v>
                </c:pt>
              </c:numCache>
            </c:numRef>
          </c:val>
        </c:ser>
        <c:gapWidth val="35"/>
        <c:overlap val="100"/>
        <c:axId val="148572032"/>
        <c:axId val="156672768"/>
      </c:barChart>
      <c:catAx>
        <c:axId val="148572032"/>
        <c:scaling>
          <c:orientation val="minMax"/>
        </c:scaling>
        <c:axPos val="b"/>
        <c:title>
          <c:tx>
            <c:rich>
              <a:bodyPr/>
              <a:lstStyle/>
              <a:p>
                <a:pPr>
                  <a:defRPr sz="1700"/>
                </a:pPr>
                <a:r>
                  <a:rPr lang="en-US" sz="1700" dirty="0" smtClean="0"/>
                  <a:t>Recipient  Age (Years)</a:t>
                </a:r>
                <a:endParaRPr lang="en-US" sz="1700" dirty="0"/>
              </a:p>
            </c:rich>
          </c:tx>
          <c:layout>
            <c:manualLayout>
              <c:xMode val="edge"/>
              <c:yMode val="edge"/>
              <c:x val="0.40739797458946814"/>
              <c:y val="0.90134408602150562"/>
            </c:manualLayout>
          </c:layout>
        </c:title>
        <c:numFmt formatCode="General" sourceLinked="1"/>
        <c:tickLblPos val="nextTo"/>
        <c:txPr>
          <a:bodyPr rot="0"/>
          <a:lstStyle/>
          <a:p>
            <a:pPr>
              <a:defRPr sz="1500" b="1"/>
            </a:pPr>
            <a:endParaRPr lang="en-US"/>
          </a:p>
        </c:txPr>
        <c:crossAx val="156672768"/>
        <c:crosses val="autoZero"/>
        <c:auto val="1"/>
        <c:lblAlgn val="ctr"/>
        <c:lblOffset val="100"/>
        <c:tickLblSkip val="1"/>
      </c:catAx>
      <c:valAx>
        <c:axId val="156672768"/>
        <c:scaling>
          <c:orientation val="minMax"/>
        </c:scaling>
        <c:axPos val="l"/>
        <c:majorGridlines>
          <c:spPr>
            <a:ln>
              <a:prstDash val="sysDash"/>
            </a:ln>
          </c:spPr>
        </c:majorGridlines>
        <c:title>
          <c:tx>
            <c:rich>
              <a:bodyPr rot="-5400000" vert="horz"/>
              <a:lstStyle/>
              <a:p>
                <a:pPr>
                  <a:defRPr sz="1700"/>
                </a:pPr>
                <a:r>
                  <a:rPr lang="en-US" sz="1700" dirty="0" smtClean="0"/>
                  <a:t>Number of Transplants</a:t>
                </a:r>
                <a:endParaRPr lang="en-US" sz="1700" dirty="0"/>
              </a:p>
            </c:rich>
          </c:tx>
          <c:layout/>
        </c:title>
        <c:numFmt formatCode="#,##0" sourceLinked="0"/>
        <c:tickLblPos val="nextTo"/>
        <c:txPr>
          <a:bodyPr/>
          <a:lstStyle/>
          <a:p>
            <a:pPr>
              <a:defRPr sz="1500" b="1"/>
            </a:pPr>
            <a:endParaRPr lang="en-US"/>
          </a:p>
        </c:txPr>
        <c:crossAx val="148572032"/>
        <c:crosses val="autoZero"/>
        <c:crossBetween val="between"/>
      </c:valAx>
      <c:spPr>
        <a:solidFill>
          <a:schemeClr val="bg2"/>
        </a:solidFill>
        <a:ln>
          <a:solidFill>
            <a:schemeClr val="tx1"/>
          </a:solidFill>
        </a:ln>
      </c:spPr>
    </c:plotArea>
    <c:legend>
      <c:legendPos val="l"/>
      <c:layout>
        <c:manualLayout>
          <c:xMode val="edge"/>
          <c:yMode val="edge"/>
          <c:x val="0.15929203539823594"/>
          <c:y val="0.10552953907077404"/>
          <c:w val="0.13440108703226814"/>
          <c:h val="0.13211861675185338"/>
        </c:manualLayout>
      </c:layout>
      <c:overlay val="1"/>
      <c:spPr>
        <a:solidFill>
          <a:schemeClr val="bg2"/>
        </a:solidFill>
        <a:ln>
          <a:solidFill>
            <a:schemeClr val="tx1"/>
          </a:solidFill>
        </a:ln>
      </c:spPr>
      <c:txPr>
        <a:bodyPr/>
        <a:lstStyle/>
        <a:p>
          <a:pPr>
            <a:defRPr sz="1500" b="1"/>
          </a:pPr>
          <a:endParaRPr lang="en-US"/>
        </a:p>
      </c:txPr>
    </c:legend>
    <c:plotVisOnly val="1"/>
  </c:chart>
  <c:txPr>
    <a:bodyPr/>
    <a:lstStyle/>
    <a:p>
      <a:pPr>
        <a:defRPr sz="1800"/>
      </a:pPr>
      <a:endParaRPr lang="en-US"/>
    </a:p>
  </c:txPr>
  <c:externalData r:id="rId1"/>
  <c:userShapes r:id="rId2"/>
</c:chartSpace>
</file>

<file path=ppt/charts/chart40.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900148"/>
          <c:h val="0.80568876471086259"/>
        </c:manualLayout>
      </c:layout>
      <c:scatterChart>
        <c:scatterStyle val="lineMarker"/>
        <c:ser>
          <c:idx val="0"/>
          <c:order val="0"/>
          <c:tx>
            <c:strRef>
              <c:f>Sheet1!$B$1</c:f>
              <c:strCache>
                <c:ptCount val="1"/>
                <c:pt idx="0">
                  <c:v>Cystic Fibrosis (N=360)</c:v>
                </c:pt>
              </c:strCache>
            </c:strRef>
          </c:tx>
          <c:spPr>
            <a:ln w="41275">
              <a:solidFill>
                <a:srgbClr val="4DEAF1"/>
              </a:solidFill>
            </a:ln>
          </c:spPr>
          <c:marker>
            <c:symbol val="none"/>
          </c:marker>
          <c:xVal>
            <c:numRef>
              <c:f>Sheet1!$A$2:$A$122</c:f>
              <c:numCache>
                <c:formatCode>General</c:formatCode>
                <c:ptCount val="121"/>
                <c:pt idx="0">
                  <c:v>0</c:v>
                </c:pt>
                <c:pt idx="1">
                  <c:v>8.3300000000000041E-2</c:v>
                </c:pt>
                <c:pt idx="2">
                  <c:v>0.16669999999999999</c:v>
                </c:pt>
                <c:pt idx="3">
                  <c:v>0.25</c:v>
                </c:pt>
                <c:pt idx="4">
                  <c:v>0.33330000000000237</c:v>
                </c:pt>
                <c:pt idx="5">
                  <c:v>0.41670000000000001</c:v>
                </c:pt>
                <c:pt idx="6">
                  <c:v>0.5</c:v>
                </c:pt>
                <c:pt idx="7">
                  <c:v>0.58329999999999949</c:v>
                </c:pt>
                <c:pt idx="8">
                  <c:v>0.66670000000000396</c:v>
                </c:pt>
                <c:pt idx="9">
                  <c:v>0.75000000000000278</c:v>
                </c:pt>
                <c:pt idx="10">
                  <c:v>0.83330000000000004</c:v>
                </c:pt>
                <c:pt idx="11">
                  <c:v>0.91670000000000063</c:v>
                </c:pt>
                <c:pt idx="12">
                  <c:v>1</c:v>
                </c:pt>
                <c:pt idx="13">
                  <c:v>1.0832999999999946</c:v>
                </c:pt>
                <c:pt idx="14">
                  <c:v>1.1667000000000001</c:v>
                </c:pt>
                <c:pt idx="15">
                  <c:v>1.25</c:v>
                </c:pt>
                <c:pt idx="16">
                  <c:v>1.3332999999999946</c:v>
                </c:pt>
                <c:pt idx="17">
                  <c:v>1.4166999999999934</c:v>
                </c:pt>
                <c:pt idx="18">
                  <c:v>1.5</c:v>
                </c:pt>
                <c:pt idx="19">
                  <c:v>1.5832999999999946</c:v>
                </c:pt>
                <c:pt idx="20">
                  <c:v>1.6667000000000001</c:v>
                </c:pt>
                <c:pt idx="21">
                  <c:v>1.75</c:v>
                </c:pt>
                <c:pt idx="22">
                  <c:v>1.8332999999999946</c:v>
                </c:pt>
                <c:pt idx="23">
                  <c:v>1.9167000000000001</c:v>
                </c:pt>
                <c:pt idx="24">
                  <c:v>2</c:v>
                </c:pt>
                <c:pt idx="25">
                  <c:v>2.0832999999999999</c:v>
                </c:pt>
                <c:pt idx="26">
                  <c:v>2.1667000000000001</c:v>
                </c:pt>
                <c:pt idx="27">
                  <c:v>2.25</c:v>
                </c:pt>
                <c:pt idx="28">
                  <c:v>2.3332999999999977</c:v>
                </c:pt>
                <c:pt idx="29">
                  <c:v>2.4166999999999863</c:v>
                </c:pt>
                <c:pt idx="30">
                  <c:v>2.5</c:v>
                </c:pt>
                <c:pt idx="31">
                  <c:v>2.5832999999999999</c:v>
                </c:pt>
                <c:pt idx="32">
                  <c:v>2.6667000000000001</c:v>
                </c:pt>
                <c:pt idx="33">
                  <c:v>2.75</c:v>
                </c:pt>
                <c:pt idx="34">
                  <c:v>2.8332999999999977</c:v>
                </c:pt>
                <c:pt idx="35">
                  <c:v>2.9166999999999863</c:v>
                </c:pt>
                <c:pt idx="36">
                  <c:v>3</c:v>
                </c:pt>
                <c:pt idx="37">
                  <c:v>3.0832999999999999</c:v>
                </c:pt>
                <c:pt idx="38">
                  <c:v>3.1667000000000001</c:v>
                </c:pt>
                <c:pt idx="39">
                  <c:v>3.25</c:v>
                </c:pt>
                <c:pt idx="40">
                  <c:v>3.3332999999999977</c:v>
                </c:pt>
                <c:pt idx="41">
                  <c:v>3.4166999999999863</c:v>
                </c:pt>
                <c:pt idx="42">
                  <c:v>3.5</c:v>
                </c:pt>
                <c:pt idx="43">
                  <c:v>3.5832999999999999</c:v>
                </c:pt>
                <c:pt idx="44">
                  <c:v>3.6667000000000001</c:v>
                </c:pt>
                <c:pt idx="45">
                  <c:v>3.75</c:v>
                </c:pt>
                <c:pt idx="46">
                  <c:v>3.8332999999999977</c:v>
                </c:pt>
                <c:pt idx="47">
                  <c:v>3.9166999999999863</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pt idx="73">
                  <c:v>6.0833000000000004</c:v>
                </c:pt>
                <c:pt idx="74">
                  <c:v>6.1666999999999996</c:v>
                </c:pt>
                <c:pt idx="75">
                  <c:v>6.25</c:v>
                </c:pt>
                <c:pt idx="76">
                  <c:v>6.3333000000000004</c:v>
                </c:pt>
                <c:pt idx="77">
                  <c:v>6.4167000000000014</c:v>
                </c:pt>
                <c:pt idx="78">
                  <c:v>6.5</c:v>
                </c:pt>
                <c:pt idx="79">
                  <c:v>6.5833000000000004</c:v>
                </c:pt>
                <c:pt idx="80">
                  <c:v>6.6666999999999996</c:v>
                </c:pt>
                <c:pt idx="81">
                  <c:v>6.75</c:v>
                </c:pt>
                <c:pt idx="82">
                  <c:v>6.8333000000000004</c:v>
                </c:pt>
                <c:pt idx="83">
                  <c:v>6.9167000000000014</c:v>
                </c:pt>
                <c:pt idx="84">
                  <c:v>7</c:v>
                </c:pt>
                <c:pt idx="85">
                  <c:v>7.0833000000000004</c:v>
                </c:pt>
                <c:pt idx="86">
                  <c:v>7.1666999999999996</c:v>
                </c:pt>
                <c:pt idx="87">
                  <c:v>7.25</c:v>
                </c:pt>
                <c:pt idx="88">
                  <c:v>7.3333000000000004</c:v>
                </c:pt>
                <c:pt idx="89">
                  <c:v>7.4167000000000014</c:v>
                </c:pt>
                <c:pt idx="90">
                  <c:v>7.5</c:v>
                </c:pt>
                <c:pt idx="91">
                  <c:v>7.5833000000000004</c:v>
                </c:pt>
                <c:pt idx="92">
                  <c:v>7.6666999999999996</c:v>
                </c:pt>
                <c:pt idx="93">
                  <c:v>7.75</c:v>
                </c:pt>
                <c:pt idx="94">
                  <c:v>7.8333000000000004</c:v>
                </c:pt>
                <c:pt idx="95">
                  <c:v>7.9167000000000014</c:v>
                </c:pt>
                <c:pt idx="96">
                  <c:v>8</c:v>
                </c:pt>
                <c:pt idx="97">
                  <c:v>8.0833000000000013</c:v>
                </c:pt>
                <c:pt idx="98">
                  <c:v>8.1667000000000005</c:v>
                </c:pt>
                <c:pt idx="99">
                  <c:v>8.25</c:v>
                </c:pt>
                <c:pt idx="100">
                  <c:v>8.3333000000000013</c:v>
                </c:pt>
                <c:pt idx="101">
                  <c:v>8.4167000000000005</c:v>
                </c:pt>
                <c:pt idx="102">
                  <c:v>8.5</c:v>
                </c:pt>
                <c:pt idx="103">
                  <c:v>8.5833000000000013</c:v>
                </c:pt>
                <c:pt idx="104">
                  <c:v>8.6667000000000005</c:v>
                </c:pt>
                <c:pt idx="105">
                  <c:v>8.75</c:v>
                </c:pt>
                <c:pt idx="106">
                  <c:v>8.8333000000000013</c:v>
                </c:pt>
                <c:pt idx="107">
                  <c:v>8.9167000000000005</c:v>
                </c:pt>
                <c:pt idx="108">
                  <c:v>9</c:v>
                </c:pt>
                <c:pt idx="109">
                  <c:v>9.0833000000000013</c:v>
                </c:pt>
                <c:pt idx="110">
                  <c:v>9.1667000000000005</c:v>
                </c:pt>
                <c:pt idx="111">
                  <c:v>9.25</c:v>
                </c:pt>
                <c:pt idx="112">
                  <c:v>9.3333000000000013</c:v>
                </c:pt>
                <c:pt idx="113">
                  <c:v>9.4167000000000005</c:v>
                </c:pt>
                <c:pt idx="114">
                  <c:v>9.5</c:v>
                </c:pt>
                <c:pt idx="115">
                  <c:v>9.5833000000000013</c:v>
                </c:pt>
                <c:pt idx="116">
                  <c:v>9.6667000000000005</c:v>
                </c:pt>
                <c:pt idx="117">
                  <c:v>9.75</c:v>
                </c:pt>
                <c:pt idx="118">
                  <c:v>9.8333000000000013</c:v>
                </c:pt>
                <c:pt idx="119">
                  <c:v>9.9167000000000005</c:v>
                </c:pt>
                <c:pt idx="120">
                  <c:v>10</c:v>
                </c:pt>
              </c:numCache>
            </c:numRef>
          </c:xVal>
          <c:yVal>
            <c:numRef>
              <c:f>Sheet1!$B$2:$B$122</c:f>
              <c:numCache>
                <c:formatCode>General</c:formatCode>
                <c:ptCount val="121"/>
                <c:pt idx="0">
                  <c:v>100</c:v>
                </c:pt>
                <c:pt idx="1">
                  <c:v>100</c:v>
                </c:pt>
                <c:pt idx="2">
                  <c:v>100</c:v>
                </c:pt>
                <c:pt idx="3">
                  <c:v>99.444000000000415</c:v>
                </c:pt>
                <c:pt idx="4">
                  <c:v>98.887</c:v>
                </c:pt>
                <c:pt idx="5">
                  <c:v>97.206000000000003</c:v>
                </c:pt>
                <c:pt idx="6">
                  <c:v>93.835999999999999</c:v>
                </c:pt>
                <c:pt idx="7">
                  <c:v>87.912000000000006</c:v>
                </c:pt>
                <c:pt idx="8">
                  <c:v>86.77</c:v>
                </c:pt>
                <c:pt idx="9">
                  <c:v>85.620999999999981</c:v>
                </c:pt>
                <c:pt idx="10">
                  <c:v>85.620999999999981</c:v>
                </c:pt>
                <c:pt idx="11">
                  <c:v>85.620999999999981</c:v>
                </c:pt>
                <c:pt idx="12">
                  <c:v>85.620999999999981</c:v>
                </c:pt>
                <c:pt idx="13">
                  <c:v>85.620999999999981</c:v>
                </c:pt>
                <c:pt idx="14">
                  <c:v>85.620999999999981</c:v>
                </c:pt>
                <c:pt idx="15">
                  <c:v>85.244000000000227</c:v>
                </c:pt>
                <c:pt idx="16">
                  <c:v>83.35799999999999</c:v>
                </c:pt>
                <c:pt idx="17">
                  <c:v>80.718000000000004</c:v>
                </c:pt>
                <c:pt idx="18">
                  <c:v>75.046999999999997</c:v>
                </c:pt>
                <c:pt idx="19">
                  <c:v>70.084000000000003</c:v>
                </c:pt>
                <c:pt idx="20">
                  <c:v>68.168999999999983</c:v>
                </c:pt>
                <c:pt idx="21">
                  <c:v>67.003</c:v>
                </c:pt>
                <c:pt idx="22">
                  <c:v>67.003</c:v>
                </c:pt>
                <c:pt idx="23">
                  <c:v>67.003</c:v>
                </c:pt>
                <c:pt idx="24">
                  <c:v>67.003</c:v>
                </c:pt>
                <c:pt idx="25">
                  <c:v>67.003</c:v>
                </c:pt>
                <c:pt idx="26">
                  <c:v>67.003</c:v>
                </c:pt>
                <c:pt idx="27">
                  <c:v>67.003</c:v>
                </c:pt>
                <c:pt idx="28">
                  <c:v>67.003</c:v>
                </c:pt>
                <c:pt idx="29">
                  <c:v>65.956000000000003</c:v>
                </c:pt>
                <c:pt idx="30">
                  <c:v>64.909000000000006</c:v>
                </c:pt>
                <c:pt idx="31">
                  <c:v>60.198000000000171</c:v>
                </c:pt>
                <c:pt idx="32">
                  <c:v>59.151000000000003</c:v>
                </c:pt>
                <c:pt idx="33">
                  <c:v>58.099000000000011</c:v>
                </c:pt>
                <c:pt idx="34">
                  <c:v>58.099000000000011</c:v>
                </c:pt>
                <c:pt idx="35">
                  <c:v>58.099000000000011</c:v>
                </c:pt>
                <c:pt idx="36">
                  <c:v>58.099000000000011</c:v>
                </c:pt>
                <c:pt idx="37">
                  <c:v>58.099000000000011</c:v>
                </c:pt>
                <c:pt idx="38">
                  <c:v>58.099000000000011</c:v>
                </c:pt>
                <c:pt idx="39">
                  <c:v>58.099000000000011</c:v>
                </c:pt>
                <c:pt idx="40">
                  <c:v>57.439</c:v>
                </c:pt>
                <c:pt idx="41">
                  <c:v>55.457999999999998</c:v>
                </c:pt>
                <c:pt idx="42">
                  <c:v>53.478000000000002</c:v>
                </c:pt>
                <c:pt idx="43">
                  <c:v>52.157000000000004</c:v>
                </c:pt>
                <c:pt idx="44">
                  <c:v>52.157000000000004</c:v>
                </c:pt>
                <c:pt idx="45">
                  <c:v>52.157000000000004</c:v>
                </c:pt>
                <c:pt idx="46">
                  <c:v>52.157000000000004</c:v>
                </c:pt>
                <c:pt idx="47">
                  <c:v>52.157000000000004</c:v>
                </c:pt>
                <c:pt idx="48">
                  <c:v>52.157000000000004</c:v>
                </c:pt>
                <c:pt idx="49">
                  <c:v>52.157000000000004</c:v>
                </c:pt>
                <c:pt idx="50">
                  <c:v>51.226000000000013</c:v>
                </c:pt>
                <c:pt idx="51">
                  <c:v>51.226000000000013</c:v>
                </c:pt>
                <c:pt idx="52">
                  <c:v>51.226000000000013</c:v>
                </c:pt>
                <c:pt idx="53">
                  <c:v>51.226000000000013</c:v>
                </c:pt>
                <c:pt idx="54">
                  <c:v>48.38</c:v>
                </c:pt>
                <c:pt idx="55">
                  <c:v>44.585000000000001</c:v>
                </c:pt>
                <c:pt idx="56">
                  <c:v>44.585000000000001</c:v>
                </c:pt>
                <c:pt idx="57">
                  <c:v>44.585000000000001</c:v>
                </c:pt>
                <c:pt idx="58">
                  <c:v>44.585000000000001</c:v>
                </c:pt>
                <c:pt idx="59">
                  <c:v>44.585000000000001</c:v>
                </c:pt>
                <c:pt idx="60">
                  <c:v>44.585000000000001</c:v>
                </c:pt>
                <c:pt idx="61">
                  <c:v>44.585000000000001</c:v>
                </c:pt>
                <c:pt idx="62">
                  <c:v>44.585000000000001</c:v>
                </c:pt>
                <c:pt idx="63">
                  <c:v>44.585000000000001</c:v>
                </c:pt>
                <c:pt idx="64">
                  <c:v>44.585000000000001</c:v>
                </c:pt>
                <c:pt idx="65">
                  <c:v>43.442</c:v>
                </c:pt>
                <c:pt idx="66">
                  <c:v>41.156000000000006</c:v>
                </c:pt>
                <c:pt idx="67">
                  <c:v>40.013000000000005</c:v>
                </c:pt>
                <c:pt idx="68">
                  <c:v>38.869</c:v>
                </c:pt>
                <c:pt idx="69">
                  <c:v>38.869</c:v>
                </c:pt>
                <c:pt idx="70">
                  <c:v>38.869</c:v>
                </c:pt>
                <c:pt idx="71">
                  <c:v>38.869</c:v>
                </c:pt>
                <c:pt idx="72">
                  <c:v>38.869</c:v>
                </c:pt>
                <c:pt idx="73">
                  <c:v>38.869</c:v>
                </c:pt>
                <c:pt idx="74">
                  <c:v>38.869</c:v>
                </c:pt>
                <c:pt idx="75">
                  <c:v>37.314999999999998</c:v>
                </c:pt>
                <c:pt idx="76">
                  <c:v>37.314999999999998</c:v>
                </c:pt>
                <c:pt idx="77">
                  <c:v>34.07</c:v>
                </c:pt>
                <c:pt idx="78">
                  <c:v>34.07</c:v>
                </c:pt>
                <c:pt idx="79">
                  <c:v>30.824999999999999</c:v>
                </c:pt>
                <c:pt idx="80">
                  <c:v>30.824999999999999</c:v>
                </c:pt>
                <c:pt idx="81">
                  <c:v>30.824999999999999</c:v>
                </c:pt>
                <c:pt idx="82">
                  <c:v>30.824999999999999</c:v>
                </c:pt>
                <c:pt idx="83">
                  <c:v>30.824999999999999</c:v>
                </c:pt>
                <c:pt idx="84">
                  <c:v>30.824999999999999</c:v>
                </c:pt>
                <c:pt idx="85">
                  <c:v>30.824999999999999</c:v>
                </c:pt>
                <c:pt idx="86">
                  <c:v>30.824999999999999</c:v>
                </c:pt>
                <c:pt idx="87">
                  <c:v>30.824999999999999</c:v>
                </c:pt>
                <c:pt idx="88">
                  <c:v>30.824999999999999</c:v>
                </c:pt>
              </c:numCache>
            </c:numRef>
          </c:yVal>
        </c:ser>
        <c:ser>
          <c:idx val="1"/>
          <c:order val="1"/>
          <c:tx>
            <c:strRef>
              <c:f>Sheet1!$C$1</c:f>
              <c:strCache>
                <c:ptCount val="1"/>
                <c:pt idx="0">
                  <c:v>IPAH  (N=64)</c:v>
                </c:pt>
              </c:strCache>
            </c:strRef>
          </c:tx>
          <c:spPr>
            <a:ln w="41275">
              <a:solidFill>
                <a:srgbClr val="00FF00"/>
              </a:solidFill>
            </a:ln>
          </c:spPr>
          <c:marker>
            <c:symbol val="none"/>
          </c:marker>
          <c:xVal>
            <c:numRef>
              <c:f>Sheet1!$A$2:$A$122</c:f>
              <c:numCache>
                <c:formatCode>General</c:formatCode>
                <c:ptCount val="121"/>
                <c:pt idx="0">
                  <c:v>0</c:v>
                </c:pt>
                <c:pt idx="1">
                  <c:v>8.3300000000000041E-2</c:v>
                </c:pt>
                <c:pt idx="2">
                  <c:v>0.16669999999999999</c:v>
                </c:pt>
                <c:pt idx="3">
                  <c:v>0.25</c:v>
                </c:pt>
                <c:pt idx="4">
                  <c:v>0.33330000000000237</c:v>
                </c:pt>
                <c:pt idx="5">
                  <c:v>0.41670000000000001</c:v>
                </c:pt>
                <c:pt idx="6">
                  <c:v>0.5</c:v>
                </c:pt>
                <c:pt idx="7">
                  <c:v>0.58329999999999949</c:v>
                </c:pt>
                <c:pt idx="8">
                  <c:v>0.66670000000000396</c:v>
                </c:pt>
                <c:pt idx="9">
                  <c:v>0.75000000000000278</c:v>
                </c:pt>
                <c:pt idx="10">
                  <c:v>0.83330000000000004</c:v>
                </c:pt>
                <c:pt idx="11">
                  <c:v>0.91670000000000063</c:v>
                </c:pt>
                <c:pt idx="12">
                  <c:v>1</c:v>
                </c:pt>
                <c:pt idx="13">
                  <c:v>1.0832999999999946</c:v>
                </c:pt>
                <c:pt idx="14">
                  <c:v>1.1667000000000001</c:v>
                </c:pt>
                <c:pt idx="15">
                  <c:v>1.25</c:v>
                </c:pt>
                <c:pt idx="16">
                  <c:v>1.3332999999999946</c:v>
                </c:pt>
                <c:pt idx="17">
                  <c:v>1.4166999999999934</c:v>
                </c:pt>
                <c:pt idx="18">
                  <c:v>1.5</c:v>
                </c:pt>
                <c:pt idx="19">
                  <c:v>1.5832999999999946</c:v>
                </c:pt>
                <c:pt idx="20">
                  <c:v>1.6667000000000001</c:v>
                </c:pt>
                <c:pt idx="21">
                  <c:v>1.75</c:v>
                </c:pt>
                <c:pt idx="22">
                  <c:v>1.8332999999999946</c:v>
                </c:pt>
                <c:pt idx="23">
                  <c:v>1.9167000000000001</c:v>
                </c:pt>
                <c:pt idx="24">
                  <c:v>2</c:v>
                </c:pt>
                <c:pt idx="25">
                  <c:v>2.0832999999999999</c:v>
                </c:pt>
                <c:pt idx="26">
                  <c:v>2.1667000000000001</c:v>
                </c:pt>
                <c:pt idx="27">
                  <c:v>2.25</c:v>
                </c:pt>
                <c:pt idx="28">
                  <c:v>2.3332999999999977</c:v>
                </c:pt>
                <c:pt idx="29">
                  <c:v>2.4166999999999863</c:v>
                </c:pt>
                <c:pt idx="30">
                  <c:v>2.5</c:v>
                </c:pt>
                <c:pt idx="31">
                  <c:v>2.5832999999999999</c:v>
                </c:pt>
                <c:pt idx="32">
                  <c:v>2.6667000000000001</c:v>
                </c:pt>
                <c:pt idx="33">
                  <c:v>2.75</c:v>
                </c:pt>
                <c:pt idx="34">
                  <c:v>2.8332999999999977</c:v>
                </c:pt>
                <c:pt idx="35">
                  <c:v>2.9166999999999863</c:v>
                </c:pt>
                <c:pt idx="36">
                  <c:v>3</c:v>
                </c:pt>
                <c:pt idx="37">
                  <c:v>3.0832999999999999</c:v>
                </c:pt>
                <c:pt idx="38">
                  <c:v>3.1667000000000001</c:v>
                </c:pt>
                <c:pt idx="39">
                  <c:v>3.25</c:v>
                </c:pt>
                <c:pt idx="40">
                  <c:v>3.3332999999999977</c:v>
                </c:pt>
                <c:pt idx="41">
                  <c:v>3.4166999999999863</c:v>
                </c:pt>
                <c:pt idx="42">
                  <c:v>3.5</c:v>
                </c:pt>
                <c:pt idx="43">
                  <c:v>3.5832999999999999</c:v>
                </c:pt>
                <c:pt idx="44">
                  <c:v>3.6667000000000001</c:v>
                </c:pt>
                <c:pt idx="45">
                  <c:v>3.75</c:v>
                </c:pt>
                <c:pt idx="46">
                  <c:v>3.8332999999999977</c:v>
                </c:pt>
                <c:pt idx="47">
                  <c:v>3.9166999999999863</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pt idx="73">
                  <c:v>6.0833000000000004</c:v>
                </c:pt>
                <c:pt idx="74">
                  <c:v>6.1666999999999996</c:v>
                </c:pt>
                <c:pt idx="75">
                  <c:v>6.25</c:v>
                </c:pt>
                <c:pt idx="76">
                  <c:v>6.3333000000000004</c:v>
                </c:pt>
                <c:pt idx="77">
                  <c:v>6.4167000000000014</c:v>
                </c:pt>
                <c:pt idx="78">
                  <c:v>6.5</c:v>
                </c:pt>
                <c:pt idx="79">
                  <c:v>6.5833000000000004</c:v>
                </c:pt>
                <c:pt idx="80">
                  <c:v>6.6666999999999996</c:v>
                </c:pt>
                <c:pt idx="81">
                  <c:v>6.75</c:v>
                </c:pt>
                <c:pt idx="82">
                  <c:v>6.8333000000000004</c:v>
                </c:pt>
                <c:pt idx="83">
                  <c:v>6.9167000000000014</c:v>
                </c:pt>
                <c:pt idx="84">
                  <c:v>7</c:v>
                </c:pt>
                <c:pt idx="85">
                  <c:v>7.0833000000000004</c:v>
                </c:pt>
                <c:pt idx="86">
                  <c:v>7.1666999999999996</c:v>
                </c:pt>
                <c:pt idx="87">
                  <c:v>7.25</c:v>
                </c:pt>
                <c:pt idx="88">
                  <c:v>7.3333000000000004</c:v>
                </c:pt>
                <c:pt idx="89">
                  <c:v>7.4167000000000014</c:v>
                </c:pt>
                <c:pt idx="90">
                  <c:v>7.5</c:v>
                </c:pt>
                <c:pt idx="91">
                  <c:v>7.5833000000000004</c:v>
                </c:pt>
                <c:pt idx="92">
                  <c:v>7.6666999999999996</c:v>
                </c:pt>
                <c:pt idx="93">
                  <c:v>7.75</c:v>
                </c:pt>
                <c:pt idx="94">
                  <c:v>7.8333000000000004</c:v>
                </c:pt>
                <c:pt idx="95">
                  <c:v>7.9167000000000014</c:v>
                </c:pt>
                <c:pt idx="96">
                  <c:v>8</c:v>
                </c:pt>
                <c:pt idx="97">
                  <c:v>8.0833000000000013</c:v>
                </c:pt>
                <c:pt idx="98">
                  <c:v>8.1667000000000005</c:v>
                </c:pt>
                <c:pt idx="99">
                  <c:v>8.25</c:v>
                </c:pt>
                <c:pt idx="100">
                  <c:v>8.3333000000000013</c:v>
                </c:pt>
                <c:pt idx="101">
                  <c:v>8.4167000000000005</c:v>
                </c:pt>
                <c:pt idx="102">
                  <c:v>8.5</c:v>
                </c:pt>
                <c:pt idx="103">
                  <c:v>8.5833000000000013</c:v>
                </c:pt>
                <c:pt idx="104">
                  <c:v>8.6667000000000005</c:v>
                </c:pt>
                <c:pt idx="105">
                  <c:v>8.75</c:v>
                </c:pt>
                <c:pt idx="106">
                  <c:v>8.8333000000000013</c:v>
                </c:pt>
                <c:pt idx="107">
                  <c:v>8.9167000000000005</c:v>
                </c:pt>
                <c:pt idx="108">
                  <c:v>9</c:v>
                </c:pt>
                <c:pt idx="109">
                  <c:v>9.0833000000000013</c:v>
                </c:pt>
                <c:pt idx="110">
                  <c:v>9.1667000000000005</c:v>
                </c:pt>
                <c:pt idx="111">
                  <c:v>9.25</c:v>
                </c:pt>
                <c:pt idx="112">
                  <c:v>9.3333000000000013</c:v>
                </c:pt>
                <c:pt idx="113">
                  <c:v>9.4167000000000005</c:v>
                </c:pt>
                <c:pt idx="114">
                  <c:v>9.5</c:v>
                </c:pt>
                <c:pt idx="115">
                  <c:v>9.5833000000000013</c:v>
                </c:pt>
                <c:pt idx="116">
                  <c:v>9.6667000000000005</c:v>
                </c:pt>
                <c:pt idx="117">
                  <c:v>9.75</c:v>
                </c:pt>
                <c:pt idx="118">
                  <c:v>9.8333000000000013</c:v>
                </c:pt>
                <c:pt idx="119">
                  <c:v>9.9167000000000005</c:v>
                </c:pt>
                <c:pt idx="120">
                  <c:v>10</c:v>
                </c:pt>
              </c:numCache>
            </c:numRef>
          </c:xVal>
          <c:yVal>
            <c:numRef>
              <c:f>Sheet1!$C$2:$C$122</c:f>
              <c:numCache>
                <c:formatCode>General</c:formatCode>
                <c:ptCount val="121"/>
                <c:pt idx="0">
                  <c:v>100</c:v>
                </c:pt>
                <c:pt idx="1">
                  <c:v>100</c:v>
                </c:pt>
                <c:pt idx="2">
                  <c:v>98.438000000000002</c:v>
                </c:pt>
                <c:pt idx="3">
                  <c:v>98.438000000000002</c:v>
                </c:pt>
                <c:pt idx="4">
                  <c:v>98.438000000000002</c:v>
                </c:pt>
                <c:pt idx="5">
                  <c:v>93.75</c:v>
                </c:pt>
                <c:pt idx="6">
                  <c:v>93.75</c:v>
                </c:pt>
                <c:pt idx="7">
                  <c:v>90.624999999999986</c:v>
                </c:pt>
                <c:pt idx="8">
                  <c:v>89.063000000000002</c:v>
                </c:pt>
                <c:pt idx="9">
                  <c:v>89.063000000000002</c:v>
                </c:pt>
                <c:pt idx="10">
                  <c:v>89.063000000000002</c:v>
                </c:pt>
                <c:pt idx="11">
                  <c:v>89.063000000000002</c:v>
                </c:pt>
                <c:pt idx="12">
                  <c:v>89.063000000000002</c:v>
                </c:pt>
                <c:pt idx="13">
                  <c:v>89.063000000000002</c:v>
                </c:pt>
                <c:pt idx="14">
                  <c:v>89.063000000000002</c:v>
                </c:pt>
                <c:pt idx="15">
                  <c:v>89.063000000000002</c:v>
                </c:pt>
                <c:pt idx="16">
                  <c:v>89.063000000000002</c:v>
                </c:pt>
                <c:pt idx="17">
                  <c:v>89.063000000000002</c:v>
                </c:pt>
                <c:pt idx="18">
                  <c:v>89.063000000000002</c:v>
                </c:pt>
                <c:pt idx="19">
                  <c:v>85.013999999999996</c:v>
                </c:pt>
                <c:pt idx="20">
                  <c:v>85.013999999999996</c:v>
                </c:pt>
                <c:pt idx="21">
                  <c:v>85.013999999999996</c:v>
                </c:pt>
                <c:pt idx="22">
                  <c:v>85.013999999999996</c:v>
                </c:pt>
                <c:pt idx="23">
                  <c:v>85.013999999999996</c:v>
                </c:pt>
                <c:pt idx="24">
                  <c:v>85.013999999999996</c:v>
                </c:pt>
                <c:pt idx="25">
                  <c:v>85.013999999999996</c:v>
                </c:pt>
                <c:pt idx="26">
                  <c:v>85.013999999999996</c:v>
                </c:pt>
                <c:pt idx="27">
                  <c:v>85.013999999999996</c:v>
                </c:pt>
                <c:pt idx="28">
                  <c:v>82.834000000000003</c:v>
                </c:pt>
                <c:pt idx="29">
                  <c:v>80.653999999999982</c:v>
                </c:pt>
                <c:pt idx="30">
                  <c:v>76.295000000000002</c:v>
                </c:pt>
                <c:pt idx="31">
                  <c:v>74.114999999999995</c:v>
                </c:pt>
                <c:pt idx="32">
                  <c:v>74.114999999999995</c:v>
                </c:pt>
                <c:pt idx="33">
                  <c:v>74.114999999999995</c:v>
                </c:pt>
                <c:pt idx="34">
                  <c:v>74.114999999999995</c:v>
                </c:pt>
                <c:pt idx="35">
                  <c:v>74.114999999999995</c:v>
                </c:pt>
                <c:pt idx="36">
                  <c:v>74.114999999999995</c:v>
                </c:pt>
                <c:pt idx="37">
                  <c:v>74.114999999999995</c:v>
                </c:pt>
                <c:pt idx="38">
                  <c:v>74.114999999999995</c:v>
                </c:pt>
                <c:pt idx="39">
                  <c:v>74.114999999999995</c:v>
                </c:pt>
                <c:pt idx="40">
                  <c:v>74.114999999999995</c:v>
                </c:pt>
                <c:pt idx="41">
                  <c:v>74.114999999999995</c:v>
                </c:pt>
                <c:pt idx="42">
                  <c:v>74.114999999999995</c:v>
                </c:pt>
                <c:pt idx="43">
                  <c:v>71.36999999999999</c:v>
                </c:pt>
                <c:pt idx="44">
                  <c:v>71.36999999999999</c:v>
                </c:pt>
                <c:pt idx="45">
                  <c:v>68.624999999999986</c:v>
                </c:pt>
                <c:pt idx="46">
                  <c:v>68.624999999999986</c:v>
                </c:pt>
                <c:pt idx="47">
                  <c:v>68.624999999999986</c:v>
                </c:pt>
                <c:pt idx="48">
                  <c:v>68.624999999999986</c:v>
                </c:pt>
                <c:pt idx="49">
                  <c:v>68.624999999999986</c:v>
                </c:pt>
                <c:pt idx="50">
                  <c:v>68.624999999999986</c:v>
                </c:pt>
                <c:pt idx="51">
                  <c:v>68.624999999999986</c:v>
                </c:pt>
                <c:pt idx="52">
                  <c:v>68.624999999999986</c:v>
                </c:pt>
                <c:pt idx="53">
                  <c:v>68.624999999999986</c:v>
                </c:pt>
                <c:pt idx="54">
                  <c:v>65.194000000000003</c:v>
                </c:pt>
                <c:pt idx="55">
                  <c:v>57.95</c:v>
                </c:pt>
                <c:pt idx="56">
                  <c:v>57.95</c:v>
                </c:pt>
                <c:pt idx="57">
                  <c:v>57.95</c:v>
                </c:pt>
                <c:pt idx="58">
                  <c:v>57.95</c:v>
                </c:pt>
                <c:pt idx="59">
                  <c:v>57.95</c:v>
                </c:pt>
                <c:pt idx="60">
                  <c:v>57.95</c:v>
                </c:pt>
                <c:pt idx="61">
                  <c:v>57.95</c:v>
                </c:pt>
                <c:pt idx="62">
                  <c:v>57.95</c:v>
                </c:pt>
                <c:pt idx="63">
                  <c:v>57.95</c:v>
                </c:pt>
                <c:pt idx="64">
                  <c:v>53.492000000000012</c:v>
                </c:pt>
                <c:pt idx="65">
                  <c:v>53.492000000000012</c:v>
                </c:pt>
              </c:numCache>
            </c:numRef>
          </c:yVal>
        </c:ser>
        <c:axId val="156879104"/>
        <c:axId val="157045120"/>
      </c:scatterChart>
      <c:valAx>
        <c:axId val="156879104"/>
        <c:scaling>
          <c:orientation val="minMax"/>
          <c:max val="7"/>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157045120"/>
        <c:crosses val="autoZero"/>
        <c:crossBetween val="midCat"/>
        <c:majorUnit val="1"/>
      </c:valAx>
      <c:valAx>
        <c:axId val="157045120"/>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 Free from Bronchiolitis Obliterans Syndrome</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156879104"/>
        <c:crosses val="autoZero"/>
        <c:crossBetween val="midCat"/>
        <c:majorUnit val="10"/>
      </c:valAx>
      <c:spPr>
        <a:solidFill>
          <a:schemeClr val="bg2"/>
        </a:solidFill>
        <a:ln>
          <a:solidFill>
            <a:schemeClr val="tx1"/>
          </a:solidFill>
        </a:ln>
      </c:spPr>
    </c:plotArea>
    <c:legend>
      <c:legendPos val="r"/>
      <c:layout>
        <c:manualLayout>
          <c:xMode val="edge"/>
          <c:yMode val="edge"/>
          <c:x val="0.15101769911504676"/>
          <c:y val="0.56488337143340961"/>
          <c:w val="0.31865781710914692"/>
          <c:h val="0.19026035052070195"/>
        </c:manualLayout>
      </c:layout>
      <c:overlay val="1"/>
      <c:spPr>
        <a:solidFill>
          <a:schemeClr val="bg2"/>
        </a:solidFill>
        <a:ln>
          <a:solidFill>
            <a:schemeClr val="tx1"/>
          </a:solidFill>
        </a:ln>
      </c:spPr>
      <c:txPr>
        <a:bodyPr/>
        <a:lstStyle/>
        <a:p>
          <a:pPr>
            <a:defRPr sz="1500" b="1"/>
          </a:pPr>
          <a:endParaRPr lang="en-US"/>
        </a:p>
      </c:txPr>
    </c:legend>
    <c:plotVisOnly val="1"/>
    <c:dispBlanksAs val="gap"/>
  </c:chart>
  <c:txPr>
    <a:bodyPr/>
    <a:lstStyle/>
    <a:p>
      <a:pPr>
        <a:defRPr sz="1800"/>
      </a:pPr>
      <a:endParaRPr lang="en-US"/>
    </a:p>
  </c:txPr>
  <c:externalData r:id="rId1"/>
</c:chartSpace>
</file>

<file path=ppt/charts/chart4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900181"/>
          <c:h val="0.83794682922699193"/>
        </c:manualLayout>
      </c:layout>
      <c:scatterChart>
        <c:scatterStyle val="lineMarker"/>
        <c:ser>
          <c:idx val="0"/>
          <c:order val="0"/>
          <c:tx>
            <c:strRef>
              <c:f>Sheet1!$B$1</c:f>
              <c:strCache>
                <c:ptCount val="1"/>
                <c:pt idx="0">
                  <c:v>Induction (N = 304)</c:v>
                </c:pt>
              </c:strCache>
            </c:strRef>
          </c:tx>
          <c:spPr>
            <a:ln w="41275">
              <a:solidFill>
                <a:srgbClr val="00FF00"/>
              </a:solidFill>
            </a:ln>
          </c:spPr>
          <c:marker>
            <c:symbol val="none"/>
          </c:marker>
          <c:xVal>
            <c:numRef>
              <c:f>Sheet1!$A$2:$A$74</c:f>
              <c:numCache>
                <c:formatCode>General</c:formatCode>
                <c:ptCount val="73"/>
                <c:pt idx="0">
                  <c:v>0</c:v>
                </c:pt>
                <c:pt idx="1">
                  <c:v>8.3300000000000041E-2</c:v>
                </c:pt>
                <c:pt idx="2">
                  <c:v>0.16669999999999999</c:v>
                </c:pt>
                <c:pt idx="3">
                  <c:v>0.25</c:v>
                </c:pt>
                <c:pt idx="4">
                  <c:v>0.33330000000000226</c:v>
                </c:pt>
                <c:pt idx="5">
                  <c:v>0.41670000000000001</c:v>
                </c:pt>
                <c:pt idx="6">
                  <c:v>0.5</c:v>
                </c:pt>
                <c:pt idx="7">
                  <c:v>0.58329999999999949</c:v>
                </c:pt>
                <c:pt idx="8">
                  <c:v>0.66670000000000385</c:v>
                </c:pt>
                <c:pt idx="9">
                  <c:v>0.75000000000000266</c:v>
                </c:pt>
                <c:pt idx="10">
                  <c:v>0.83330000000000004</c:v>
                </c:pt>
                <c:pt idx="11">
                  <c:v>0.91670000000000063</c:v>
                </c:pt>
                <c:pt idx="12">
                  <c:v>1</c:v>
                </c:pt>
                <c:pt idx="13">
                  <c:v>1.0832999999999948</c:v>
                </c:pt>
                <c:pt idx="14">
                  <c:v>1.1667000000000001</c:v>
                </c:pt>
                <c:pt idx="15">
                  <c:v>1.25</c:v>
                </c:pt>
                <c:pt idx="16">
                  <c:v>1.3332999999999948</c:v>
                </c:pt>
                <c:pt idx="17">
                  <c:v>1.4166999999999936</c:v>
                </c:pt>
                <c:pt idx="18">
                  <c:v>1.5</c:v>
                </c:pt>
                <c:pt idx="19">
                  <c:v>1.5832999999999948</c:v>
                </c:pt>
                <c:pt idx="20">
                  <c:v>1.6667000000000001</c:v>
                </c:pt>
                <c:pt idx="21">
                  <c:v>1.75</c:v>
                </c:pt>
                <c:pt idx="22">
                  <c:v>1.8332999999999948</c:v>
                </c:pt>
                <c:pt idx="23">
                  <c:v>1.9167000000000001</c:v>
                </c:pt>
                <c:pt idx="24">
                  <c:v>2</c:v>
                </c:pt>
                <c:pt idx="25">
                  <c:v>2.0832999999999999</c:v>
                </c:pt>
                <c:pt idx="26">
                  <c:v>2.1667000000000001</c:v>
                </c:pt>
                <c:pt idx="27">
                  <c:v>2.25</c:v>
                </c:pt>
                <c:pt idx="28">
                  <c:v>2.3332999999999977</c:v>
                </c:pt>
                <c:pt idx="29">
                  <c:v>2.4166999999999872</c:v>
                </c:pt>
                <c:pt idx="30">
                  <c:v>2.5</c:v>
                </c:pt>
                <c:pt idx="31">
                  <c:v>2.5832999999999999</c:v>
                </c:pt>
                <c:pt idx="32">
                  <c:v>2.6667000000000001</c:v>
                </c:pt>
                <c:pt idx="33">
                  <c:v>2.75</c:v>
                </c:pt>
                <c:pt idx="34">
                  <c:v>2.8332999999999977</c:v>
                </c:pt>
                <c:pt idx="35">
                  <c:v>2.9166999999999872</c:v>
                </c:pt>
                <c:pt idx="36">
                  <c:v>3</c:v>
                </c:pt>
                <c:pt idx="37">
                  <c:v>3.0832999999999999</c:v>
                </c:pt>
                <c:pt idx="38">
                  <c:v>3.1667000000000001</c:v>
                </c:pt>
                <c:pt idx="39">
                  <c:v>3.25</c:v>
                </c:pt>
                <c:pt idx="40">
                  <c:v>3.3332999999999977</c:v>
                </c:pt>
                <c:pt idx="41">
                  <c:v>3.4166999999999872</c:v>
                </c:pt>
                <c:pt idx="42">
                  <c:v>3.5</c:v>
                </c:pt>
                <c:pt idx="43">
                  <c:v>3.5832999999999999</c:v>
                </c:pt>
                <c:pt idx="44">
                  <c:v>3.6667000000000001</c:v>
                </c:pt>
                <c:pt idx="45">
                  <c:v>3.75</c:v>
                </c:pt>
                <c:pt idx="46">
                  <c:v>3.8332999999999977</c:v>
                </c:pt>
                <c:pt idx="47">
                  <c:v>3.9166999999999872</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numCache>
            </c:numRef>
          </c:xVal>
          <c:yVal>
            <c:numRef>
              <c:f>Sheet1!$B$2:$B$74</c:f>
              <c:numCache>
                <c:formatCode>General</c:formatCode>
                <c:ptCount val="73"/>
                <c:pt idx="0">
                  <c:v>100</c:v>
                </c:pt>
                <c:pt idx="1">
                  <c:v>100</c:v>
                </c:pt>
                <c:pt idx="2">
                  <c:v>99.342000000000013</c:v>
                </c:pt>
                <c:pt idx="3">
                  <c:v>99.013000000000005</c:v>
                </c:pt>
                <c:pt idx="4">
                  <c:v>99.013000000000005</c:v>
                </c:pt>
                <c:pt idx="5">
                  <c:v>97.031000000000006</c:v>
                </c:pt>
                <c:pt idx="6">
                  <c:v>95.033000000000001</c:v>
                </c:pt>
                <c:pt idx="7">
                  <c:v>88.027999999999992</c:v>
                </c:pt>
                <c:pt idx="8">
                  <c:v>87.691999999999993</c:v>
                </c:pt>
                <c:pt idx="9">
                  <c:v>87.691999999999993</c:v>
                </c:pt>
                <c:pt idx="10">
                  <c:v>87.691999999999993</c:v>
                </c:pt>
                <c:pt idx="11">
                  <c:v>87.691999999999993</c:v>
                </c:pt>
                <c:pt idx="12">
                  <c:v>87.691999999999993</c:v>
                </c:pt>
                <c:pt idx="13">
                  <c:v>87.691999999999993</c:v>
                </c:pt>
                <c:pt idx="14">
                  <c:v>87.691999999999993</c:v>
                </c:pt>
                <c:pt idx="15">
                  <c:v>87.215999999999994</c:v>
                </c:pt>
                <c:pt idx="16">
                  <c:v>85.781000000000006</c:v>
                </c:pt>
                <c:pt idx="17">
                  <c:v>83.864000000000004</c:v>
                </c:pt>
                <c:pt idx="18">
                  <c:v>80.509</c:v>
                </c:pt>
                <c:pt idx="19">
                  <c:v>75.657999999999987</c:v>
                </c:pt>
                <c:pt idx="20">
                  <c:v>75.657999999999987</c:v>
                </c:pt>
                <c:pt idx="21">
                  <c:v>74.675999999999988</c:v>
                </c:pt>
                <c:pt idx="22">
                  <c:v>74.675999999999988</c:v>
                </c:pt>
                <c:pt idx="23">
                  <c:v>74.675999999999988</c:v>
                </c:pt>
                <c:pt idx="24">
                  <c:v>74.675999999999988</c:v>
                </c:pt>
                <c:pt idx="25">
                  <c:v>74.675999999999988</c:v>
                </c:pt>
                <c:pt idx="26">
                  <c:v>74.675999999999988</c:v>
                </c:pt>
                <c:pt idx="27">
                  <c:v>74.675999999999988</c:v>
                </c:pt>
                <c:pt idx="28">
                  <c:v>74.003</c:v>
                </c:pt>
                <c:pt idx="29">
                  <c:v>71.985000000000014</c:v>
                </c:pt>
                <c:pt idx="30">
                  <c:v>69.965999999999994</c:v>
                </c:pt>
                <c:pt idx="31">
                  <c:v>63.239000000000011</c:v>
                </c:pt>
                <c:pt idx="32">
                  <c:v>62.566000000000003</c:v>
                </c:pt>
                <c:pt idx="33">
                  <c:v>62.566000000000003</c:v>
                </c:pt>
                <c:pt idx="34">
                  <c:v>62.566000000000003</c:v>
                </c:pt>
                <c:pt idx="35">
                  <c:v>62.566000000000003</c:v>
                </c:pt>
                <c:pt idx="36">
                  <c:v>62.566000000000003</c:v>
                </c:pt>
                <c:pt idx="37">
                  <c:v>62.566000000000003</c:v>
                </c:pt>
                <c:pt idx="38">
                  <c:v>62.566000000000003</c:v>
                </c:pt>
                <c:pt idx="39">
                  <c:v>62.566000000000003</c:v>
                </c:pt>
                <c:pt idx="40">
                  <c:v>62.566000000000003</c:v>
                </c:pt>
                <c:pt idx="41">
                  <c:v>61.697000000000003</c:v>
                </c:pt>
                <c:pt idx="42">
                  <c:v>59.09</c:v>
                </c:pt>
                <c:pt idx="43">
                  <c:v>57.351999999999997</c:v>
                </c:pt>
                <c:pt idx="44">
                  <c:v>57.351999999999997</c:v>
                </c:pt>
                <c:pt idx="45">
                  <c:v>57.351999999999997</c:v>
                </c:pt>
                <c:pt idx="46">
                  <c:v>57.351999999999997</c:v>
                </c:pt>
                <c:pt idx="47">
                  <c:v>57.351999999999997</c:v>
                </c:pt>
                <c:pt idx="48">
                  <c:v>57.351999999999997</c:v>
                </c:pt>
                <c:pt idx="49">
                  <c:v>57.351999999999997</c:v>
                </c:pt>
                <c:pt idx="50">
                  <c:v>57.351999999999997</c:v>
                </c:pt>
                <c:pt idx="51">
                  <c:v>57.351999999999997</c:v>
                </c:pt>
                <c:pt idx="52">
                  <c:v>57.351999999999997</c:v>
                </c:pt>
                <c:pt idx="53">
                  <c:v>56.182000000000002</c:v>
                </c:pt>
                <c:pt idx="54">
                  <c:v>53.840999999999994</c:v>
                </c:pt>
                <c:pt idx="55">
                  <c:v>51.473000000000006</c:v>
                </c:pt>
                <c:pt idx="56">
                  <c:v>51.473000000000006</c:v>
                </c:pt>
                <c:pt idx="57">
                  <c:v>51.473000000000006</c:v>
                </c:pt>
                <c:pt idx="58">
                  <c:v>51.473000000000006</c:v>
                </c:pt>
                <c:pt idx="59">
                  <c:v>51.473000000000006</c:v>
                </c:pt>
                <c:pt idx="60">
                  <c:v>51.473000000000006</c:v>
                </c:pt>
                <c:pt idx="61">
                  <c:v>51.473000000000006</c:v>
                </c:pt>
                <c:pt idx="62">
                  <c:v>51.473000000000006</c:v>
                </c:pt>
                <c:pt idx="63">
                  <c:v>51.473000000000006</c:v>
                </c:pt>
                <c:pt idx="64">
                  <c:v>51.473000000000006</c:v>
                </c:pt>
                <c:pt idx="65">
                  <c:v>49.812999999999995</c:v>
                </c:pt>
                <c:pt idx="66">
                  <c:v>48.152000000000001</c:v>
                </c:pt>
                <c:pt idx="67">
                  <c:v>46.492000000000012</c:v>
                </c:pt>
                <c:pt idx="68">
                  <c:v>44.77</c:v>
                </c:pt>
                <c:pt idx="69">
                  <c:v>44.77</c:v>
                </c:pt>
                <c:pt idx="70">
                  <c:v>44.77</c:v>
                </c:pt>
                <c:pt idx="71">
                  <c:v>44.77</c:v>
                </c:pt>
                <c:pt idx="72">
                  <c:v>44.77</c:v>
                </c:pt>
              </c:numCache>
            </c:numRef>
          </c:yVal>
        </c:ser>
        <c:ser>
          <c:idx val="1"/>
          <c:order val="1"/>
          <c:tx>
            <c:strRef>
              <c:f>Sheet1!$C$1</c:f>
              <c:strCache>
                <c:ptCount val="1"/>
                <c:pt idx="0">
                  <c:v>No Induction (N = 343)</c:v>
                </c:pt>
              </c:strCache>
            </c:strRef>
          </c:tx>
          <c:spPr>
            <a:ln w="41275">
              <a:solidFill>
                <a:srgbClr val="9933FF"/>
              </a:solidFill>
            </a:ln>
          </c:spPr>
          <c:marker>
            <c:symbol val="none"/>
          </c:marker>
          <c:xVal>
            <c:numRef>
              <c:f>Sheet1!$A$2:$A$74</c:f>
              <c:numCache>
                <c:formatCode>General</c:formatCode>
                <c:ptCount val="73"/>
                <c:pt idx="0">
                  <c:v>0</c:v>
                </c:pt>
                <c:pt idx="1">
                  <c:v>8.3300000000000041E-2</c:v>
                </c:pt>
                <c:pt idx="2">
                  <c:v>0.16669999999999999</c:v>
                </c:pt>
                <c:pt idx="3">
                  <c:v>0.25</c:v>
                </c:pt>
                <c:pt idx="4">
                  <c:v>0.33330000000000226</c:v>
                </c:pt>
                <c:pt idx="5">
                  <c:v>0.41670000000000001</c:v>
                </c:pt>
                <c:pt idx="6">
                  <c:v>0.5</c:v>
                </c:pt>
                <c:pt idx="7">
                  <c:v>0.58329999999999949</c:v>
                </c:pt>
                <c:pt idx="8">
                  <c:v>0.66670000000000385</c:v>
                </c:pt>
                <c:pt idx="9">
                  <c:v>0.75000000000000266</c:v>
                </c:pt>
                <c:pt idx="10">
                  <c:v>0.83330000000000004</c:v>
                </c:pt>
                <c:pt idx="11">
                  <c:v>0.91670000000000063</c:v>
                </c:pt>
                <c:pt idx="12">
                  <c:v>1</c:v>
                </c:pt>
                <c:pt idx="13">
                  <c:v>1.0832999999999948</c:v>
                </c:pt>
                <c:pt idx="14">
                  <c:v>1.1667000000000001</c:v>
                </c:pt>
                <c:pt idx="15">
                  <c:v>1.25</c:v>
                </c:pt>
                <c:pt idx="16">
                  <c:v>1.3332999999999948</c:v>
                </c:pt>
                <c:pt idx="17">
                  <c:v>1.4166999999999936</c:v>
                </c:pt>
                <c:pt idx="18">
                  <c:v>1.5</c:v>
                </c:pt>
                <c:pt idx="19">
                  <c:v>1.5832999999999948</c:v>
                </c:pt>
                <c:pt idx="20">
                  <c:v>1.6667000000000001</c:v>
                </c:pt>
                <c:pt idx="21">
                  <c:v>1.75</c:v>
                </c:pt>
                <c:pt idx="22">
                  <c:v>1.8332999999999948</c:v>
                </c:pt>
                <c:pt idx="23">
                  <c:v>1.9167000000000001</c:v>
                </c:pt>
                <c:pt idx="24">
                  <c:v>2</c:v>
                </c:pt>
                <c:pt idx="25">
                  <c:v>2.0832999999999999</c:v>
                </c:pt>
                <c:pt idx="26">
                  <c:v>2.1667000000000001</c:v>
                </c:pt>
                <c:pt idx="27">
                  <c:v>2.25</c:v>
                </c:pt>
                <c:pt idx="28">
                  <c:v>2.3332999999999977</c:v>
                </c:pt>
                <c:pt idx="29">
                  <c:v>2.4166999999999872</c:v>
                </c:pt>
                <c:pt idx="30">
                  <c:v>2.5</c:v>
                </c:pt>
                <c:pt idx="31">
                  <c:v>2.5832999999999999</c:v>
                </c:pt>
                <c:pt idx="32">
                  <c:v>2.6667000000000001</c:v>
                </c:pt>
                <c:pt idx="33">
                  <c:v>2.75</c:v>
                </c:pt>
                <c:pt idx="34">
                  <c:v>2.8332999999999977</c:v>
                </c:pt>
                <c:pt idx="35">
                  <c:v>2.9166999999999872</c:v>
                </c:pt>
                <c:pt idx="36">
                  <c:v>3</c:v>
                </c:pt>
                <c:pt idx="37">
                  <c:v>3.0832999999999999</c:v>
                </c:pt>
                <c:pt idx="38">
                  <c:v>3.1667000000000001</c:v>
                </c:pt>
                <c:pt idx="39">
                  <c:v>3.25</c:v>
                </c:pt>
                <c:pt idx="40">
                  <c:v>3.3332999999999977</c:v>
                </c:pt>
                <c:pt idx="41">
                  <c:v>3.4166999999999872</c:v>
                </c:pt>
                <c:pt idx="42">
                  <c:v>3.5</c:v>
                </c:pt>
                <c:pt idx="43">
                  <c:v>3.5832999999999999</c:v>
                </c:pt>
                <c:pt idx="44">
                  <c:v>3.6667000000000001</c:v>
                </c:pt>
                <c:pt idx="45">
                  <c:v>3.75</c:v>
                </c:pt>
                <c:pt idx="46">
                  <c:v>3.8332999999999977</c:v>
                </c:pt>
                <c:pt idx="47">
                  <c:v>3.9166999999999872</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numCache>
            </c:numRef>
          </c:xVal>
          <c:yVal>
            <c:numRef>
              <c:f>Sheet1!$C$2:$C$74</c:f>
              <c:numCache>
                <c:formatCode>General</c:formatCode>
                <c:ptCount val="73"/>
                <c:pt idx="0">
                  <c:v>100</c:v>
                </c:pt>
                <c:pt idx="1">
                  <c:v>100</c:v>
                </c:pt>
                <c:pt idx="2">
                  <c:v>99.708000000000013</c:v>
                </c:pt>
                <c:pt idx="3">
                  <c:v>99.417000000000357</c:v>
                </c:pt>
                <c:pt idx="4">
                  <c:v>98.831000000000003</c:v>
                </c:pt>
                <c:pt idx="5">
                  <c:v>97.062000000000012</c:v>
                </c:pt>
                <c:pt idx="6">
                  <c:v>91.730999999999995</c:v>
                </c:pt>
                <c:pt idx="7">
                  <c:v>87.870999999999981</c:v>
                </c:pt>
                <c:pt idx="8">
                  <c:v>86.678999999999988</c:v>
                </c:pt>
                <c:pt idx="9">
                  <c:v>86.375999999999948</c:v>
                </c:pt>
                <c:pt idx="10">
                  <c:v>86.375999999999948</c:v>
                </c:pt>
                <c:pt idx="11">
                  <c:v>86.375999999999948</c:v>
                </c:pt>
                <c:pt idx="12">
                  <c:v>86.375999999999948</c:v>
                </c:pt>
                <c:pt idx="13">
                  <c:v>86.375999999999948</c:v>
                </c:pt>
                <c:pt idx="14">
                  <c:v>86.375999999999948</c:v>
                </c:pt>
                <c:pt idx="15">
                  <c:v>86.375999999999948</c:v>
                </c:pt>
                <c:pt idx="16">
                  <c:v>85.254000000000005</c:v>
                </c:pt>
                <c:pt idx="17">
                  <c:v>84.131999999999991</c:v>
                </c:pt>
                <c:pt idx="18">
                  <c:v>78.516000000000005</c:v>
                </c:pt>
                <c:pt idx="19">
                  <c:v>73.257000000000005</c:v>
                </c:pt>
                <c:pt idx="20">
                  <c:v>70.626999999999981</c:v>
                </c:pt>
                <c:pt idx="21">
                  <c:v>70.242999999999995</c:v>
                </c:pt>
                <c:pt idx="22">
                  <c:v>69.850999999999999</c:v>
                </c:pt>
                <c:pt idx="23">
                  <c:v>69.850999999999999</c:v>
                </c:pt>
                <c:pt idx="24">
                  <c:v>69.850999999999999</c:v>
                </c:pt>
                <c:pt idx="25">
                  <c:v>69.850999999999999</c:v>
                </c:pt>
                <c:pt idx="26">
                  <c:v>69.850999999999999</c:v>
                </c:pt>
                <c:pt idx="27">
                  <c:v>69.850999999999999</c:v>
                </c:pt>
                <c:pt idx="28">
                  <c:v>69.850999999999999</c:v>
                </c:pt>
                <c:pt idx="29">
                  <c:v>69.369</c:v>
                </c:pt>
                <c:pt idx="30">
                  <c:v>66.478999999999999</c:v>
                </c:pt>
                <c:pt idx="31">
                  <c:v>64.548000000000002</c:v>
                </c:pt>
                <c:pt idx="32">
                  <c:v>63.080999999999996</c:v>
                </c:pt>
                <c:pt idx="33">
                  <c:v>62.092000000000013</c:v>
                </c:pt>
                <c:pt idx="34">
                  <c:v>62.092000000000013</c:v>
                </c:pt>
                <c:pt idx="35">
                  <c:v>62.092000000000013</c:v>
                </c:pt>
                <c:pt idx="36">
                  <c:v>62.092000000000013</c:v>
                </c:pt>
                <c:pt idx="37">
                  <c:v>62.092000000000013</c:v>
                </c:pt>
                <c:pt idx="38">
                  <c:v>62.092000000000013</c:v>
                </c:pt>
                <c:pt idx="39">
                  <c:v>62.092000000000013</c:v>
                </c:pt>
                <c:pt idx="40">
                  <c:v>62.092000000000013</c:v>
                </c:pt>
                <c:pt idx="41">
                  <c:v>60.229000000000013</c:v>
                </c:pt>
                <c:pt idx="42">
                  <c:v>58.366</c:v>
                </c:pt>
                <c:pt idx="43">
                  <c:v>55.255000000000003</c:v>
                </c:pt>
                <c:pt idx="44">
                  <c:v>54.627000000000002</c:v>
                </c:pt>
                <c:pt idx="45">
                  <c:v>53.983999999999995</c:v>
                </c:pt>
                <c:pt idx="46">
                  <c:v>53.983999999999995</c:v>
                </c:pt>
                <c:pt idx="47">
                  <c:v>53.983999999999995</c:v>
                </c:pt>
                <c:pt idx="48">
                  <c:v>53.983999999999995</c:v>
                </c:pt>
                <c:pt idx="49">
                  <c:v>53.983999999999995</c:v>
                </c:pt>
                <c:pt idx="50">
                  <c:v>53.202000000000012</c:v>
                </c:pt>
                <c:pt idx="51">
                  <c:v>53.202000000000012</c:v>
                </c:pt>
                <c:pt idx="52">
                  <c:v>52.408000000000001</c:v>
                </c:pt>
                <c:pt idx="53">
                  <c:v>51.614000000000004</c:v>
                </c:pt>
                <c:pt idx="54">
                  <c:v>49.232000000000063</c:v>
                </c:pt>
                <c:pt idx="55">
                  <c:v>46.055</c:v>
                </c:pt>
                <c:pt idx="56">
                  <c:v>46.055</c:v>
                </c:pt>
                <c:pt idx="57">
                  <c:v>46.055</c:v>
                </c:pt>
                <c:pt idx="58">
                  <c:v>46.055</c:v>
                </c:pt>
                <c:pt idx="59">
                  <c:v>46.055</c:v>
                </c:pt>
                <c:pt idx="60">
                  <c:v>46.055</c:v>
                </c:pt>
                <c:pt idx="61">
                  <c:v>46.055</c:v>
                </c:pt>
                <c:pt idx="62">
                  <c:v>45.009</c:v>
                </c:pt>
                <c:pt idx="63">
                  <c:v>45.009</c:v>
                </c:pt>
                <c:pt idx="64">
                  <c:v>43.937000000000005</c:v>
                </c:pt>
                <c:pt idx="65">
                  <c:v>43.937000000000005</c:v>
                </c:pt>
                <c:pt idx="66">
                  <c:v>39.568000000000012</c:v>
                </c:pt>
                <c:pt idx="67">
                  <c:v>39.568000000000012</c:v>
                </c:pt>
                <c:pt idx="68">
                  <c:v>39.568000000000012</c:v>
                </c:pt>
                <c:pt idx="69">
                  <c:v>39.568000000000012</c:v>
                </c:pt>
                <c:pt idx="70">
                  <c:v>38.437000000000005</c:v>
                </c:pt>
                <c:pt idx="71">
                  <c:v>38.437000000000005</c:v>
                </c:pt>
                <c:pt idx="72">
                  <c:v>38.437000000000005</c:v>
                </c:pt>
              </c:numCache>
            </c:numRef>
          </c:yVal>
        </c:ser>
        <c:axId val="157505024"/>
        <c:axId val="157506944"/>
      </c:scatterChart>
      <c:valAx>
        <c:axId val="157505024"/>
        <c:scaling>
          <c:orientation val="minMax"/>
          <c:max val="6"/>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157506944"/>
        <c:crosses val="autoZero"/>
        <c:crossBetween val="midCat"/>
        <c:majorUnit val="1"/>
      </c:valAx>
      <c:valAx>
        <c:axId val="157506944"/>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 Free from Bronchiolitis Obliterans Syndrome</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157505024"/>
        <c:crosses val="autoZero"/>
        <c:crossBetween val="midCat"/>
        <c:majorUnit val="10"/>
      </c:valAx>
      <c:spPr>
        <a:solidFill>
          <a:schemeClr val="bg2"/>
        </a:solidFill>
        <a:ln>
          <a:solidFill>
            <a:schemeClr val="tx1"/>
          </a:solidFill>
        </a:ln>
      </c:spPr>
    </c:plotArea>
    <c:legend>
      <c:legendPos val="r"/>
      <c:layout>
        <c:manualLayout>
          <c:xMode val="edge"/>
          <c:yMode val="edge"/>
          <c:x val="0.15101769911504501"/>
          <c:y val="0.62671132842265687"/>
          <c:w val="0.30789828815646014"/>
          <c:h val="0.14834561002455338"/>
        </c:manualLayout>
      </c:layout>
      <c:overlay val="1"/>
      <c:spPr>
        <a:solidFill>
          <a:schemeClr val="bg2"/>
        </a:solidFill>
        <a:ln>
          <a:solidFill>
            <a:schemeClr val="tx1"/>
          </a:solidFill>
        </a:ln>
      </c:spPr>
      <c:txPr>
        <a:bodyPr/>
        <a:lstStyle/>
        <a:p>
          <a:pPr>
            <a:defRPr sz="1500" b="1"/>
          </a:pPr>
          <a:endParaRPr lang="en-US"/>
        </a:p>
      </c:txPr>
    </c:legend>
    <c:plotVisOnly val="1"/>
    <c:dispBlanksAs val="gap"/>
  </c:chart>
  <c:txPr>
    <a:bodyPr/>
    <a:lstStyle/>
    <a:p>
      <a:pPr>
        <a:defRPr sz="1800"/>
      </a:pPr>
      <a:endParaRPr lang="en-US"/>
    </a:p>
  </c:txPr>
  <c:externalData r:id="rId1"/>
</c:chartSpace>
</file>

<file path=ppt/charts/chart4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900092"/>
          <c:h val="0.80568876471086259"/>
        </c:manualLayout>
      </c:layout>
      <c:scatterChart>
        <c:scatterStyle val="lineMarker"/>
        <c:ser>
          <c:idx val="0"/>
          <c:order val="0"/>
          <c:tx>
            <c:strRef>
              <c:f>Sheet1!$B$1</c:f>
              <c:strCache>
                <c:ptCount val="1"/>
                <c:pt idx="0">
                  <c:v>Freedom</c:v>
                </c:pt>
              </c:strCache>
            </c:strRef>
          </c:tx>
          <c:spPr>
            <a:ln w="41275">
              <a:solidFill>
                <a:srgbClr val="00FF00"/>
              </a:solidFill>
            </a:ln>
          </c:spPr>
          <c:marker>
            <c:symbol val="none"/>
          </c:marker>
          <c:xVal>
            <c:numRef>
              <c:f>Sheet1!$A$2:$A$122</c:f>
              <c:numCache>
                <c:formatCode>General</c:formatCode>
                <c:ptCount val="121"/>
                <c:pt idx="0">
                  <c:v>0</c:v>
                </c:pt>
                <c:pt idx="1">
                  <c:v>8.3300000000000041E-2</c:v>
                </c:pt>
                <c:pt idx="2">
                  <c:v>0.16669999999999999</c:v>
                </c:pt>
                <c:pt idx="3">
                  <c:v>0.25</c:v>
                </c:pt>
                <c:pt idx="4">
                  <c:v>0.33330000000000293</c:v>
                </c:pt>
                <c:pt idx="5">
                  <c:v>0.41670000000000001</c:v>
                </c:pt>
                <c:pt idx="6">
                  <c:v>0.5</c:v>
                </c:pt>
                <c:pt idx="7">
                  <c:v>0.58329999999999949</c:v>
                </c:pt>
                <c:pt idx="8">
                  <c:v>0.66670000000000496</c:v>
                </c:pt>
                <c:pt idx="9">
                  <c:v>0.75000000000000344</c:v>
                </c:pt>
                <c:pt idx="10">
                  <c:v>0.83330000000000004</c:v>
                </c:pt>
                <c:pt idx="11">
                  <c:v>0.91670000000000063</c:v>
                </c:pt>
                <c:pt idx="12">
                  <c:v>1</c:v>
                </c:pt>
                <c:pt idx="13">
                  <c:v>1.0832999999999933</c:v>
                </c:pt>
                <c:pt idx="14">
                  <c:v>1.1667000000000001</c:v>
                </c:pt>
                <c:pt idx="15">
                  <c:v>1.25</c:v>
                </c:pt>
                <c:pt idx="16">
                  <c:v>1.3332999999999933</c:v>
                </c:pt>
                <c:pt idx="17">
                  <c:v>1.4166999999999916</c:v>
                </c:pt>
                <c:pt idx="18">
                  <c:v>1.5</c:v>
                </c:pt>
                <c:pt idx="19">
                  <c:v>1.5832999999999933</c:v>
                </c:pt>
                <c:pt idx="20">
                  <c:v>1.6667000000000001</c:v>
                </c:pt>
                <c:pt idx="21">
                  <c:v>1.75</c:v>
                </c:pt>
                <c:pt idx="22">
                  <c:v>1.8332999999999933</c:v>
                </c:pt>
                <c:pt idx="23">
                  <c:v>1.9167000000000001</c:v>
                </c:pt>
                <c:pt idx="24">
                  <c:v>2</c:v>
                </c:pt>
                <c:pt idx="25">
                  <c:v>2.0832999999999999</c:v>
                </c:pt>
                <c:pt idx="26">
                  <c:v>2.1667000000000001</c:v>
                </c:pt>
                <c:pt idx="27">
                  <c:v>2.25</c:v>
                </c:pt>
                <c:pt idx="28">
                  <c:v>2.3332999999999977</c:v>
                </c:pt>
                <c:pt idx="29">
                  <c:v>2.4166999999999819</c:v>
                </c:pt>
                <c:pt idx="30">
                  <c:v>2.5</c:v>
                </c:pt>
                <c:pt idx="31">
                  <c:v>2.5832999999999999</c:v>
                </c:pt>
                <c:pt idx="32">
                  <c:v>2.6667000000000001</c:v>
                </c:pt>
                <c:pt idx="33">
                  <c:v>2.75</c:v>
                </c:pt>
                <c:pt idx="34">
                  <c:v>2.8332999999999977</c:v>
                </c:pt>
                <c:pt idx="35">
                  <c:v>2.9166999999999819</c:v>
                </c:pt>
                <c:pt idx="36">
                  <c:v>3</c:v>
                </c:pt>
                <c:pt idx="37">
                  <c:v>3.0832999999999999</c:v>
                </c:pt>
                <c:pt idx="38">
                  <c:v>3.1667000000000001</c:v>
                </c:pt>
                <c:pt idx="39">
                  <c:v>3.25</c:v>
                </c:pt>
                <c:pt idx="40">
                  <c:v>3.3332999999999977</c:v>
                </c:pt>
                <c:pt idx="41">
                  <c:v>3.4166999999999819</c:v>
                </c:pt>
                <c:pt idx="42">
                  <c:v>3.5</c:v>
                </c:pt>
                <c:pt idx="43">
                  <c:v>3.5832999999999999</c:v>
                </c:pt>
                <c:pt idx="44">
                  <c:v>3.6667000000000001</c:v>
                </c:pt>
                <c:pt idx="45">
                  <c:v>3.75</c:v>
                </c:pt>
                <c:pt idx="46">
                  <c:v>3.8332999999999977</c:v>
                </c:pt>
                <c:pt idx="47">
                  <c:v>3.9166999999999819</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pt idx="73">
                  <c:v>6.0833000000000004</c:v>
                </c:pt>
                <c:pt idx="74">
                  <c:v>6.1666999999999996</c:v>
                </c:pt>
                <c:pt idx="75">
                  <c:v>6.25</c:v>
                </c:pt>
                <c:pt idx="76">
                  <c:v>6.3333000000000004</c:v>
                </c:pt>
                <c:pt idx="77">
                  <c:v>6.4167000000000014</c:v>
                </c:pt>
                <c:pt idx="78">
                  <c:v>6.5</c:v>
                </c:pt>
                <c:pt idx="79">
                  <c:v>6.5833000000000004</c:v>
                </c:pt>
                <c:pt idx="80">
                  <c:v>6.6666999999999996</c:v>
                </c:pt>
                <c:pt idx="81">
                  <c:v>6.75</c:v>
                </c:pt>
                <c:pt idx="82">
                  <c:v>6.8333000000000004</c:v>
                </c:pt>
                <c:pt idx="83">
                  <c:v>6.9167000000000014</c:v>
                </c:pt>
                <c:pt idx="84">
                  <c:v>7</c:v>
                </c:pt>
                <c:pt idx="85">
                  <c:v>7.0833000000000004</c:v>
                </c:pt>
                <c:pt idx="86">
                  <c:v>7.1666999999999996</c:v>
                </c:pt>
                <c:pt idx="87">
                  <c:v>7.25</c:v>
                </c:pt>
                <c:pt idx="88">
                  <c:v>7.3333000000000004</c:v>
                </c:pt>
                <c:pt idx="89">
                  <c:v>7.4167000000000014</c:v>
                </c:pt>
                <c:pt idx="90">
                  <c:v>7.5</c:v>
                </c:pt>
                <c:pt idx="91">
                  <c:v>7.5833000000000004</c:v>
                </c:pt>
                <c:pt idx="92">
                  <c:v>7.6666999999999996</c:v>
                </c:pt>
                <c:pt idx="93">
                  <c:v>7.75</c:v>
                </c:pt>
                <c:pt idx="94">
                  <c:v>7.8333000000000004</c:v>
                </c:pt>
                <c:pt idx="95">
                  <c:v>7.9167000000000014</c:v>
                </c:pt>
                <c:pt idx="96">
                  <c:v>8</c:v>
                </c:pt>
                <c:pt idx="97">
                  <c:v>8.0833000000000013</c:v>
                </c:pt>
                <c:pt idx="98">
                  <c:v>8.1667000000000005</c:v>
                </c:pt>
                <c:pt idx="99">
                  <c:v>8.25</c:v>
                </c:pt>
                <c:pt idx="100">
                  <c:v>8.3333000000000013</c:v>
                </c:pt>
                <c:pt idx="101">
                  <c:v>8.4167000000000005</c:v>
                </c:pt>
                <c:pt idx="102">
                  <c:v>8.5</c:v>
                </c:pt>
                <c:pt idx="103">
                  <c:v>8.5833000000000013</c:v>
                </c:pt>
                <c:pt idx="104">
                  <c:v>8.6667000000000005</c:v>
                </c:pt>
                <c:pt idx="105">
                  <c:v>8.75</c:v>
                </c:pt>
                <c:pt idx="106">
                  <c:v>8.8333000000000013</c:v>
                </c:pt>
                <c:pt idx="107">
                  <c:v>8.9167000000000005</c:v>
                </c:pt>
                <c:pt idx="108">
                  <c:v>9</c:v>
                </c:pt>
                <c:pt idx="109">
                  <c:v>9.0833000000000013</c:v>
                </c:pt>
                <c:pt idx="110">
                  <c:v>9.1667000000000005</c:v>
                </c:pt>
                <c:pt idx="111">
                  <c:v>9.25</c:v>
                </c:pt>
                <c:pt idx="112">
                  <c:v>9.3333000000000013</c:v>
                </c:pt>
                <c:pt idx="113">
                  <c:v>9.4167000000000005</c:v>
                </c:pt>
                <c:pt idx="114">
                  <c:v>9.5</c:v>
                </c:pt>
                <c:pt idx="115">
                  <c:v>9.5833000000000013</c:v>
                </c:pt>
                <c:pt idx="116">
                  <c:v>9.6667000000000005</c:v>
                </c:pt>
                <c:pt idx="117">
                  <c:v>9.75</c:v>
                </c:pt>
                <c:pt idx="118">
                  <c:v>9.8333000000000013</c:v>
                </c:pt>
                <c:pt idx="119">
                  <c:v>9.9167000000000005</c:v>
                </c:pt>
                <c:pt idx="120">
                  <c:v>10</c:v>
                </c:pt>
              </c:numCache>
            </c:numRef>
          </c:xVal>
          <c:yVal>
            <c:numRef>
              <c:f>Sheet1!$B$2:$B$122</c:f>
              <c:numCache>
                <c:formatCode>General</c:formatCode>
                <c:ptCount val="121"/>
                <c:pt idx="0">
                  <c:v>100</c:v>
                </c:pt>
                <c:pt idx="1">
                  <c:v>100</c:v>
                </c:pt>
                <c:pt idx="2">
                  <c:v>99.724000000000004</c:v>
                </c:pt>
                <c:pt idx="3">
                  <c:v>99.448000000000022</c:v>
                </c:pt>
                <c:pt idx="4">
                  <c:v>99.169999999999987</c:v>
                </c:pt>
                <c:pt idx="5">
                  <c:v>98.891999999999996</c:v>
                </c:pt>
                <c:pt idx="6">
                  <c:v>98.191000000000003</c:v>
                </c:pt>
                <c:pt idx="7">
                  <c:v>97.065000000000012</c:v>
                </c:pt>
                <c:pt idx="8">
                  <c:v>97.065000000000012</c:v>
                </c:pt>
                <c:pt idx="9">
                  <c:v>97.065000000000012</c:v>
                </c:pt>
                <c:pt idx="10">
                  <c:v>97.065000000000012</c:v>
                </c:pt>
                <c:pt idx="11">
                  <c:v>97.065000000000012</c:v>
                </c:pt>
                <c:pt idx="12">
                  <c:v>97.065000000000012</c:v>
                </c:pt>
                <c:pt idx="13">
                  <c:v>97.065000000000012</c:v>
                </c:pt>
                <c:pt idx="14">
                  <c:v>97.065000000000012</c:v>
                </c:pt>
                <c:pt idx="15">
                  <c:v>96.694000000000003</c:v>
                </c:pt>
                <c:pt idx="16">
                  <c:v>96.694000000000003</c:v>
                </c:pt>
                <c:pt idx="17">
                  <c:v>96.507999999999996</c:v>
                </c:pt>
                <c:pt idx="18">
                  <c:v>96.322999999999979</c:v>
                </c:pt>
                <c:pt idx="19">
                  <c:v>95.575000000000003</c:v>
                </c:pt>
                <c:pt idx="20">
                  <c:v>95.575000000000003</c:v>
                </c:pt>
                <c:pt idx="21">
                  <c:v>95.575000000000003</c:v>
                </c:pt>
                <c:pt idx="22">
                  <c:v>95.575000000000003</c:v>
                </c:pt>
                <c:pt idx="23">
                  <c:v>95.575000000000003</c:v>
                </c:pt>
                <c:pt idx="24">
                  <c:v>95.575000000000003</c:v>
                </c:pt>
                <c:pt idx="25">
                  <c:v>95.575000000000003</c:v>
                </c:pt>
                <c:pt idx="26">
                  <c:v>95.575000000000003</c:v>
                </c:pt>
                <c:pt idx="27">
                  <c:v>95.575000000000003</c:v>
                </c:pt>
                <c:pt idx="28">
                  <c:v>95.575000000000003</c:v>
                </c:pt>
                <c:pt idx="29">
                  <c:v>95.575000000000003</c:v>
                </c:pt>
                <c:pt idx="30">
                  <c:v>94.563999999999993</c:v>
                </c:pt>
                <c:pt idx="31">
                  <c:v>94.563999999999993</c:v>
                </c:pt>
                <c:pt idx="32">
                  <c:v>94.046000000000006</c:v>
                </c:pt>
                <c:pt idx="33">
                  <c:v>94.046000000000006</c:v>
                </c:pt>
                <c:pt idx="34">
                  <c:v>94.046000000000006</c:v>
                </c:pt>
                <c:pt idx="35">
                  <c:v>94.046000000000006</c:v>
                </c:pt>
                <c:pt idx="36">
                  <c:v>94.046000000000006</c:v>
                </c:pt>
                <c:pt idx="37">
                  <c:v>94.046000000000006</c:v>
                </c:pt>
                <c:pt idx="38">
                  <c:v>94.046000000000006</c:v>
                </c:pt>
                <c:pt idx="39">
                  <c:v>94.046000000000006</c:v>
                </c:pt>
                <c:pt idx="40">
                  <c:v>94.046000000000006</c:v>
                </c:pt>
                <c:pt idx="41">
                  <c:v>94.046000000000006</c:v>
                </c:pt>
                <c:pt idx="42">
                  <c:v>93.004999999999995</c:v>
                </c:pt>
                <c:pt idx="43">
                  <c:v>92.649999999999991</c:v>
                </c:pt>
                <c:pt idx="44">
                  <c:v>92.649999999999991</c:v>
                </c:pt>
                <c:pt idx="45">
                  <c:v>92.649999999999991</c:v>
                </c:pt>
                <c:pt idx="46">
                  <c:v>92.649999999999991</c:v>
                </c:pt>
                <c:pt idx="47">
                  <c:v>92.649999999999991</c:v>
                </c:pt>
                <c:pt idx="48">
                  <c:v>92.649999999999991</c:v>
                </c:pt>
                <c:pt idx="49">
                  <c:v>92.649999999999991</c:v>
                </c:pt>
                <c:pt idx="50">
                  <c:v>92.649999999999991</c:v>
                </c:pt>
                <c:pt idx="51">
                  <c:v>92.649999999999991</c:v>
                </c:pt>
                <c:pt idx="52">
                  <c:v>92.649999999999991</c:v>
                </c:pt>
                <c:pt idx="53">
                  <c:v>92.174999999999983</c:v>
                </c:pt>
                <c:pt idx="54">
                  <c:v>90.744000000000227</c:v>
                </c:pt>
                <c:pt idx="55">
                  <c:v>90.266999999999996</c:v>
                </c:pt>
                <c:pt idx="56">
                  <c:v>90.266999999999996</c:v>
                </c:pt>
                <c:pt idx="57">
                  <c:v>90.266999999999996</c:v>
                </c:pt>
                <c:pt idx="58">
                  <c:v>90.266999999999996</c:v>
                </c:pt>
                <c:pt idx="59">
                  <c:v>90.266999999999996</c:v>
                </c:pt>
                <c:pt idx="60">
                  <c:v>90.266999999999996</c:v>
                </c:pt>
                <c:pt idx="61">
                  <c:v>90.266999999999996</c:v>
                </c:pt>
                <c:pt idx="62">
                  <c:v>90.266999999999996</c:v>
                </c:pt>
                <c:pt idx="63">
                  <c:v>90.266999999999996</c:v>
                </c:pt>
                <c:pt idx="64">
                  <c:v>90.266999999999996</c:v>
                </c:pt>
                <c:pt idx="65">
                  <c:v>89.652999999999949</c:v>
                </c:pt>
                <c:pt idx="66">
                  <c:v>88.415999999999997</c:v>
                </c:pt>
                <c:pt idx="67">
                  <c:v>88.415999999999997</c:v>
                </c:pt>
                <c:pt idx="68">
                  <c:v>87.784999999999997</c:v>
                </c:pt>
                <c:pt idx="69">
                  <c:v>87.784999999999997</c:v>
                </c:pt>
                <c:pt idx="70">
                  <c:v>87.784999999999997</c:v>
                </c:pt>
                <c:pt idx="71">
                  <c:v>87.784999999999997</c:v>
                </c:pt>
                <c:pt idx="72">
                  <c:v>87.784999999999997</c:v>
                </c:pt>
                <c:pt idx="73">
                  <c:v>87.784999999999997</c:v>
                </c:pt>
                <c:pt idx="74">
                  <c:v>87.784999999999997</c:v>
                </c:pt>
                <c:pt idx="75">
                  <c:v>86.978999999999999</c:v>
                </c:pt>
                <c:pt idx="76">
                  <c:v>86.978999999999999</c:v>
                </c:pt>
                <c:pt idx="77">
                  <c:v>86.134999999999991</c:v>
                </c:pt>
                <c:pt idx="78">
                  <c:v>85.29</c:v>
                </c:pt>
                <c:pt idx="79">
                  <c:v>85.29</c:v>
                </c:pt>
                <c:pt idx="80">
                  <c:v>84.411000000000456</c:v>
                </c:pt>
                <c:pt idx="81">
                  <c:v>84.411000000000456</c:v>
                </c:pt>
                <c:pt idx="82">
                  <c:v>84.411000000000456</c:v>
                </c:pt>
                <c:pt idx="83">
                  <c:v>84.411000000000456</c:v>
                </c:pt>
                <c:pt idx="84">
                  <c:v>84.411000000000456</c:v>
                </c:pt>
                <c:pt idx="85">
                  <c:v>84.411000000000456</c:v>
                </c:pt>
                <c:pt idx="86">
                  <c:v>84.411000000000456</c:v>
                </c:pt>
                <c:pt idx="87">
                  <c:v>84.411000000000456</c:v>
                </c:pt>
                <c:pt idx="88">
                  <c:v>84.411000000000456</c:v>
                </c:pt>
                <c:pt idx="89">
                  <c:v>84.411000000000456</c:v>
                </c:pt>
                <c:pt idx="90">
                  <c:v>84.411000000000456</c:v>
                </c:pt>
                <c:pt idx="91">
                  <c:v>83.169999999999987</c:v>
                </c:pt>
                <c:pt idx="92">
                  <c:v>83.169999999999987</c:v>
                </c:pt>
                <c:pt idx="93">
                  <c:v>83.169999999999987</c:v>
                </c:pt>
                <c:pt idx="94">
                  <c:v>83.169999999999987</c:v>
                </c:pt>
                <c:pt idx="95">
                  <c:v>83.169999999999987</c:v>
                </c:pt>
                <c:pt idx="96">
                  <c:v>83.169999999999987</c:v>
                </c:pt>
                <c:pt idx="97">
                  <c:v>83.169999999999987</c:v>
                </c:pt>
                <c:pt idx="98">
                  <c:v>83.169999999999987</c:v>
                </c:pt>
                <c:pt idx="99">
                  <c:v>83.169999999999987</c:v>
                </c:pt>
                <c:pt idx="100">
                  <c:v>81.471999999999994</c:v>
                </c:pt>
                <c:pt idx="101">
                  <c:v>78.078000000000003</c:v>
                </c:pt>
                <c:pt idx="102">
                  <c:v>76.38</c:v>
                </c:pt>
                <c:pt idx="103">
                  <c:v>74.644000000000005</c:v>
                </c:pt>
                <c:pt idx="104">
                  <c:v>74.644000000000005</c:v>
                </c:pt>
                <c:pt idx="105">
                  <c:v>74.644000000000005</c:v>
                </c:pt>
                <c:pt idx="106">
                  <c:v>74.644000000000005</c:v>
                </c:pt>
                <c:pt idx="107">
                  <c:v>74.644000000000005</c:v>
                </c:pt>
                <c:pt idx="108">
                  <c:v>74.644000000000005</c:v>
                </c:pt>
                <c:pt idx="109">
                  <c:v>74.644000000000005</c:v>
                </c:pt>
                <c:pt idx="110">
                  <c:v>74.644000000000005</c:v>
                </c:pt>
                <c:pt idx="111">
                  <c:v>74.644000000000005</c:v>
                </c:pt>
                <c:pt idx="112">
                  <c:v>74.644000000000005</c:v>
                </c:pt>
                <c:pt idx="113">
                  <c:v>74.644000000000005</c:v>
                </c:pt>
                <c:pt idx="114">
                  <c:v>74.644000000000005</c:v>
                </c:pt>
                <c:pt idx="115">
                  <c:v>74.644000000000005</c:v>
                </c:pt>
                <c:pt idx="116">
                  <c:v>74.644000000000005</c:v>
                </c:pt>
                <c:pt idx="117">
                  <c:v>71.977999999999994</c:v>
                </c:pt>
                <c:pt idx="118">
                  <c:v>71.977999999999994</c:v>
                </c:pt>
                <c:pt idx="119">
                  <c:v>71.977999999999994</c:v>
                </c:pt>
                <c:pt idx="120">
                  <c:v>71.977999999999994</c:v>
                </c:pt>
              </c:numCache>
            </c:numRef>
          </c:yVal>
        </c:ser>
        <c:axId val="158011392"/>
        <c:axId val="158013312"/>
      </c:scatterChart>
      <c:valAx>
        <c:axId val="158011392"/>
        <c:scaling>
          <c:orientation val="minMax"/>
          <c:max val="10"/>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158013312"/>
        <c:crosses val="autoZero"/>
        <c:crossBetween val="midCat"/>
        <c:majorUnit val="1"/>
      </c:valAx>
      <c:valAx>
        <c:axId val="158013312"/>
        <c:scaling>
          <c:orientation val="minMax"/>
          <c:max val="100"/>
          <c:min val="50"/>
        </c:scaling>
        <c:axPos val="l"/>
        <c:majorGridlines>
          <c:spPr>
            <a:ln>
              <a:prstDash val="sysDash"/>
            </a:ln>
          </c:spPr>
        </c:majorGridlines>
        <c:numFmt formatCode="General" sourceLinked="1"/>
        <c:tickLblPos val="nextTo"/>
        <c:txPr>
          <a:bodyPr/>
          <a:lstStyle/>
          <a:p>
            <a:pPr>
              <a:defRPr sz="1500" b="1"/>
            </a:pPr>
            <a:endParaRPr lang="en-US"/>
          </a:p>
        </c:txPr>
        <c:crossAx val="158011392"/>
        <c:crosses val="autoZero"/>
        <c:crossBetween val="midCat"/>
        <c:majorUnit val="10"/>
      </c:valAx>
      <c:spPr>
        <a:solidFill>
          <a:schemeClr val="bg2"/>
        </a:solidFill>
        <a:ln>
          <a:solidFill>
            <a:schemeClr val="tx1"/>
          </a:solidFill>
        </a:ln>
      </c:spPr>
    </c:plotArea>
    <c:plotVisOnly val="1"/>
    <c:dispBlanksAs val="gap"/>
  </c:chart>
  <c:txPr>
    <a:bodyPr/>
    <a:lstStyle/>
    <a:p>
      <a:pPr>
        <a:defRPr sz="1800"/>
      </a:pPr>
      <a:endParaRPr lang="en-US"/>
    </a:p>
  </c:txPr>
  <c:externalData r:id="rId1"/>
  <c:userShapes r:id="rId2"/>
</c:chartSpace>
</file>

<file path=ppt/charts/chart43.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900148"/>
          <c:h val="0.827152836664651"/>
        </c:manualLayout>
      </c:layout>
      <c:scatterChart>
        <c:scatterStyle val="lineMarker"/>
        <c:ser>
          <c:idx val="0"/>
          <c:order val="0"/>
          <c:tx>
            <c:strRef>
              <c:f>Sheet1!$B$1</c:f>
              <c:strCache>
                <c:ptCount val="1"/>
                <c:pt idx="0">
                  <c:v>All malignancy</c:v>
                </c:pt>
              </c:strCache>
            </c:strRef>
          </c:tx>
          <c:spPr>
            <a:ln w="41275">
              <a:solidFill>
                <a:srgbClr val="FFFF00"/>
              </a:solidFill>
            </a:ln>
          </c:spPr>
          <c:marker>
            <c:symbol val="none"/>
          </c:marker>
          <c:xVal>
            <c:numRef>
              <c:f>Sheet1!$A$2:$A$122</c:f>
              <c:numCache>
                <c:formatCode>General</c:formatCode>
                <c:ptCount val="121"/>
                <c:pt idx="0">
                  <c:v>0</c:v>
                </c:pt>
                <c:pt idx="1">
                  <c:v>8.3300000000000041E-2</c:v>
                </c:pt>
                <c:pt idx="2">
                  <c:v>0.16669999999999999</c:v>
                </c:pt>
                <c:pt idx="3">
                  <c:v>0.25</c:v>
                </c:pt>
                <c:pt idx="4">
                  <c:v>0.33330000000000265</c:v>
                </c:pt>
                <c:pt idx="5">
                  <c:v>0.41670000000000001</c:v>
                </c:pt>
                <c:pt idx="6">
                  <c:v>0.5</c:v>
                </c:pt>
                <c:pt idx="7">
                  <c:v>0.58329999999999949</c:v>
                </c:pt>
                <c:pt idx="8">
                  <c:v>0.66670000000000462</c:v>
                </c:pt>
                <c:pt idx="9">
                  <c:v>0.75000000000000311</c:v>
                </c:pt>
                <c:pt idx="10">
                  <c:v>0.83330000000000004</c:v>
                </c:pt>
                <c:pt idx="11">
                  <c:v>0.91670000000000063</c:v>
                </c:pt>
                <c:pt idx="12">
                  <c:v>1</c:v>
                </c:pt>
                <c:pt idx="13">
                  <c:v>1.0832999999999939</c:v>
                </c:pt>
                <c:pt idx="14">
                  <c:v>1.1667000000000001</c:v>
                </c:pt>
                <c:pt idx="15">
                  <c:v>1.25</c:v>
                </c:pt>
                <c:pt idx="16">
                  <c:v>1.3332999999999939</c:v>
                </c:pt>
                <c:pt idx="17">
                  <c:v>1.4166999999999927</c:v>
                </c:pt>
                <c:pt idx="18">
                  <c:v>1.5</c:v>
                </c:pt>
                <c:pt idx="19">
                  <c:v>1.5832999999999939</c:v>
                </c:pt>
                <c:pt idx="20">
                  <c:v>1.6667000000000001</c:v>
                </c:pt>
                <c:pt idx="21">
                  <c:v>1.75</c:v>
                </c:pt>
                <c:pt idx="22">
                  <c:v>1.8332999999999939</c:v>
                </c:pt>
                <c:pt idx="23">
                  <c:v>1.9167000000000001</c:v>
                </c:pt>
                <c:pt idx="24">
                  <c:v>2</c:v>
                </c:pt>
                <c:pt idx="25">
                  <c:v>2.0832999999999999</c:v>
                </c:pt>
                <c:pt idx="26">
                  <c:v>2.1667000000000001</c:v>
                </c:pt>
                <c:pt idx="27">
                  <c:v>2.25</c:v>
                </c:pt>
                <c:pt idx="28">
                  <c:v>2.3332999999999977</c:v>
                </c:pt>
                <c:pt idx="29">
                  <c:v>2.4166999999999841</c:v>
                </c:pt>
                <c:pt idx="30">
                  <c:v>2.5</c:v>
                </c:pt>
                <c:pt idx="31">
                  <c:v>2.5832999999999999</c:v>
                </c:pt>
                <c:pt idx="32">
                  <c:v>2.6667000000000001</c:v>
                </c:pt>
                <c:pt idx="33">
                  <c:v>2.75</c:v>
                </c:pt>
                <c:pt idx="34">
                  <c:v>2.8332999999999977</c:v>
                </c:pt>
                <c:pt idx="35">
                  <c:v>2.9166999999999841</c:v>
                </c:pt>
                <c:pt idx="36">
                  <c:v>3</c:v>
                </c:pt>
                <c:pt idx="37">
                  <c:v>3.0832999999999999</c:v>
                </c:pt>
                <c:pt idx="38">
                  <c:v>3.1667000000000001</c:v>
                </c:pt>
                <c:pt idx="39">
                  <c:v>3.25</c:v>
                </c:pt>
                <c:pt idx="40">
                  <c:v>3.3332999999999977</c:v>
                </c:pt>
                <c:pt idx="41">
                  <c:v>3.4166999999999841</c:v>
                </c:pt>
                <c:pt idx="42">
                  <c:v>3.5</c:v>
                </c:pt>
                <c:pt idx="43">
                  <c:v>3.5832999999999999</c:v>
                </c:pt>
                <c:pt idx="44">
                  <c:v>3.6667000000000001</c:v>
                </c:pt>
                <c:pt idx="45">
                  <c:v>3.75</c:v>
                </c:pt>
                <c:pt idx="46">
                  <c:v>3.8332999999999977</c:v>
                </c:pt>
                <c:pt idx="47">
                  <c:v>3.9166999999999841</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pt idx="73">
                  <c:v>6.0833000000000004</c:v>
                </c:pt>
                <c:pt idx="74">
                  <c:v>6.1666999999999996</c:v>
                </c:pt>
                <c:pt idx="75">
                  <c:v>6.25</c:v>
                </c:pt>
                <c:pt idx="76">
                  <c:v>6.3333000000000004</c:v>
                </c:pt>
                <c:pt idx="77">
                  <c:v>6.4167000000000014</c:v>
                </c:pt>
                <c:pt idx="78">
                  <c:v>6.5</c:v>
                </c:pt>
                <c:pt idx="79">
                  <c:v>6.5833000000000004</c:v>
                </c:pt>
                <c:pt idx="80">
                  <c:v>6.6666999999999996</c:v>
                </c:pt>
                <c:pt idx="81">
                  <c:v>6.75</c:v>
                </c:pt>
                <c:pt idx="82">
                  <c:v>6.8333000000000004</c:v>
                </c:pt>
                <c:pt idx="83">
                  <c:v>6.9167000000000014</c:v>
                </c:pt>
                <c:pt idx="84">
                  <c:v>7</c:v>
                </c:pt>
                <c:pt idx="85">
                  <c:v>7.0833000000000004</c:v>
                </c:pt>
                <c:pt idx="86">
                  <c:v>7.1666999999999996</c:v>
                </c:pt>
                <c:pt idx="87">
                  <c:v>7.25</c:v>
                </c:pt>
                <c:pt idx="88">
                  <c:v>7.3333000000000004</c:v>
                </c:pt>
                <c:pt idx="89">
                  <c:v>7.4167000000000014</c:v>
                </c:pt>
                <c:pt idx="90">
                  <c:v>7.5</c:v>
                </c:pt>
                <c:pt idx="91">
                  <c:v>7.5833000000000004</c:v>
                </c:pt>
                <c:pt idx="92">
                  <c:v>7.6666999999999996</c:v>
                </c:pt>
                <c:pt idx="93">
                  <c:v>7.75</c:v>
                </c:pt>
                <c:pt idx="94">
                  <c:v>7.8333000000000004</c:v>
                </c:pt>
                <c:pt idx="95">
                  <c:v>7.9167000000000014</c:v>
                </c:pt>
                <c:pt idx="96">
                  <c:v>8</c:v>
                </c:pt>
                <c:pt idx="97">
                  <c:v>8.0833000000000013</c:v>
                </c:pt>
                <c:pt idx="98">
                  <c:v>8.1667000000000005</c:v>
                </c:pt>
                <c:pt idx="99">
                  <c:v>8.25</c:v>
                </c:pt>
                <c:pt idx="100">
                  <c:v>8.3333000000000013</c:v>
                </c:pt>
                <c:pt idx="101">
                  <c:v>8.4167000000000005</c:v>
                </c:pt>
                <c:pt idx="102">
                  <c:v>8.5</c:v>
                </c:pt>
                <c:pt idx="103">
                  <c:v>8.5833000000000013</c:v>
                </c:pt>
                <c:pt idx="104">
                  <c:v>8.6667000000000005</c:v>
                </c:pt>
                <c:pt idx="105">
                  <c:v>8.75</c:v>
                </c:pt>
                <c:pt idx="106">
                  <c:v>8.8333000000000013</c:v>
                </c:pt>
                <c:pt idx="107">
                  <c:v>8.9167000000000005</c:v>
                </c:pt>
                <c:pt idx="108">
                  <c:v>9</c:v>
                </c:pt>
                <c:pt idx="109">
                  <c:v>9.0833000000000013</c:v>
                </c:pt>
                <c:pt idx="110">
                  <c:v>9.1667000000000005</c:v>
                </c:pt>
                <c:pt idx="111">
                  <c:v>9.25</c:v>
                </c:pt>
                <c:pt idx="112">
                  <c:v>9.3333000000000013</c:v>
                </c:pt>
                <c:pt idx="113">
                  <c:v>9.4167000000000005</c:v>
                </c:pt>
                <c:pt idx="114">
                  <c:v>9.5</c:v>
                </c:pt>
                <c:pt idx="115">
                  <c:v>9.5833000000000013</c:v>
                </c:pt>
                <c:pt idx="116">
                  <c:v>9.6667000000000005</c:v>
                </c:pt>
                <c:pt idx="117">
                  <c:v>9.75</c:v>
                </c:pt>
                <c:pt idx="118">
                  <c:v>9.8333000000000013</c:v>
                </c:pt>
                <c:pt idx="119">
                  <c:v>9.9167000000000005</c:v>
                </c:pt>
                <c:pt idx="120">
                  <c:v>10</c:v>
                </c:pt>
              </c:numCache>
            </c:numRef>
          </c:xVal>
          <c:yVal>
            <c:numRef>
              <c:f>Sheet1!$B$2:$B$122</c:f>
              <c:numCache>
                <c:formatCode>General</c:formatCode>
                <c:ptCount val="121"/>
                <c:pt idx="0">
                  <c:v>100</c:v>
                </c:pt>
                <c:pt idx="1">
                  <c:v>100</c:v>
                </c:pt>
                <c:pt idx="2">
                  <c:v>99.697999999999993</c:v>
                </c:pt>
                <c:pt idx="3">
                  <c:v>99.397000000000006</c:v>
                </c:pt>
                <c:pt idx="4">
                  <c:v>99.093999999999994</c:v>
                </c:pt>
                <c:pt idx="5">
                  <c:v>98.634999999999991</c:v>
                </c:pt>
                <c:pt idx="6">
                  <c:v>96.78</c:v>
                </c:pt>
                <c:pt idx="7">
                  <c:v>93.679999999999978</c:v>
                </c:pt>
                <c:pt idx="8">
                  <c:v>93.366</c:v>
                </c:pt>
                <c:pt idx="9">
                  <c:v>93.208000000000013</c:v>
                </c:pt>
                <c:pt idx="10">
                  <c:v>93.208000000000013</c:v>
                </c:pt>
                <c:pt idx="11">
                  <c:v>93.208000000000013</c:v>
                </c:pt>
                <c:pt idx="12">
                  <c:v>93.208000000000013</c:v>
                </c:pt>
                <c:pt idx="13">
                  <c:v>93.208000000000013</c:v>
                </c:pt>
                <c:pt idx="14">
                  <c:v>93.208000000000013</c:v>
                </c:pt>
                <c:pt idx="15">
                  <c:v>93.208000000000013</c:v>
                </c:pt>
                <c:pt idx="16">
                  <c:v>93.208000000000013</c:v>
                </c:pt>
                <c:pt idx="17">
                  <c:v>93.006</c:v>
                </c:pt>
                <c:pt idx="18">
                  <c:v>93.006</c:v>
                </c:pt>
                <c:pt idx="19">
                  <c:v>92.397000000000006</c:v>
                </c:pt>
                <c:pt idx="20">
                  <c:v>92.191000000000003</c:v>
                </c:pt>
                <c:pt idx="21">
                  <c:v>91.980999999999995</c:v>
                </c:pt>
                <c:pt idx="22">
                  <c:v>91.980999999999995</c:v>
                </c:pt>
                <c:pt idx="23">
                  <c:v>91.980999999999995</c:v>
                </c:pt>
                <c:pt idx="24">
                  <c:v>91.980999999999995</c:v>
                </c:pt>
                <c:pt idx="25">
                  <c:v>91.980999999999995</c:v>
                </c:pt>
                <c:pt idx="26">
                  <c:v>91.980999999999995</c:v>
                </c:pt>
                <c:pt idx="27">
                  <c:v>91.980999999999995</c:v>
                </c:pt>
                <c:pt idx="28">
                  <c:v>91.980999999999995</c:v>
                </c:pt>
                <c:pt idx="29">
                  <c:v>91.980999999999995</c:v>
                </c:pt>
                <c:pt idx="30">
                  <c:v>91.164999999999992</c:v>
                </c:pt>
                <c:pt idx="31">
                  <c:v>90.888999999999982</c:v>
                </c:pt>
                <c:pt idx="32">
                  <c:v>90.888999999999982</c:v>
                </c:pt>
                <c:pt idx="33">
                  <c:v>90.888999999999982</c:v>
                </c:pt>
                <c:pt idx="34">
                  <c:v>90.888999999999982</c:v>
                </c:pt>
                <c:pt idx="35">
                  <c:v>90.888999999999982</c:v>
                </c:pt>
                <c:pt idx="36">
                  <c:v>90.888999999999982</c:v>
                </c:pt>
                <c:pt idx="37">
                  <c:v>90.888999999999982</c:v>
                </c:pt>
                <c:pt idx="38">
                  <c:v>90.528999999999982</c:v>
                </c:pt>
                <c:pt idx="39">
                  <c:v>90.528999999999982</c:v>
                </c:pt>
                <c:pt idx="40">
                  <c:v>90.161999999999992</c:v>
                </c:pt>
                <c:pt idx="41">
                  <c:v>89.793999999999997</c:v>
                </c:pt>
                <c:pt idx="42">
                  <c:v>89.057999999999993</c:v>
                </c:pt>
                <c:pt idx="43">
                  <c:v>88.686999999999998</c:v>
                </c:pt>
                <c:pt idx="44">
                  <c:v>88.686999999999998</c:v>
                </c:pt>
                <c:pt idx="45">
                  <c:v>88.686999999999998</c:v>
                </c:pt>
                <c:pt idx="46">
                  <c:v>88.686999999999998</c:v>
                </c:pt>
                <c:pt idx="47">
                  <c:v>88.686999999999998</c:v>
                </c:pt>
                <c:pt idx="48">
                  <c:v>88.686999999999998</c:v>
                </c:pt>
                <c:pt idx="49">
                  <c:v>88.686999999999998</c:v>
                </c:pt>
                <c:pt idx="50">
                  <c:v>88.686999999999998</c:v>
                </c:pt>
                <c:pt idx="51">
                  <c:v>88.686999999999998</c:v>
                </c:pt>
                <c:pt idx="52">
                  <c:v>87.718000000000004</c:v>
                </c:pt>
                <c:pt idx="53">
                  <c:v>87.718000000000004</c:v>
                </c:pt>
                <c:pt idx="54">
                  <c:v>87.718000000000004</c:v>
                </c:pt>
                <c:pt idx="55">
                  <c:v>87.227999999999994</c:v>
                </c:pt>
                <c:pt idx="56">
                  <c:v>86.727000000000004</c:v>
                </c:pt>
                <c:pt idx="57">
                  <c:v>86.727000000000004</c:v>
                </c:pt>
                <c:pt idx="58">
                  <c:v>86.727000000000004</c:v>
                </c:pt>
                <c:pt idx="59">
                  <c:v>86.727000000000004</c:v>
                </c:pt>
                <c:pt idx="60">
                  <c:v>86.727000000000004</c:v>
                </c:pt>
                <c:pt idx="61">
                  <c:v>86.727000000000004</c:v>
                </c:pt>
                <c:pt idx="62">
                  <c:v>86.727000000000004</c:v>
                </c:pt>
                <c:pt idx="63">
                  <c:v>86.727000000000004</c:v>
                </c:pt>
                <c:pt idx="64">
                  <c:v>86.727000000000004</c:v>
                </c:pt>
                <c:pt idx="65">
                  <c:v>85.488</c:v>
                </c:pt>
                <c:pt idx="66">
                  <c:v>85.488</c:v>
                </c:pt>
                <c:pt idx="67">
                  <c:v>85.488</c:v>
                </c:pt>
                <c:pt idx="68">
                  <c:v>85.488</c:v>
                </c:pt>
                <c:pt idx="69">
                  <c:v>85.488</c:v>
                </c:pt>
                <c:pt idx="70">
                  <c:v>85.488</c:v>
                </c:pt>
                <c:pt idx="71">
                  <c:v>85.488</c:v>
                </c:pt>
                <c:pt idx="72">
                  <c:v>85.488</c:v>
                </c:pt>
                <c:pt idx="73">
                  <c:v>85.488</c:v>
                </c:pt>
                <c:pt idx="74">
                  <c:v>85.488</c:v>
                </c:pt>
                <c:pt idx="75">
                  <c:v>85.488</c:v>
                </c:pt>
                <c:pt idx="76">
                  <c:v>85.488</c:v>
                </c:pt>
                <c:pt idx="77">
                  <c:v>85.488</c:v>
                </c:pt>
                <c:pt idx="78">
                  <c:v>85.488</c:v>
                </c:pt>
                <c:pt idx="79">
                  <c:v>85.488</c:v>
                </c:pt>
                <c:pt idx="80">
                  <c:v>85.488</c:v>
                </c:pt>
                <c:pt idx="81">
                  <c:v>85.488</c:v>
                </c:pt>
                <c:pt idx="82">
                  <c:v>85.488</c:v>
                </c:pt>
                <c:pt idx="83">
                  <c:v>85.488</c:v>
                </c:pt>
                <c:pt idx="84">
                  <c:v>85.488</c:v>
                </c:pt>
                <c:pt idx="85">
                  <c:v>85.488</c:v>
                </c:pt>
                <c:pt idx="86">
                  <c:v>85.488</c:v>
                </c:pt>
                <c:pt idx="87">
                  <c:v>85.488</c:v>
                </c:pt>
                <c:pt idx="88">
                  <c:v>85.488</c:v>
                </c:pt>
                <c:pt idx="89">
                  <c:v>81.874999999999986</c:v>
                </c:pt>
                <c:pt idx="90">
                  <c:v>80.652999999999949</c:v>
                </c:pt>
                <c:pt idx="91">
                  <c:v>79.430999999999997</c:v>
                </c:pt>
                <c:pt idx="92">
                  <c:v>79.430999999999997</c:v>
                </c:pt>
                <c:pt idx="93">
                  <c:v>79.430999999999997</c:v>
                </c:pt>
                <c:pt idx="94">
                  <c:v>79.430999999999997</c:v>
                </c:pt>
                <c:pt idx="95">
                  <c:v>79.430999999999997</c:v>
                </c:pt>
                <c:pt idx="96">
                  <c:v>79.430999999999997</c:v>
                </c:pt>
                <c:pt idx="97">
                  <c:v>79.430999999999997</c:v>
                </c:pt>
                <c:pt idx="98">
                  <c:v>79.430999999999997</c:v>
                </c:pt>
                <c:pt idx="99">
                  <c:v>79.430999999999997</c:v>
                </c:pt>
                <c:pt idx="100">
                  <c:v>79.430999999999997</c:v>
                </c:pt>
                <c:pt idx="101">
                  <c:v>79.430999999999997</c:v>
                </c:pt>
                <c:pt idx="102">
                  <c:v>79.430999999999997</c:v>
                </c:pt>
                <c:pt idx="103">
                  <c:v>79.430999999999997</c:v>
                </c:pt>
                <c:pt idx="104">
                  <c:v>79.430999999999997</c:v>
                </c:pt>
                <c:pt idx="105">
                  <c:v>79.430999999999997</c:v>
                </c:pt>
                <c:pt idx="106">
                  <c:v>79.430999999999997</c:v>
                </c:pt>
                <c:pt idx="107">
                  <c:v>79.430999999999997</c:v>
                </c:pt>
                <c:pt idx="108">
                  <c:v>79.430999999999997</c:v>
                </c:pt>
                <c:pt idx="109">
                  <c:v>79.430999999999997</c:v>
                </c:pt>
                <c:pt idx="110">
                  <c:v>79.430999999999997</c:v>
                </c:pt>
                <c:pt idx="111">
                  <c:v>79.430999999999997</c:v>
                </c:pt>
                <c:pt idx="112">
                  <c:v>79.430999999999997</c:v>
                </c:pt>
                <c:pt idx="113">
                  <c:v>79.430999999999997</c:v>
                </c:pt>
                <c:pt idx="114">
                  <c:v>79.430999999999997</c:v>
                </c:pt>
                <c:pt idx="115">
                  <c:v>79.430999999999997</c:v>
                </c:pt>
                <c:pt idx="116">
                  <c:v>79.430999999999997</c:v>
                </c:pt>
                <c:pt idx="117">
                  <c:v>79.430999999999997</c:v>
                </c:pt>
                <c:pt idx="118">
                  <c:v>79.430999999999997</c:v>
                </c:pt>
                <c:pt idx="119">
                  <c:v>79.430999999999997</c:v>
                </c:pt>
                <c:pt idx="120">
                  <c:v>79.430999999999997</c:v>
                </c:pt>
              </c:numCache>
            </c:numRef>
          </c:yVal>
        </c:ser>
        <c:ser>
          <c:idx val="1"/>
          <c:order val="1"/>
          <c:tx>
            <c:strRef>
              <c:f>Sheet1!$C$1</c:f>
              <c:strCache>
                <c:ptCount val="1"/>
                <c:pt idx="0">
                  <c:v>Lymphoma</c:v>
                </c:pt>
              </c:strCache>
            </c:strRef>
          </c:tx>
          <c:spPr>
            <a:ln w="41275">
              <a:solidFill>
                <a:srgbClr val="00FF00"/>
              </a:solidFill>
              <a:prstDash val="solid"/>
            </a:ln>
          </c:spPr>
          <c:marker>
            <c:symbol val="none"/>
          </c:marker>
          <c:xVal>
            <c:numRef>
              <c:f>Sheet1!$A$2:$A$122</c:f>
              <c:numCache>
                <c:formatCode>General</c:formatCode>
                <c:ptCount val="121"/>
                <c:pt idx="0">
                  <c:v>0</c:v>
                </c:pt>
                <c:pt idx="1">
                  <c:v>8.3300000000000041E-2</c:v>
                </c:pt>
                <c:pt idx="2">
                  <c:v>0.16669999999999999</c:v>
                </c:pt>
                <c:pt idx="3">
                  <c:v>0.25</c:v>
                </c:pt>
                <c:pt idx="4">
                  <c:v>0.33330000000000265</c:v>
                </c:pt>
                <c:pt idx="5">
                  <c:v>0.41670000000000001</c:v>
                </c:pt>
                <c:pt idx="6">
                  <c:v>0.5</c:v>
                </c:pt>
                <c:pt idx="7">
                  <c:v>0.58329999999999949</c:v>
                </c:pt>
                <c:pt idx="8">
                  <c:v>0.66670000000000462</c:v>
                </c:pt>
                <c:pt idx="9">
                  <c:v>0.75000000000000311</c:v>
                </c:pt>
                <c:pt idx="10">
                  <c:v>0.83330000000000004</c:v>
                </c:pt>
                <c:pt idx="11">
                  <c:v>0.91670000000000063</c:v>
                </c:pt>
                <c:pt idx="12">
                  <c:v>1</c:v>
                </c:pt>
                <c:pt idx="13">
                  <c:v>1.0832999999999939</c:v>
                </c:pt>
                <c:pt idx="14">
                  <c:v>1.1667000000000001</c:v>
                </c:pt>
                <c:pt idx="15">
                  <c:v>1.25</c:v>
                </c:pt>
                <c:pt idx="16">
                  <c:v>1.3332999999999939</c:v>
                </c:pt>
                <c:pt idx="17">
                  <c:v>1.4166999999999927</c:v>
                </c:pt>
                <c:pt idx="18">
                  <c:v>1.5</c:v>
                </c:pt>
                <c:pt idx="19">
                  <c:v>1.5832999999999939</c:v>
                </c:pt>
                <c:pt idx="20">
                  <c:v>1.6667000000000001</c:v>
                </c:pt>
                <c:pt idx="21">
                  <c:v>1.75</c:v>
                </c:pt>
                <c:pt idx="22">
                  <c:v>1.8332999999999939</c:v>
                </c:pt>
                <c:pt idx="23">
                  <c:v>1.9167000000000001</c:v>
                </c:pt>
                <c:pt idx="24">
                  <c:v>2</c:v>
                </c:pt>
                <c:pt idx="25">
                  <c:v>2.0832999999999999</c:v>
                </c:pt>
                <c:pt idx="26">
                  <c:v>2.1667000000000001</c:v>
                </c:pt>
                <c:pt idx="27">
                  <c:v>2.25</c:v>
                </c:pt>
                <c:pt idx="28">
                  <c:v>2.3332999999999977</c:v>
                </c:pt>
                <c:pt idx="29">
                  <c:v>2.4166999999999841</c:v>
                </c:pt>
                <c:pt idx="30">
                  <c:v>2.5</c:v>
                </c:pt>
                <c:pt idx="31">
                  <c:v>2.5832999999999999</c:v>
                </c:pt>
                <c:pt idx="32">
                  <c:v>2.6667000000000001</c:v>
                </c:pt>
                <c:pt idx="33">
                  <c:v>2.75</c:v>
                </c:pt>
                <c:pt idx="34">
                  <c:v>2.8332999999999977</c:v>
                </c:pt>
                <c:pt idx="35">
                  <c:v>2.9166999999999841</c:v>
                </c:pt>
                <c:pt idx="36">
                  <c:v>3</c:v>
                </c:pt>
                <c:pt idx="37">
                  <c:v>3.0832999999999999</c:v>
                </c:pt>
                <c:pt idx="38">
                  <c:v>3.1667000000000001</c:v>
                </c:pt>
                <c:pt idx="39">
                  <c:v>3.25</c:v>
                </c:pt>
                <c:pt idx="40">
                  <c:v>3.3332999999999977</c:v>
                </c:pt>
                <c:pt idx="41">
                  <c:v>3.4166999999999841</c:v>
                </c:pt>
                <c:pt idx="42">
                  <c:v>3.5</c:v>
                </c:pt>
                <c:pt idx="43">
                  <c:v>3.5832999999999999</c:v>
                </c:pt>
                <c:pt idx="44">
                  <c:v>3.6667000000000001</c:v>
                </c:pt>
                <c:pt idx="45">
                  <c:v>3.75</c:v>
                </c:pt>
                <c:pt idx="46">
                  <c:v>3.8332999999999977</c:v>
                </c:pt>
                <c:pt idx="47">
                  <c:v>3.9166999999999841</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pt idx="73">
                  <c:v>6.0833000000000004</c:v>
                </c:pt>
                <c:pt idx="74">
                  <c:v>6.1666999999999996</c:v>
                </c:pt>
                <c:pt idx="75">
                  <c:v>6.25</c:v>
                </c:pt>
                <c:pt idx="76">
                  <c:v>6.3333000000000004</c:v>
                </c:pt>
                <c:pt idx="77">
                  <c:v>6.4167000000000014</c:v>
                </c:pt>
                <c:pt idx="78">
                  <c:v>6.5</c:v>
                </c:pt>
                <c:pt idx="79">
                  <c:v>6.5833000000000004</c:v>
                </c:pt>
                <c:pt idx="80">
                  <c:v>6.6666999999999996</c:v>
                </c:pt>
                <c:pt idx="81">
                  <c:v>6.75</c:v>
                </c:pt>
                <c:pt idx="82">
                  <c:v>6.8333000000000004</c:v>
                </c:pt>
                <c:pt idx="83">
                  <c:v>6.9167000000000014</c:v>
                </c:pt>
                <c:pt idx="84">
                  <c:v>7</c:v>
                </c:pt>
                <c:pt idx="85">
                  <c:v>7.0833000000000004</c:v>
                </c:pt>
                <c:pt idx="86">
                  <c:v>7.1666999999999996</c:v>
                </c:pt>
                <c:pt idx="87">
                  <c:v>7.25</c:v>
                </c:pt>
                <c:pt idx="88">
                  <c:v>7.3333000000000004</c:v>
                </c:pt>
                <c:pt idx="89">
                  <c:v>7.4167000000000014</c:v>
                </c:pt>
                <c:pt idx="90">
                  <c:v>7.5</c:v>
                </c:pt>
                <c:pt idx="91">
                  <c:v>7.5833000000000004</c:v>
                </c:pt>
                <c:pt idx="92">
                  <c:v>7.6666999999999996</c:v>
                </c:pt>
                <c:pt idx="93">
                  <c:v>7.75</c:v>
                </c:pt>
                <c:pt idx="94">
                  <c:v>7.8333000000000004</c:v>
                </c:pt>
                <c:pt idx="95">
                  <c:v>7.9167000000000014</c:v>
                </c:pt>
                <c:pt idx="96">
                  <c:v>8</c:v>
                </c:pt>
                <c:pt idx="97">
                  <c:v>8.0833000000000013</c:v>
                </c:pt>
                <c:pt idx="98">
                  <c:v>8.1667000000000005</c:v>
                </c:pt>
                <c:pt idx="99">
                  <c:v>8.25</c:v>
                </c:pt>
                <c:pt idx="100">
                  <c:v>8.3333000000000013</c:v>
                </c:pt>
                <c:pt idx="101">
                  <c:v>8.4167000000000005</c:v>
                </c:pt>
                <c:pt idx="102">
                  <c:v>8.5</c:v>
                </c:pt>
                <c:pt idx="103">
                  <c:v>8.5833000000000013</c:v>
                </c:pt>
                <c:pt idx="104">
                  <c:v>8.6667000000000005</c:v>
                </c:pt>
                <c:pt idx="105">
                  <c:v>8.75</c:v>
                </c:pt>
                <c:pt idx="106">
                  <c:v>8.8333000000000013</c:v>
                </c:pt>
                <c:pt idx="107">
                  <c:v>8.9167000000000005</c:v>
                </c:pt>
                <c:pt idx="108">
                  <c:v>9</c:v>
                </c:pt>
                <c:pt idx="109">
                  <c:v>9.0833000000000013</c:v>
                </c:pt>
                <c:pt idx="110">
                  <c:v>9.1667000000000005</c:v>
                </c:pt>
                <c:pt idx="111">
                  <c:v>9.25</c:v>
                </c:pt>
                <c:pt idx="112">
                  <c:v>9.3333000000000013</c:v>
                </c:pt>
                <c:pt idx="113">
                  <c:v>9.4167000000000005</c:v>
                </c:pt>
                <c:pt idx="114">
                  <c:v>9.5</c:v>
                </c:pt>
                <c:pt idx="115">
                  <c:v>9.5833000000000013</c:v>
                </c:pt>
                <c:pt idx="116">
                  <c:v>9.6667000000000005</c:v>
                </c:pt>
                <c:pt idx="117">
                  <c:v>9.75</c:v>
                </c:pt>
                <c:pt idx="118">
                  <c:v>9.8333000000000013</c:v>
                </c:pt>
                <c:pt idx="119">
                  <c:v>9.9167000000000005</c:v>
                </c:pt>
                <c:pt idx="120">
                  <c:v>10</c:v>
                </c:pt>
              </c:numCache>
            </c:numRef>
          </c:xVal>
          <c:yVal>
            <c:numRef>
              <c:f>Sheet1!$C$2:$C$122</c:f>
              <c:numCache>
                <c:formatCode>General</c:formatCode>
                <c:ptCount val="121"/>
                <c:pt idx="0">
                  <c:v>100</c:v>
                </c:pt>
                <c:pt idx="1">
                  <c:v>100</c:v>
                </c:pt>
                <c:pt idx="2">
                  <c:v>99.695999999999998</c:v>
                </c:pt>
                <c:pt idx="3">
                  <c:v>99.393000000000001</c:v>
                </c:pt>
                <c:pt idx="4">
                  <c:v>99.241000000000227</c:v>
                </c:pt>
                <c:pt idx="5">
                  <c:v>98.778999999999982</c:v>
                </c:pt>
                <c:pt idx="6">
                  <c:v>97.222999999999999</c:v>
                </c:pt>
                <c:pt idx="7">
                  <c:v>94.415000000000006</c:v>
                </c:pt>
                <c:pt idx="8">
                  <c:v>94.099000000000004</c:v>
                </c:pt>
                <c:pt idx="9">
                  <c:v>93.940000000000026</c:v>
                </c:pt>
                <c:pt idx="10">
                  <c:v>93.940000000000026</c:v>
                </c:pt>
                <c:pt idx="11">
                  <c:v>93.940000000000026</c:v>
                </c:pt>
                <c:pt idx="12">
                  <c:v>93.940000000000026</c:v>
                </c:pt>
                <c:pt idx="13">
                  <c:v>93.940000000000026</c:v>
                </c:pt>
                <c:pt idx="14">
                  <c:v>93.940000000000026</c:v>
                </c:pt>
                <c:pt idx="15">
                  <c:v>93.940000000000026</c:v>
                </c:pt>
                <c:pt idx="16">
                  <c:v>93.940000000000026</c:v>
                </c:pt>
                <c:pt idx="17">
                  <c:v>93.733999999999995</c:v>
                </c:pt>
                <c:pt idx="18">
                  <c:v>93.733999999999995</c:v>
                </c:pt>
                <c:pt idx="19">
                  <c:v>93.113</c:v>
                </c:pt>
                <c:pt idx="20">
                  <c:v>92.903999999999996</c:v>
                </c:pt>
                <c:pt idx="21">
                  <c:v>92.69</c:v>
                </c:pt>
                <c:pt idx="22">
                  <c:v>92.69</c:v>
                </c:pt>
                <c:pt idx="23">
                  <c:v>92.69</c:v>
                </c:pt>
                <c:pt idx="24">
                  <c:v>92.69</c:v>
                </c:pt>
                <c:pt idx="25">
                  <c:v>92.69</c:v>
                </c:pt>
                <c:pt idx="26">
                  <c:v>92.69</c:v>
                </c:pt>
                <c:pt idx="27">
                  <c:v>92.69</c:v>
                </c:pt>
                <c:pt idx="28">
                  <c:v>92.69</c:v>
                </c:pt>
                <c:pt idx="29">
                  <c:v>92.69</c:v>
                </c:pt>
                <c:pt idx="30">
                  <c:v>91.85</c:v>
                </c:pt>
                <c:pt idx="31">
                  <c:v>91.566000000000003</c:v>
                </c:pt>
                <c:pt idx="32">
                  <c:v>91.566000000000003</c:v>
                </c:pt>
                <c:pt idx="33">
                  <c:v>91.566000000000003</c:v>
                </c:pt>
                <c:pt idx="34">
                  <c:v>91.566000000000003</c:v>
                </c:pt>
                <c:pt idx="35">
                  <c:v>91.566000000000003</c:v>
                </c:pt>
                <c:pt idx="36">
                  <c:v>91.566000000000003</c:v>
                </c:pt>
                <c:pt idx="37">
                  <c:v>91.566000000000003</c:v>
                </c:pt>
                <c:pt idx="38">
                  <c:v>91.192999999999998</c:v>
                </c:pt>
                <c:pt idx="39">
                  <c:v>91.192999999999998</c:v>
                </c:pt>
                <c:pt idx="40">
                  <c:v>90.813000000000002</c:v>
                </c:pt>
                <c:pt idx="41">
                  <c:v>90.430999999999997</c:v>
                </c:pt>
                <c:pt idx="42">
                  <c:v>89.667999999999992</c:v>
                </c:pt>
                <c:pt idx="43">
                  <c:v>89.667999999999992</c:v>
                </c:pt>
                <c:pt idx="44">
                  <c:v>89.667999999999992</c:v>
                </c:pt>
                <c:pt idx="45">
                  <c:v>89.667999999999992</c:v>
                </c:pt>
                <c:pt idx="46">
                  <c:v>89.667999999999992</c:v>
                </c:pt>
                <c:pt idx="47">
                  <c:v>89.667999999999992</c:v>
                </c:pt>
                <c:pt idx="48">
                  <c:v>89.667999999999992</c:v>
                </c:pt>
                <c:pt idx="49">
                  <c:v>89.667999999999992</c:v>
                </c:pt>
                <c:pt idx="50">
                  <c:v>89.667999999999992</c:v>
                </c:pt>
                <c:pt idx="51">
                  <c:v>89.667999999999992</c:v>
                </c:pt>
                <c:pt idx="52">
                  <c:v>88.649000000000001</c:v>
                </c:pt>
                <c:pt idx="53">
                  <c:v>88.649000000000001</c:v>
                </c:pt>
                <c:pt idx="54">
                  <c:v>88.649000000000001</c:v>
                </c:pt>
                <c:pt idx="55">
                  <c:v>88.137</c:v>
                </c:pt>
                <c:pt idx="56">
                  <c:v>87.611999999999995</c:v>
                </c:pt>
                <c:pt idx="57">
                  <c:v>87.611999999999995</c:v>
                </c:pt>
                <c:pt idx="58">
                  <c:v>87.611999999999995</c:v>
                </c:pt>
                <c:pt idx="59">
                  <c:v>87.611999999999995</c:v>
                </c:pt>
                <c:pt idx="60">
                  <c:v>87.611999999999995</c:v>
                </c:pt>
                <c:pt idx="61">
                  <c:v>87.611999999999995</c:v>
                </c:pt>
                <c:pt idx="62">
                  <c:v>87.611999999999995</c:v>
                </c:pt>
                <c:pt idx="63">
                  <c:v>87.611999999999995</c:v>
                </c:pt>
                <c:pt idx="64">
                  <c:v>87.611999999999995</c:v>
                </c:pt>
                <c:pt idx="65">
                  <c:v>86.293999999999997</c:v>
                </c:pt>
                <c:pt idx="66">
                  <c:v>86.293999999999997</c:v>
                </c:pt>
                <c:pt idx="67">
                  <c:v>86.293999999999997</c:v>
                </c:pt>
                <c:pt idx="68">
                  <c:v>86.293999999999997</c:v>
                </c:pt>
                <c:pt idx="69">
                  <c:v>86.293999999999997</c:v>
                </c:pt>
                <c:pt idx="70">
                  <c:v>86.293999999999997</c:v>
                </c:pt>
                <c:pt idx="71">
                  <c:v>86.293999999999997</c:v>
                </c:pt>
                <c:pt idx="72">
                  <c:v>86.293999999999997</c:v>
                </c:pt>
                <c:pt idx="73">
                  <c:v>86.293999999999997</c:v>
                </c:pt>
                <c:pt idx="74">
                  <c:v>86.293999999999997</c:v>
                </c:pt>
                <c:pt idx="75">
                  <c:v>86.293999999999997</c:v>
                </c:pt>
                <c:pt idx="76">
                  <c:v>86.293999999999997</c:v>
                </c:pt>
                <c:pt idx="77">
                  <c:v>86.293999999999997</c:v>
                </c:pt>
                <c:pt idx="78">
                  <c:v>86.293999999999997</c:v>
                </c:pt>
                <c:pt idx="79">
                  <c:v>86.293999999999997</c:v>
                </c:pt>
                <c:pt idx="80">
                  <c:v>86.293999999999997</c:v>
                </c:pt>
                <c:pt idx="81">
                  <c:v>86.293999999999997</c:v>
                </c:pt>
                <c:pt idx="82">
                  <c:v>86.293999999999997</c:v>
                </c:pt>
                <c:pt idx="83">
                  <c:v>86.293999999999997</c:v>
                </c:pt>
                <c:pt idx="84">
                  <c:v>86.293999999999997</c:v>
                </c:pt>
                <c:pt idx="85">
                  <c:v>86.293999999999997</c:v>
                </c:pt>
                <c:pt idx="86">
                  <c:v>86.293999999999997</c:v>
                </c:pt>
                <c:pt idx="87">
                  <c:v>86.293999999999997</c:v>
                </c:pt>
                <c:pt idx="88">
                  <c:v>86.293999999999997</c:v>
                </c:pt>
                <c:pt idx="89">
                  <c:v>84.924999999999997</c:v>
                </c:pt>
                <c:pt idx="90">
                  <c:v>83.533000000000001</c:v>
                </c:pt>
                <c:pt idx="91">
                  <c:v>82.14</c:v>
                </c:pt>
                <c:pt idx="92">
                  <c:v>82.14</c:v>
                </c:pt>
                <c:pt idx="93">
                  <c:v>82.14</c:v>
                </c:pt>
                <c:pt idx="94">
                  <c:v>82.14</c:v>
                </c:pt>
                <c:pt idx="95">
                  <c:v>82.14</c:v>
                </c:pt>
                <c:pt idx="96">
                  <c:v>82.14</c:v>
                </c:pt>
                <c:pt idx="97">
                  <c:v>82.14</c:v>
                </c:pt>
                <c:pt idx="98">
                  <c:v>82.14</c:v>
                </c:pt>
                <c:pt idx="99">
                  <c:v>82.14</c:v>
                </c:pt>
                <c:pt idx="100">
                  <c:v>82.14</c:v>
                </c:pt>
                <c:pt idx="101">
                  <c:v>80.393000000000001</c:v>
                </c:pt>
                <c:pt idx="102">
                  <c:v>80.393000000000001</c:v>
                </c:pt>
                <c:pt idx="103">
                  <c:v>80.393000000000001</c:v>
                </c:pt>
                <c:pt idx="104">
                  <c:v>80.393000000000001</c:v>
                </c:pt>
                <c:pt idx="105">
                  <c:v>80.393000000000001</c:v>
                </c:pt>
                <c:pt idx="106">
                  <c:v>80.393000000000001</c:v>
                </c:pt>
                <c:pt idx="107">
                  <c:v>80.393000000000001</c:v>
                </c:pt>
                <c:pt idx="108">
                  <c:v>80.393000000000001</c:v>
                </c:pt>
                <c:pt idx="109">
                  <c:v>80.393000000000001</c:v>
                </c:pt>
                <c:pt idx="110">
                  <c:v>80.393000000000001</c:v>
                </c:pt>
                <c:pt idx="111">
                  <c:v>80.393000000000001</c:v>
                </c:pt>
                <c:pt idx="112">
                  <c:v>80.393000000000001</c:v>
                </c:pt>
                <c:pt idx="113">
                  <c:v>80.393000000000001</c:v>
                </c:pt>
                <c:pt idx="114">
                  <c:v>80.393000000000001</c:v>
                </c:pt>
                <c:pt idx="115">
                  <c:v>80.393000000000001</c:v>
                </c:pt>
                <c:pt idx="116">
                  <c:v>80.393000000000001</c:v>
                </c:pt>
                <c:pt idx="117">
                  <c:v>80.393000000000001</c:v>
                </c:pt>
                <c:pt idx="118">
                  <c:v>80.393000000000001</c:v>
                </c:pt>
                <c:pt idx="119">
                  <c:v>80.393000000000001</c:v>
                </c:pt>
                <c:pt idx="120">
                  <c:v>80.393000000000001</c:v>
                </c:pt>
              </c:numCache>
            </c:numRef>
          </c:yVal>
        </c:ser>
        <c:ser>
          <c:idx val="2"/>
          <c:order val="2"/>
          <c:tx>
            <c:strRef>
              <c:f>Sheet1!$D$1</c:f>
              <c:strCache>
                <c:ptCount val="1"/>
                <c:pt idx="0">
                  <c:v>Skin</c:v>
                </c:pt>
              </c:strCache>
            </c:strRef>
          </c:tx>
          <c:spPr>
            <a:ln w="41275">
              <a:solidFill>
                <a:srgbClr val="4DEAF1"/>
              </a:solidFill>
            </a:ln>
          </c:spPr>
          <c:marker>
            <c:symbol val="none"/>
          </c:marker>
          <c:xVal>
            <c:numRef>
              <c:f>Sheet1!$A$2:$A$122</c:f>
              <c:numCache>
                <c:formatCode>General</c:formatCode>
                <c:ptCount val="121"/>
                <c:pt idx="0">
                  <c:v>0</c:v>
                </c:pt>
                <c:pt idx="1">
                  <c:v>8.3300000000000041E-2</c:v>
                </c:pt>
                <c:pt idx="2">
                  <c:v>0.16669999999999999</c:v>
                </c:pt>
                <c:pt idx="3">
                  <c:v>0.25</c:v>
                </c:pt>
                <c:pt idx="4">
                  <c:v>0.33330000000000265</c:v>
                </c:pt>
                <c:pt idx="5">
                  <c:v>0.41670000000000001</c:v>
                </c:pt>
                <c:pt idx="6">
                  <c:v>0.5</c:v>
                </c:pt>
                <c:pt idx="7">
                  <c:v>0.58329999999999949</c:v>
                </c:pt>
                <c:pt idx="8">
                  <c:v>0.66670000000000462</c:v>
                </c:pt>
                <c:pt idx="9">
                  <c:v>0.75000000000000311</c:v>
                </c:pt>
                <c:pt idx="10">
                  <c:v>0.83330000000000004</c:v>
                </c:pt>
                <c:pt idx="11">
                  <c:v>0.91670000000000063</c:v>
                </c:pt>
                <c:pt idx="12">
                  <c:v>1</c:v>
                </c:pt>
                <c:pt idx="13">
                  <c:v>1.0832999999999939</c:v>
                </c:pt>
                <c:pt idx="14">
                  <c:v>1.1667000000000001</c:v>
                </c:pt>
                <c:pt idx="15">
                  <c:v>1.25</c:v>
                </c:pt>
                <c:pt idx="16">
                  <c:v>1.3332999999999939</c:v>
                </c:pt>
                <c:pt idx="17">
                  <c:v>1.4166999999999927</c:v>
                </c:pt>
                <c:pt idx="18">
                  <c:v>1.5</c:v>
                </c:pt>
                <c:pt idx="19">
                  <c:v>1.5832999999999939</c:v>
                </c:pt>
                <c:pt idx="20">
                  <c:v>1.6667000000000001</c:v>
                </c:pt>
                <c:pt idx="21">
                  <c:v>1.75</c:v>
                </c:pt>
                <c:pt idx="22">
                  <c:v>1.8332999999999939</c:v>
                </c:pt>
                <c:pt idx="23">
                  <c:v>1.9167000000000001</c:v>
                </c:pt>
                <c:pt idx="24">
                  <c:v>2</c:v>
                </c:pt>
                <c:pt idx="25">
                  <c:v>2.0832999999999999</c:v>
                </c:pt>
                <c:pt idx="26">
                  <c:v>2.1667000000000001</c:v>
                </c:pt>
                <c:pt idx="27">
                  <c:v>2.25</c:v>
                </c:pt>
                <c:pt idx="28">
                  <c:v>2.3332999999999977</c:v>
                </c:pt>
                <c:pt idx="29">
                  <c:v>2.4166999999999841</c:v>
                </c:pt>
                <c:pt idx="30">
                  <c:v>2.5</c:v>
                </c:pt>
                <c:pt idx="31">
                  <c:v>2.5832999999999999</c:v>
                </c:pt>
                <c:pt idx="32">
                  <c:v>2.6667000000000001</c:v>
                </c:pt>
                <c:pt idx="33">
                  <c:v>2.75</c:v>
                </c:pt>
                <c:pt idx="34">
                  <c:v>2.8332999999999977</c:v>
                </c:pt>
                <c:pt idx="35">
                  <c:v>2.9166999999999841</c:v>
                </c:pt>
                <c:pt idx="36">
                  <c:v>3</c:v>
                </c:pt>
                <c:pt idx="37">
                  <c:v>3.0832999999999999</c:v>
                </c:pt>
                <c:pt idx="38">
                  <c:v>3.1667000000000001</c:v>
                </c:pt>
                <c:pt idx="39">
                  <c:v>3.25</c:v>
                </c:pt>
                <c:pt idx="40">
                  <c:v>3.3332999999999977</c:v>
                </c:pt>
                <c:pt idx="41">
                  <c:v>3.4166999999999841</c:v>
                </c:pt>
                <c:pt idx="42">
                  <c:v>3.5</c:v>
                </c:pt>
                <c:pt idx="43">
                  <c:v>3.5832999999999999</c:v>
                </c:pt>
                <c:pt idx="44">
                  <c:v>3.6667000000000001</c:v>
                </c:pt>
                <c:pt idx="45">
                  <c:v>3.75</c:v>
                </c:pt>
                <c:pt idx="46">
                  <c:v>3.8332999999999977</c:v>
                </c:pt>
                <c:pt idx="47">
                  <c:v>3.9166999999999841</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pt idx="73">
                  <c:v>6.0833000000000004</c:v>
                </c:pt>
                <c:pt idx="74">
                  <c:v>6.1666999999999996</c:v>
                </c:pt>
                <c:pt idx="75">
                  <c:v>6.25</c:v>
                </c:pt>
                <c:pt idx="76">
                  <c:v>6.3333000000000004</c:v>
                </c:pt>
                <c:pt idx="77">
                  <c:v>6.4167000000000014</c:v>
                </c:pt>
                <c:pt idx="78">
                  <c:v>6.5</c:v>
                </c:pt>
                <c:pt idx="79">
                  <c:v>6.5833000000000004</c:v>
                </c:pt>
                <c:pt idx="80">
                  <c:v>6.6666999999999996</c:v>
                </c:pt>
                <c:pt idx="81">
                  <c:v>6.75</c:v>
                </c:pt>
                <c:pt idx="82">
                  <c:v>6.8333000000000004</c:v>
                </c:pt>
                <c:pt idx="83">
                  <c:v>6.9167000000000014</c:v>
                </c:pt>
                <c:pt idx="84">
                  <c:v>7</c:v>
                </c:pt>
                <c:pt idx="85">
                  <c:v>7.0833000000000004</c:v>
                </c:pt>
                <c:pt idx="86">
                  <c:v>7.1666999999999996</c:v>
                </c:pt>
                <c:pt idx="87">
                  <c:v>7.25</c:v>
                </c:pt>
                <c:pt idx="88">
                  <c:v>7.3333000000000004</c:v>
                </c:pt>
                <c:pt idx="89">
                  <c:v>7.4167000000000014</c:v>
                </c:pt>
                <c:pt idx="90">
                  <c:v>7.5</c:v>
                </c:pt>
                <c:pt idx="91">
                  <c:v>7.5833000000000004</c:v>
                </c:pt>
                <c:pt idx="92">
                  <c:v>7.6666999999999996</c:v>
                </c:pt>
                <c:pt idx="93">
                  <c:v>7.75</c:v>
                </c:pt>
                <c:pt idx="94">
                  <c:v>7.8333000000000004</c:v>
                </c:pt>
                <c:pt idx="95">
                  <c:v>7.9167000000000014</c:v>
                </c:pt>
                <c:pt idx="96">
                  <c:v>8</c:v>
                </c:pt>
                <c:pt idx="97">
                  <c:v>8.0833000000000013</c:v>
                </c:pt>
                <c:pt idx="98">
                  <c:v>8.1667000000000005</c:v>
                </c:pt>
                <c:pt idx="99">
                  <c:v>8.25</c:v>
                </c:pt>
                <c:pt idx="100">
                  <c:v>8.3333000000000013</c:v>
                </c:pt>
                <c:pt idx="101">
                  <c:v>8.4167000000000005</c:v>
                </c:pt>
                <c:pt idx="102">
                  <c:v>8.5</c:v>
                </c:pt>
                <c:pt idx="103">
                  <c:v>8.5833000000000013</c:v>
                </c:pt>
                <c:pt idx="104">
                  <c:v>8.6667000000000005</c:v>
                </c:pt>
                <c:pt idx="105">
                  <c:v>8.75</c:v>
                </c:pt>
                <c:pt idx="106">
                  <c:v>8.8333000000000013</c:v>
                </c:pt>
                <c:pt idx="107">
                  <c:v>8.9167000000000005</c:v>
                </c:pt>
                <c:pt idx="108">
                  <c:v>9</c:v>
                </c:pt>
                <c:pt idx="109">
                  <c:v>9.0833000000000013</c:v>
                </c:pt>
                <c:pt idx="110">
                  <c:v>9.1667000000000005</c:v>
                </c:pt>
                <c:pt idx="111">
                  <c:v>9.25</c:v>
                </c:pt>
                <c:pt idx="112">
                  <c:v>9.3333000000000013</c:v>
                </c:pt>
                <c:pt idx="113">
                  <c:v>9.4167000000000005</c:v>
                </c:pt>
                <c:pt idx="114">
                  <c:v>9.5</c:v>
                </c:pt>
                <c:pt idx="115">
                  <c:v>9.5833000000000013</c:v>
                </c:pt>
                <c:pt idx="116">
                  <c:v>9.6667000000000005</c:v>
                </c:pt>
                <c:pt idx="117">
                  <c:v>9.75</c:v>
                </c:pt>
                <c:pt idx="118">
                  <c:v>9.8333000000000013</c:v>
                </c:pt>
                <c:pt idx="119">
                  <c:v>9.9167000000000005</c:v>
                </c:pt>
                <c:pt idx="120">
                  <c:v>10</c:v>
                </c:pt>
              </c:numCache>
            </c:numRef>
          </c:xVal>
          <c:yVal>
            <c:numRef>
              <c:f>Sheet1!$D$2:$D$122</c:f>
              <c:numCache>
                <c:formatCode>General</c:formatCode>
                <c:ptCount val="121"/>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100</c:v>
                </c:pt>
                <c:pt idx="14">
                  <c:v>100</c:v>
                </c:pt>
                <c:pt idx="15">
                  <c:v>100</c:v>
                </c:pt>
                <c:pt idx="16">
                  <c:v>100</c:v>
                </c:pt>
                <c:pt idx="17">
                  <c:v>100</c:v>
                </c:pt>
                <c:pt idx="18">
                  <c:v>100</c:v>
                </c:pt>
                <c:pt idx="19">
                  <c:v>100</c:v>
                </c:pt>
                <c:pt idx="20">
                  <c:v>100</c:v>
                </c:pt>
                <c:pt idx="21">
                  <c:v>100</c:v>
                </c:pt>
                <c:pt idx="22">
                  <c:v>100</c:v>
                </c:pt>
                <c:pt idx="23">
                  <c:v>100</c:v>
                </c:pt>
                <c:pt idx="24">
                  <c:v>100</c:v>
                </c:pt>
                <c:pt idx="25">
                  <c:v>100</c:v>
                </c:pt>
                <c:pt idx="26">
                  <c:v>100</c:v>
                </c:pt>
                <c:pt idx="27">
                  <c:v>100</c:v>
                </c:pt>
                <c:pt idx="28">
                  <c:v>100</c:v>
                </c:pt>
                <c:pt idx="29">
                  <c:v>100</c:v>
                </c:pt>
                <c:pt idx="30">
                  <c:v>100</c:v>
                </c:pt>
                <c:pt idx="31">
                  <c:v>100</c:v>
                </c:pt>
                <c:pt idx="32">
                  <c:v>100</c:v>
                </c:pt>
                <c:pt idx="33">
                  <c:v>100</c:v>
                </c:pt>
                <c:pt idx="34">
                  <c:v>100</c:v>
                </c:pt>
                <c:pt idx="35">
                  <c:v>100</c:v>
                </c:pt>
                <c:pt idx="36">
                  <c:v>100</c:v>
                </c:pt>
                <c:pt idx="37">
                  <c:v>100</c:v>
                </c:pt>
                <c:pt idx="38">
                  <c:v>100</c:v>
                </c:pt>
                <c:pt idx="39">
                  <c:v>100</c:v>
                </c:pt>
                <c:pt idx="40">
                  <c:v>100</c:v>
                </c:pt>
                <c:pt idx="41">
                  <c:v>100</c:v>
                </c:pt>
                <c:pt idx="42">
                  <c:v>100</c:v>
                </c:pt>
                <c:pt idx="43">
                  <c:v>100</c:v>
                </c:pt>
                <c:pt idx="44">
                  <c:v>100</c:v>
                </c:pt>
                <c:pt idx="45">
                  <c:v>100</c:v>
                </c:pt>
                <c:pt idx="46">
                  <c:v>100</c:v>
                </c:pt>
                <c:pt idx="47">
                  <c:v>100</c:v>
                </c:pt>
                <c:pt idx="48">
                  <c:v>100</c:v>
                </c:pt>
                <c:pt idx="49">
                  <c:v>100</c:v>
                </c:pt>
                <c:pt idx="50">
                  <c:v>100</c:v>
                </c:pt>
                <c:pt idx="51">
                  <c:v>100</c:v>
                </c:pt>
                <c:pt idx="52">
                  <c:v>100</c:v>
                </c:pt>
                <c:pt idx="53">
                  <c:v>100</c:v>
                </c:pt>
                <c:pt idx="54">
                  <c:v>100</c:v>
                </c:pt>
                <c:pt idx="55">
                  <c:v>100</c:v>
                </c:pt>
                <c:pt idx="56">
                  <c:v>100</c:v>
                </c:pt>
                <c:pt idx="57">
                  <c:v>100</c:v>
                </c:pt>
                <c:pt idx="58">
                  <c:v>100</c:v>
                </c:pt>
                <c:pt idx="59">
                  <c:v>100</c:v>
                </c:pt>
                <c:pt idx="60">
                  <c:v>100</c:v>
                </c:pt>
                <c:pt idx="61">
                  <c:v>100</c:v>
                </c:pt>
                <c:pt idx="62">
                  <c:v>100</c:v>
                </c:pt>
                <c:pt idx="63">
                  <c:v>100</c:v>
                </c:pt>
                <c:pt idx="64">
                  <c:v>100</c:v>
                </c:pt>
                <c:pt idx="65">
                  <c:v>100</c:v>
                </c:pt>
                <c:pt idx="66">
                  <c:v>100</c:v>
                </c:pt>
                <c:pt idx="67">
                  <c:v>100</c:v>
                </c:pt>
                <c:pt idx="68">
                  <c:v>100</c:v>
                </c:pt>
                <c:pt idx="69">
                  <c:v>100</c:v>
                </c:pt>
                <c:pt idx="70">
                  <c:v>100</c:v>
                </c:pt>
                <c:pt idx="71">
                  <c:v>100</c:v>
                </c:pt>
                <c:pt idx="72">
                  <c:v>100</c:v>
                </c:pt>
                <c:pt idx="73">
                  <c:v>100</c:v>
                </c:pt>
                <c:pt idx="74">
                  <c:v>100</c:v>
                </c:pt>
                <c:pt idx="75">
                  <c:v>100</c:v>
                </c:pt>
                <c:pt idx="76">
                  <c:v>100</c:v>
                </c:pt>
                <c:pt idx="77">
                  <c:v>100</c:v>
                </c:pt>
                <c:pt idx="78">
                  <c:v>100</c:v>
                </c:pt>
                <c:pt idx="79">
                  <c:v>100</c:v>
                </c:pt>
                <c:pt idx="80">
                  <c:v>100</c:v>
                </c:pt>
                <c:pt idx="81">
                  <c:v>100</c:v>
                </c:pt>
                <c:pt idx="82">
                  <c:v>100</c:v>
                </c:pt>
                <c:pt idx="83">
                  <c:v>100</c:v>
                </c:pt>
                <c:pt idx="84">
                  <c:v>100</c:v>
                </c:pt>
                <c:pt idx="85">
                  <c:v>100</c:v>
                </c:pt>
                <c:pt idx="86">
                  <c:v>100</c:v>
                </c:pt>
                <c:pt idx="87">
                  <c:v>100</c:v>
                </c:pt>
                <c:pt idx="88">
                  <c:v>100</c:v>
                </c:pt>
                <c:pt idx="89">
                  <c:v>100</c:v>
                </c:pt>
                <c:pt idx="90">
                  <c:v>100</c:v>
                </c:pt>
                <c:pt idx="91">
                  <c:v>100</c:v>
                </c:pt>
                <c:pt idx="92">
                  <c:v>100</c:v>
                </c:pt>
                <c:pt idx="93">
                  <c:v>100</c:v>
                </c:pt>
                <c:pt idx="94">
                  <c:v>100</c:v>
                </c:pt>
                <c:pt idx="95">
                  <c:v>100</c:v>
                </c:pt>
                <c:pt idx="96">
                  <c:v>100</c:v>
                </c:pt>
                <c:pt idx="97">
                  <c:v>100</c:v>
                </c:pt>
                <c:pt idx="98">
                  <c:v>100</c:v>
                </c:pt>
                <c:pt idx="99">
                  <c:v>100</c:v>
                </c:pt>
                <c:pt idx="100">
                  <c:v>100</c:v>
                </c:pt>
                <c:pt idx="101">
                  <c:v>100</c:v>
                </c:pt>
                <c:pt idx="102">
                  <c:v>100</c:v>
                </c:pt>
                <c:pt idx="103">
                  <c:v>100</c:v>
                </c:pt>
                <c:pt idx="104">
                  <c:v>100</c:v>
                </c:pt>
                <c:pt idx="105">
                  <c:v>100</c:v>
                </c:pt>
                <c:pt idx="106">
                  <c:v>100</c:v>
                </c:pt>
                <c:pt idx="107">
                  <c:v>100</c:v>
                </c:pt>
                <c:pt idx="108">
                  <c:v>100</c:v>
                </c:pt>
                <c:pt idx="109">
                  <c:v>100</c:v>
                </c:pt>
                <c:pt idx="110">
                  <c:v>100</c:v>
                </c:pt>
                <c:pt idx="111">
                  <c:v>100</c:v>
                </c:pt>
                <c:pt idx="112">
                  <c:v>100</c:v>
                </c:pt>
                <c:pt idx="113">
                  <c:v>100</c:v>
                </c:pt>
                <c:pt idx="114">
                  <c:v>100</c:v>
                </c:pt>
                <c:pt idx="115">
                  <c:v>100</c:v>
                </c:pt>
                <c:pt idx="116">
                  <c:v>100</c:v>
                </c:pt>
                <c:pt idx="117">
                  <c:v>100</c:v>
                </c:pt>
                <c:pt idx="118">
                  <c:v>100</c:v>
                </c:pt>
                <c:pt idx="119">
                  <c:v>100</c:v>
                </c:pt>
                <c:pt idx="120">
                  <c:v>100</c:v>
                </c:pt>
              </c:numCache>
            </c:numRef>
          </c:yVal>
        </c:ser>
        <c:ser>
          <c:idx val="3"/>
          <c:order val="3"/>
          <c:tx>
            <c:strRef>
              <c:f>Sheet1!$E$1</c:f>
              <c:strCache>
                <c:ptCount val="1"/>
                <c:pt idx="0">
                  <c:v>Other</c:v>
                </c:pt>
              </c:strCache>
            </c:strRef>
          </c:tx>
          <c:spPr>
            <a:ln w="41275">
              <a:solidFill>
                <a:srgbClr val="9933FF"/>
              </a:solidFill>
            </a:ln>
          </c:spPr>
          <c:marker>
            <c:symbol val="none"/>
          </c:marker>
          <c:xVal>
            <c:numRef>
              <c:f>Sheet1!$A$2:$A$122</c:f>
              <c:numCache>
                <c:formatCode>General</c:formatCode>
                <c:ptCount val="121"/>
                <c:pt idx="0">
                  <c:v>0</c:v>
                </c:pt>
                <c:pt idx="1">
                  <c:v>8.3300000000000041E-2</c:v>
                </c:pt>
                <c:pt idx="2">
                  <c:v>0.16669999999999999</c:v>
                </c:pt>
                <c:pt idx="3">
                  <c:v>0.25</c:v>
                </c:pt>
                <c:pt idx="4">
                  <c:v>0.33330000000000265</c:v>
                </c:pt>
                <c:pt idx="5">
                  <c:v>0.41670000000000001</c:v>
                </c:pt>
                <c:pt idx="6">
                  <c:v>0.5</c:v>
                </c:pt>
                <c:pt idx="7">
                  <c:v>0.58329999999999949</c:v>
                </c:pt>
                <c:pt idx="8">
                  <c:v>0.66670000000000462</c:v>
                </c:pt>
                <c:pt idx="9">
                  <c:v>0.75000000000000311</c:v>
                </c:pt>
                <c:pt idx="10">
                  <c:v>0.83330000000000004</c:v>
                </c:pt>
                <c:pt idx="11">
                  <c:v>0.91670000000000063</c:v>
                </c:pt>
                <c:pt idx="12">
                  <c:v>1</c:v>
                </c:pt>
                <c:pt idx="13">
                  <c:v>1.0832999999999939</c:v>
                </c:pt>
                <c:pt idx="14">
                  <c:v>1.1667000000000001</c:v>
                </c:pt>
                <c:pt idx="15">
                  <c:v>1.25</c:v>
                </c:pt>
                <c:pt idx="16">
                  <c:v>1.3332999999999939</c:v>
                </c:pt>
                <c:pt idx="17">
                  <c:v>1.4166999999999927</c:v>
                </c:pt>
                <c:pt idx="18">
                  <c:v>1.5</c:v>
                </c:pt>
                <c:pt idx="19">
                  <c:v>1.5832999999999939</c:v>
                </c:pt>
                <c:pt idx="20">
                  <c:v>1.6667000000000001</c:v>
                </c:pt>
                <c:pt idx="21">
                  <c:v>1.75</c:v>
                </c:pt>
                <c:pt idx="22">
                  <c:v>1.8332999999999939</c:v>
                </c:pt>
                <c:pt idx="23">
                  <c:v>1.9167000000000001</c:v>
                </c:pt>
                <c:pt idx="24">
                  <c:v>2</c:v>
                </c:pt>
                <c:pt idx="25">
                  <c:v>2.0832999999999999</c:v>
                </c:pt>
                <c:pt idx="26">
                  <c:v>2.1667000000000001</c:v>
                </c:pt>
                <c:pt idx="27">
                  <c:v>2.25</c:v>
                </c:pt>
                <c:pt idx="28">
                  <c:v>2.3332999999999977</c:v>
                </c:pt>
                <c:pt idx="29">
                  <c:v>2.4166999999999841</c:v>
                </c:pt>
                <c:pt idx="30">
                  <c:v>2.5</c:v>
                </c:pt>
                <c:pt idx="31">
                  <c:v>2.5832999999999999</c:v>
                </c:pt>
                <c:pt idx="32">
                  <c:v>2.6667000000000001</c:v>
                </c:pt>
                <c:pt idx="33">
                  <c:v>2.75</c:v>
                </c:pt>
                <c:pt idx="34">
                  <c:v>2.8332999999999977</c:v>
                </c:pt>
                <c:pt idx="35">
                  <c:v>2.9166999999999841</c:v>
                </c:pt>
                <c:pt idx="36">
                  <c:v>3</c:v>
                </c:pt>
                <c:pt idx="37">
                  <c:v>3.0832999999999999</c:v>
                </c:pt>
                <c:pt idx="38">
                  <c:v>3.1667000000000001</c:v>
                </c:pt>
                <c:pt idx="39">
                  <c:v>3.25</c:v>
                </c:pt>
                <c:pt idx="40">
                  <c:v>3.3332999999999977</c:v>
                </c:pt>
                <c:pt idx="41">
                  <c:v>3.4166999999999841</c:v>
                </c:pt>
                <c:pt idx="42">
                  <c:v>3.5</c:v>
                </c:pt>
                <c:pt idx="43">
                  <c:v>3.5832999999999999</c:v>
                </c:pt>
                <c:pt idx="44">
                  <c:v>3.6667000000000001</c:v>
                </c:pt>
                <c:pt idx="45">
                  <c:v>3.75</c:v>
                </c:pt>
                <c:pt idx="46">
                  <c:v>3.8332999999999977</c:v>
                </c:pt>
                <c:pt idx="47">
                  <c:v>3.9166999999999841</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pt idx="73">
                  <c:v>6.0833000000000004</c:v>
                </c:pt>
                <c:pt idx="74">
                  <c:v>6.1666999999999996</c:v>
                </c:pt>
                <c:pt idx="75">
                  <c:v>6.25</c:v>
                </c:pt>
                <c:pt idx="76">
                  <c:v>6.3333000000000004</c:v>
                </c:pt>
                <c:pt idx="77">
                  <c:v>6.4167000000000014</c:v>
                </c:pt>
                <c:pt idx="78">
                  <c:v>6.5</c:v>
                </c:pt>
                <c:pt idx="79">
                  <c:v>6.5833000000000004</c:v>
                </c:pt>
                <c:pt idx="80">
                  <c:v>6.6666999999999996</c:v>
                </c:pt>
                <c:pt idx="81">
                  <c:v>6.75</c:v>
                </c:pt>
                <c:pt idx="82">
                  <c:v>6.8333000000000004</c:v>
                </c:pt>
                <c:pt idx="83">
                  <c:v>6.9167000000000014</c:v>
                </c:pt>
                <c:pt idx="84">
                  <c:v>7</c:v>
                </c:pt>
                <c:pt idx="85">
                  <c:v>7.0833000000000004</c:v>
                </c:pt>
                <c:pt idx="86">
                  <c:v>7.1666999999999996</c:v>
                </c:pt>
                <c:pt idx="87">
                  <c:v>7.25</c:v>
                </c:pt>
                <c:pt idx="88">
                  <c:v>7.3333000000000004</c:v>
                </c:pt>
                <c:pt idx="89">
                  <c:v>7.4167000000000014</c:v>
                </c:pt>
                <c:pt idx="90">
                  <c:v>7.5</c:v>
                </c:pt>
                <c:pt idx="91">
                  <c:v>7.5833000000000004</c:v>
                </c:pt>
                <c:pt idx="92">
                  <c:v>7.6666999999999996</c:v>
                </c:pt>
                <c:pt idx="93">
                  <c:v>7.75</c:v>
                </c:pt>
                <c:pt idx="94">
                  <c:v>7.8333000000000004</c:v>
                </c:pt>
                <c:pt idx="95">
                  <c:v>7.9167000000000014</c:v>
                </c:pt>
                <c:pt idx="96">
                  <c:v>8</c:v>
                </c:pt>
                <c:pt idx="97">
                  <c:v>8.0833000000000013</c:v>
                </c:pt>
                <c:pt idx="98">
                  <c:v>8.1667000000000005</c:v>
                </c:pt>
                <c:pt idx="99">
                  <c:v>8.25</c:v>
                </c:pt>
                <c:pt idx="100">
                  <c:v>8.3333000000000013</c:v>
                </c:pt>
                <c:pt idx="101">
                  <c:v>8.4167000000000005</c:v>
                </c:pt>
                <c:pt idx="102">
                  <c:v>8.5</c:v>
                </c:pt>
                <c:pt idx="103">
                  <c:v>8.5833000000000013</c:v>
                </c:pt>
                <c:pt idx="104">
                  <c:v>8.6667000000000005</c:v>
                </c:pt>
                <c:pt idx="105">
                  <c:v>8.75</c:v>
                </c:pt>
                <c:pt idx="106">
                  <c:v>8.8333000000000013</c:v>
                </c:pt>
                <c:pt idx="107">
                  <c:v>8.9167000000000005</c:v>
                </c:pt>
                <c:pt idx="108">
                  <c:v>9</c:v>
                </c:pt>
                <c:pt idx="109">
                  <c:v>9.0833000000000013</c:v>
                </c:pt>
                <c:pt idx="110">
                  <c:v>9.1667000000000005</c:v>
                </c:pt>
                <c:pt idx="111">
                  <c:v>9.25</c:v>
                </c:pt>
                <c:pt idx="112">
                  <c:v>9.3333000000000013</c:v>
                </c:pt>
                <c:pt idx="113">
                  <c:v>9.4167000000000005</c:v>
                </c:pt>
                <c:pt idx="114">
                  <c:v>9.5</c:v>
                </c:pt>
                <c:pt idx="115">
                  <c:v>9.5833000000000013</c:v>
                </c:pt>
                <c:pt idx="116">
                  <c:v>9.6667000000000005</c:v>
                </c:pt>
                <c:pt idx="117">
                  <c:v>9.75</c:v>
                </c:pt>
                <c:pt idx="118">
                  <c:v>9.8333000000000013</c:v>
                </c:pt>
                <c:pt idx="119">
                  <c:v>9.9167000000000005</c:v>
                </c:pt>
                <c:pt idx="120">
                  <c:v>10</c:v>
                </c:pt>
              </c:numCache>
            </c:numRef>
          </c:xVal>
          <c:yVal>
            <c:numRef>
              <c:f>Sheet1!$E$2:$E$122</c:f>
              <c:numCache>
                <c:formatCode>General</c:formatCode>
                <c:ptCount val="121"/>
                <c:pt idx="0">
                  <c:v>100</c:v>
                </c:pt>
                <c:pt idx="1">
                  <c:v>100</c:v>
                </c:pt>
                <c:pt idx="2">
                  <c:v>100</c:v>
                </c:pt>
                <c:pt idx="3">
                  <c:v>100</c:v>
                </c:pt>
                <c:pt idx="4">
                  <c:v>100</c:v>
                </c:pt>
                <c:pt idx="5">
                  <c:v>100</c:v>
                </c:pt>
                <c:pt idx="6">
                  <c:v>100</c:v>
                </c:pt>
                <c:pt idx="7">
                  <c:v>99.671999999999983</c:v>
                </c:pt>
                <c:pt idx="8">
                  <c:v>99.671999999999983</c:v>
                </c:pt>
                <c:pt idx="9">
                  <c:v>99.671999999999983</c:v>
                </c:pt>
                <c:pt idx="10">
                  <c:v>99.671999999999983</c:v>
                </c:pt>
                <c:pt idx="11">
                  <c:v>99.671999999999983</c:v>
                </c:pt>
                <c:pt idx="12">
                  <c:v>99.671999999999983</c:v>
                </c:pt>
                <c:pt idx="13">
                  <c:v>99.671999999999983</c:v>
                </c:pt>
                <c:pt idx="14">
                  <c:v>99.671999999999983</c:v>
                </c:pt>
                <c:pt idx="15">
                  <c:v>99.671999999999983</c:v>
                </c:pt>
                <c:pt idx="16">
                  <c:v>99.671999999999983</c:v>
                </c:pt>
                <c:pt idx="17">
                  <c:v>99.671999999999983</c:v>
                </c:pt>
                <c:pt idx="18">
                  <c:v>99.671999999999983</c:v>
                </c:pt>
                <c:pt idx="19">
                  <c:v>99.671999999999983</c:v>
                </c:pt>
                <c:pt idx="20">
                  <c:v>99.671999999999983</c:v>
                </c:pt>
                <c:pt idx="21">
                  <c:v>99.671999999999983</c:v>
                </c:pt>
                <c:pt idx="22">
                  <c:v>99.671999999999983</c:v>
                </c:pt>
                <c:pt idx="23">
                  <c:v>99.671999999999983</c:v>
                </c:pt>
                <c:pt idx="24">
                  <c:v>99.671999999999983</c:v>
                </c:pt>
                <c:pt idx="25">
                  <c:v>99.671999999999983</c:v>
                </c:pt>
                <c:pt idx="26">
                  <c:v>99.671999999999983</c:v>
                </c:pt>
                <c:pt idx="27">
                  <c:v>99.671999999999983</c:v>
                </c:pt>
                <c:pt idx="28">
                  <c:v>99.671999999999983</c:v>
                </c:pt>
                <c:pt idx="29">
                  <c:v>99.671999999999983</c:v>
                </c:pt>
                <c:pt idx="30">
                  <c:v>99.671999999999983</c:v>
                </c:pt>
                <c:pt idx="31">
                  <c:v>99.671999999999983</c:v>
                </c:pt>
                <c:pt idx="32">
                  <c:v>99.671999999999983</c:v>
                </c:pt>
                <c:pt idx="33">
                  <c:v>99.671999999999983</c:v>
                </c:pt>
                <c:pt idx="34">
                  <c:v>99.671999999999983</c:v>
                </c:pt>
                <c:pt idx="35">
                  <c:v>99.671999999999983</c:v>
                </c:pt>
                <c:pt idx="36">
                  <c:v>99.671999999999983</c:v>
                </c:pt>
                <c:pt idx="37">
                  <c:v>99.671999999999983</c:v>
                </c:pt>
                <c:pt idx="38">
                  <c:v>99.671999999999983</c:v>
                </c:pt>
                <c:pt idx="39">
                  <c:v>99.671999999999983</c:v>
                </c:pt>
                <c:pt idx="40">
                  <c:v>99.671999999999983</c:v>
                </c:pt>
                <c:pt idx="41">
                  <c:v>99.671999999999983</c:v>
                </c:pt>
                <c:pt idx="42">
                  <c:v>99.671999999999983</c:v>
                </c:pt>
                <c:pt idx="43">
                  <c:v>99.671999999999983</c:v>
                </c:pt>
                <c:pt idx="44">
                  <c:v>99.671999999999983</c:v>
                </c:pt>
                <c:pt idx="45">
                  <c:v>99.671999999999983</c:v>
                </c:pt>
                <c:pt idx="46">
                  <c:v>99.671999999999983</c:v>
                </c:pt>
                <c:pt idx="47">
                  <c:v>99.671999999999983</c:v>
                </c:pt>
                <c:pt idx="48">
                  <c:v>99.671999999999983</c:v>
                </c:pt>
                <c:pt idx="49">
                  <c:v>99.671999999999983</c:v>
                </c:pt>
                <c:pt idx="50">
                  <c:v>99.671999999999983</c:v>
                </c:pt>
                <c:pt idx="51">
                  <c:v>99.671999999999983</c:v>
                </c:pt>
                <c:pt idx="52">
                  <c:v>99.671999999999983</c:v>
                </c:pt>
                <c:pt idx="53">
                  <c:v>99.671999999999983</c:v>
                </c:pt>
                <c:pt idx="54">
                  <c:v>99.671999999999983</c:v>
                </c:pt>
                <c:pt idx="55">
                  <c:v>99.671999999999983</c:v>
                </c:pt>
                <c:pt idx="56">
                  <c:v>99.671999999999983</c:v>
                </c:pt>
                <c:pt idx="57">
                  <c:v>99.671999999999983</c:v>
                </c:pt>
                <c:pt idx="58">
                  <c:v>99.671999999999983</c:v>
                </c:pt>
                <c:pt idx="59">
                  <c:v>99.671999999999983</c:v>
                </c:pt>
                <c:pt idx="60">
                  <c:v>99.671999999999983</c:v>
                </c:pt>
                <c:pt idx="61">
                  <c:v>99.671999999999983</c:v>
                </c:pt>
                <c:pt idx="62">
                  <c:v>99.671999999999983</c:v>
                </c:pt>
                <c:pt idx="63">
                  <c:v>99.671999999999983</c:v>
                </c:pt>
                <c:pt idx="64">
                  <c:v>99.671999999999983</c:v>
                </c:pt>
                <c:pt idx="65">
                  <c:v>99.671999999999983</c:v>
                </c:pt>
                <c:pt idx="66">
                  <c:v>99.671999999999983</c:v>
                </c:pt>
                <c:pt idx="67">
                  <c:v>99.671999999999983</c:v>
                </c:pt>
                <c:pt idx="68">
                  <c:v>99.671999999999983</c:v>
                </c:pt>
                <c:pt idx="69">
                  <c:v>99.671999999999983</c:v>
                </c:pt>
                <c:pt idx="70">
                  <c:v>99.671999999999983</c:v>
                </c:pt>
                <c:pt idx="71">
                  <c:v>99.671999999999983</c:v>
                </c:pt>
                <c:pt idx="72">
                  <c:v>99.671999999999983</c:v>
                </c:pt>
                <c:pt idx="73">
                  <c:v>99.671999999999983</c:v>
                </c:pt>
                <c:pt idx="74">
                  <c:v>99.671999999999983</c:v>
                </c:pt>
                <c:pt idx="75">
                  <c:v>99.671999999999983</c:v>
                </c:pt>
                <c:pt idx="76">
                  <c:v>99.671999999999983</c:v>
                </c:pt>
                <c:pt idx="77">
                  <c:v>99.671999999999983</c:v>
                </c:pt>
                <c:pt idx="78">
                  <c:v>99.671999999999983</c:v>
                </c:pt>
                <c:pt idx="79">
                  <c:v>99.671999999999983</c:v>
                </c:pt>
                <c:pt idx="80">
                  <c:v>99.671999999999983</c:v>
                </c:pt>
                <c:pt idx="81">
                  <c:v>99.671999999999983</c:v>
                </c:pt>
                <c:pt idx="82">
                  <c:v>99.671999999999983</c:v>
                </c:pt>
                <c:pt idx="83">
                  <c:v>99.671999999999983</c:v>
                </c:pt>
                <c:pt idx="84">
                  <c:v>99.671999999999983</c:v>
                </c:pt>
                <c:pt idx="85">
                  <c:v>99.671999999999983</c:v>
                </c:pt>
                <c:pt idx="86">
                  <c:v>99.671999999999983</c:v>
                </c:pt>
                <c:pt idx="87">
                  <c:v>99.671999999999983</c:v>
                </c:pt>
                <c:pt idx="88">
                  <c:v>99.671999999999983</c:v>
                </c:pt>
                <c:pt idx="89">
                  <c:v>99.671999999999983</c:v>
                </c:pt>
                <c:pt idx="90">
                  <c:v>99.671999999999983</c:v>
                </c:pt>
                <c:pt idx="91">
                  <c:v>99.671999999999983</c:v>
                </c:pt>
                <c:pt idx="92">
                  <c:v>99.671999999999983</c:v>
                </c:pt>
                <c:pt idx="93">
                  <c:v>99.671999999999983</c:v>
                </c:pt>
                <c:pt idx="94">
                  <c:v>99.671999999999983</c:v>
                </c:pt>
                <c:pt idx="95">
                  <c:v>99.671999999999983</c:v>
                </c:pt>
                <c:pt idx="96">
                  <c:v>99.671999999999983</c:v>
                </c:pt>
                <c:pt idx="97">
                  <c:v>99.671999999999983</c:v>
                </c:pt>
                <c:pt idx="98">
                  <c:v>99.671999999999983</c:v>
                </c:pt>
                <c:pt idx="99">
                  <c:v>99.671999999999983</c:v>
                </c:pt>
                <c:pt idx="100">
                  <c:v>99.671999999999983</c:v>
                </c:pt>
                <c:pt idx="101">
                  <c:v>99.671999999999983</c:v>
                </c:pt>
                <c:pt idx="102">
                  <c:v>99.671999999999983</c:v>
                </c:pt>
                <c:pt idx="103">
                  <c:v>99.671999999999983</c:v>
                </c:pt>
                <c:pt idx="104">
                  <c:v>99.671999999999983</c:v>
                </c:pt>
                <c:pt idx="105">
                  <c:v>99.671999999999983</c:v>
                </c:pt>
                <c:pt idx="106">
                  <c:v>99.671999999999983</c:v>
                </c:pt>
                <c:pt idx="107">
                  <c:v>99.671999999999983</c:v>
                </c:pt>
                <c:pt idx="108">
                  <c:v>99.671999999999983</c:v>
                </c:pt>
                <c:pt idx="109">
                  <c:v>99.671999999999983</c:v>
                </c:pt>
                <c:pt idx="110">
                  <c:v>99.671999999999983</c:v>
                </c:pt>
                <c:pt idx="111">
                  <c:v>99.671999999999983</c:v>
                </c:pt>
                <c:pt idx="112">
                  <c:v>99.671999999999983</c:v>
                </c:pt>
                <c:pt idx="113">
                  <c:v>99.671999999999983</c:v>
                </c:pt>
                <c:pt idx="114">
                  <c:v>99.671999999999983</c:v>
                </c:pt>
                <c:pt idx="115">
                  <c:v>99.671999999999983</c:v>
                </c:pt>
                <c:pt idx="116">
                  <c:v>99.671999999999983</c:v>
                </c:pt>
                <c:pt idx="117">
                  <c:v>99.671999999999983</c:v>
                </c:pt>
                <c:pt idx="118">
                  <c:v>99.671999999999983</c:v>
                </c:pt>
                <c:pt idx="119">
                  <c:v>99.671999999999983</c:v>
                </c:pt>
                <c:pt idx="120">
                  <c:v>99.671999999999983</c:v>
                </c:pt>
              </c:numCache>
            </c:numRef>
          </c:yVal>
        </c:ser>
        <c:axId val="158332416"/>
        <c:axId val="158334336"/>
      </c:scatterChart>
      <c:valAx>
        <c:axId val="158332416"/>
        <c:scaling>
          <c:orientation val="minMax"/>
          <c:max val="10"/>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158334336"/>
        <c:crosses val="autoZero"/>
        <c:crossBetween val="midCat"/>
        <c:majorUnit val="1"/>
      </c:valAx>
      <c:valAx>
        <c:axId val="158334336"/>
        <c:scaling>
          <c:orientation val="minMax"/>
          <c:max val="100"/>
          <c:min val="5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 Free from Malignancy</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158332416"/>
        <c:crosses val="autoZero"/>
        <c:crossBetween val="midCat"/>
        <c:majorUnit val="10"/>
      </c:valAx>
      <c:spPr>
        <a:solidFill>
          <a:schemeClr val="bg2"/>
        </a:solidFill>
        <a:ln>
          <a:solidFill>
            <a:schemeClr val="tx1"/>
          </a:solidFill>
        </a:ln>
      </c:spPr>
    </c:plotArea>
    <c:legend>
      <c:legendPos val="r"/>
      <c:layout>
        <c:manualLayout>
          <c:xMode val="edge"/>
          <c:yMode val="edge"/>
          <c:x val="0.15912236081109449"/>
          <c:y val="0.41340258429235088"/>
          <c:w val="0.21209439528023727"/>
          <c:h val="0.24854996971532559"/>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chartSpace>
</file>

<file path=ppt/charts/chart44.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0564885141569696"/>
          <c:y val="8.1977605621877891E-2"/>
          <c:w val="0.86853006759110862"/>
          <c:h val="0.74117263567860836"/>
        </c:manualLayout>
      </c:layout>
      <c:lineChart>
        <c:grouping val="standard"/>
        <c:ser>
          <c:idx val="0"/>
          <c:order val="0"/>
          <c:tx>
            <c:strRef>
              <c:f>Sheet1!$A$2</c:f>
              <c:strCache>
                <c:ptCount val="1"/>
                <c:pt idx="0">
                  <c:v>Bronchiolitis</c:v>
                </c:pt>
              </c:strCache>
            </c:strRef>
          </c:tx>
          <c:spPr>
            <a:ln w="41275">
              <a:solidFill>
                <a:srgbClr val="FF0000"/>
              </a:solidFill>
            </a:ln>
          </c:spPr>
          <c:marker>
            <c:symbol val="diamond"/>
            <c:size val="9"/>
            <c:spPr>
              <a:solidFill>
                <a:srgbClr val="FF0000"/>
              </a:solidFill>
              <a:ln>
                <a:solidFill>
                  <a:srgbClr val="FF0000"/>
                </a:solidFill>
              </a:ln>
            </c:spPr>
          </c:marker>
          <c:cat>
            <c:strRef>
              <c:f>Sheet1!$B$1:$F$1</c:f>
              <c:strCache>
                <c:ptCount val="5"/>
                <c:pt idx="0">
                  <c:v>     0-30 days     (N=123)</c:v>
                </c:pt>
                <c:pt idx="1">
                  <c:v>31 days–1 year (N=171)</c:v>
                </c:pt>
                <c:pt idx="2">
                  <c:v>&gt;1 year–3 years (N=225)</c:v>
                </c:pt>
                <c:pt idx="3">
                  <c:v>&gt;3 years–5 years (N=104)</c:v>
                </c:pt>
                <c:pt idx="4">
                  <c:v>    &gt;5 years      (N=97)</c:v>
                </c:pt>
              </c:strCache>
            </c:strRef>
          </c:cat>
          <c:val>
            <c:numRef>
              <c:f>Sheet1!$B$2:$F$2</c:f>
              <c:numCache>
                <c:formatCode>General</c:formatCode>
                <c:ptCount val="5"/>
                <c:pt idx="0">
                  <c:v>0</c:v>
                </c:pt>
                <c:pt idx="1">
                  <c:v>9.9</c:v>
                </c:pt>
                <c:pt idx="2">
                  <c:v>37.800000000000004</c:v>
                </c:pt>
                <c:pt idx="3">
                  <c:v>38.5</c:v>
                </c:pt>
                <c:pt idx="4">
                  <c:v>47.4</c:v>
                </c:pt>
              </c:numCache>
            </c:numRef>
          </c:val>
        </c:ser>
        <c:ser>
          <c:idx val="1"/>
          <c:order val="1"/>
          <c:tx>
            <c:strRef>
              <c:f>Sheet1!$A$3</c:f>
              <c:strCache>
                <c:ptCount val="1"/>
                <c:pt idx="0">
                  <c:v>Infection (non-CMV)</c:v>
                </c:pt>
              </c:strCache>
            </c:strRef>
          </c:tx>
          <c:spPr>
            <a:ln w="41275">
              <a:solidFill>
                <a:srgbClr val="FFFF00"/>
              </a:solidFill>
              <a:prstDash val="solid"/>
            </a:ln>
          </c:spPr>
          <c:marker>
            <c:symbol val="diamond"/>
            <c:size val="9"/>
            <c:spPr>
              <a:solidFill>
                <a:srgbClr val="FFFF00"/>
              </a:solidFill>
              <a:ln>
                <a:solidFill>
                  <a:srgbClr val="FFFF00"/>
                </a:solidFill>
              </a:ln>
            </c:spPr>
          </c:marker>
          <c:cat>
            <c:strRef>
              <c:f>Sheet1!$B$1:$F$1</c:f>
              <c:strCache>
                <c:ptCount val="5"/>
                <c:pt idx="0">
                  <c:v>     0-30 days     (N=123)</c:v>
                </c:pt>
                <c:pt idx="1">
                  <c:v>31 days–1 year (N=171)</c:v>
                </c:pt>
                <c:pt idx="2">
                  <c:v>&gt;1 year–3 years (N=225)</c:v>
                </c:pt>
                <c:pt idx="3">
                  <c:v>&gt;3 years–5 years (N=104)</c:v>
                </c:pt>
                <c:pt idx="4">
                  <c:v>    &gt;5 years      (N=97)</c:v>
                </c:pt>
              </c:strCache>
            </c:strRef>
          </c:cat>
          <c:val>
            <c:numRef>
              <c:f>Sheet1!$B$3:$F$3</c:f>
              <c:numCache>
                <c:formatCode>General</c:formatCode>
                <c:ptCount val="5"/>
                <c:pt idx="0">
                  <c:v>13</c:v>
                </c:pt>
                <c:pt idx="1">
                  <c:v>32.700000000000003</c:v>
                </c:pt>
                <c:pt idx="2">
                  <c:v>15.6</c:v>
                </c:pt>
                <c:pt idx="3">
                  <c:v>18.3</c:v>
                </c:pt>
                <c:pt idx="4">
                  <c:v>9.3000000000000007</c:v>
                </c:pt>
              </c:numCache>
            </c:numRef>
          </c:val>
        </c:ser>
        <c:ser>
          <c:idx val="2"/>
          <c:order val="2"/>
          <c:tx>
            <c:strRef>
              <c:f>Sheet1!$A$4</c:f>
              <c:strCache>
                <c:ptCount val="1"/>
                <c:pt idx="0">
                  <c:v>Graft Failure</c:v>
                </c:pt>
              </c:strCache>
            </c:strRef>
          </c:tx>
          <c:spPr>
            <a:ln w="41275">
              <a:solidFill>
                <a:srgbClr val="00FF00"/>
              </a:solidFill>
            </a:ln>
          </c:spPr>
          <c:marker>
            <c:symbol val="diamond"/>
            <c:size val="9"/>
            <c:spPr>
              <a:solidFill>
                <a:srgbClr val="00FF00"/>
              </a:solidFill>
              <a:ln>
                <a:solidFill>
                  <a:srgbClr val="00FF00"/>
                </a:solidFill>
              </a:ln>
            </c:spPr>
          </c:marker>
          <c:cat>
            <c:strRef>
              <c:f>Sheet1!$B$1:$F$1</c:f>
              <c:strCache>
                <c:ptCount val="5"/>
                <c:pt idx="0">
                  <c:v>     0-30 days     (N=123)</c:v>
                </c:pt>
                <c:pt idx="1">
                  <c:v>31 days–1 year (N=171)</c:v>
                </c:pt>
                <c:pt idx="2">
                  <c:v>&gt;1 year–3 years (N=225)</c:v>
                </c:pt>
                <c:pt idx="3">
                  <c:v>&gt;3 years–5 years (N=104)</c:v>
                </c:pt>
                <c:pt idx="4">
                  <c:v>    &gt;5 years      (N=97)</c:v>
                </c:pt>
              </c:strCache>
            </c:strRef>
          </c:cat>
          <c:val>
            <c:numRef>
              <c:f>Sheet1!$B$4:$F$4</c:f>
              <c:numCache>
                <c:formatCode>General</c:formatCode>
                <c:ptCount val="5"/>
                <c:pt idx="0">
                  <c:v>29.3</c:v>
                </c:pt>
                <c:pt idx="1">
                  <c:v>19.3</c:v>
                </c:pt>
                <c:pt idx="2">
                  <c:v>24.4</c:v>
                </c:pt>
                <c:pt idx="3">
                  <c:v>21.2</c:v>
                </c:pt>
                <c:pt idx="4">
                  <c:v>19.600000000000001</c:v>
                </c:pt>
              </c:numCache>
            </c:numRef>
          </c:val>
        </c:ser>
        <c:ser>
          <c:idx val="3"/>
          <c:order val="3"/>
          <c:tx>
            <c:strRef>
              <c:f>Sheet1!$A$5</c:f>
              <c:strCache>
                <c:ptCount val="1"/>
                <c:pt idx="0">
                  <c:v>Cardiovascular</c:v>
                </c:pt>
              </c:strCache>
            </c:strRef>
          </c:tx>
          <c:spPr>
            <a:ln w="41275">
              <a:solidFill>
                <a:srgbClr val="9933FF"/>
              </a:solidFill>
            </a:ln>
          </c:spPr>
          <c:marker>
            <c:symbol val="diamond"/>
            <c:size val="9"/>
            <c:spPr>
              <a:solidFill>
                <a:srgbClr val="9933FF"/>
              </a:solidFill>
              <a:ln>
                <a:solidFill>
                  <a:srgbClr val="9933FF"/>
                </a:solidFill>
              </a:ln>
            </c:spPr>
          </c:marker>
          <c:cat>
            <c:strRef>
              <c:f>Sheet1!$B$1:$F$1</c:f>
              <c:strCache>
                <c:ptCount val="5"/>
                <c:pt idx="0">
                  <c:v>     0-30 days     (N=123)</c:v>
                </c:pt>
                <c:pt idx="1">
                  <c:v>31 days–1 year (N=171)</c:v>
                </c:pt>
                <c:pt idx="2">
                  <c:v>&gt;1 year–3 years (N=225)</c:v>
                </c:pt>
                <c:pt idx="3">
                  <c:v>&gt;3 years–5 years (N=104)</c:v>
                </c:pt>
                <c:pt idx="4">
                  <c:v>    &gt;5 years      (N=97)</c:v>
                </c:pt>
              </c:strCache>
            </c:strRef>
          </c:cat>
          <c:val>
            <c:numRef>
              <c:f>Sheet1!$B$5:$F$5</c:f>
              <c:numCache>
                <c:formatCode>General</c:formatCode>
                <c:ptCount val="5"/>
                <c:pt idx="0">
                  <c:v>15.4</c:v>
                </c:pt>
                <c:pt idx="1">
                  <c:v>4.0999999999999996</c:v>
                </c:pt>
                <c:pt idx="2">
                  <c:v>1.3</c:v>
                </c:pt>
                <c:pt idx="3">
                  <c:v>1</c:v>
                </c:pt>
                <c:pt idx="4">
                  <c:v>1</c:v>
                </c:pt>
              </c:numCache>
            </c:numRef>
          </c:val>
        </c:ser>
        <c:ser>
          <c:idx val="4"/>
          <c:order val="4"/>
          <c:tx>
            <c:strRef>
              <c:f>Sheet1!$A$6</c:f>
              <c:strCache>
                <c:ptCount val="1"/>
                <c:pt idx="0">
                  <c:v>Multiple Organ Failure</c:v>
                </c:pt>
              </c:strCache>
            </c:strRef>
          </c:tx>
          <c:spPr>
            <a:ln w="41275">
              <a:solidFill>
                <a:srgbClr val="4DEAF1"/>
              </a:solidFill>
            </a:ln>
          </c:spPr>
          <c:marker>
            <c:symbol val="diamond"/>
            <c:size val="9"/>
            <c:spPr>
              <a:solidFill>
                <a:srgbClr val="4DEAF1"/>
              </a:solidFill>
              <a:ln>
                <a:solidFill>
                  <a:srgbClr val="4DEAF1"/>
                </a:solidFill>
              </a:ln>
            </c:spPr>
          </c:marker>
          <c:cat>
            <c:strRef>
              <c:f>Sheet1!$B$1:$F$1</c:f>
              <c:strCache>
                <c:ptCount val="5"/>
                <c:pt idx="0">
                  <c:v>     0-30 days     (N=123)</c:v>
                </c:pt>
                <c:pt idx="1">
                  <c:v>31 days–1 year (N=171)</c:v>
                </c:pt>
                <c:pt idx="2">
                  <c:v>&gt;1 year–3 years (N=225)</c:v>
                </c:pt>
                <c:pt idx="3">
                  <c:v>&gt;3 years–5 years (N=104)</c:v>
                </c:pt>
                <c:pt idx="4">
                  <c:v>    &gt;5 years      (N=97)</c:v>
                </c:pt>
              </c:strCache>
            </c:strRef>
          </c:cat>
          <c:val>
            <c:numRef>
              <c:f>Sheet1!$B$6:$F$6</c:f>
              <c:numCache>
                <c:formatCode>General</c:formatCode>
                <c:ptCount val="5"/>
                <c:pt idx="0">
                  <c:v>10.6</c:v>
                </c:pt>
                <c:pt idx="1">
                  <c:v>12.3</c:v>
                </c:pt>
                <c:pt idx="2">
                  <c:v>4.9000000000000004</c:v>
                </c:pt>
                <c:pt idx="3">
                  <c:v>3.8</c:v>
                </c:pt>
                <c:pt idx="4">
                  <c:v>5.2</c:v>
                </c:pt>
              </c:numCache>
            </c:numRef>
          </c:val>
        </c:ser>
        <c:marker val="1"/>
        <c:axId val="159776128"/>
        <c:axId val="159819264"/>
      </c:lineChart>
      <c:catAx>
        <c:axId val="159776128"/>
        <c:scaling>
          <c:orientation val="minMax"/>
        </c:scaling>
        <c:axPos val="b"/>
        <c:numFmt formatCode="#,##0" sourceLinked="1"/>
        <c:tickLblPos val="nextTo"/>
        <c:txPr>
          <a:bodyPr rot="0"/>
          <a:lstStyle/>
          <a:p>
            <a:pPr>
              <a:defRPr sz="1500" b="1"/>
            </a:pPr>
            <a:endParaRPr lang="en-US"/>
          </a:p>
        </c:txPr>
        <c:crossAx val="159819264"/>
        <c:crosses val="autoZero"/>
        <c:auto val="1"/>
        <c:lblAlgn val="ctr"/>
        <c:lblOffset val="100"/>
      </c:catAx>
      <c:valAx>
        <c:axId val="159819264"/>
        <c:scaling>
          <c:orientation val="minMax"/>
          <c:max val="5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 of Deaths</a:t>
                </a:r>
                <a:endParaRPr lang="en-US" sz="1700" b="1" i="0" baseline="0" dirty="0">
                  <a:solidFill>
                    <a:schemeClr val="tx1"/>
                  </a:solidFill>
                </a:endParaRPr>
              </a:p>
            </c:rich>
          </c:tx>
          <c:layout>
            <c:manualLayout>
              <c:xMode val="edge"/>
              <c:yMode val="edge"/>
              <c:x val="1.5476854110050425E-2"/>
              <c:y val="0.32582317331302679"/>
            </c:manualLayout>
          </c:layout>
        </c:title>
        <c:numFmt formatCode="General" sourceLinked="1"/>
        <c:tickLblPos val="nextTo"/>
        <c:txPr>
          <a:bodyPr/>
          <a:lstStyle/>
          <a:p>
            <a:pPr>
              <a:defRPr sz="1500" b="1"/>
            </a:pPr>
            <a:endParaRPr lang="en-US"/>
          </a:p>
        </c:txPr>
        <c:crossAx val="159776128"/>
        <c:crosses val="autoZero"/>
        <c:crossBetween val="between"/>
        <c:majorUnit val="10"/>
      </c:valAx>
      <c:spPr>
        <a:solidFill>
          <a:schemeClr val="bg2"/>
        </a:solidFill>
        <a:ln>
          <a:solidFill>
            <a:schemeClr val="tx1"/>
          </a:solidFill>
        </a:ln>
      </c:spPr>
    </c:plotArea>
    <c:legend>
      <c:legendPos val="r"/>
      <c:layout>
        <c:manualLayout>
          <c:xMode val="edge"/>
          <c:yMode val="edge"/>
          <c:x val="0.115"/>
          <c:y val="4.899923799847701E-2"/>
          <c:w val="0.61995575221240118"/>
          <c:h val="0.16118660570654467"/>
        </c:manualLayout>
      </c:layout>
      <c:overlay val="1"/>
      <c:spPr>
        <a:solidFill>
          <a:schemeClr val="bg2"/>
        </a:solidFill>
        <a:ln>
          <a:solidFill>
            <a:schemeClr val="tx1"/>
          </a:solidFill>
        </a:ln>
      </c:spPr>
      <c:txPr>
        <a:bodyPr/>
        <a:lstStyle/>
        <a:p>
          <a:pPr>
            <a:defRPr sz="1500" b="1"/>
          </a:pPr>
          <a:endParaRPr lang="en-US"/>
        </a:p>
      </c:txPr>
    </c:legend>
    <c:plotVisOnly val="1"/>
    <c:dispBlanksAs val="gap"/>
  </c:chart>
  <c:txPr>
    <a:bodyPr/>
    <a:lstStyle/>
    <a:p>
      <a:pPr>
        <a:defRPr sz="1800"/>
      </a:pPr>
      <a:endParaRPr lang="en-US"/>
    </a:p>
  </c:txPr>
  <c:externalData r:id="rId1"/>
</c:chartSpace>
</file>

<file path=ppt/charts/chart45.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900204"/>
          <c:h val="0.80568876471086259"/>
        </c:manualLayout>
      </c:layout>
      <c:scatterChart>
        <c:scatterStyle val="smoothMarker"/>
        <c:ser>
          <c:idx val="0"/>
          <c:order val="0"/>
          <c:tx>
            <c:strRef>
              <c:f>Sheet1!$A$1</c:f>
              <c:strCache>
                <c:ptCount val="1"/>
                <c:pt idx="0">
                  <c:v>Age</c:v>
                </c:pt>
              </c:strCache>
            </c:strRef>
          </c:tx>
          <c:spPr>
            <a:ln w="38100">
              <a:solidFill>
                <a:srgbClr val="00FF00"/>
              </a:solidFill>
            </a:ln>
          </c:spPr>
          <c:marker>
            <c:symbol val="none"/>
          </c:marker>
          <c:xVal>
            <c:numRef>
              <c:f>Sheet1!$A$2:$A$19</c:f>
              <c:numCache>
                <c:formatCode>General</c:formatCode>
                <c:ptCount val="18"/>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numCache>
            </c:numRef>
          </c:xVal>
          <c:yVal>
            <c:numRef>
              <c:f>Sheet1!$B$2:$B$19</c:f>
              <c:numCache>
                <c:formatCode>General</c:formatCode>
                <c:ptCount val="18"/>
                <c:pt idx="0">
                  <c:v>0.50172681633326965</c:v>
                </c:pt>
                <c:pt idx="1">
                  <c:v>0.515311373290675</c:v>
                </c:pt>
                <c:pt idx="2">
                  <c:v>0.52936862256974504</c:v>
                </c:pt>
                <c:pt idx="3">
                  <c:v>0.54445624993395736</c:v>
                </c:pt>
                <c:pt idx="4">
                  <c:v>0.5613069600264885</c:v>
                </c:pt>
                <c:pt idx="5">
                  <c:v>0.58074681828708763</c:v>
                </c:pt>
                <c:pt idx="6">
                  <c:v>0.60372414732381674</c:v>
                </c:pt>
                <c:pt idx="7">
                  <c:v>0.63135245616828473</c:v>
                </c:pt>
                <c:pt idx="8">
                  <c:v>0.66497167377071142</c:v>
                </c:pt>
                <c:pt idx="9">
                  <c:v>0.70623410277274157</c:v>
                </c:pt>
                <c:pt idx="10">
                  <c:v>0.75722477720824344</c:v>
                </c:pt>
                <c:pt idx="11">
                  <c:v>0.82063089457749716</c:v>
                </c:pt>
                <c:pt idx="12">
                  <c:v>0.8999826758771875</c:v>
                </c:pt>
                <c:pt idx="13">
                  <c:v>1</c:v>
                </c:pt>
                <c:pt idx="14">
                  <c:v>1.1262051840771101</c:v>
                </c:pt>
                <c:pt idx="15">
                  <c:v>1.2819820963653799</c:v>
                </c:pt>
                <c:pt idx="16">
                  <c:v>1.4697529543249199</c:v>
                </c:pt>
                <c:pt idx="17">
                  <c:v>1.6910470671445701</c:v>
                </c:pt>
              </c:numCache>
            </c:numRef>
          </c:yVal>
        </c:ser>
        <c:ser>
          <c:idx val="1"/>
          <c:order val="1"/>
          <c:tx>
            <c:strRef>
              <c:f>Sheet1!$C$1</c:f>
              <c:strCache>
                <c:ptCount val="1"/>
                <c:pt idx="0">
                  <c:v>Column2</c:v>
                </c:pt>
              </c:strCache>
            </c:strRef>
          </c:tx>
          <c:spPr>
            <a:ln w="41275">
              <a:solidFill>
                <a:srgbClr val="00FF00"/>
              </a:solidFill>
              <a:prstDash val="sysDash"/>
            </a:ln>
          </c:spPr>
          <c:marker>
            <c:symbol val="none"/>
          </c:marker>
          <c:xVal>
            <c:numRef>
              <c:f>Sheet1!$A$2:$A$19</c:f>
              <c:numCache>
                <c:formatCode>General</c:formatCode>
                <c:ptCount val="18"/>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numCache>
            </c:numRef>
          </c:xVal>
          <c:yVal>
            <c:numRef>
              <c:f>Sheet1!$C$2:$C$19</c:f>
              <c:numCache>
                <c:formatCode>General</c:formatCode>
                <c:ptCount val="18"/>
                <c:pt idx="0">
                  <c:v>0.153668563975841</c:v>
                </c:pt>
                <c:pt idx="1">
                  <c:v>0.176391895223313</c:v>
                </c:pt>
                <c:pt idx="2">
                  <c:v>0.20217797021498116</c:v>
                </c:pt>
                <c:pt idx="3">
                  <c:v>0.23135703696586399</c:v>
                </c:pt>
                <c:pt idx="4">
                  <c:v>0.26432140792088415</c:v>
                </c:pt>
                <c:pt idx="5">
                  <c:v>0.30156650231358739</c:v>
                </c:pt>
                <c:pt idx="6">
                  <c:v>0.34377680748051198</c:v>
                </c:pt>
                <c:pt idx="7">
                  <c:v>0.39197184371161087</c:v>
                </c:pt>
                <c:pt idx="8">
                  <c:v>0.447740684537769</c:v>
                </c:pt>
                <c:pt idx="9">
                  <c:v>0.51360192791764858</c:v>
                </c:pt>
                <c:pt idx="10">
                  <c:v>0.59354086309487863</c:v>
                </c:pt>
                <c:pt idx="11">
                  <c:v>0.69381244898160543</c:v>
                </c:pt>
                <c:pt idx="12">
                  <c:v>0.82418709385617095</c:v>
                </c:pt>
                <c:pt idx="13">
                  <c:v>1</c:v>
                </c:pt>
                <c:pt idx="14">
                  <c:v>1.01975303041776</c:v>
                </c:pt>
                <c:pt idx="15">
                  <c:v>1.03982713939649</c:v>
                </c:pt>
                <c:pt idx="16">
                  <c:v>1.0593630098034099</c:v>
                </c:pt>
                <c:pt idx="17">
                  <c:v>1.0784158393317609</c:v>
                </c:pt>
              </c:numCache>
            </c:numRef>
          </c:yVal>
        </c:ser>
        <c:ser>
          <c:idx val="2"/>
          <c:order val="2"/>
          <c:tx>
            <c:strRef>
              <c:f>Sheet1!$D$1</c:f>
              <c:strCache>
                <c:ptCount val="1"/>
                <c:pt idx="0">
                  <c:v>Column3</c:v>
                </c:pt>
              </c:strCache>
            </c:strRef>
          </c:tx>
          <c:spPr>
            <a:ln w="41275">
              <a:solidFill>
                <a:srgbClr val="00FF00"/>
              </a:solidFill>
              <a:prstDash val="sysDash"/>
            </a:ln>
          </c:spPr>
          <c:marker>
            <c:symbol val="none"/>
          </c:marker>
          <c:xVal>
            <c:numRef>
              <c:f>Sheet1!$A$2:$A$19</c:f>
              <c:numCache>
                <c:formatCode>General</c:formatCode>
                <c:ptCount val="18"/>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numCache>
            </c:numRef>
          </c:xVal>
          <c:yVal>
            <c:numRef>
              <c:f>Sheet1!$D$2:$D$19</c:f>
              <c:numCache>
                <c:formatCode>General</c:formatCode>
                <c:ptCount val="18"/>
                <c:pt idx="0">
                  <c:v>1.6381346432539998</c:v>
                </c:pt>
                <c:pt idx="1">
                  <c:v>1.5054309105672798</c:v>
                </c:pt>
                <c:pt idx="2">
                  <c:v>1.3860616874499729</c:v>
                </c:pt>
                <c:pt idx="3">
                  <c:v>1.2812776822340151</c:v>
                </c:pt>
                <c:pt idx="4">
                  <c:v>1.1919787574243046</c:v>
                </c:pt>
                <c:pt idx="5">
                  <c:v>1.1183830576774898</c:v>
                </c:pt>
                <c:pt idx="6">
                  <c:v>1.06023105145779</c:v>
                </c:pt>
                <c:pt idx="7">
                  <c:v>1.0169248896433298</c:v>
                </c:pt>
                <c:pt idx="8">
                  <c:v>0.98759693319787001</c:v>
                </c:pt>
                <c:pt idx="9">
                  <c:v>0.97111513958178164</c:v>
                </c:pt>
                <c:pt idx="10">
                  <c:v>0.96604867309096165</c:v>
                </c:pt>
                <c:pt idx="11">
                  <c:v>0.9706298382560633</c:v>
                </c:pt>
                <c:pt idx="12">
                  <c:v>0.98274872649293299</c:v>
                </c:pt>
                <c:pt idx="13">
                  <c:v>1</c:v>
                </c:pt>
                <c:pt idx="14">
                  <c:v>1.2437698921302029</c:v>
                </c:pt>
                <c:pt idx="15">
                  <c:v>1.5805301026815348</c:v>
                </c:pt>
                <c:pt idx="16">
                  <c:v>2.0391251410106399</c:v>
                </c:pt>
                <c:pt idx="17">
                  <c:v>2.6517045456882999</c:v>
                </c:pt>
              </c:numCache>
            </c:numRef>
          </c:yVal>
          <c:smooth val="1"/>
        </c:ser>
        <c:axId val="160203520"/>
        <c:axId val="160205440"/>
      </c:scatterChart>
      <c:valAx>
        <c:axId val="160203520"/>
        <c:scaling>
          <c:orientation val="minMax"/>
          <c:max val="17"/>
          <c:min val="0"/>
        </c:scaling>
        <c:axPos val="b"/>
        <c:title>
          <c:tx>
            <c:rich>
              <a:bodyPr/>
              <a:lstStyle/>
              <a:p>
                <a:pPr>
                  <a:defRPr sz="1700"/>
                </a:pPr>
                <a:r>
                  <a:rPr lang="en-US" sz="1700" dirty="0" smtClean="0"/>
                  <a:t>Recipient  Age</a:t>
                </a:r>
                <a:endParaRPr lang="en-US" sz="1700" dirty="0"/>
              </a:p>
            </c:rich>
          </c:tx>
          <c:layout/>
        </c:title>
        <c:numFmt formatCode="#,##0" sourceLinked="0"/>
        <c:tickLblPos val="nextTo"/>
        <c:txPr>
          <a:bodyPr rot="0"/>
          <a:lstStyle/>
          <a:p>
            <a:pPr>
              <a:defRPr sz="1500" b="1"/>
            </a:pPr>
            <a:endParaRPr lang="en-US"/>
          </a:p>
        </c:txPr>
        <c:crossAx val="160205440"/>
        <c:crosses val="autoZero"/>
        <c:crossBetween val="midCat"/>
        <c:majorUnit val="1"/>
      </c:valAx>
      <c:valAx>
        <c:axId val="160205440"/>
        <c:scaling>
          <c:orientation val="minMax"/>
          <c:max val="2"/>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Hazard Ratio of 1 Year Mortality </a:t>
                </a:r>
                <a:endParaRPr lang="en-US" sz="1700" b="1" i="0" baseline="0" dirty="0">
                  <a:solidFill>
                    <a:schemeClr val="tx1"/>
                  </a:solidFill>
                </a:endParaRPr>
              </a:p>
            </c:rich>
          </c:tx>
          <c:layout/>
        </c:title>
        <c:numFmt formatCode="#,##0.0" sourceLinked="0"/>
        <c:tickLblPos val="nextTo"/>
        <c:txPr>
          <a:bodyPr/>
          <a:lstStyle/>
          <a:p>
            <a:pPr>
              <a:defRPr sz="1500" b="1"/>
            </a:pPr>
            <a:endParaRPr lang="en-US"/>
          </a:p>
        </c:txPr>
        <c:crossAx val="160203520"/>
        <c:crosses val="autoZero"/>
        <c:crossBetween val="midCat"/>
        <c:majorUnit val="0.5"/>
      </c:valAx>
      <c:spPr>
        <a:solidFill>
          <a:schemeClr val="bg2"/>
        </a:solidFill>
        <a:ln>
          <a:solidFill>
            <a:schemeClr val="tx1"/>
          </a:solidFill>
        </a:ln>
      </c:spPr>
    </c:plotArea>
    <c:plotVisOnly val="1"/>
    <c:dispBlanksAs val="gap"/>
  </c:chart>
  <c:txPr>
    <a:bodyPr/>
    <a:lstStyle/>
    <a:p>
      <a:pPr>
        <a:defRPr sz="1800"/>
      </a:pPr>
      <a:endParaRPr lang="en-US"/>
    </a:p>
  </c:txPr>
  <c:externalData r:id="rId1"/>
</c:chartSpace>
</file>

<file path=ppt/charts/chart46.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900181"/>
          <c:h val="0.80568876471086259"/>
        </c:manualLayout>
      </c:layout>
      <c:scatterChart>
        <c:scatterStyle val="smoothMarker"/>
        <c:ser>
          <c:idx val="0"/>
          <c:order val="0"/>
          <c:tx>
            <c:strRef>
              <c:f>Sheet1!$A$1</c:f>
              <c:strCache>
                <c:ptCount val="1"/>
                <c:pt idx="0">
                  <c:v>Center Volume</c:v>
                </c:pt>
              </c:strCache>
            </c:strRef>
          </c:tx>
          <c:spPr>
            <a:ln w="38100">
              <a:solidFill>
                <a:srgbClr val="00FF00"/>
              </a:solidFill>
            </a:ln>
          </c:spPr>
          <c:marker>
            <c:symbol val="none"/>
          </c:marker>
          <c:xVal>
            <c:numRef>
              <c:f>Sheet1!$A$2:$A$12</c:f>
              <c:numCache>
                <c:formatCode>General</c:formatCode>
                <c:ptCount val="11"/>
                <c:pt idx="0">
                  <c:v>0</c:v>
                </c:pt>
                <c:pt idx="1">
                  <c:v>1</c:v>
                </c:pt>
                <c:pt idx="2">
                  <c:v>2</c:v>
                </c:pt>
                <c:pt idx="3">
                  <c:v>3</c:v>
                </c:pt>
                <c:pt idx="4">
                  <c:v>4</c:v>
                </c:pt>
                <c:pt idx="5">
                  <c:v>5</c:v>
                </c:pt>
                <c:pt idx="6">
                  <c:v>6</c:v>
                </c:pt>
                <c:pt idx="7">
                  <c:v>7</c:v>
                </c:pt>
                <c:pt idx="8">
                  <c:v>8</c:v>
                </c:pt>
                <c:pt idx="9">
                  <c:v>9</c:v>
                </c:pt>
                <c:pt idx="10">
                  <c:v>10</c:v>
                </c:pt>
              </c:numCache>
            </c:numRef>
          </c:xVal>
          <c:yVal>
            <c:numRef>
              <c:f>Sheet1!$B$2:$B$12</c:f>
              <c:numCache>
                <c:formatCode>General</c:formatCode>
                <c:ptCount val="11"/>
                <c:pt idx="0">
                  <c:v>1.2259321540647099</c:v>
                </c:pt>
                <c:pt idx="1">
                  <c:v>1.1415886590125799</c:v>
                </c:pt>
                <c:pt idx="2">
                  <c:v>1.0657463135818599</c:v>
                </c:pt>
                <c:pt idx="3">
                  <c:v>1</c:v>
                </c:pt>
                <c:pt idx="4">
                  <c:v>0.94498800057035004</c:v>
                </c:pt>
                <c:pt idx="5">
                  <c:v>0.89933110364302904</c:v>
                </c:pt>
                <c:pt idx="6">
                  <c:v>0.86147768853912865</c:v>
                </c:pt>
                <c:pt idx="7">
                  <c:v>0.83016349224786401</c:v>
                </c:pt>
                <c:pt idx="8">
                  <c:v>0.80434520524791897</c:v>
                </c:pt>
                <c:pt idx="9">
                  <c:v>0.78314945937916514</c:v>
                </c:pt>
                <c:pt idx="10">
                  <c:v>0.76583325131767765</c:v>
                </c:pt>
              </c:numCache>
            </c:numRef>
          </c:yVal>
        </c:ser>
        <c:ser>
          <c:idx val="1"/>
          <c:order val="1"/>
          <c:tx>
            <c:strRef>
              <c:f>Sheet1!$C$1</c:f>
              <c:strCache>
                <c:ptCount val="1"/>
                <c:pt idx="0">
                  <c:v>Column2</c:v>
                </c:pt>
              </c:strCache>
            </c:strRef>
          </c:tx>
          <c:spPr>
            <a:ln w="41275">
              <a:solidFill>
                <a:srgbClr val="00FF00"/>
              </a:solidFill>
              <a:prstDash val="sysDash"/>
            </a:ln>
          </c:spPr>
          <c:marker>
            <c:symbol val="none"/>
          </c:marker>
          <c:xVal>
            <c:numRef>
              <c:f>Sheet1!$A$2:$A$12</c:f>
              <c:numCache>
                <c:formatCode>General</c:formatCode>
                <c:ptCount val="11"/>
                <c:pt idx="0">
                  <c:v>0</c:v>
                </c:pt>
                <c:pt idx="1">
                  <c:v>1</c:v>
                </c:pt>
                <c:pt idx="2">
                  <c:v>2</c:v>
                </c:pt>
                <c:pt idx="3">
                  <c:v>3</c:v>
                </c:pt>
                <c:pt idx="4">
                  <c:v>4</c:v>
                </c:pt>
                <c:pt idx="5">
                  <c:v>5</c:v>
                </c:pt>
                <c:pt idx="6">
                  <c:v>6</c:v>
                </c:pt>
                <c:pt idx="7">
                  <c:v>7</c:v>
                </c:pt>
                <c:pt idx="8">
                  <c:v>8</c:v>
                </c:pt>
                <c:pt idx="9">
                  <c:v>9</c:v>
                </c:pt>
                <c:pt idx="10">
                  <c:v>10</c:v>
                </c:pt>
              </c:numCache>
            </c:numRef>
          </c:xVal>
          <c:yVal>
            <c:numRef>
              <c:f>Sheet1!$C$2:$C$12</c:f>
              <c:numCache>
                <c:formatCode>General</c:formatCode>
                <c:ptCount val="11"/>
                <c:pt idx="0">
                  <c:v>0.91571921945703905</c:v>
                </c:pt>
                <c:pt idx="1">
                  <c:v>0.94729250788456398</c:v>
                </c:pt>
                <c:pt idx="2">
                  <c:v>0.976587332274923</c:v>
                </c:pt>
                <c:pt idx="3">
                  <c:v>1</c:v>
                </c:pt>
                <c:pt idx="4">
                  <c:v>0.88015864931890098</c:v>
                </c:pt>
                <c:pt idx="5">
                  <c:v>0.79259890804433697</c:v>
                </c:pt>
                <c:pt idx="6">
                  <c:v>0.72853473353433995</c:v>
                </c:pt>
                <c:pt idx="7">
                  <c:v>0.68177242059524201</c:v>
                </c:pt>
                <c:pt idx="8">
                  <c:v>0.64772646708749915</c:v>
                </c:pt>
                <c:pt idx="9">
                  <c:v>0.62276405204522678</c:v>
                </c:pt>
                <c:pt idx="10">
                  <c:v>0.60377206282640095</c:v>
                </c:pt>
              </c:numCache>
            </c:numRef>
          </c:yVal>
        </c:ser>
        <c:ser>
          <c:idx val="2"/>
          <c:order val="2"/>
          <c:tx>
            <c:strRef>
              <c:f>Sheet1!$D$1</c:f>
              <c:strCache>
                <c:ptCount val="1"/>
                <c:pt idx="0">
                  <c:v>Column3</c:v>
                </c:pt>
              </c:strCache>
            </c:strRef>
          </c:tx>
          <c:spPr>
            <a:ln w="41275">
              <a:solidFill>
                <a:srgbClr val="00FF00"/>
              </a:solidFill>
              <a:prstDash val="sysDash"/>
            </a:ln>
          </c:spPr>
          <c:marker>
            <c:symbol val="none"/>
          </c:marker>
          <c:xVal>
            <c:numRef>
              <c:f>Sheet1!$A$2:$A$12</c:f>
              <c:numCache>
                <c:formatCode>General</c:formatCode>
                <c:ptCount val="11"/>
                <c:pt idx="0">
                  <c:v>0</c:v>
                </c:pt>
                <c:pt idx="1">
                  <c:v>1</c:v>
                </c:pt>
                <c:pt idx="2">
                  <c:v>2</c:v>
                </c:pt>
                <c:pt idx="3">
                  <c:v>3</c:v>
                </c:pt>
                <c:pt idx="4">
                  <c:v>4</c:v>
                </c:pt>
                <c:pt idx="5">
                  <c:v>5</c:v>
                </c:pt>
                <c:pt idx="6">
                  <c:v>6</c:v>
                </c:pt>
                <c:pt idx="7">
                  <c:v>7</c:v>
                </c:pt>
                <c:pt idx="8">
                  <c:v>8</c:v>
                </c:pt>
                <c:pt idx="9">
                  <c:v>9</c:v>
                </c:pt>
                <c:pt idx="10">
                  <c:v>10</c:v>
                </c:pt>
              </c:numCache>
            </c:numRef>
          </c:xVal>
          <c:yVal>
            <c:numRef>
              <c:f>Sheet1!$D$2:$D$12</c:f>
              <c:numCache>
                <c:formatCode>General</c:formatCode>
                <c:ptCount val="11"/>
                <c:pt idx="0">
                  <c:v>1.64123414081106</c:v>
                </c:pt>
                <c:pt idx="1">
                  <c:v>1.3757362752677298</c:v>
                </c:pt>
                <c:pt idx="2">
                  <c:v>1.1630451956278001</c:v>
                </c:pt>
                <c:pt idx="3">
                  <c:v>1</c:v>
                </c:pt>
                <c:pt idx="4">
                  <c:v>1.0145924509325499</c:v>
                </c:pt>
                <c:pt idx="5">
                  <c:v>1.02043596801744</c:v>
                </c:pt>
                <c:pt idx="6">
                  <c:v>1.0186800624458301</c:v>
                </c:pt>
                <c:pt idx="7">
                  <c:v>1.0108525998447841</c:v>
                </c:pt>
                <c:pt idx="8">
                  <c:v>0.9988339863807395</c:v>
                </c:pt>
                <c:pt idx="9">
                  <c:v>0.98484020346334378</c:v>
                </c:pt>
                <c:pt idx="10">
                  <c:v>0.97139401594412078</c:v>
                </c:pt>
              </c:numCache>
            </c:numRef>
          </c:yVal>
          <c:smooth val="1"/>
        </c:ser>
        <c:axId val="160383360"/>
        <c:axId val="160385280"/>
      </c:scatterChart>
      <c:valAx>
        <c:axId val="160383360"/>
        <c:scaling>
          <c:orientation val="minMax"/>
          <c:max val="10"/>
          <c:min val="0"/>
        </c:scaling>
        <c:axPos val="b"/>
        <c:title>
          <c:tx>
            <c:rich>
              <a:bodyPr/>
              <a:lstStyle/>
              <a:p>
                <a:pPr>
                  <a:defRPr sz="1700"/>
                </a:pPr>
                <a:r>
                  <a:rPr lang="en-US" sz="1700" dirty="0" smtClean="0"/>
                  <a:t>Center Volume (cases per year)</a:t>
                </a:r>
                <a:endParaRPr lang="en-US" sz="1700" dirty="0"/>
              </a:p>
            </c:rich>
          </c:tx>
          <c:layout/>
        </c:title>
        <c:numFmt formatCode="#,##0" sourceLinked="0"/>
        <c:tickLblPos val="nextTo"/>
        <c:txPr>
          <a:bodyPr rot="0"/>
          <a:lstStyle/>
          <a:p>
            <a:pPr>
              <a:defRPr sz="1500" b="1"/>
            </a:pPr>
            <a:endParaRPr lang="en-US"/>
          </a:p>
        </c:txPr>
        <c:crossAx val="160385280"/>
        <c:crosses val="autoZero"/>
        <c:crossBetween val="midCat"/>
        <c:majorUnit val="1"/>
      </c:valAx>
      <c:valAx>
        <c:axId val="160385280"/>
        <c:scaling>
          <c:orientation val="minMax"/>
          <c:max val="2"/>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Hazard Ratio of 1 Year Mortality </a:t>
                </a:r>
                <a:endParaRPr lang="en-US" sz="1700" b="1" i="0" baseline="0" dirty="0">
                  <a:solidFill>
                    <a:schemeClr val="tx1"/>
                  </a:solidFill>
                </a:endParaRPr>
              </a:p>
            </c:rich>
          </c:tx>
          <c:layout/>
        </c:title>
        <c:numFmt formatCode="#,##0.0" sourceLinked="0"/>
        <c:tickLblPos val="nextTo"/>
        <c:txPr>
          <a:bodyPr/>
          <a:lstStyle/>
          <a:p>
            <a:pPr>
              <a:defRPr sz="1500" b="1"/>
            </a:pPr>
            <a:endParaRPr lang="en-US"/>
          </a:p>
        </c:txPr>
        <c:crossAx val="160383360"/>
        <c:crosses val="autoZero"/>
        <c:crossBetween val="midCat"/>
        <c:majorUnit val="0.5"/>
      </c:valAx>
      <c:spPr>
        <a:solidFill>
          <a:schemeClr val="bg2"/>
        </a:solidFill>
        <a:ln>
          <a:solidFill>
            <a:schemeClr val="tx1"/>
          </a:solidFill>
        </a:ln>
      </c:spPr>
    </c:plotArea>
    <c:plotVisOnly val="1"/>
    <c:dispBlanksAs val="gap"/>
  </c:chart>
  <c:txPr>
    <a:bodyPr/>
    <a:lstStyle/>
    <a:p>
      <a:pPr>
        <a:defRPr sz="1800"/>
      </a:pPr>
      <a:endParaRPr lang="en-US"/>
    </a:p>
  </c:txPr>
  <c:externalData r:id="rId1"/>
</c:chartSpace>
</file>

<file path=ppt/charts/chart47.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900204"/>
          <c:h val="0.80568876471086259"/>
        </c:manualLayout>
      </c:layout>
      <c:scatterChart>
        <c:scatterStyle val="smoothMarker"/>
        <c:ser>
          <c:idx val="0"/>
          <c:order val="0"/>
          <c:tx>
            <c:strRef>
              <c:f>Sheet1!$A$1</c:f>
              <c:strCache>
                <c:ptCount val="1"/>
                <c:pt idx="0">
                  <c:v>Bilirubin</c:v>
                </c:pt>
              </c:strCache>
            </c:strRef>
          </c:tx>
          <c:spPr>
            <a:ln w="38100">
              <a:solidFill>
                <a:srgbClr val="00FF00"/>
              </a:solidFill>
            </a:ln>
          </c:spPr>
          <c:marker>
            <c:symbol val="none"/>
          </c:marker>
          <c:xVal>
            <c:numRef>
              <c:f>Sheet1!$A$2:$A$17</c:f>
              <c:numCache>
                <c:formatCode>General</c:formatCode>
                <c:ptCount val="16"/>
                <c:pt idx="0">
                  <c:v>0</c:v>
                </c:pt>
                <c:pt idx="1">
                  <c:v>0.1</c:v>
                </c:pt>
                <c:pt idx="2">
                  <c:v>0.2</c:v>
                </c:pt>
                <c:pt idx="3">
                  <c:v>0.30000000000000032</c:v>
                </c:pt>
                <c:pt idx="4">
                  <c:v>0.4</c:v>
                </c:pt>
                <c:pt idx="5">
                  <c:v>0.5</c:v>
                </c:pt>
                <c:pt idx="6">
                  <c:v>0.60000000000000064</c:v>
                </c:pt>
                <c:pt idx="7">
                  <c:v>0.70000000000000062</c:v>
                </c:pt>
                <c:pt idx="8">
                  <c:v>0.8</c:v>
                </c:pt>
                <c:pt idx="9">
                  <c:v>0.9</c:v>
                </c:pt>
                <c:pt idx="10">
                  <c:v>1</c:v>
                </c:pt>
                <c:pt idx="11">
                  <c:v>1.1000000000000001</c:v>
                </c:pt>
                <c:pt idx="12">
                  <c:v>1.2</c:v>
                </c:pt>
                <c:pt idx="13">
                  <c:v>1.3</c:v>
                </c:pt>
                <c:pt idx="14">
                  <c:v>1.4</c:v>
                </c:pt>
                <c:pt idx="15">
                  <c:v>1.5</c:v>
                </c:pt>
              </c:numCache>
            </c:numRef>
          </c:xVal>
          <c:yVal>
            <c:numRef>
              <c:f>Sheet1!$B$2:$B$17</c:f>
              <c:numCache>
                <c:formatCode>General</c:formatCode>
                <c:ptCount val="16"/>
                <c:pt idx="0">
                  <c:v>0.90332776733686759</c:v>
                </c:pt>
                <c:pt idx="1">
                  <c:v>0.92658234328466227</c:v>
                </c:pt>
                <c:pt idx="2">
                  <c:v>0.9504355671674265</c:v>
                </c:pt>
                <c:pt idx="3">
                  <c:v>0.97490285011760403</c:v>
                </c:pt>
                <c:pt idx="4">
                  <c:v>1</c:v>
                </c:pt>
                <c:pt idx="5">
                  <c:v>1.0257432316249351</c:v>
                </c:pt>
                <c:pt idx="6">
                  <c:v>1.0521491772243898</c:v>
                </c:pt>
                <c:pt idx="7">
                  <c:v>1.0792348971976602</c:v>
                </c:pt>
                <c:pt idx="8">
                  <c:v>1.1070178911339501</c:v>
                </c:pt>
                <c:pt idx="9">
                  <c:v>1.1355161091183701</c:v>
                </c:pt>
                <c:pt idx="10">
                  <c:v>1.1647479633292686</c:v>
                </c:pt>
                <c:pt idx="11">
                  <c:v>1.1947323399339362</c:v>
                </c:pt>
                <c:pt idx="12">
                  <c:v>1.2254886112906598</c:v>
                </c:pt>
                <c:pt idx="13">
                  <c:v>1.2570366484648436</c:v>
                </c:pt>
                <c:pt idx="14">
                  <c:v>1.2893968340673199</c:v>
                </c:pt>
                <c:pt idx="15">
                  <c:v>1.3225900754231898</c:v>
                </c:pt>
              </c:numCache>
            </c:numRef>
          </c:yVal>
        </c:ser>
        <c:ser>
          <c:idx val="1"/>
          <c:order val="1"/>
          <c:tx>
            <c:strRef>
              <c:f>Sheet1!$C$1</c:f>
              <c:strCache>
                <c:ptCount val="1"/>
                <c:pt idx="0">
                  <c:v>Column1</c:v>
                </c:pt>
              </c:strCache>
            </c:strRef>
          </c:tx>
          <c:spPr>
            <a:ln w="41275">
              <a:solidFill>
                <a:srgbClr val="00FF00"/>
              </a:solidFill>
              <a:prstDash val="sysDash"/>
            </a:ln>
          </c:spPr>
          <c:marker>
            <c:symbol val="none"/>
          </c:marker>
          <c:xVal>
            <c:numRef>
              <c:f>Sheet1!$A$2:$A$17</c:f>
              <c:numCache>
                <c:formatCode>General</c:formatCode>
                <c:ptCount val="16"/>
                <c:pt idx="0">
                  <c:v>0</c:v>
                </c:pt>
                <c:pt idx="1">
                  <c:v>0.1</c:v>
                </c:pt>
                <c:pt idx="2">
                  <c:v>0.2</c:v>
                </c:pt>
                <c:pt idx="3">
                  <c:v>0.30000000000000032</c:v>
                </c:pt>
                <c:pt idx="4">
                  <c:v>0.4</c:v>
                </c:pt>
                <c:pt idx="5">
                  <c:v>0.5</c:v>
                </c:pt>
                <c:pt idx="6">
                  <c:v>0.60000000000000064</c:v>
                </c:pt>
                <c:pt idx="7">
                  <c:v>0.70000000000000062</c:v>
                </c:pt>
                <c:pt idx="8">
                  <c:v>0.8</c:v>
                </c:pt>
                <c:pt idx="9">
                  <c:v>0.9</c:v>
                </c:pt>
                <c:pt idx="10">
                  <c:v>1</c:v>
                </c:pt>
                <c:pt idx="11">
                  <c:v>1.1000000000000001</c:v>
                </c:pt>
                <c:pt idx="12">
                  <c:v>1.2</c:v>
                </c:pt>
                <c:pt idx="13">
                  <c:v>1.3</c:v>
                </c:pt>
                <c:pt idx="14">
                  <c:v>1.4</c:v>
                </c:pt>
                <c:pt idx="15">
                  <c:v>1.5</c:v>
                </c:pt>
              </c:numCache>
            </c:numRef>
          </c:xVal>
          <c:yVal>
            <c:numRef>
              <c:f>Sheet1!$C$2:$C$17</c:f>
              <c:numCache>
                <c:formatCode>General</c:formatCode>
                <c:ptCount val="16"/>
                <c:pt idx="0">
                  <c:v>0.80245722799236385</c:v>
                </c:pt>
                <c:pt idx="1">
                  <c:v>0.84784491523946715</c:v>
                </c:pt>
                <c:pt idx="2">
                  <c:v>0.89579977003366495</c:v>
                </c:pt>
                <c:pt idx="3">
                  <c:v>0.94646699363140196</c:v>
                </c:pt>
                <c:pt idx="4">
                  <c:v>1</c:v>
                </c:pt>
                <c:pt idx="5">
                  <c:v>0.99582446861931695</c:v>
                </c:pt>
                <c:pt idx="6">
                  <c:v>0.99166637230094556</c:v>
                </c:pt>
                <c:pt idx="7">
                  <c:v>0.987525638244236</c:v>
                </c:pt>
                <c:pt idx="8">
                  <c:v>0.98340219395251427</c:v>
                </c:pt>
                <c:pt idx="9">
                  <c:v>0.97929596723183765</c:v>
                </c:pt>
                <c:pt idx="10">
                  <c:v>0.97520688618968565</c:v>
                </c:pt>
                <c:pt idx="11">
                  <c:v>0.97113487923374264</c:v>
                </c:pt>
                <c:pt idx="12">
                  <c:v>0.96707987507062665</c:v>
                </c:pt>
                <c:pt idx="13">
                  <c:v>0.96304180270464479</c:v>
                </c:pt>
                <c:pt idx="14">
                  <c:v>0.95902059143653895</c:v>
                </c:pt>
                <c:pt idx="15">
                  <c:v>0.9550161708622722</c:v>
                </c:pt>
              </c:numCache>
            </c:numRef>
          </c:yVal>
        </c:ser>
        <c:ser>
          <c:idx val="2"/>
          <c:order val="2"/>
          <c:tx>
            <c:strRef>
              <c:f>Sheet1!$D$1</c:f>
              <c:strCache>
                <c:ptCount val="1"/>
                <c:pt idx="0">
                  <c:v>Column2</c:v>
                </c:pt>
              </c:strCache>
            </c:strRef>
          </c:tx>
          <c:spPr>
            <a:ln w="41275">
              <a:solidFill>
                <a:srgbClr val="00FF00"/>
              </a:solidFill>
              <a:prstDash val="sysDash"/>
            </a:ln>
          </c:spPr>
          <c:marker>
            <c:symbol val="none"/>
          </c:marker>
          <c:xVal>
            <c:numRef>
              <c:f>Sheet1!$A$2:$A$17</c:f>
              <c:numCache>
                <c:formatCode>General</c:formatCode>
                <c:ptCount val="16"/>
                <c:pt idx="0">
                  <c:v>0</c:v>
                </c:pt>
                <c:pt idx="1">
                  <c:v>0.1</c:v>
                </c:pt>
                <c:pt idx="2">
                  <c:v>0.2</c:v>
                </c:pt>
                <c:pt idx="3">
                  <c:v>0.30000000000000032</c:v>
                </c:pt>
                <c:pt idx="4">
                  <c:v>0.4</c:v>
                </c:pt>
                <c:pt idx="5">
                  <c:v>0.5</c:v>
                </c:pt>
                <c:pt idx="6">
                  <c:v>0.60000000000000064</c:v>
                </c:pt>
                <c:pt idx="7">
                  <c:v>0.70000000000000062</c:v>
                </c:pt>
                <c:pt idx="8">
                  <c:v>0.8</c:v>
                </c:pt>
                <c:pt idx="9">
                  <c:v>0.9</c:v>
                </c:pt>
                <c:pt idx="10">
                  <c:v>1</c:v>
                </c:pt>
                <c:pt idx="11">
                  <c:v>1.1000000000000001</c:v>
                </c:pt>
                <c:pt idx="12">
                  <c:v>1.2</c:v>
                </c:pt>
                <c:pt idx="13">
                  <c:v>1.3</c:v>
                </c:pt>
                <c:pt idx="14">
                  <c:v>1.4</c:v>
                </c:pt>
                <c:pt idx="15">
                  <c:v>1.5</c:v>
                </c:pt>
              </c:numCache>
            </c:numRef>
          </c:xVal>
          <c:yVal>
            <c:numRef>
              <c:f>Sheet1!$D$2:$D$17</c:f>
              <c:numCache>
                <c:formatCode>General</c:formatCode>
                <c:ptCount val="16"/>
                <c:pt idx="0">
                  <c:v>1.0168779428697101</c:v>
                </c:pt>
                <c:pt idx="1">
                  <c:v>1.0126319371089398</c:v>
                </c:pt>
                <c:pt idx="2">
                  <c:v>1.0084036606784599</c:v>
                </c:pt>
                <c:pt idx="3">
                  <c:v>1.0041930395489</c:v>
                </c:pt>
                <c:pt idx="4">
                  <c:v>1</c:v>
                </c:pt>
                <c:pt idx="5">
                  <c:v>1.05656088033583</c:v>
                </c:pt>
                <c:pt idx="6">
                  <c:v>1.1163208938560201</c:v>
                </c:pt>
                <c:pt idx="7">
                  <c:v>1.1794609863498</c:v>
                </c:pt>
                <c:pt idx="8">
                  <c:v>1.24617233805951</c:v>
                </c:pt>
                <c:pt idx="9">
                  <c:v>1.3166569425503101</c:v>
                </c:pt>
                <c:pt idx="10">
                  <c:v>1.3911282183212399</c:v>
                </c:pt>
                <c:pt idx="11">
                  <c:v>1.4698116550094855</c:v>
                </c:pt>
                <c:pt idx="12">
                  <c:v>1.5529454961447</c:v>
                </c:pt>
                <c:pt idx="13">
                  <c:v>1.6407814605202153</c:v>
                </c:pt>
                <c:pt idx="14">
                  <c:v>1.7335855043659401</c:v>
                </c:pt>
                <c:pt idx="15">
                  <c:v>1.83163862663031</c:v>
                </c:pt>
              </c:numCache>
            </c:numRef>
          </c:yVal>
          <c:smooth val="1"/>
        </c:ser>
        <c:axId val="160438144"/>
        <c:axId val="160468992"/>
      </c:scatterChart>
      <c:valAx>
        <c:axId val="160438144"/>
        <c:scaling>
          <c:orientation val="minMax"/>
          <c:max val="1.5"/>
          <c:min val="0"/>
        </c:scaling>
        <c:axPos val="b"/>
        <c:title>
          <c:tx>
            <c:rich>
              <a:bodyPr/>
              <a:lstStyle/>
              <a:p>
                <a:pPr marL="0" marR="0" indent="0" algn="ctr" defTabSz="914400" rtl="0" eaLnBrk="1" fontAlgn="auto" latinLnBrk="0" hangingPunct="1">
                  <a:lnSpc>
                    <a:spcPct val="100000"/>
                  </a:lnSpc>
                  <a:spcBef>
                    <a:spcPts val="0"/>
                  </a:spcBef>
                  <a:spcAft>
                    <a:spcPts val="0"/>
                  </a:spcAft>
                  <a:buClrTx/>
                  <a:buSzTx/>
                  <a:buFontTx/>
                  <a:buNone/>
                  <a:tabLst/>
                  <a:defRPr sz="1700" b="1" i="0" u="none" strike="noStrike" kern="1200" baseline="0">
                    <a:solidFill>
                      <a:srgbClr val="FFFFFF"/>
                    </a:solidFill>
                    <a:latin typeface="+mn-lt"/>
                    <a:ea typeface="+mn-ea"/>
                    <a:cs typeface="+mn-cs"/>
                  </a:defRPr>
                </a:pPr>
                <a:r>
                  <a:rPr lang="en-US" sz="1800" b="1" i="0" baseline="0" dirty="0" smtClean="0"/>
                  <a:t>Bilirubin (mg/dl)</a:t>
                </a:r>
              </a:p>
            </c:rich>
          </c:tx>
          <c:layout/>
        </c:title>
        <c:numFmt formatCode="#,##0.0" sourceLinked="0"/>
        <c:tickLblPos val="nextTo"/>
        <c:txPr>
          <a:bodyPr rot="0"/>
          <a:lstStyle/>
          <a:p>
            <a:pPr>
              <a:defRPr sz="1500" b="1"/>
            </a:pPr>
            <a:endParaRPr lang="en-US"/>
          </a:p>
        </c:txPr>
        <c:crossAx val="160468992"/>
        <c:crosses val="autoZero"/>
        <c:crossBetween val="midCat"/>
        <c:majorUnit val="0.5"/>
      </c:valAx>
      <c:valAx>
        <c:axId val="160468992"/>
        <c:scaling>
          <c:orientation val="minMax"/>
          <c:max val="2"/>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Hazard Ratio of 1 Year Mortality </a:t>
                </a:r>
                <a:endParaRPr lang="en-US" sz="1700" b="1" i="0" baseline="0" dirty="0">
                  <a:solidFill>
                    <a:schemeClr val="tx1"/>
                  </a:solidFill>
                </a:endParaRPr>
              </a:p>
            </c:rich>
          </c:tx>
          <c:layout/>
        </c:title>
        <c:numFmt formatCode="#,##0.0" sourceLinked="0"/>
        <c:tickLblPos val="nextTo"/>
        <c:txPr>
          <a:bodyPr/>
          <a:lstStyle/>
          <a:p>
            <a:pPr>
              <a:defRPr sz="1500" b="1"/>
            </a:pPr>
            <a:endParaRPr lang="en-US"/>
          </a:p>
        </c:txPr>
        <c:crossAx val="160438144"/>
        <c:crosses val="autoZero"/>
        <c:crossBetween val="midCat"/>
        <c:majorUnit val="0.5"/>
      </c:valAx>
      <c:spPr>
        <a:solidFill>
          <a:schemeClr val="bg2"/>
        </a:solidFill>
        <a:ln>
          <a:solidFill>
            <a:schemeClr val="tx1"/>
          </a:solidFill>
        </a:ln>
      </c:spPr>
    </c:plotArea>
    <c:plotVisOnly val="1"/>
    <c:dispBlanksAs val="gap"/>
  </c:chart>
  <c:txPr>
    <a:bodyPr/>
    <a:lstStyle/>
    <a:p>
      <a:pPr>
        <a:defRPr sz="1800"/>
      </a:pPr>
      <a:endParaRPr lang="en-US"/>
    </a:p>
  </c:txPr>
  <c:externalData r:id="rId1"/>
</c:chartSpace>
</file>

<file path=ppt/charts/chart48.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900226"/>
          <c:h val="0.82177715688764708"/>
        </c:manualLayout>
      </c:layout>
      <c:scatterChart>
        <c:scatterStyle val="smoothMarker"/>
        <c:ser>
          <c:idx val="0"/>
          <c:order val="0"/>
          <c:tx>
            <c:strRef>
              <c:f>Sheet1!$A$1</c:f>
              <c:strCache>
                <c:ptCount val="1"/>
                <c:pt idx="0">
                  <c:v>Recipeint Age</c:v>
                </c:pt>
              </c:strCache>
            </c:strRef>
          </c:tx>
          <c:spPr>
            <a:ln w="38100">
              <a:solidFill>
                <a:srgbClr val="00FF00"/>
              </a:solidFill>
            </a:ln>
          </c:spPr>
          <c:marker>
            <c:symbol val="none"/>
          </c:marker>
          <c:xVal>
            <c:numRef>
              <c:f>Sheet1!$A$2:$A$19</c:f>
              <c:numCache>
                <c:formatCode>General</c:formatCode>
                <c:ptCount val="18"/>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numCache>
            </c:numRef>
          </c:xVal>
          <c:yVal>
            <c:numRef>
              <c:f>Sheet1!$B$2:$B$19</c:f>
              <c:numCache>
                <c:formatCode>General</c:formatCode>
                <c:ptCount val="18"/>
                <c:pt idx="0">
                  <c:v>0.94158851878968197</c:v>
                </c:pt>
                <c:pt idx="1">
                  <c:v>0.91615206712766173</c:v>
                </c:pt>
                <c:pt idx="2">
                  <c:v>0.89161749454599104</c:v>
                </c:pt>
                <c:pt idx="3">
                  <c:v>0.86899488447710715</c:v>
                </c:pt>
                <c:pt idx="4">
                  <c:v>0.84939774764967679</c:v>
                </c:pt>
                <c:pt idx="5">
                  <c:v>0.83384985952749047</c:v>
                </c:pt>
                <c:pt idx="6">
                  <c:v>0.82333221346089114</c:v>
                </c:pt>
                <c:pt idx="7">
                  <c:v>0.818842681773439</c:v>
                </c:pt>
                <c:pt idx="8">
                  <c:v>0.82146975020011903</c:v>
                </c:pt>
                <c:pt idx="9">
                  <c:v>0.8324842811958485</c:v>
                </c:pt>
                <c:pt idx="10">
                  <c:v>0.8534567043876895</c:v>
                </c:pt>
                <c:pt idx="11">
                  <c:v>0.88641185554021851</c:v>
                </c:pt>
                <c:pt idx="12">
                  <c:v>0.9340408064347413</c:v>
                </c:pt>
                <c:pt idx="13">
                  <c:v>1</c:v>
                </c:pt>
                <c:pt idx="14">
                  <c:v>1.0882964521308598</c:v>
                </c:pt>
                <c:pt idx="15">
                  <c:v>1.19989442631774</c:v>
                </c:pt>
                <c:pt idx="16">
                  <c:v>1.3344570428353641</c:v>
                </c:pt>
                <c:pt idx="17">
                  <c:v>1.4905585153438001</c:v>
                </c:pt>
              </c:numCache>
            </c:numRef>
          </c:yVal>
        </c:ser>
        <c:ser>
          <c:idx val="1"/>
          <c:order val="1"/>
          <c:tx>
            <c:strRef>
              <c:f>Sheet1!$C$1</c:f>
              <c:strCache>
                <c:ptCount val="1"/>
                <c:pt idx="0">
                  <c:v>Column2</c:v>
                </c:pt>
              </c:strCache>
            </c:strRef>
          </c:tx>
          <c:spPr>
            <a:ln w="41275">
              <a:solidFill>
                <a:srgbClr val="00FF00"/>
              </a:solidFill>
              <a:prstDash val="sysDash"/>
            </a:ln>
          </c:spPr>
          <c:marker>
            <c:symbol val="none"/>
          </c:marker>
          <c:xVal>
            <c:numRef>
              <c:f>Sheet1!$A$2:$A$19</c:f>
              <c:numCache>
                <c:formatCode>General</c:formatCode>
                <c:ptCount val="18"/>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numCache>
            </c:numRef>
          </c:xVal>
          <c:yVal>
            <c:numRef>
              <c:f>Sheet1!$C$2:$C$19</c:f>
              <c:numCache>
                <c:formatCode>General</c:formatCode>
                <c:ptCount val="18"/>
                <c:pt idx="0">
                  <c:v>0.55465138146041904</c:v>
                </c:pt>
                <c:pt idx="1">
                  <c:v>0.57136122906704956</c:v>
                </c:pt>
                <c:pt idx="2">
                  <c:v>0.58792403340622001</c:v>
                </c:pt>
                <c:pt idx="3">
                  <c:v>0.60441227248197604</c:v>
                </c:pt>
                <c:pt idx="4">
                  <c:v>0.6210138697274552</c:v>
                </c:pt>
                <c:pt idx="5">
                  <c:v>0.63802774322345579</c:v>
                </c:pt>
                <c:pt idx="6">
                  <c:v>0.65597300751761378</c:v>
                </c:pt>
                <c:pt idx="7">
                  <c:v>0.67576870755768814</c:v>
                </c:pt>
                <c:pt idx="8">
                  <c:v>0.69898236620157095</c:v>
                </c:pt>
                <c:pt idx="9">
                  <c:v>0.72810125050523278</c:v>
                </c:pt>
                <c:pt idx="10">
                  <c:v>0.76676565392190865</c:v>
                </c:pt>
                <c:pt idx="11">
                  <c:v>0.8199940366248506</c:v>
                </c:pt>
                <c:pt idx="12">
                  <c:v>0.89458796558521936</c:v>
                </c:pt>
                <c:pt idx="13">
                  <c:v>1</c:v>
                </c:pt>
                <c:pt idx="14">
                  <c:v>1.0315852594904851</c:v>
                </c:pt>
                <c:pt idx="15">
                  <c:v>1.0683751920593099</c:v>
                </c:pt>
                <c:pt idx="16">
                  <c:v>1.1090143425226751</c:v>
                </c:pt>
                <c:pt idx="17">
                  <c:v>1.1523697998599198</c:v>
                </c:pt>
              </c:numCache>
            </c:numRef>
          </c:yVal>
        </c:ser>
        <c:ser>
          <c:idx val="2"/>
          <c:order val="2"/>
          <c:tx>
            <c:strRef>
              <c:f>Sheet1!$D$1</c:f>
              <c:strCache>
                <c:ptCount val="1"/>
                <c:pt idx="0">
                  <c:v>Column3</c:v>
                </c:pt>
              </c:strCache>
            </c:strRef>
          </c:tx>
          <c:spPr>
            <a:ln w="41275">
              <a:solidFill>
                <a:srgbClr val="00FF00"/>
              </a:solidFill>
              <a:prstDash val="sysDash"/>
            </a:ln>
          </c:spPr>
          <c:marker>
            <c:symbol val="none"/>
          </c:marker>
          <c:xVal>
            <c:numRef>
              <c:f>Sheet1!$A$2:$A$19</c:f>
              <c:numCache>
                <c:formatCode>General</c:formatCode>
                <c:ptCount val="18"/>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numCache>
            </c:numRef>
          </c:xVal>
          <c:yVal>
            <c:numRef>
              <c:f>Sheet1!$D$2:$D$19</c:f>
              <c:numCache>
                <c:formatCode>General</c:formatCode>
                <c:ptCount val="18"/>
                <c:pt idx="0">
                  <c:v>1.5984616073291313</c:v>
                </c:pt>
                <c:pt idx="1">
                  <c:v>1.4690086890788998</c:v>
                </c:pt>
                <c:pt idx="2">
                  <c:v>1.3521844854251499</c:v>
                </c:pt>
                <c:pt idx="3">
                  <c:v>1.249399033785985</c:v>
                </c:pt>
                <c:pt idx="4">
                  <c:v>1.1617720132868701</c:v>
                </c:pt>
                <c:pt idx="5">
                  <c:v>1.0897732827747746</c:v>
                </c:pt>
                <c:pt idx="6">
                  <c:v>1.0333899809196099</c:v>
                </c:pt>
                <c:pt idx="7">
                  <c:v>0.99220832511940749</c:v>
                </c:pt>
                <c:pt idx="8">
                  <c:v>0.96542142280488874</c:v>
                </c:pt>
                <c:pt idx="9">
                  <c:v>0.95183201231597614</c:v>
                </c:pt>
                <c:pt idx="10">
                  <c:v>0.94994910444760261</c:v>
                </c:pt>
                <c:pt idx="11">
                  <c:v>0.95820938024910562</c:v>
                </c:pt>
                <c:pt idx="12">
                  <c:v>0.97523358422838202</c:v>
                </c:pt>
                <c:pt idx="13">
                  <c:v>1</c:v>
                </c:pt>
                <c:pt idx="14">
                  <c:v>1.1481253312068453</c:v>
                </c:pt>
                <c:pt idx="15">
                  <c:v>1.3476039550611798</c:v>
                </c:pt>
                <c:pt idx="16">
                  <c:v>1.6057281956535798</c:v>
                </c:pt>
                <c:pt idx="17">
                  <c:v>1.9279962803034036</c:v>
                </c:pt>
              </c:numCache>
            </c:numRef>
          </c:yVal>
          <c:smooth val="1"/>
        </c:ser>
        <c:axId val="161040256"/>
        <c:axId val="161058816"/>
      </c:scatterChart>
      <c:valAx>
        <c:axId val="161040256"/>
        <c:scaling>
          <c:orientation val="minMax"/>
          <c:max val="17"/>
          <c:min val="0"/>
        </c:scaling>
        <c:axPos val="b"/>
        <c:title>
          <c:tx>
            <c:rich>
              <a:bodyPr/>
              <a:lstStyle/>
              <a:p>
                <a:pPr>
                  <a:defRPr sz="1700"/>
                </a:pPr>
                <a:r>
                  <a:rPr lang="en-US" sz="1700" dirty="0" smtClean="0"/>
                  <a:t>Recipient Age</a:t>
                </a:r>
                <a:endParaRPr lang="en-US" sz="1700" dirty="0"/>
              </a:p>
            </c:rich>
          </c:tx>
          <c:layout>
            <c:manualLayout>
              <c:xMode val="edge"/>
              <c:yMode val="edge"/>
              <c:x val="0.45972951942954032"/>
              <c:y val="0.9393817204301077"/>
            </c:manualLayout>
          </c:layout>
        </c:title>
        <c:numFmt formatCode="#,##0" sourceLinked="0"/>
        <c:tickLblPos val="nextTo"/>
        <c:txPr>
          <a:bodyPr rot="0"/>
          <a:lstStyle/>
          <a:p>
            <a:pPr>
              <a:defRPr sz="1500" b="1"/>
            </a:pPr>
            <a:endParaRPr lang="en-US"/>
          </a:p>
        </c:txPr>
        <c:crossAx val="161058816"/>
        <c:crosses val="autoZero"/>
        <c:crossBetween val="midCat"/>
        <c:majorUnit val="1"/>
      </c:valAx>
      <c:valAx>
        <c:axId val="161058816"/>
        <c:scaling>
          <c:orientation val="minMax"/>
          <c:max val="2"/>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Hazard Ratio of 5 Year Mortality </a:t>
                </a:r>
                <a:endParaRPr lang="en-US" sz="1700" b="1" i="0" baseline="0" dirty="0">
                  <a:solidFill>
                    <a:schemeClr val="tx1"/>
                  </a:solidFill>
                </a:endParaRPr>
              </a:p>
            </c:rich>
          </c:tx>
          <c:layout/>
        </c:title>
        <c:numFmt formatCode="#,##0.0" sourceLinked="0"/>
        <c:tickLblPos val="nextTo"/>
        <c:txPr>
          <a:bodyPr/>
          <a:lstStyle/>
          <a:p>
            <a:pPr>
              <a:defRPr sz="1500" b="1"/>
            </a:pPr>
            <a:endParaRPr lang="en-US"/>
          </a:p>
        </c:txPr>
        <c:crossAx val="161040256"/>
        <c:crosses val="autoZero"/>
        <c:crossBetween val="midCat"/>
        <c:majorUnit val="0.5"/>
      </c:valAx>
      <c:spPr>
        <a:solidFill>
          <a:schemeClr val="bg2"/>
        </a:solidFill>
        <a:ln>
          <a:solidFill>
            <a:schemeClr val="tx1"/>
          </a:solidFill>
        </a:ln>
      </c:spPr>
    </c:plotArea>
    <c:plotVisOnly val="1"/>
    <c:dispBlanksAs val="gap"/>
  </c:chart>
  <c:txPr>
    <a:bodyPr/>
    <a:lstStyle/>
    <a:p>
      <a:pPr>
        <a:defRPr sz="1800"/>
      </a:pPr>
      <a:endParaRPr lang="en-US"/>
    </a:p>
  </c:txPr>
  <c:externalData r:id="rId1"/>
</c:chartSpace>
</file>

<file path=ppt/charts/chart49.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900204"/>
          <c:h val="0.78955973245279865"/>
        </c:manualLayout>
      </c:layout>
      <c:scatterChart>
        <c:scatterStyle val="smoothMarker"/>
        <c:ser>
          <c:idx val="0"/>
          <c:order val="0"/>
          <c:tx>
            <c:strRef>
              <c:f>Sheet1!$A$1</c:f>
              <c:strCache>
                <c:ptCount val="1"/>
                <c:pt idx="0">
                  <c:v>Center Volume</c:v>
                </c:pt>
              </c:strCache>
            </c:strRef>
          </c:tx>
          <c:spPr>
            <a:ln w="38100">
              <a:solidFill>
                <a:srgbClr val="00FF00"/>
              </a:solidFill>
            </a:ln>
          </c:spPr>
          <c:marker>
            <c:symbol val="none"/>
          </c:marker>
          <c:xVal>
            <c:numRef>
              <c:f>Sheet1!$A$2:$A$12</c:f>
              <c:numCache>
                <c:formatCode>General</c:formatCode>
                <c:ptCount val="11"/>
                <c:pt idx="0">
                  <c:v>0</c:v>
                </c:pt>
                <c:pt idx="1">
                  <c:v>1</c:v>
                </c:pt>
                <c:pt idx="2">
                  <c:v>2</c:v>
                </c:pt>
                <c:pt idx="3">
                  <c:v>3</c:v>
                </c:pt>
                <c:pt idx="4">
                  <c:v>4</c:v>
                </c:pt>
                <c:pt idx="5">
                  <c:v>5</c:v>
                </c:pt>
                <c:pt idx="6">
                  <c:v>6</c:v>
                </c:pt>
                <c:pt idx="7">
                  <c:v>7</c:v>
                </c:pt>
                <c:pt idx="8">
                  <c:v>8</c:v>
                </c:pt>
                <c:pt idx="9">
                  <c:v>9</c:v>
                </c:pt>
                <c:pt idx="10">
                  <c:v>10</c:v>
                </c:pt>
              </c:numCache>
            </c:numRef>
          </c:xVal>
          <c:yVal>
            <c:numRef>
              <c:f>Sheet1!$B$2:$B$12</c:f>
              <c:numCache>
                <c:formatCode>General</c:formatCode>
                <c:ptCount val="11"/>
                <c:pt idx="0">
                  <c:v>1.3121112550382599</c:v>
                </c:pt>
                <c:pt idx="1">
                  <c:v>1.19188037420211</c:v>
                </c:pt>
                <c:pt idx="2">
                  <c:v>1.08719014082131</c:v>
                </c:pt>
                <c:pt idx="3">
                  <c:v>1</c:v>
                </c:pt>
                <c:pt idx="4">
                  <c:v>0.93060378731641902</c:v>
                </c:pt>
                <c:pt idx="5">
                  <c:v>0.87619334485119993</c:v>
                </c:pt>
                <c:pt idx="6">
                  <c:v>0.83395620016930005</c:v>
                </c:pt>
                <c:pt idx="7">
                  <c:v>0.80173810547345004</c:v>
                </c:pt>
                <c:pt idx="8">
                  <c:v>0.77786749809171163</c:v>
                </c:pt>
                <c:pt idx="9">
                  <c:v>0.76102757444976132</c:v>
                </c:pt>
                <c:pt idx="10">
                  <c:v>0.75016126863461963</c:v>
                </c:pt>
              </c:numCache>
            </c:numRef>
          </c:yVal>
        </c:ser>
        <c:ser>
          <c:idx val="1"/>
          <c:order val="1"/>
          <c:tx>
            <c:strRef>
              <c:f>Sheet1!$C$1</c:f>
              <c:strCache>
                <c:ptCount val="1"/>
                <c:pt idx="0">
                  <c:v>Column2</c:v>
                </c:pt>
              </c:strCache>
            </c:strRef>
          </c:tx>
          <c:spPr>
            <a:ln w="41275">
              <a:solidFill>
                <a:srgbClr val="00FF00"/>
              </a:solidFill>
              <a:prstDash val="sysDash"/>
            </a:ln>
          </c:spPr>
          <c:marker>
            <c:symbol val="none"/>
          </c:marker>
          <c:xVal>
            <c:numRef>
              <c:f>Sheet1!$A$2:$A$12</c:f>
              <c:numCache>
                <c:formatCode>General</c:formatCode>
                <c:ptCount val="11"/>
                <c:pt idx="0">
                  <c:v>0</c:v>
                </c:pt>
                <c:pt idx="1">
                  <c:v>1</c:v>
                </c:pt>
                <c:pt idx="2">
                  <c:v>2</c:v>
                </c:pt>
                <c:pt idx="3">
                  <c:v>3</c:v>
                </c:pt>
                <c:pt idx="4">
                  <c:v>4</c:v>
                </c:pt>
                <c:pt idx="5">
                  <c:v>5</c:v>
                </c:pt>
                <c:pt idx="6">
                  <c:v>6</c:v>
                </c:pt>
                <c:pt idx="7">
                  <c:v>7</c:v>
                </c:pt>
                <c:pt idx="8">
                  <c:v>8</c:v>
                </c:pt>
                <c:pt idx="9">
                  <c:v>9</c:v>
                </c:pt>
                <c:pt idx="10">
                  <c:v>10</c:v>
                </c:pt>
              </c:numCache>
            </c:numRef>
          </c:xVal>
          <c:yVal>
            <c:numRef>
              <c:f>Sheet1!$C$2:$C$12</c:f>
              <c:numCache>
                <c:formatCode>General</c:formatCode>
                <c:ptCount val="11"/>
                <c:pt idx="0">
                  <c:v>1.0793930744095099</c:v>
                </c:pt>
                <c:pt idx="1">
                  <c:v>1.0518241276204934</c:v>
                </c:pt>
                <c:pt idx="2">
                  <c:v>1.0252541897745999</c:v>
                </c:pt>
                <c:pt idx="3">
                  <c:v>1</c:v>
                </c:pt>
                <c:pt idx="4">
                  <c:v>0.88695951730375633</c:v>
                </c:pt>
                <c:pt idx="5">
                  <c:v>0.8042394444938985</c:v>
                </c:pt>
                <c:pt idx="6">
                  <c:v>0.74406244008599698</c:v>
                </c:pt>
                <c:pt idx="7">
                  <c:v>0.70095696496541049</c:v>
                </c:pt>
                <c:pt idx="8">
                  <c:v>0.67092994282135565</c:v>
                </c:pt>
                <c:pt idx="9">
                  <c:v>0.65090472461346804</c:v>
                </c:pt>
                <c:pt idx="10">
                  <c:v>0.63832517816243395</c:v>
                </c:pt>
              </c:numCache>
            </c:numRef>
          </c:yVal>
        </c:ser>
        <c:ser>
          <c:idx val="2"/>
          <c:order val="2"/>
          <c:tx>
            <c:strRef>
              <c:f>Sheet1!$D$1</c:f>
              <c:strCache>
                <c:ptCount val="1"/>
                <c:pt idx="0">
                  <c:v>Column3</c:v>
                </c:pt>
              </c:strCache>
            </c:strRef>
          </c:tx>
          <c:spPr>
            <a:ln w="41275">
              <a:solidFill>
                <a:srgbClr val="00FF00"/>
              </a:solidFill>
              <a:prstDash val="sysDash"/>
            </a:ln>
          </c:spPr>
          <c:marker>
            <c:symbol val="none"/>
          </c:marker>
          <c:xVal>
            <c:numRef>
              <c:f>Sheet1!$A$2:$A$12</c:f>
              <c:numCache>
                <c:formatCode>General</c:formatCode>
                <c:ptCount val="11"/>
                <c:pt idx="0">
                  <c:v>0</c:v>
                </c:pt>
                <c:pt idx="1">
                  <c:v>1</c:v>
                </c:pt>
                <c:pt idx="2">
                  <c:v>2</c:v>
                </c:pt>
                <c:pt idx="3">
                  <c:v>3</c:v>
                </c:pt>
                <c:pt idx="4">
                  <c:v>4</c:v>
                </c:pt>
                <c:pt idx="5">
                  <c:v>5</c:v>
                </c:pt>
                <c:pt idx="6">
                  <c:v>6</c:v>
                </c:pt>
                <c:pt idx="7">
                  <c:v>7</c:v>
                </c:pt>
                <c:pt idx="8">
                  <c:v>8</c:v>
                </c:pt>
                <c:pt idx="9">
                  <c:v>9</c:v>
                </c:pt>
                <c:pt idx="10">
                  <c:v>10</c:v>
                </c:pt>
              </c:numCache>
            </c:numRef>
          </c:xVal>
          <c:yVal>
            <c:numRef>
              <c:f>Sheet1!$D$2:$D$12</c:f>
              <c:numCache>
                <c:formatCode>General</c:formatCode>
                <c:ptCount val="11"/>
                <c:pt idx="0">
                  <c:v>1.5950036982958198</c:v>
                </c:pt>
                <c:pt idx="1">
                  <c:v>1.3505858908388801</c:v>
                </c:pt>
                <c:pt idx="2">
                  <c:v>1.15286766353904</c:v>
                </c:pt>
                <c:pt idx="3">
                  <c:v>1</c:v>
                </c:pt>
                <c:pt idx="4">
                  <c:v>0.97639564385110555</c:v>
                </c:pt>
                <c:pt idx="5">
                  <c:v>0.95458483517263049</c:v>
                </c:pt>
                <c:pt idx="6">
                  <c:v>0.93471045752616733</c:v>
                </c:pt>
                <c:pt idx="7">
                  <c:v>0.91700920583601797</c:v>
                </c:pt>
                <c:pt idx="8">
                  <c:v>0.90184951657251111</c:v>
                </c:pt>
                <c:pt idx="9">
                  <c:v>0.88978147979616296</c:v>
                </c:pt>
                <c:pt idx="10">
                  <c:v>0.88159130833517263</c:v>
                </c:pt>
              </c:numCache>
            </c:numRef>
          </c:yVal>
          <c:smooth val="1"/>
        </c:ser>
        <c:axId val="161310208"/>
        <c:axId val="161312128"/>
      </c:scatterChart>
      <c:valAx>
        <c:axId val="161310208"/>
        <c:scaling>
          <c:orientation val="minMax"/>
          <c:max val="10"/>
          <c:min val="0"/>
        </c:scaling>
        <c:axPos val="b"/>
        <c:title>
          <c:tx>
            <c:rich>
              <a:bodyPr/>
              <a:lstStyle/>
              <a:p>
                <a:pPr>
                  <a:defRPr sz="1700"/>
                </a:pPr>
                <a:r>
                  <a:rPr lang="en-US" sz="1700" dirty="0" smtClean="0"/>
                  <a:t>Center Volume (cases per year)</a:t>
                </a:r>
                <a:endParaRPr lang="en-US" sz="1700" dirty="0"/>
              </a:p>
            </c:rich>
          </c:tx>
          <c:layout/>
        </c:title>
        <c:numFmt formatCode="#,##0" sourceLinked="0"/>
        <c:tickLblPos val="nextTo"/>
        <c:txPr>
          <a:bodyPr rot="0"/>
          <a:lstStyle/>
          <a:p>
            <a:pPr>
              <a:defRPr sz="1500" b="1"/>
            </a:pPr>
            <a:endParaRPr lang="en-US"/>
          </a:p>
        </c:txPr>
        <c:crossAx val="161312128"/>
        <c:crosses val="autoZero"/>
        <c:crossBetween val="midCat"/>
        <c:majorUnit val="1"/>
      </c:valAx>
      <c:valAx>
        <c:axId val="161312128"/>
        <c:scaling>
          <c:orientation val="minMax"/>
          <c:max val="2"/>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Hazard Ratio of 5 Year Mortality </a:t>
                </a:r>
                <a:endParaRPr lang="en-US" sz="1700" b="1" i="0" baseline="0" dirty="0">
                  <a:solidFill>
                    <a:schemeClr val="tx1"/>
                  </a:solidFill>
                </a:endParaRPr>
              </a:p>
            </c:rich>
          </c:tx>
          <c:layout/>
        </c:title>
        <c:numFmt formatCode="#,##0.0" sourceLinked="0"/>
        <c:tickLblPos val="nextTo"/>
        <c:txPr>
          <a:bodyPr/>
          <a:lstStyle/>
          <a:p>
            <a:pPr>
              <a:defRPr sz="1500" b="1"/>
            </a:pPr>
            <a:endParaRPr lang="en-US"/>
          </a:p>
        </c:txPr>
        <c:crossAx val="161310208"/>
        <c:crosses val="autoZero"/>
        <c:crossBetween val="midCat"/>
        <c:majorUnit val="0.5"/>
      </c:valAx>
      <c:spPr>
        <a:solidFill>
          <a:schemeClr val="bg2"/>
        </a:solidFill>
        <a:ln>
          <a:solidFill>
            <a:schemeClr val="tx1"/>
          </a:solidFill>
        </a:ln>
      </c:spPr>
    </c:plotArea>
    <c:plotVisOnly val="1"/>
    <c:dispBlanksAs val="gap"/>
  </c:chart>
  <c:txPr>
    <a:bodyPr/>
    <a:lstStyle/>
    <a:p>
      <a:pPr>
        <a:defRPr sz="1800"/>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2970687392524211"/>
          <c:y val="2.2460834973753292E-2"/>
          <c:w val="0.83600586025886292"/>
          <c:h val="0.85342478674540678"/>
        </c:manualLayout>
      </c:layout>
      <c:barChart>
        <c:barDir val="col"/>
        <c:grouping val="percentStacked"/>
        <c:ser>
          <c:idx val="0"/>
          <c:order val="0"/>
          <c:tx>
            <c:strRef>
              <c:f>Sheet1!$A$2</c:f>
              <c:strCache>
                <c:ptCount val="1"/>
                <c:pt idx="0">
                  <c:v>0 - 10 years</c:v>
                </c:pt>
              </c:strCache>
            </c:strRef>
          </c:tx>
          <c:spPr>
            <a:gradFill flip="none" rotWithShape="1">
              <a:gsLst>
                <a:gs pos="0">
                  <a:srgbClr val="208C03"/>
                </a:gs>
                <a:gs pos="50000">
                  <a:srgbClr val="20F703"/>
                </a:gs>
                <a:gs pos="100000">
                  <a:srgbClr val="208C03"/>
                </a:gs>
              </a:gsLst>
              <a:lin ang="10800000" scaled="1"/>
              <a:tileRect/>
            </a:gradFill>
            <a:ln>
              <a:solidFill>
                <a:schemeClr val="bg2"/>
              </a:solidFill>
            </a:ln>
          </c:spPr>
          <c:dLbls>
            <c:txPr>
              <a:bodyPr/>
              <a:lstStyle/>
              <a:p>
                <a:pPr>
                  <a:defRPr sz="1500" b="1">
                    <a:solidFill>
                      <a:schemeClr val="bg2"/>
                    </a:solidFill>
                  </a:defRPr>
                </a:pPr>
                <a:endParaRPr lang="en-US"/>
              </a:p>
            </c:txPr>
            <c:dLblPos val="ctr"/>
            <c:showVal val="1"/>
          </c:dLbls>
          <c:cat>
            <c:strRef>
              <c:f>Sheet1!$B$1</c:f>
              <c:strCache>
                <c:ptCount val="1"/>
                <c:pt idx="0">
                  <c:v>N</c:v>
                </c:pt>
              </c:strCache>
            </c:strRef>
          </c:cat>
          <c:val>
            <c:numRef>
              <c:f>Sheet1!$B$2</c:f>
              <c:numCache>
                <c:formatCode>General</c:formatCode>
                <c:ptCount val="1"/>
                <c:pt idx="0">
                  <c:v>663</c:v>
                </c:pt>
              </c:numCache>
            </c:numRef>
          </c:val>
        </c:ser>
        <c:ser>
          <c:idx val="1"/>
          <c:order val="1"/>
          <c:tx>
            <c:strRef>
              <c:f>Sheet1!$A$3</c:f>
              <c:strCache>
                <c:ptCount val="1"/>
                <c:pt idx="0">
                  <c:v>11 - 17 years</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dLbls>
            <c:txPr>
              <a:bodyPr/>
              <a:lstStyle/>
              <a:p>
                <a:pPr>
                  <a:defRPr sz="1500" b="1"/>
                </a:pPr>
                <a:endParaRPr lang="en-US"/>
              </a:p>
            </c:txPr>
            <c:dLblPos val="ctr"/>
            <c:showVal val="1"/>
          </c:dLbls>
          <c:cat>
            <c:strRef>
              <c:f>Sheet1!$B$1</c:f>
              <c:strCache>
                <c:ptCount val="1"/>
                <c:pt idx="0">
                  <c:v>N</c:v>
                </c:pt>
              </c:strCache>
            </c:strRef>
          </c:cat>
          <c:val>
            <c:numRef>
              <c:f>Sheet1!$B$3</c:f>
              <c:numCache>
                <c:formatCode>General</c:formatCode>
                <c:ptCount val="1"/>
                <c:pt idx="0">
                  <c:v>431</c:v>
                </c:pt>
              </c:numCache>
            </c:numRef>
          </c:val>
        </c:ser>
        <c:ser>
          <c:idx val="2"/>
          <c:order val="2"/>
          <c:tx>
            <c:strRef>
              <c:f>Sheet1!$A$4</c:f>
              <c:strCache>
                <c:ptCount val="1"/>
                <c:pt idx="0">
                  <c:v>18 - 34 years</c:v>
                </c:pt>
              </c:strCache>
            </c:strRef>
          </c:tx>
          <c:spPr>
            <a:gradFill flip="none" rotWithShape="1">
              <a:gsLst>
                <a:gs pos="0">
                  <a:srgbClr val="A6A200"/>
                </a:gs>
                <a:gs pos="50000">
                  <a:srgbClr val="FFFF00"/>
                </a:gs>
                <a:gs pos="100000">
                  <a:srgbClr val="A6A200"/>
                </a:gs>
              </a:gsLst>
              <a:lin ang="10800000" scaled="1"/>
              <a:tileRect/>
            </a:gradFill>
            <a:ln>
              <a:solidFill>
                <a:srgbClr val="000000"/>
              </a:solidFill>
            </a:ln>
          </c:spPr>
          <c:dLbls>
            <c:txPr>
              <a:bodyPr/>
              <a:lstStyle/>
              <a:p>
                <a:pPr>
                  <a:defRPr sz="1500" b="1">
                    <a:solidFill>
                      <a:schemeClr val="bg2"/>
                    </a:solidFill>
                  </a:defRPr>
                </a:pPr>
                <a:endParaRPr lang="en-US"/>
              </a:p>
            </c:txPr>
            <c:dLblPos val="ctr"/>
            <c:showVal val="1"/>
          </c:dLbls>
          <c:cat>
            <c:strRef>
              <c:f>Sheet1!$B$1</c:f>
              <c:strCache>
                <c:ptCount val="1"/>
                <c:pt idx="0">
                  <c:v>N</c:v>
                </c:pt>
              </c:strCache>
            </c:strRef>
          </c:cat>
          <c:val>
            <c:numRef>
              <c:f>Sheet1!$B$4</c:f>
              <c:numCache>
                <c:formatCode>General</c:formatCode>
                <c:ptCount val="1"/>
                <c:pt idx="0">
                  <c:v>298</c:v>
                </c:pt>
              </c:numCache>
            </c:numRef>
          </c:val>
        </c:ser>
        <c:ser>
          <c:idx val="3"/>
          <c:order val="3"/>
          <c:tx>
            <c:strRef>
              <c:f>Sheet1!$A$5</c:f>
              <c:strCache>
                <c:ptCount val="1"/>
                <c:pt idx="0">
                  <c:v>35 - 49 years</c:v>
                </c:pt>
              </c:strCache>
            </c:strRef>
          </c:tx>
          <c:spPr>
            <a:gradFill flip="none" rotWithShape="1">
              <a:gsLst>
                <a:gs pos="0">
                  <a:srgbClr val="00004C">
                    <a:lumMod val="90000"/>
                    <a:lumOff val="10000"/>
                  </a:srgbClr>
                </a:gs>
                <a:gs pos="50000">
                  <a:srgbClr val="00004C">
                    <a:lumMod val="50000"/>
                    <a:lumOff val="50000"/>
                  </a:srgbClr>
                </a:gs>
                <a:gs pos="100000">
                  <a:schemeClr val="bg1">
                    <a:lumMod val="90000"/>
                    <a:lumOff val="10000"/>
                  </a:schemeClr>
                </a:gs>
              </a:gsLst>
              <a:lin ang="0" scaled="1"/>
              <a:tileRect/>
            </a:gradFill>
            <a:ln>
              <a:solidFill>
                <a:srgbClr val="000000"/>
              </a:solidFill>
            </a:ln>
          </c:spPr>
          <c:dPt>
            <c:idx val="0"/>
            <c:spPr>
              <a:gradFill flip="none" rotWithShape="1">
                <a:gsLst>
                  <a:gs pos="0">
                    <a:srgbClr val="000077"/>
                  </a:gs>
                  <a:gs pos="50000">
                    <a:srgbClr val="2626FF"/>
                  </a:gs>
                  <a:gs pos="100000">
                    <a:srgbClr val="000077"/>
                  </a:gs>
                </a:gsLst>
                <a:lin ang="0" scaled="1"/>
                <a:tileRect/>
              </a:gradFill>
              <a:ln>
                <a:solidFill>
                  <a:srgbClr val="000000"/>
                </a:solidFill>
              </a:ln>
            </c:spPr>
          </c:dPt>
          <c:dLbls>
            <c:txPr>
              <a:bodyPr/>
              <a:lstStyle/>
              <a:p>
                <a:pPr>
                  <a:defRPr sz="1500" b="1"/>
                </a:pPr>
                <a:endParaRPr lang="en-US"/>
              </a:p>
            </c:txPr>
            <c:dLblPos val="ctr"/>
            <c:showVal val="1"/>
          </c:dLbls>
          <c:cat>
            <c:strRef>
              <c:f>Sheet1!$B$1</c:f>
              <c:strCache>
                <c:ptCount val="1"/>
                <c:pt idx="0">
                  <c:v>N</c:v>
                </c:pt>
              </c:strCache>
            </c:strRef>
          </c:cat>
          <c:val>
            <c:numRef>
              <c:f>Sheet1!$B$5</c:f>
              <c:numCache>
                <c:formatCode>General</c:formatCode>
                <c:ptCount val="1"/>
                <c:pt idx="0">
                  <c:v>228</c:v>
                </c:pt>
              </c:numCache>
            </c:numRef>
          </c:val>
        </c:ser>
        <c:ser>
          <c:idx val="4"/>
          <c:order val="4"/>
          <c:tx>
            <c:strRef>
              <c:f>Sheet1!$A$6</c:f>
              <c:strCache>
                <c:ptCount val="1"/>
                <c:pt idx="0">
                  <c:v>50 - 59 years</c:v>
                </c:pt>
              </c:strCache>
            </c:strRef>
          </c:tx>
          <c:spPr>
            <a:gradFill flip="none" rotWithShape="1">
              <a:gsLst>
                <a:gs pos="0">
                  <a:srgbClr val="CC6600"/>
                </a:gs>
                <a:gs pos="50000">
                  <a:srgbClr val="FF9900"/>
                </a:gs>
                <a:gs pos="100000">
                  <a:srgbClr val="CC6600"/>
                </a:gs>
              </a:gsLst>
              <a:lin ang="10800000" scaled="1"/>
              <a:tileRect/>
            </a:gradFill>
            <a:ln>
              <a:solidFill>
                <a:srgbClr val="000000"/>
              </a:solidFill>
            </a:ln>
          </c:spPr>
          <c:dLbls>
            <c:txPr>
              <a:bodyPr/>
              <a:lstStyle/>
              <a:p>
                <a:pPr>
                  <a:defRPr sz="1500" b="1">
                    <a:solidFill>
                      <a:schemeClr val="bg2"/>
                    </a:solidFill>
                  </a:defRPr>
                </a:pPr>
                <a:endParaRPr lang="en-US"/>
              </a:p>
            </c:txPr>
            <c:dLblPos val="ctr"/>
            <c:showVal val="1"/>
          </c:dLbls>
          <c:cat>
            <c:strRef>
              <c:f>Sheet1!$B$1</c:f>
              <c:strCache>
                <c:ptCount val="1"/>
                <c:pt idx="0">
                  <c:v>N</c:v>
                </c:pt>
              </c:strCache>
            </c:strRef>
          </c:cat>
          <c:val>
            <c:numRef>
              <c:f>Sheet1!$B$6</c:f>
              <c:numCache>
                <c:formatCode>General</c:formatCode>
                <c:ptCount val="1"/>
                <c:pt idx="0">
                  <c:v>95</c:v>
                </c:pt>
              </c:numCache>
            </c:numRef>
          </c:val>
        </c:ser>
        <c:ser>
          <c:idx val="5"/>
          <c:order val="5"/>
          <c:tx>
            <c:strRef>
              <c:f>Sheet1!$A$7</c:f>
              <c:strCache>
                <c:ptCount val="1"/>
                <c:pt idx="0">
                  <c:v>60+ years</c:v>
                </c:pt>
              </c:strCache>
            </c:strRef>
          </c:tx>
          <c:spPr>
            <a:gradFill>
              <a:gsLst>
                <a:gs pos="0">
                  <a:srgbClr val="6600CC"/>
                </a:gs>
                <a:gs pos="50000">
                  <a:srgbClr val="9933FF"/>
                </a:gs>
                <a:gs pos="100000">
                  <a:srgbClr val="6600CC"/>
                </a:gs>
              </a:gsLst>
              <a:lin ang="10800000" scaled="1"/>
            </a:gradFill>
            <a:ln>
              <a:solidFill>
                <a:schemeClr val="bg2"/>
              </a:solidFill>
            </a:ln>
          </c:spPr>
          <c:dLbls>
            <c:dLbl>
              <c:idx val="0"/>
              <c:layout>
                <c:manualLayout>
                  <c:x val="-0.19971264367816124"/>
                  <c:y val="4.1666666666666671E-2"/>
                </c:manualLayout>
              </c:layout>
              <c:dLblPos val="ctr"/>
              <c:showVal val="1"/>
            </c:dLbl>
            <c:txPr>
              <a:bodyPr/>
              <a:lstStyle/>
              <a:p>
                <a:pPr>
                  <a:defRPr sz="1500" b="1"/>
                </a:pPr>
                <a:endParaRPr lang="en-US"/>
              </a:p>
            </c:txPr>
            <c:dLblPos val="ctr"/>
            <c:showVal val="1"/>
          </c:dLbls>
          <c:cat>
            <c:strRef>
              <c:f>Sheet1!$B$1</c:f>
              <c:strCache>
                <c:ptCount val="1"/>
                <c:pt idx="0">
                  <c:v>N</c:v>
                </c:pt>
              </c:strCache>
            </c:strRef>
          </c:cat>
          <c:val>
            <c:numRef>
              <c:f>Sheet1!$B$7</c:f>
              <c:numCache>
                <c:formatCode>General</c:formatCode>
                <c:ptCount val="1"/>
                <c:pt idx="0">
                  <c:v>12</c:v>
                </c:pt>
              </c:numCache>
            </c:numRef>
          </c:val>
        </c:ser>
        <c:dLbls>
          <c:showVal val="1"/>
        </c:dLbls>
        <c:gapWidth val="220"/>
        <c:overlap val="100"/>
        <c:axId val="163200000"/>
        <c:axId val="163976320"/>
      </c:barChart>
      <c:catAx>
        <c:axId val="163200000"/>
        <c:scaling>
          <c:orientation val="minMax"/>
        </c:scaling>
        <c:delete val="1"/>
        <c:axPos val="b"/>
        <c:title>
          <c:tx>
            <c:rich>
              <a:bodyPr/>
              <a:lstStyle/>
              <a:p>
                <a:pPr>
                  <a:defRPr sz="1700"/>
                </a:pPr>
                <a:r>
                  <a:rPr lang="en-US" sz="1700" dirty="0" smtClean="0"/>
                  <a:t>Donor  Age (Years)</a:t>
                </a:r>
                <a:endParaRPr lang="en-US" sz="1700" dirty="0"/>
              </a:p>
            </c:rich>
          </c:tx>
          <c:layout>
            <c:manualLayout>
              <c:xMode val="edge"/>
              <c:yMode val="edge"/>
              <c:x val="0.45554020725857536"/>
              <c:y val="0.91950274770341156"/>
            </c:manualLayout>
          </c:layout>
        </c:title>
        <c:tickLblPos val="none"/>
        <c:crossAx val="163976320"/>
        <c:crosses val="autoZero"/>
        <c:auto val="1"/>
        <c:lblAlgn val="ctr"/>
        <c:lblOffset val="100"/>
      </c:catAx>
      <c:valAx>
        <c:axId val="163976320"/>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1.6471739523938825E-2"/>
              <c:y val="0.26488660597112895"/>
            </c:manualLayout>
          </c:layout>
        </c:title>
        <c:numFmt formatCode="0%" sourceLinked="1"/>
        <c:tickLblPos val="nextTo"/>
        <c:txPr>
          <a:bodyPr/>
          <a:lstStyle/>
          <a:p>
            <a:pPr>
              <a:defRPr sz="1500" b="1"/>
            </a:pPr>
            <a:endParaRPr lang="en-US"/>
          </a:p>
        </c:txPr>
        <c:crossAx val="163200000"/>
        <c:crosses val="autoZero"/>
        <c:crossBetween val="between"/>
      </c:valAx>
      <c:spPr>
        <a:solidFill>
          <a:srgbClr val="000000"/>
        </a:solidFill>
        <a:ln w="12700">
          <a:solidFill>
            <a:srgbClr val="FFFFFF"/>
          </a:solidFill>
        </a:ln>
      </c:spPr>
    </c:plotArea>
    <c:legend>
      <c:legendPos val="l"/>
      <c:layout>
        <c:manualLayout>
          <c:xMode val="edge"/>
          <c:yMode val="edge"/>
          <c:x val="0.76724137931034564"/>
          <c:y val="0.17196030183727687"/>
          <c:w val="0.17079894108064167"/>
          <c:h val="0.49883776246719158"/>
        </c:manualLayout>
      </c:layout>
      <c:spPr>
        <a:solidFill>
          <a:schemeClr val="bg2"/>
        </a:solidFill>
        <a:ln w="12700">
          <a:solidFill>
            <a:srgbClr val="FFFFFF"/>
          </a:solidFill>
        </a:ln>
      </c:spPr>
      <c:txPr>
        <a:bodyPr/>
        <a:lstStyle/>
        <a:p>
          <a:pPr>
            <a:defRPr sz="1500" b="1"/>
          </a:pPr>
          <a:endParaRPr lang="en-US"/>
        </a:p>
      </c:txPr>
    </c:legend>
    <c:plotVisOnly val="1"/>
  </c:chart>
  <c:txPr>
    <a:bodyPr/>
    <a:lstStyle/>
    <a:p>
      <a:pPr>
        <a:defRPr sz="1800"/>
      </a:pPr>
      <a:endParaRPr lang="en-US"/>
    </a:p>
  </c:txPr>
  <c:externalData r:id="rId1"/>
  <c:userShapes r:id="rId2"/>
</c:chartSpace>
</file>

<file path=ppt/charts/chart50.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900226"/>
          <c:h val="0.77074260114040238"/>
        </c:manualLayout>
      </c:layout>
      <c:scatterChart>
        <c:scatterStyle val="smoothMarker"/>
        <c:ser>
          <c:idx val="0"/>
          <c:order val="0"/>
          <c:tx>
            <c:strRef>
              <c:f>Sheet1!$A$1</c:f>
              <c:strCache>
                <c:ptCount val="1"/>
                <c:pt idx="0">
                  <c:v>Difference</c:v>
                </c:pt>
              </c:strCache>
            </c:strRef>
          </c:tx>
          <c:spPr>
            <a:ln w="38100">
              <a:solidFill>
                <a:srgbClr val="00FF00"/>
              </a:solidFill>
            </a:ln>
          </c:spPr>
          <c:marker>
            <c:symbol val="none"/>
          </c:marker>
          <c:xVal>
            <c:numRef>
              <c:f>Sheet1!$A$2:$A$37</c:f>
              <c:numCache>
                <c:formatCode>General</c:formatCode>
                <c:ptCount val="36"/>
                <c:pt idx="0">
                  <c:v>-15</c:v>
                </c:pt>
                <c:pt idx="1">
                  <c:v>-14</c:v>
                </c:pt>
                <c:pt idx="2">
                  <c:v>-13</c:v>
                </c:pt>
                <c:pt idx="3">
                  <c:v>-12</c:v>
                </c:pt>
                <c:pt idx="4">
                  <c:v>-11</c:v>
                </c:pt>
                <c:pt idx="5">
                  <c:v>-10</c:v>
                </c:pt>
                <c:pt idx="6">
                  <c:v>-9</c:v>
                </c:pt>
                <c:pt idx="7">
                  <c:v>-8</c:v>
                </c:pt>
                <c:pt idx="8">
                  <c:v>-7</c:v>
                </c:pt>
                <c:pt idx="9">
                  <c:v>-6</c:v>
                </c:pt>
                <c:pt idx="10">
                  <c:v>-5</c:v>
                </c:pt>
                <c:pt idx="11">
                  <c:v>-4</c:v>
                </c:pt>
                <c:pt idx="12">
                  <c:v>-3</c:v>
                </c:pt>
                <c:pt idx="13">
                  <c:v>-2</c:v>
                </c:pt>
                <c:pt idx="14">
                  <c:v>-1</c:v>
                </c:pt>
                <c:pt idx="15">
                  <c:v>0</c:v>
                </c:pt>
                <c:pt idx="16">
                  <c:v>1</c:v>
                </c:pt>
                <c:pt idx="17">
                  <c:v>2</c:v>
                </c:pt>
                <c:pt idx="18">
                  <c:v>3</c:v>
                </c:pt>
                <c:pt idx="19">
                  <c:v>4</c:v>
                </c:pt>
                <c:pt idx="20">
                  <c:v>5</c:v>
                </c:pt>
                <c:pt idx="21">
                  <c:v>6</c:v>
                </c:pt>
                <c:pt idx="22">
                  <c:v>7</c:v>
                </c:pt>
                <c:pt idx="23">
                  <c:v>8</c:v>
                </c:pt>
                <c:pt idx="24">
                  <c:v>9</c:v>
                </c:pt>
                <c:pt idx="25">
                  <c:v>10</c:v>
                </c:pt>
                <c:pt idx="26">
                  <c:v>11</c:v>
                </c:pt>
                <c:pt idx="27">
                  <c:v>12</c:v>
                </c:pt>
                <c:pt idx="28">
                  <c:v>13</c:v>
                </c:pt>
                <c:pt idx="29">
                  <c:v>14</c:v>
                </c:pt>
                <c:pt idx="30">
                  <c:v>15</c:v>
                </c:pt>
                <c:pt idx="31">
                  <c:v>16</c:v>
                </c:pt>
                <c:pt idx="32">
                  <c:v>17</c:v>
                </c:pt>
                <c:pt idx="33">
                  <c:v>18</c:v>
                </c:pt>
                <c:pt idx="34">
                  <c:v>19</c:v>
                </c:pt>
                <c:pt idx="35">
                  <c:v>20</c:v>
                </c:pt>
              </c:numCache>
            </c:numRef>
          </c:xVal>
          <c:yVal>
            <c:numRef>
              <c:f>Sheet1!$B$2:$B$37</c:f>
              <c:numCache>
                <c:formatCode>General</c:formatCode>
                <c:ptCount val="36"/>
                <c:pt idx="0">
                  <c:v>1.3385579493193851</c:v>
                </c:pt>
                <c:pt idx="1">
                  <c:v>1.3062698619992801</c:v>
                </c:pt>
                <c:pt idx="2">
                  <c:v>1.2750399048644698</c:v>
                </c:pt>
                <c:pt idx="3">
                  <c:v>1.2450008136602599</c:v>
                </c:pt>
                <c:pt idx="4">
                  <c:v>1.2162709362461801</c:v>
                </c:pt>
                <c:pt idx="5">
                  <c:v>1.1889557892405551</c:v>
                </c:pt>
                <c:pt idx="6">
                  <c:v>1.16314970111531</c:v>
                </c:pt>
                <c:pt idx="7">
                  <c:v>1.1389375176147201</c:v>
                </c:pt>
                <c:pt idx="8">
                  <c:v>1.1163963562211698</c:v>
                </c:pt>
                <c:pt idx="9">
                  <c:v>1.09559740470427</c:v>
                </c:pt>
                <c:pt idx="10">
                  <c:v>1.07660774610431</c:v>
                </c:pt>
                <c:pt idx="11">
                  <c:v>1.0594922217159299</c:v>
                </c:pt>
                <c:pt idx="12">
                  <c:v>1.04431534902066</c:v>
                </c:pt>
                <c:pt idx="13">
                  <c:v>1.0311432739344353</c:v>
                </c:pt>
                <c:pt idx="14">
                  <c:v>1.0200458104800301</c:v>
                </c:pt>
                <c:pt idx="15">
                  <c:v>1.0110985718327701</c:v>
                </c:pt>
                <c:pt idx="16">
                  <c:v>1.0043852409087801</c:v>
                </c:pt>
                <c:pt idx="17">
                  <c:v>1</c:v>
                </c:pt>
                <c:pt idx="18">
                  <c:v>0.99800310600181896</c:v>
                </c:pt>
                <c:pt idx="19">
                  <c:v>0.99828238526323987</c:v>
                </c:pt>
                <c:pt idx="20">
                  <c:v>1.0006943701692448</c:v>
                </c:pt>
                <c:pt idx="21">
                  <c:v>1.00510856009059</c:v>
                </c:pt>
                <c:pt idx="22">
                  <c:v>1.01140446092825</c:v>
                </c:pt>
                <c:pt idx="23">
                  <c:v>1.0194690924086032</c:v>
                </c:pt>
                <c:pt idx="24">
                  <c:v>1.0291945404887199</c:v>
                </c:pt>
                <c:pt idx="25">
                  <c:v>1.0404759211964167</c:v>
                </c:pt>
                <c:pt idx="26">
                  <c:v>1.0532092152695716</c:v>
                </c:pt>
                <c:pt idx="27">
                  <c:v>1.06728953305264</c:v>
                </c:pt>
                <c:pt idx="28">
                  <c:v>1.0826092926920539</c:v>
                </c:pt>
                <c:pt idx="29">
                  <c:v>1.0990566518682401</c:v>
                </c:pt>
                <c:pt idx="30">
                  <c:v>1.11651388976941</c:v>
                </c:pt>
                <c:pt idx="31">
                  <c:v>1.13485627998213</c:v>
                </c:pt>
                <c:pt idx="32">
                  <c:v>1.1539504378618146</c:v>
                </c:pt>
                <c:pt idx="33">
                  <c:v>1.1736536795188321</c:v>
                </c:pt>
                <c:pt idx="34">
                  <c:v>1.1938135329003401</c:v>
                </c:pt>
                <c:pt idx="35">
                  <c:v>1.2143292977723394</c:v>
                </c:pt>
              </c:numCache>
            </c:numRef>
          </c:yVal>
        </c:ser>
        <c:ser>
          <c:idx val="1"/>
          <c:order val="1"/>
          <c:tx>
            <c:strRef>
              <c:f>Sheet1!$C$1</c:f>
              <c:strCache>
                <c:ptCount val="1"/>
                <c:pt idx="0">
                  <c:v>Column2</c:v>
                </c:pt>
              </c:strCache>
            </c:strRef>
          </c:tx>
          <c:spPr>
            <a:ln w="41275">
              <a:solidFill>
                <a:srgbClr val="00FF00"/>
              </a:solidFill>
              <a:prstDash val="sysDash"/>
            </a:ln>
          </c:spPr>
          <c:marker>
            <c:symbol val="none"/>
          </c:marker>
          <c:xVal>
            <c:numRef>
              <c:f>Sheet1!$A$2:$A$37</c:f>
              <c:numCache>
                <c:formatCode>General</c:formatCode>
                <c:ptCount val="36"/>
                <c:pt idx="0">
                  <c:v>-15</c:v>
                </c:pt>
                <c:pt idx="1">
                  <c:v>-14</c:v>
                </c:pt>
                <c:pt idx="2">
                  <c:v>-13</c:v>
                </c:pt>
                <c:pt idx="3">
                  <c:v>-12</c:v>
                </c:pt>
                <c:pt idx="4">
                  <c:v>-11</c:v>
                </c:pt>
                <c:pt idx="5">
                  <c:v>-10</c:v>
                </c:pt>
                <c:pt idx="6">
                  <c:v>-9</c:v>
                </c:pt>
                <c:pt idx="7">
                  <c:v>-8</c:v>
                </c:pt>
                <c:pt idx="8">
                  <c:v>-7</c:v>
                </c:pt>
                <c:pt idx="9">
                  <c:v>-6</c:v>
                </c:pt>
                <c:pt idx="10">
                  <c:v>-5</c:v>
                </c:pt>
                <c:pt idx="11">
                  <c:v>-4</c:v>
                </c:pt>
                <c:pt idx="12">
                  <c:v>-3</c:v>
                </c:pt>
                <c:pt idx="13">
                  <c:v>-2</c:v>
                </c:pt>
                <c:pt idx="14">
                  <c:v>-1</c:v>
                </c:pt>
                <c:pt idx="15">
                  <c:v>0</c:v>
                </c:pt>
                <c:pt idx="16">
                  <c:v>1</c:v>
                </c:pt>
                <c:pt idx="17">
                  <c:v>2</c:v>
                </c:pt>
                <c:pt idx="18">
                  <c:v>3</c:v>
                </c:pt>
                <c:pt idx="19">
                  <c:v>4</c:v>
                </c:pt>
                <c:pt idx="20">
                  <c:v>5</c:v>
                </c:pt>
                <c:pt idx="21">
                  <c:v>6</c:v>
                </c:pt>
                <c:pt idx="22">
                  <c:v>7</c:v>
                </c:pt>
                <c:pt idx="23">
                  <c:v>8</c:v>
                </c:pt>
                <c:pt idx="24">
                  <c:v>9</c:v>
                </c:pt>
                <c:pt idx="25">
                  <c:v>10</c:v>
                </c:pt>
                <c:pt idx="26">
                  <c:v>11</c:v>
                </c:pt>
                <c:pt idx="27">
                  <c:v>12</c:v>
                </c:pt>
                <c:pt idx="28">
                  <c:v>13</c:v>
                </c:pt>
                <c:pt idx="29">
                  <c:v>14</c:v>
                </c:pt>
                <c:pt idx="30">
                  <c:v>15</c:v>
                </c:pt>
                <c:pt idx="31">
                  <c:v>16</c:v>
                </c:pt>
                <c:pt idx="32">
                  <c:v>17</c:v>
                </c:pt>
                <c:pt idx="33">
                  <c:v>18</c:v>
                </c:pt>
                <c:pt idx="34">
                  <c:v>19</c:v>
                </c:pt>
                <c:pt idx="35">
                  <c:v>20</c:v>
                </c:pt>
              </c:numCache>
            </c:numRef>
          </c:xVal>
          <c:yVal>
            <c:numRef>
              <c:f>Sheet1!$C$2:$C$37</c:f>
              <c:numCache>
                <c:formatCode>General</c:formatCode>
                <c:ptCount val="36"/>
                <c:pt idx="0">
                  <c:v>0.99077490620015463</c:v>
                </c:pt>
                <c:pt idx="1">
                  <c:v>0.99033071767089365</c:v>
                </c:pt>
                <c:pt idx="2">
                  <c:v>0.98982954696182301</c:v>
                </c:pt>
                <c:pt idx="3">
                  <c:v>0.98927654684581456</c:v>
                </c:pt>
                <c:pt idx="4">
                  <c:v>0.98867901782564405</c:v>
                </c:pt>
                <c:pt idx="5">
                  <c:v>0.98804741999750101</c:v>
                </c:pt>
                <c:pt idx="6">
                  <c:v>0.98739675291217299</c:v>
                </c:pt>
                <c:pt idx="7">
                  <c:v>0.98674846849468656</c:v>
                </c:pt>
                <c:pt idx="8">
                  <c:v>0.98613315385079658</c:v>
                </c:pt>
                <c:pt idx="9">
                  <c:v>0.98559431738816905</c:v>
                </c:pt>
                <c:pt idx="10">
                  <c:v>0.98519372369358704</c:v>
                </c:pt>
                <c:pt idx="11">
                  <c:v>0.98501884291793196</c:v>
                </c:pt>
                <c:pt idx="12">
                  <c:v>0.98519303380628398</c:v>
                </c:pt>
                <c:pt idx="13">
                  <c:v>0.98588890438731658</c:v>
                </c:pt>
                <c:pt idx="14">
                  <c:v>0.98734471754909803</c:v>
                </c:pt>
                <c:pt idx="15">
                  <c:v>0.98988239407982459</c:v>
                </c:pt>
                <c:pt idx="16">
                  <c:v>0.99392375628141805</c:v>
                </c:pt>
                <c:pt idx="17">
                  <c:v>1</c:v>
                </c:pt>
                <c:pt idx="18">
                  <c:v>0.98742695266847869</c:v>
                </c:pt>
                <c:pt idx="19">
                  <c:v>0.9766484655744132</c:v>
                </c:pt>
                <c:pt idx="20">
                  <c:v>0.96716523848379821</c:v>
                </c:pt>
                <c:pt idx="21">
                  <c:v>0.95860243498734599</c:v>
                </c:pt>
                <c:pt idx="22">
                  <c:v>0.95068665892553905</c:v>
                </c:pt>
                <c:pt idx="23">
                  <c:v>0.9432223873565625</c:v>
                </c:pt>
                <c:pt idx="24">
                  <c:v>0.93607139750926704</c:v>
                </c:pt>
                <c:pt idx="25">
                  <c:v>0.92913663329378904</c:v>
                </c:pt>
                <c:pt idx="26">
                  <c:v>0.92235013840103197</c:v>
                </c:pt>
                <c:pt idx="27">
                  <c:v>0.91566446485983999</c:v>
                </c:pt>
                <c:pt idx="28">
                  <c:v>0.90904656122869198</c:v>
                </c:pt>
                <c:pt idx="29">
                  <c:v>0.90247351179136348</c:v>
                </c:pt>
                <c:pt idx="30">
                  <c:v>0.89592952012408056</c:v>
                </c:pt>
                <c:pt idx="31">
                  <c:v>0.88940382269503204</c:v>
                </c:pt>
                <c:pt idx="32">
                  <c:v>0.88288912267171804</c:v>
                </c:pt>
                <c:pt idx="33">
                  <c:v>0.87638054502030749</c:v>
                </c:pt>
                <c:pt idx="34">
                  <c:v>0.86987484875842402</c:v>
                </c:pt>
                <c:pt idx="35">
                  <c:v>0.86337431930275499</c:v>
                </c:pt>
              </c:numCache>
            </c:numRef>
          </c:yVal>
        </c:ser>
        <c:ser>
          <c:idx val="2"/>
          <c:order val="2"/>
          <c:tx>
            <c:strRef>
              <c:f>Sheet1!$D$1</c:f>
              <c:strCache>
                <c:ptCount val="1"/>
                <c:pt idx="0">
                  <c:v>Column3</c:v>
                </c:pt>
              </c:strCache>
            </c:strRef>
          </c:tx>
          <c:spPr>
            <a:ln w="41275">
              <a:solidFill>
                <a:srgbClr val="00FF00"/>
              </a:solidFill>
              <a:prstDash val="sysDash"/>
            </a:ln>
          </c:spPr>
          <c:marker>
            <c:symbol val="none"/>
          </c:marker>
          <c:xVal>
            <c:numRef>
              <c:f>Sheet1!$A$2:$A$37</c:f>
              <c:numCache>
                <c:formatCode>General</c:formatCode>
                <c:ptCount val="36"/>
                <c:pt idx="0">
                  <c:v>-15</c:v>
                </c:pt>
                <c:pt idx="1">
                  <c:v>-14</c:v>
                </c:pt>
                <c:pt idx="2">
                  <c:v>-13</c:v>
                </c:pt>
                <c:pt idx="3">
                  <c:v>-12</c:v>
                </c:pt>
                <c:pt idx="4">
                  <c:v>-11</c:v>
                </c:pt>
                <c:pt idx="5">
                  <c:v>-10</c:v>
                </c:pt>
                <c:pt idx="6">
                  <c:v>-9</c:v>
                </c:pt>
                <c:pt idx="7">
                  <c:v>-8</c:v>
                </c:pt>
                <c:pt idx="8">
                  <c:v>-7</c:v>
                </c:pt>
                <c:pt idx="9">
                  <c:v>-6</c:v>
                </c:pt>
                <c:pt idx="10">
                  <c:v>-5</c:v>
                </c:pt>
                <c:pt idx="11">
                  <c:v>-4</c:v>
                </c:pt>
                <c:pt idx="12">
                  <c:v>-3</c:v>
                </c:pt>
                <c:pt idx="13">
                  <c:v>-2</c:v>
                </c:pt>
                <c:pt idx="14">
                  <c:v>-1</c:v>
                </c:pt>
                <c:pt idx="15">
                  <c:v>0</c:v>
                </c:pt>
                <c:pt idx="16">
                  <c:v>1</c:v>
                </c:pt>
                <c:pt idx="17">
                  <c:v>2</c:v>
                </c:pt>
                <c:pt idx="18">
                  <c:v>3</c:v>
                </c:pt>
                <c:pt idx="19">
                  <c:v>4</c:v>
                </c:pt>
                <c:pt idx="20">
                  <c:v>5</c:v>
                </c:pt>
                <c:pt idx="21">
                  <c:v>6</c:v>
                </c:pt>
                <c:pt idx="22">
                  <c:v>7</c:v>
                </c:pt>
                <c:pt idx="23">
                  <c:v>8</c:v>
                </c:pt>
                <c:pt idx="24">
                  <c:v>9</c:v>
                </c:pt>
                <c:pt idx="25">
                  <c:v>10</c:v>
                </c:pt>
                <c:pt idx="26">
                  <c:v>11</c:v>
                </c:pt>
                <c:pt idx="27">
                  <c:v>12</c:v>
                </c:pt>
                <c:pt idx="28">
                  <c:v>13</c:v>
                </c:pt>
                <c:pt idx="29">
                  <c:v>14</c:v>
                </c:pt>
                <c:pt idx="30">
                  <c:v>15</c:v>
                </c:pt>
                <c:pt idx="31">
                  <c:v>16</c:v>
                </c:pt>
                <c:pt idx="32">
                  <c:v>17</c:v>
                </c:pt>
                <c:pt idx="33">
                  <c:v>18</c:v>
                </c:pt>
                <c:pt idx="34">
                  <c:v>19</c:v>
                </c:pt>
                <c:pt idx="35">
                  <c:v>20</c:v>
                </c:pt>
              </c:numCache>
            </c:numRef>
          </c:xVal>
          <c:yVal>
            <c:numRef>
              <c:f>Sheet1!$D$2:$D$37</c:f>
              <c:numCache>
                <c:formatCode>General</c:formatCode>
                <c:ptCount val="36"/>
                <c:pt idx="0">
                  <c:v>1.8084202299368246</c:v>
                </c:pt>
                <c:pt idx="1">
                  <c:v>1.72300113681283</c:v>
                </c:pt>
                <c:pt idx="2">
                  <c:v>1.6424310266214901</c:v>
                </c:pt>
                <c:pt idx="3">
                  <c:v>1.5668288416992999</c:v>
                </c:pt>
                <c:pt idx="4">
                  <c:v>1.4962540558517701</c:v>
                </c:pt>
                <c:pt idx="5">
                  <c:v>1.4307166236739899</c:v>
                </c:pt>
                <c:pt idx="6">
                  <c:v>1.3701860201731546</c:v>
                </c:pt>
                <c:pt idx="7">
                  <c:v>1.31459912069513</c:v>
                </c:pt>
                <c:pt idx="8">
                  <c:v>1.2638666688337199</c:v>
                </c:pt>
                <c:pt idx="9">
                  <c:v>1.2178780376652698</c:v>
                </c:pt>
                <c:pt idx="10">
                  <c:v>1.17650388050208</c:v>
                </c:pt>
                <c:pt idx="11">
                  <c:v>1.1395962381301048</c:v>
                </c:pt>
                <c:pt idx="12">
                  <c:v>1.106985647256</c:v>
                </c:pt>
                <c:pt idx="13">
                  <c:v>1.0784749140076699</c:v>
                </c:pt>
                <c:pt idx="14">
                  <c:v>1.0538299714214299</c:v>
                </c:pt>
                <c:pt idx="15">
                  <c:v>1.0327694765322</c:v>
                </c:pt>
                <c:pt idx="16">
                  <c:v>1.0149568372624298</c:v>
                </c:pt>
                <c:pt idx="17">
                  <c:v>1</c:v>
                </c:pt>
                <c:pt idx="18">
                  <c:v>1.0086925386203101</c:v>
                </c:pt>
                <c:pt idx="19">
                  <c:v>1.0203955218838667</c:v>
                </c:pt>
                <c:pt idx="20">
                  <c:v>1.0353858706277501</c:v>
                </c:pt>
                <c:pt idx="21">
                  <c:v>1.05387090695291</c:v>
                </c:pt>
                <c:pt idx="22">
                  <c:v>1.0760001457700901</c:v>
                </c:pt>
                <c:pt idx="23">
                  <c:v>1.1018793068400099</c:v>
                </c:pt>
                <c:pt idx="24">
                  <c:v>1.1315818483400599</c:v>
                </c:pt>
                <c:pt idx="25">
                  <c:v>1.1651570972417058</c:v>
                </c:pt>
                <c:pt idx="26">
                  <c:v>1.2026340160274918</c:v>
                </c:pt>
                <c:pt idx="27">
                  <c:v>1.2440222276596398</c:v>
                </c:pt>
                <c:pt idx="28">
                  <c:v>1.2893100646451301</c:v>
                </c:pt>
                <c:pt idx="29">
                  <c:v>1.3384609168397101</c:v>
                </c:pt>
                <c:pt idx="30">
                  <c:v>1.3914077369337861</c:v>
                </c:pt>
                <c:pt idx="31">
                  <c:v>1.4480472686887551</c:v>
                </c:pt>
                <c:pt idx="32">
                  <c:v>1.5082319838893099</c:v>
                </c:pt>
                <c:pt idx="33">
                  <c:v>1.5717635076166199</c:v>
                </c:pt>
                <c:pt idx="34">
                  <c:v>1.6383859739940561</c:v>
                </c:pt>
                <c:pt idx="35">
                  <c:v>1.7079447586756416</c:v>
                </c:pt>
              </c:numCache>
            </c:numRef>
          </c:yVal>
          <c:smooth val="1"/>
        </c:ser>
        <c:axId val="161412224"/>
        <c:axId val="161414144"/>
      </c:scatterChart>
      <c:valAx>
        <c:axId val="161412224"/>
        <c:scaling>
          <c:orientation val="minMax"/>
          <c:max val="20"/>
          <c:min val="-15"/>
        </c:scaling>
        <c:axPos val="b"/>
        <c:title>
          <c:tx>
            <c:rich>
              <a:bodyPr/>
              <a:lstStyle/>
              <a:p>
                <a:pPr>
                  <a:defRPr sz="1700">
                    <a:solidFill>
                      <a:schemeClr val="tx1"/>
                    </a:solidFill>
                  </a:defRPr>
                </a:pPr>
                <a:r>
                  <a:rPr lang="en-US" sz="1800" b="1" i="0" baseline="0" dirty="0" smtClean="0">
                    <a:solidFill>
                      <a:schemeClr val="tx1"/>
                    </a:solidFill>
                  </a:rPr>
                  <a:t>Donor Height - Recipient Height (cm)</a:t>
                </a:r>
                <a:endParaRPr lang="en-US" sz="1800" b="1" i="0" baseline="0" dirty="0">
                  <a:solidFill>
                    <a:schemeClr val="tx1"/>
                  </a:solidFill>
                </a:endParaRPr>
              </a:p>
            </c:rich>
          </c:tx>
          <c:layout/>
        </c:title>
        <c:numFmt formatCode="#,##0" sourceLinked="0"/>
        <c:tickLblPos val="nextTo"/>
        <c:txPr>
          <a:bodyPr rot="0"/>
          <a:lstStyle/>
          <a:p>
            <a:pPr>
              <a:defRPr sz="1500" b="1"/>
            </a:pPr>
            <a:endParaRPr lang="en-US"/>
          </a:p>
        </c:txPr>
        <c:crossAx val="161414144"/>
        <c:crosses val="autoZero"/>
        <c:crossBetween val="midCat"/>
        <c:majorUnit val="5"/>
      </c:valAx>
      <c:valAx>
        <c:axId val="161414144"/>
        <c:scaling>
          <c:orientation val="minMax"/>
          <c:max val="2"/>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Hazard Ratio of 5 Year Mortality </a:t>
                </a:r>
                <a:endParaRPr lang="en-US" sz="1700" b="1" i="0" baseline="0" dirty="0">
                  <a:solidFill>
                    <a:schemeClr val="tx1"/>
                  </a:solidFill>
                </a:endParaRPr>
              </a:p>
            </c:rich>
          </c:tx>
          <c:layout/>
        </c:title>
        <c:numFmt formatCode="#,##0.0" sourceLinked="0"/>
        <c:tickLblPos val="nextTo"/>
        <c:txPr>
          <a:bodyPr/>
          <a:lstStyle/>
          <a:p>
            <a:pPr>
              <a:defRPr sz="1500" b="1"/>
            </a:pPr>
            <a:endParaRPr lang="en-US"/>
          </a:p>
        </c:txPr>
        <c:crossAx val="161412224"/>
        <c:crossesAt val="-15"/>
        <c:crossBetween val="midCat"/>
        <c:majorUnit val="0.5"/>
      </c:valAx>
      <c:spPr>
        <a:solidFill>
          <a:schemeClr val="bg2"/>
        </a:solidFill>
        <a:ln>
          <a:solidFill>
            <a:schemeClr val="tx1"/>
          </a:solidFill>
        </a:ln>
      </c:spPr>
    </c:plotArea>
    <c:plotVisOnly val="1"/>
    <c:dispBlanksAs val="gap"/>
  </c:chart>
  <c:txPr>
    <a:bodyPr/>
    <a:lstStyle/>
    <a:p>
      <a:pPr>
        <a:defRPr sz="1800"/>
      </a:pPr>
      <a:endParaRPr lang="en-US"/>
    </a:p>
  </c:txPr>
  <c:externalData r:id="rId1"/>
</c:chartSpace>
</file>

<file path=ppt/charts/chart5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90027"/>
          <c:h val="0.77074260114040272"/>
        </c:manualLayout>
      </c:layout>
      <c:scatterChart>
        <c:scatterStyle val="smoothMarker"/>
        <c:ser>
          <c:idx val="0"/>
          <c:order val="0"/>
          <c:tx>
            <c:strRef>
              <c:f>Sheet1!$A$1</c:f>
              <c:strCache>
                <c:ptCount val="1"/>
                <c:pt idx="0">
                  <c:v>Recipeint Age</c:v>
                </c:pt>
              </c:strCache>
            </c:strRef>
          </c:tx>
          <c:spPr>
            <a:ln w="38100">
              <a:solidFill>
                <a:srgbClr val="00FF00"/>
              </a:solidFill>
            </a:ln>
          </c:spPr>
          <c:marker>
            <c:symbol val="none"/>
          </c:marker>
          <c:xVal>
            <c:numRef>
              <c:f>Sheet1!$A$2:$A$19</c:f>
              <c:numCache>
                <c:formatCode>General</c:formatCode>
                <c:ptCount val="18"/>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numCache>
            </c:numRef>
          </c:xVal>
          <c:yVal>
            <c:numRef>
              <c:f>Sheet1!$B$2:$B$19</c:f>
              <c:numCache>
                <c:formatCode>General</c:formatCode>
                <c:ptCount val="18"/>
                <c:pt idx="0">
                  <c:v>0.68282820347004902</c:v>
                </c:pt>
                <c:pt idx="1">
                  <c:v>0.70125370891076566</c:v>
                </c:pt>
                <c:pt idx="2">
                  <c:v>0.72032026663023563</c:v>
                </c:pt>
                <c:pt idx="3">
                  <c:v>0.74021722325557704</c:v>
                </c:pt>
                <c:pt idx="4">
                  <c:v>0.76115339638046264</c:v>
                </c:pt>
                <c:pt idx="5">
                  <c:v>0.78335930710268098</c:v>
                </c:pt>
                <c:pt idx="6">
                  <c:v>0.80709006759187762</c:v>
                </c:pt>
                <c:pt idx="7">
                  <c:v>0.83262900854123256</c:v>
                </c:pt>
                <c:pt idx="8">
                  <c:v>0.86029217935110702</c:v>
                </c:pt>
                <c:pt idx="9">
                  <c:v>0.890433882362482</c:v>
                </c:pt>
                <c:pt idx="10">
                  <c:v>0.92345344658384665</c:v>
                </c:pt>
                <c:pt idx="11">
                  <c:v>0.95980349526995601</c:v>
                </c:pt>
                <c:pt idx="12">
                  <c:v>1</c:v>
                </c:pt>
                <c:pt idx="13">
                  <c:v>1.0445039960906399</c:v>
                </c:pt>
                <c:pt idx="14">
                  <c:v>1.0932955558108</c:v>
                </c:pt>
                <c:pt idx="15">
                  <c:v>1.1461807010032468</c:v>
                </c:pt>
                <c:pt idx="16">
                  <c:v>1.2028937901193695</c:v>
                </c:pt>
                <c:pt idx="17">
                  <c:v>1.2630798805005299</c:v>
                </c:pt>
              </c:numCache>
            </c:numRef>
          </c:yVal>
        </c:ser>
        <c:ser>
          <c:idx val="1"/>
          <c:order val="1"/>
          <c:tx>
            <c:strRef>
              <c:f>Sheet1!$C$1</c:f>
              <c:strCache>
                <c:ptCount val="1"/>
                <c:pt idx="0">
                  <c:v>Column2</c:v>
                </c:pt>
              </c:strCache>
            </c:strRef>
          </c:tx>
          <c:spPr>
            <a:ln w="41275">
              <a:solidFill>
                <a:srgbClr val="00FF00"/>
              </a:solidFill>
              <a:prstDash val="sysDash"/>
            </a:ln>
          </c:spPr>
          <c:marker>
            <c:symbol val="none"/>
          </c:marker>
          <c:xVal>
            <c:numRef>
              <c:f>Sheet1!$A$2:$A$19</c:f>
              <c:numCache>
                <c:formatCode>General</c:formatCode>
                <c:ptCount val="18"/>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numCache>
            </c:numRef>
          </c:xVal>
          <c:yVal>
            <c:numRef>
              <c:f>Sheet1!$C$2:$C$19</c:f>
              <c:numCache>
                <c:formatCode>General</c:formatCode>
                <c:ptCount val="18"/>
                <c:pt idx="0">
                  <c:v>0.419216344112121</c:v>
                </c:pt>
                <c:pt idx="1">
                  <c:v>0.45736229668927686</c:v>
                </c:pt>
                <c:pt idx="2">
                  <c:v>0.49819040531631298</c:v>
                </c:pt>
                <c:pt idx="3">
                  <c:v>0.541303023059444</c:v>
                </c:pt>
                <c:pt idx="4">
                  <c:v>0.58614677255966896</c:v>
                </c:pt>
                <c:pt idx="5">
                  <c:v>0.63204205370270705</c:v>
                </c:pt>
                <c:pt idx="6">
                  <c:v>0.67828713585085498</c:v>
                </c:pt>
                <c:pt idx="7">
                  <c:v>0.72439443272182591</c:v>
                </c:pt>
                <c:pt idx="8">
                  <c:v>0.77049704501498995</c:v>
                </c:pt>
                <c:pt idx="9">
                  <c:v>0.81783660713128603</c:v>
                </c:pt>
                <c:pt idx="10">
                  <c:v>0.86905864919141163</c:v>
                </c:pt>
                <c:pt idx="11">
                  <c:v>0.92811621735711103</c:v>
                </c:pt>
                <c:pt idx="12">
                  <c:v>1</c:v>
                </c:pt>
                <c:pt idx="13">
                  <c:v>1.00088330047751</c:v>
                </c:pt>
                <c:pt idx="14">
                  <c:v>0.99503089042335102</c:v>
                </c:pt>
                <c:pt idx="15">
                  <c:v>0.98369066301991803</c:v>
                </c:pt>
                <c:pt idx="16">
                  <c:v>0.96863875309883762</c:v>
                </c:pt>
                <c:pt idx="17">
                  <c:v>0.9518285165194702</c:v>
                </c:pt>
              </c:numCache>
            </c:numRef>
          </c:yVal>
        </c:ser>
        <c:ser>
          <c:idx val="2"/>
          <c:order val="2"/>
          <c:tx>
            <c:strRef>
              <c:f>Sheet1!$D$1</c:f>
              <c:strCache>
                <c:ptCount val="1"/>
                <c:pt idx="0">
                  <c:v>Column3</c:v>
                </c:pt>
              </c:strCache>
            </c:strRef>
          </c:tx>
          <c:spPr>
            <a:ln w="41275">
              <a:solidFill>
                <a:srgbClr val="00FF00"/>
              </a:solidFill>
              <a:prstDash val="sysDash"/>
            </a:ln>
          </c:spPr>
          <c:marker>
            <c:symbol val="none"/>
          </c:marker>
          <c:xVal>
            <c:numRef>
              <c:f>Sheet1!$A$2:$A$19</c:f>
              <c:numCache>
                <c:formatCode>General</c:formatCode>
                <c:ptCount val="18"/>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numCache>
            </c:numRef>
          </c:xVal>
          <c:yVal>
            <c:numRef>
              <c:f>Sheet1!$D$2:$D$19</c:f>
              <c:numCache>
                <c:formatCode>General</c:formatCode>
                <c:ptCount val="18"/>
                <c:pt idx="0">
                  <c:v>1.11220462179649</c:v>
                </c:pt>
                <c:pt idx="1">
                  <c:v>1.0752017991443641</c:v>
                </c:pt>
                <c:pt idx="2">
                  <c:v>1.0414919295541498</c:v>
                </c:pt>
                <c:pt idx="3">
                  <c:v>1.01222700458486</c:v>
                </c:pt>
                <c:pt idx="4">
                  <c:v>0.98841198133959796</c:v>
                </c:pt>
                <c:pt idx="5">
                  <c:v>0.97090343977813165</c:v>
                </c:pt>
                <c:pt idx="6">
                  <c:v>0.96035195535344464</c:v>
                </c:pt>
                <c:pt idx="7">
                  <c:v>0.95703533123449502</c:v>
                </c:pt>
                <c:pt idx="8">
                  <c:v>0.96055220281640097</c:v>
                </c:pt>
                <c:pt idx="9">
                  <c:v>0.96947543304557526</c:v>
                </c:pt>
                <c:pt idx="10">
                  <c:v>0.98125284041648297</c:v>
                </c:pt>
                <c:pt idx="11">
                  <c:v>0.99257262431603732</c:v>
                </c:pt>
                <c:pt idx="12">
                  <c:v>1</c:v>
                </c:pt>
                <c:pt idx="13">
                  <c:v>1.0900257775595099</c:v>
                </c:pt>
                <c:pt idx="14">
                  <c:v>1.2012643867237998</c:v>
                </c:pt>
                <c:pt idx="15">
                  <c:v>1.33551150655344</c:v>
                </c:pt>
                <c:pt idx="16">
                  <c:v>1.4938009300977599</c:v>
                </c:pt>
                <c:pt idx="17">
                  <c:v>1.6761115650947358</c:v>
                </c:pt>
              </c:numCache>
            </c:numRef>
          </c:yVal>
          <c:smooth val="1"/>
        </c:ser>
        <c:axId val="161586176"/>
        <c:axId val="161612928"/>
      </c:scatterChart>
      <c:valAx>
        <c:axId val="161586176"/>
        <c:scaling>
          <c:orientation val="minMax"/>
          <c:max val="17"/>
          <c:min val="0"/>
        </c:scaling>
        <c:axPos val="b"/>
        <c:title>
          <c:tx>
            <c:rich>
              <a:bodyPr/>
              <a:lstStyle/>
              <a:p>
                <a:pPr>
                  <a:defRPr sz="1700"/>
                </a:pPr>
                <a:r>
                  <a:rPr lang="en-US" sz="1700" dirty="0" smtClean="0"/>
                  <a:t>Recipient Age</a:t>
                </a:r>
                <a:endParaRPr lang="en-US" sz="1700" dirty="0"/>
              </a:p>
            </c:rich>
          </c:tx>
          <c:layout/>
        </c:title>
        <c:numFmt formatCode="#,##0" sourceLinked="0"/>
        <c:tickLblPos val="nextTo"/>
        <c:txPr>
          <a:bodyPr rot="0"/>
          <a:lstStyle/>
          <a:p>
            <a:pPr>
              <a:defRPr sz="1500" b="1"/>
            </a:pPr>
            <a:endParaRPr lang="en-US"/>
          </a:p>
        </c:txPr>
        <c:crossAx val="161612928"/>
        <c:crosses val="autoZero"/>
        <c:crossBetween val="midCat"/>
        <c:majorUnit val="1"/>
      </c:valAx>
      <c:valAx>
        <c:axId val="161612928"/>
        <c:scaling>
          <c:orientation val="minMax"/>
          <c:max val="2"/>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Hazard Ratio of 10 Year Mortality </a:t>
                </a:r>
                <a:endParaRPr lang="en-US" sz="1700" b="1" i="0" baseline="0" dirty="0">
                  <a:solidFill>
                    <a:schemeClr val="tx1"/>
                  </a:solidFill>
                </a:endParaRPr>
              </a:p>
            </c:rich>
          </c:tx>
          <c:layout/>
        </c:title>
        <c:numFmt formatCode="#,##0.0" sourceLinked="0"/>
        <c:tickLblPos val="nextTo"/>
        <c:txPr>
          <a:bodyPr/>
          <a:lstStyle/>
          <a:p>
            <a:pPr>
              <a:defRPr sz="1500" b="1"/>
            </a:pPr>
            <a:endParaRPr lang="en-US"/>
          </a:p>
        </c:txPr>
        <c:crossAx val="161586176"/>
        <c:crosses val="autoZero"/>
        <c:crossBetween val="midCat"/>
        <c:majorUnit val="0.5"/>
      </c:valAx>
      <c:spPr>
        <a:solidFill>
          <a:schemeClr val="bg2"/>
        </a:solidFill>
        <a:ln>
          <a:solidFill>
            <a:schemeClr val="tx1"/>
          </a:solidFill>
        </a:ln>
      </c:spPr>
    </c:plotArea>
    <c:plotVisOnly val="1"/>
    <c:dispBlanksAs val="gap"/>
  </c:chart>
  <c:txPr>
    <a:bodyPr/>
    <a:lstStyle/>
    <a:p>
      <a:pPr>
        <a:defRPr sz="1800"/>
      </a:pPr>
      <a:endParaRPr lang="en-US"/>
    </a:p>
  </c:txPr>
  <c:externalData r:id="rId1"/>
</c:chartSpace>
</file>

<file path=ppt/charts/chart5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900226"/>
          <c:h val="0.77074260114040238"/>
        </c:manualLayout>
      </c:layout>
      <c:scatterChart>
        <c:scatterStyle val="smoothMarker"/>
        <c:ser>
          <c:idx val="0"/>
          <c:order val="0"/>
          <c:tx>
            <c:strRef>
              <c:f>Sheet1!$A$1</c:f>
              <c:strCache>
                <c:ptCount val="1"/>
                <c:pt idx="0">
                  <c:v>Center Volume</c:v>
                </c:pt>
              </c:strCache>
            </c:strRef>
          </c:tx>
          <c:spPr>
            <a:ln w="38100">
              <a:solidFill>
                <a:srgbClr val="00FF00"/>
              </a:solidFill>
            </a:ln>
          </c:spPr>
          <c:marker>
            <c:symbol val="none"/>
          </c:marker>
          <c:xVal>
            <c:numRef>
              <c:f>Sheet1!$A$2:$A$12</c:f>
              <c:numCache>
                <c:formatCode>General</c:formatCode>
                <c:ptCount val="11"/>
                <c:pt idx="0">
                  <c:v>0</c:v>
                </c:pt>
                <c:pt idx="1">
                  <c:v>1</c:v>
                </c:pt>
                <c:pt idx="2">
                  <c:v>2</c:v>
                </c:pt>
                <c:pt idx="3">
                  <c:v>3</c:v>
                </c:pt>
                <c:pt idx="4">
                  <c:v>4</c:v>
                </c:pt>
                <c:pt idx="5">
                  <c:v>5</c:v>
                </c:pt>
                <c:pt idx="6">
                  <c:v>6</c:v>
                </c:pt>
                <c:pt idx="7">
                  <c:v>7</c:v>
                </c:pt>
                <c:pt idx="8">
                  <c:v>8</c:v>
                </c:pt>
                <c:pt idx="9">
                  <c:v>9</c:v>
                </c:pt>
                <c:pt idx="10">
                  <c:v>10</c:v>
                </c:pt>
              </c:numCache>
            </c:numRef>
          </c:xVal>
          <c:yVal>
            <c:numRef>
              <c:f>Sheet1!$B$2:$B$12</c:f>
              <c:numCache>
                <c:formatCode>General</c:formatCode>
                <c:ptCount val="11"/>
                <c:pt idx="0">
                  <c:v>1.07540873118275</c:v>
                </c:pt>
                <c:pt idx="1">
                  <c:v>1.0560395141402701</c:v>
                </c:pt>
                <c:pt idx="2">
                  <c:v>1.0370191566132001</c:v>
                </c:pt>
                <c:pt idx="3">
                  <c:v>1.0183413752829598</c:v>
                </c:pt>
                <c:pt idx="4">
                  <c:v>1</c:v>
                </c:pt>
                <c:pt idx="5">
                  <c:v>0.9819889717454835</c:v>
                </c:pt>
                <c:pt idx="6">
                  <c:v>0.96430234062975151</c:v>
                </c:pt>
                <c:pt idx="7">
                  <c:v>0.94693426392677305</c:v>
                </c:pt>
                <c:pt idx="8">
                  <c:v>0.92987900414402103</c:v>
                </c:pt>
                <c:pt idx="9">
                  <c:v>0.91313092712709898</c:v>
                </c:pt>
                <c:pt idx="10">
                  <c:v>0.89668450019854062</c:v>
                </c:pt>
              </c:numCache>
            </c:numRef>
          </c:yVal>
        </c:ser>
        <c:ser>
          <c:idx val="1"/>
          <c:order val="1"/>
          <c:tx>
            <c:strRef>
              <c:f>Sheet1!$C$1</c:f>
              <c:strCache>
                <c:ptCount val="1"/>
                <c:pt idx="0">
                  <c:v>Column2</c:v>
                </c:pt>
              </c:strCache>
            </c:strRef>
          </c:tx>
          <c:spPr>
            <a:ln w="41275">
              <a:solidFill>
                <a:srgbClr val="00FF00"/>
              </a:solidFill>
              <a:prstDash val="sysDash"/>
            </a:ln>
          </c:spPr>
          <c:marker>
            <c:symbol val="none"/>
          </c:marker>
          <c:xVal>
            <c:numRef>
              <c:f>Sheet1!$A$2:$A$12</c:f>
              <c:numCache>
                <c:formatCode>General</c:formatCode>
                <c:ptCount val="11"/>
                <c:pt idx="0">
                  <c:v>0</c:v>
                </c:pt>
                <c:pt idx="1">
                  <c:v>1</c:v>
                </c:pt>
                <c:pt idx="2">
                  <c:v>2</c:v>
                </c:pt>
                <c:pt idx="3">
                  <c:v>3</c:v>
                </c:pt>
                <c:pt idx="4">
                  <c:v>4</c:v>
                </c:pt>
                <c:pt idx="5">
                  <c:v>5</c:v>
                </c:pt>
                <c:pt idx="6">
                  <c:v>6</c:v>
                </c:pt>
                <c:pt idx="7">
                  <c:v>7</c:v>
                </c:pt>
                <c:pt idx="8">
                  <c:v>8</c:v>
                </c:pt>
                <c:pt idx="9">
                  <c:v>9</c:v>
                </c:pt>
                <c:pt idx="10">
                  <c:v>10</c:v>
                </c:pt>
              </c:numCache>
            </c:numRef>
          </c:xVal>
          <c:yVal>
            <c:numRef>
              <c:f>Sheet1!$C$2:$C$12</c:f>
              <c:numCache>
                <c:formatCode>General</c:formatCode>
                <c:ptCount val="11"/>
                <c:pt idx="0">
                  <c:v>1.0022952473672948</c:v>
                </c:pt>
                <c:pt idx="1">
                  <c:v>1.0017209421071516</c:v>
                </c:pt>
                <c:pt idx="2">
                  <c:v>1.0011469659182421</c:v>
                </c:pt>
                <c:pt idx="3">
                  <c:v>1.0005733186120098</c:v>
                </c:pt>
                <c:pt idx="4">
                  <c:v>1</c:v>
                </c:pt>
                <c:pt idx="5">
                  <c:v>0.96485519310923595</c:v>
                </c:pt>
                <c:pt idx="6">
                  <c:v>0.93094554366986304</c:v>
                </c:pt>
                <c:pt idx="7">
                  <c:v>0.898227642311765</c:v>
                </c:pt>
                <c:pt idx="8">
                  <c:v>0.86665960527877794</c:v>
                </c:pt>
                <c:pt idx="9">
                  <c:v>0.8362010208112225</c:v>
                </c:pt>
                <c:pt idx="10">
                  <c:v>0.80681289741295259</c:v>
                </c:pt>
              </c:numCache>
            </c:numRef>
          </c:yVal>
        </c:ser>
        <c:ser>
          <c:idx val="2"/>
          <c:order val="2"/>
          <c:tx>
            <c:strRef>
              <c:f>Sheet1!$D$1</c:f>
              <c:strCache>
                <c:ptCount val="1"/>
                <c:pt idx="0">
                  <c:v>Column3</c:v>
                </c:pt>
              </c:strCache>
            </c:strRef>
          </c:tx>
          <c:spPr>
            <a:ln w="41275">
              <a:solidFill>
                <a:srgbClr val="00FF00"/>
              </a:solidFill>
              <a:prstDash val="sysDash"/>
            </a:ln>
          </c:spPr>
          <c:marker>
            <c:symbol val="none"/>
          </c:marker>
          <c:xVal>
            <c:numRef>
              <c:f>Sheet1!$A$2:$A$12</c:f>
              <c:numCache>
                <c:formatCode>General</c:formatCode>
                <c:ptCount val="11"/>
                <c:pt idx="0">
                  <c:v>0</c:v>
                </c:pt>
                <c:pt idx="1">
                  <c:v>1</c:v>
                </c:pt>
                <c:pt idx="2">
                  <c:v>2</c:v>
                </c:pt>
                <c:pt idx="3">
                  <c:v>3</c:v>
                </c:pt>
                <c:pt idx="4">
                  <c:v>4</c:v>
                </c:pt>
                <c:pt idx="5">
                  <c:v>5</c:v>
                </c:pt>
                <c:pt idx="6">
                  <c:v>6</c:v>
                </c:pt>
                <c:pt idx="7">
                  <c:v>7</c:v>
                </c:pt>
                <c:pt idx="8">
                  <c:v>8</c:v>
                </c:pt>
                <c:pt idx="9">
                  <c:v>9</c:v>
                </c:pt>
                <c:pt idx="10">
                  <c:v>10</c:v>
                </c:pt>
              </c:numCache>
            </c:numRef>
          </c:xVal>
          <c:yVal>
            <c:numRef>
              <c:f>Sheet1!$D$2:$D$12</c:f>
              <c:numCache>
                <c:formatCode>General</c:formatCode>
                <c:ptCount val="11"/>
                <c:pt idx="0">
                  <c:v>1.1538555551788301</c:v>
                </c:pt>
                <c:pt idx="1">
                  <c:v>1.1133035245122358</c:v>
                </c:pt>
                <c:pt idx="2">
                  <c:v>1.0741766871324339</c:v>
                </c:pt>
                <c:pt idx="3">
                  <c:v>1.03642495489661</c:v>
                </c:pt>
                <c:pt idx="4">
                  <c:v>1</c:v>
                </c:pt>
                <c:pt idx="5">
                  <c:v>0.999427009893887</c:v>
                </c:pt>
                <c:pt idx="6">
                  <c:v>0.9988543481054345</c:v>
                </c:pt>
                <c:pt idx="7">
                  <c:v>0.99828201444652298</c:v>
                </c:pt>
                <c:pt idx="8">
                  <c:v>0.99771000872913396</c:v>
                </c:pt>
                <c:pt idx="9">
                  <c:v>0.99713833076535896</c:v>
                </c:pt>
                <c:pt idx="10">
                  <c:v>0.99656698036740199</c:v>
                </c:pt>
              </c:numCache>
            </c:numRef>
          </c:yVal>
          <c:smooth val="1"/>
        </c:ser>
        <c:axId val="161720960"/>
        <c:axId val="161727232"/>
      </c:scatterChart>
      <c:valAx>
        <c:axId val="161720960"/>
        <c:scaling>
          <c:orientation val="minMax"/>
          <c:max val="10"/>
          <c:min val="0"/>
        </c:scaling>
        <c:axPos val="b"/>
        <c:title>
          <c:tx>
            <c:rich>
              <a:bodyPr/>
              <a:lstStyle/>
              <a:p>
                <a:pPr>
                  <a:defRPr sz="1700"/>
                </a:pPr>
                <a:r>
                  <a:rPr lang="en-US" sz="1700" dirty="0" smtClean="0"/>
                  <a:t>Center Volume (cases per year)</a:t>
                </a:r>
                <a:endParaRPr lang="en-US" sz="1700" dirty="0"/>
              </a:p>
            </c:rich>
          </c:tx>
          <c:layout/>
        </c:title>
        <c:numFmt formatCode="#,##0" sourceLinked="0"/>
        <c:tickLblPos val="nextTo"/>
        <c:txPr>
          <a:bodyPr rot="0"/>
          <a:lstStyle/>
          <a:p>
            <a:pPr>
              <a:defRPr sz="1500" b="1"/>
            </a:pPr>
            <a:endParaRPr lang="en-US"/>
          </a:p>
        </c:txPr>
        <c:crossAx val="161727232"/>
        <c:crosses val="autoZero"/>
        <c:crossBetween val="midCat"/>
        <c:majorUnit val="1"/>
      </c:valAx>
      <c:valAx>
        <c:axId val="161727232"/>
        <c:scaling>
          <c:orientation val="minMax"/>
          <c:max val="2"/>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Hazard Ratio of 10 Year Mortality </a:t>
                </a:r>
                <a:endParaRPr lang="en-US" sz="1700" b="1" i="0" baseline="0" dirty="0">
                  <a:solidFill>
                    <a:schemeClr val="tx1"/>
                  </a:solidFill>
                </a:endParaRPr>
              </a:p>
            </c:rich>
          </c:tx>
          <c:layout/>
        </c:title>
        <c:numFmt formatCode="#,##0.0" sourceLinked="0"/>
        <c:tickLblPos val="nextTo"/>
        <c:txPr>
          <a:bodyPr/>
          <a:lstStyle/>
          <a:p>
            <a:pPr>
              <a:defRPr sz="1500" b="1"/>
            </a:pPr>
            <a:endParaRPr lang="en-US"/>
          </a:p>
        </c:txPr>
        <c:crossAx val="161720960"/>
        <c:crosses val="autoZero"/>
        <c:crossBetween val="midCat"/>
        <c:majorUnit val="0.5"/>
      </c:valAx>
      <c:spPr>
        <a:solidFill>
          <a:schemeClr val="bg2"/>
        </a:solidFill>
        <a:ln>
          <a:solidFill>
            <a:schemeClr val="tx1"/>
          </a:solidFill>
        </a:ln>
      </c:spPr>
    </c:plotArea>
    <c:plotVisOnly val="1"/>
    <c:dispBlanksAs val="gap"/>
  </c:chart>
  <c:txPr>
    <a:bodyPr/>
    <a:lstStyle/>
    <a:p>
      <a:pPr>
        <a:defRPr sz="1800"/>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1808208064900978"/>
          <c:y val="0.11921063971481177"/>
          <c:w val="0.86362491052258505"/>
          <c:h val="0.71435460492811564"/>
        </c:manualLayout>
      </c:layout>
      <c:barChart>
        <c:barDir val="col"/>
        <c:grouping val="percentStacked"/>
        <c:ser>
          <c:idx val="0"/>
          <c:order val="0"/>
          <c:tx>
            <c:strRef>
              <c:f>Sheet1!$B$1</c:f>
              <c:strCache>
                <c:ptCount val="1"/>
                <c:pt idx="0">
                  <c:v>0-10 years</c:v>
                </c:pt>
              </c:strCache>
            </c:strRef>
          </c:tx>
          <c:spPr>
            <a:gradFill flip="none" rotWithShape="1">
              <a:gsLst>
                <a:gs pos="0">
                  <a:srgbClr val="208C03"/>
                </a:gs>
                <a:gs pos="50000">
                  <a:srgbClr val="20F703"/>
                </a:gs>
                <a:gs pos="100000">
                  <a:srgbClr val="208C03"/>
                </a:gs>
              </a:gsLst>
              <a:lin ang="10800000" scaled="1"/>
              <a:tileRect/>
            </a:gradFill>
            <a:ln>
              <a:solidFill>
                <a:schemeClr val="bg2"/>
              </a:solidFill>
            </a:ln>
          </c:spPr>
          <c:cat>
            <c:strRef>
              <c:f>Sheet1!$A$2:$A$5</c:f>
              <c:strCache>
                <c:ptCount val="4"/>
                <c:pt idx="0">
                  <c:v>&lt;1 year</c:v>
                </c:pt>
                <c:pt idx="1">
                  <c:v>1 - 5 years</c:v>
                </c:pt>
                <c:pt idx="2">
                  <c:v>6 - 10 years</c:v>
                </c:pt>
                <c:pt idx="3">
                  <c:v>11 - 17 years</c:v>
                </c:pt>
              </c:strCache>
            </c:strRef>
          </c:cat>
          <c:val>
            <c:numRef>
              <c:f>Sheet1!$B$2:$B$5</c:f>
              <c:numCache>
                <c:formatCode>General</c:formatCode>
                <c:ptCount val="4"/>
                <c:pt idx="0">
                  <c:v>48</c:v>
                </c:pt>
                <c:pt idx="1">
                  <c:v>74</c:v>
                </c:pt>
                <c:pt idx="2">
                  <c:v>126</c:v>
                </c:pt>
                <c:pt idx="3">
                  <c:v>135</c:v>
                </c:pt>
              </c:numCache>
            </c:numRef>
          </c:val>
        </c:ser>
        <c:ser>
          <c:idx val="1"/>
          <c:order val="1"/>
          <c:tx>
            <c:strRef>
              <c:f>Sheet1!$C$1</c:f>
              <c:strCache>
                <c:ptCount val="1"/>
                <c:pt idx="0">
                  <c:v>11-17 years</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cat>
            <c:strRef>
              <c:f>Sheet1!$A$2:$A$5</c:f>
              <c:strCache>
                <c:ptCount val="4"/>
                <c:pt idx="0">
                  <c:v>&lt;1 year</c:v>
                </c:pt>
                <c:pt idx="1">
                  <c:v>1 - 5 years</c:v>
                </c:pt>
                <c:pt idx="2">
                  <c:v>6 - 10 years</c:v>
                </c:pt>
                <c:pt idx="3">
                  <c:v>11 - 17 years</c:v>
                </c:pt>
              </c:strCache>
            </c:strRef>
          </c:cat>
          <c:val>
            <c:numRef>
              <c:f>Sheet1!$C$2:$C$5</c:f>
              <c:numCache>
                <c:formatCode>General</c:formatCode>
                <c:ptCount val="4"/>
                <c:pt idx="0">
                  <c:v>0</c:v>
                </c:pt>
                <c:pt idx="1">
                  <c:v>0</c:v>
                </c:pt>
                <c:pt idx="2">
                  <c:v>18</c:v>
                </c:pt>
                <c:pt idx="3">
                  <c:v>289</c:v>
                </c:pt>
              </c:numCache>
            </c:numRef>
          </c:val>
        </c:ser>
        <c:ser>
          <c:idx val="2"/>
          <c:order val="2"/>
          <c:tx>
            <c:strRef>
              <c:f>Sheet1!$D$1</c:f>
              <c:strCache>
                <c:ptCount val="1"/>
                <c:pt idx="0">
                  <c:v>18-34 years</c:v>
                </c:pt>
              </c:strCache>
            </c:strRef>
          </c:tx>
          <c:spPr>
            <a:gradFill flip="none" rotWithShape="1">
              <a:gsLst>
                <a:gs pos="0">
                  <a:srgbClr val="A6A200"/>
                </a:gs>
                <a:gs pos="50000">
                  <a:srgbClr val="FFFF00"/>
                </a:gs>
                <a:gs pos="100000">
                  <a:srgbClr val="A6A200"/>
                </a:gs>
              </a:gsLst>
              <a:lin ang="10800000" scaled="1"/>
              <a:tileRect/>
            </a:gradFill>
            <a:ln>
              <a:solidFill>
                <a:srgbClr val="000000"/>
              </a:solidFill>
            </a:ln>
          </c:spPr>
          <c:cat>
            <c:strRef>
              <c:f>Sheet1!$A$2:$A$5</c:f>
              <c:strCache>
                <c:ptCount val="4"/>
                <c:pt idx="0">
                  <c:v>&lt;1 year</c:v>
                </c:pt>
                <c:pt idx="1">
                  <c:v>1 - 5 years</c:v>
                </c:pt>
                <c:pt idx="2">
                  <c:v>6 - 10 years</c:v>
                </c:pt>
                <c:pt idx="3">
                  <c:v>11 - 17 years</c:v>
                </c:pt>
              </c:strCache>
            </c:strRef>
          </c:cat>
          <c:val>
            <c:numRef>
              <c:f>Sheet1!$D$2:$D$5</c:f>
              <c:numCache>
                <c:formatCode>General</c:formatCode>
                <c:ptCount val="4"/>
                <c:pt idx="0">
                  <c:v>2</c:v>
                </c:pt>
                <c:pt idx="1">
                  <c:v>2</c:v>
                </c:pt>
                <c:pt idx="2">
                  <c:v>3</c:v>
                </c:pt>
                <c:pt idx="3">
                  <c:v>190</c:v>
                </c:pt>
              </c:numCache>
            </c:numRef>
          </c:val>
        </c:ser>
        <c:ser>
          <c:idx val="3"/>
          <c:order val="3"/>
          <c:tx>
            <c:strRef>
              <c:f>Sheet1!$E$1</c:f>
              <c:strCache>
                <c:ptCount val="1"/>
                <c:pt idx="0">
                  <c:v>35-49 years</c:v>
                </c:pt>
              </c:strCache>
            </c:strRef>
          </c:tx>
          <c:spPr>
            <a:gradFill flip="none" rotWithShape="1">
              <a:gsLst>
                <a:gs pos="0">
                  <a:srgbClr val="000077"/>
                </a:gs>
                <a:gs pos="50000">
                  <a:srgbClr val="2626FF"/>
                </a:gs>
                <a:gs pos="100000">
                  <a:srgbClr val="000077"/>
                </a:gs>
              </a:gsLst>
              <a:lin ang="0" scaled="1"/>
              <a:tileRect/>
            </a:gradFill>
            <a:ln>
              <a:solidFill>
                <a:srgbClr val="000000"/>
              </a:solidFill>
            </a:ln>
          </c:spPr>
          <c:cat>
            <c:strRef>
              <c:f>Sheet1!$A$2:$A$5</c:f>
              <c:strCache>
                <c:ptCount val="4"/>
                <c:pt idx="0">
                  <c:v>&lt;1 year</c:v>
                </c:pt>
                <c:pt idx="1">
                  <c:v>1 - 5 years</c:v>
                </c:pt>
                <c:pt idx="2">
                  <c:v>6 - 10 years</c:v>
                </c:pt>
                <c:pt idx="3">
                  <c:v>11 - 17 years</c:v>
                </c:pt>
              </c:strCache>
            </c:strRef>
          </c:cat>
          <c:val>
            <c:numRef>
              <c:f>Sheet1!$E$2:$E$5</c:f>
              <c:numCache>
                <c:formatCode>General</c:formatCode>
                <c:ptCount val="4"/>
                <c:pt idx="0">
                  <c:v>1</c:v>
                </c:pt>
                <c:pt idx="1">
                  <c:v>0</c:v>
                </c:pt>
                <c:pt idx="2">
                  <c:v>8</c:v>
                </c:pt>
                <c:pt idx="3">
                  <c:v>160</c:v>
                </c:pt>
              </c:numCache>
            </c:numRef>
          </c:val>
        </c:ser>
        <c:ser>
          <c:idx val="4"/>
          <c:order val="4"/>
          <c:tx>
            <c:strRef>
              <c:f>Sheet1!$F$1</c:f>
              <c:strCache>
                <c:ptCount val="1"/>
                <c:pt idx="0">
                  <c:v>50-59 years</c:v>
                </c:pt>
              </c:strCache>
            </c:strRef>
          </c:tx>
          <c:spPr>
            <a:gradFill flip="none" rotWithShape="1">
              <a:gsLst>
                <a:gs pos="0">
                  <a:srgbClr val="CC6600"/>
                </a:gs>
                <a:gs pos="50000">
                  <a:srgbClr val="FF9900"/>
                </a:gs>
                <a:gs pos="100000">
                  <a:srgbClr val="CC6600"/>
                </a:gs>
              </a:gsLst>
              <a:lin ang="10800000" scaled="1"/>
              <a:tileRect/>
            </a:gradFill>
            <a:ln>
              <a:solidFill>
                <a:schemeClr val="bg2"/>
              </a:solidFill>
            </a:ln>
          </c:spPr>
          <c:cat>
            <c:strRef>
              <c:f>Sheet1!$A$2:$A$5</c:f>
              <c:strCache>
                <c:ptCount val="4"/>
                <c:pt idx="0">
                  <c:v>&lt;1 year</c:v>
                </c:pt>
                <c:pt idx="1">
                  <c:v>1 - 5 years</c:v>
                </c:pt>
                <c:pt idx="2">
                  <c:v>6 - 10 years</c:v>
                </c:pt>
                <c:pt idx="3">
                  <c:v>11 - 17 years</c:v>
                </c:pt>
              </c:strCache>
            </c:strRef>
          </c:cat>
          <c:val>
            <c:numRef>
              <c:f>Sheet1!$F$2:$F$5</c:f>
              <c:numCache>
                <c:formatCode>General</c:formatCode>
                <c:ptCount val="4"/>
                <c:pt idx="0">
                  <c:v>1</c:v>
                </c:pt>
                <c:pt idx="1">
                  <c:v>0</c:v>
                </c:pt>
                <c:pt idx="2">
                  <c:v>1</c:v>
                </c:pt>
                <c:pt idx="3">
                  <c:v>80</c:v>
                </c:pt>
              </c:numCache>
            </c:numRef>
          </c:val>
        </c:ser>
        <c:ser>
          <c:idx val="5"/>
          <c:order val="5"/>
          <c:tx>
            <c:strRef>
              <c:f>Sheet1!$G$1</c:f>
              <c:strCache>
                <c:ptCount val="1"/>
                <c:pt idx="0">
                  <c:v>60+ years</c:v>
                </c:pt>
              </c:strCache>
            </c:strRef>
          </c:tx>
          <c:spPr>
            <a:gradFill>
              <a:gsLst>
                <a:gs pos="0">
                  <a:srgbClr val="6600CC"/>
                </a:gs>
                <a:gs pos="50000">
                  <a:srgbClr val="9933FF"/>
                </a:gs>
                <a:gs pos="100000">
                  <a:srgbClr val="6600CC"/>
                </a:gs>
              </a:gsLst>
              <a:lin ang="10800000" scaled="1"/>
            </a:gradFill>
            <a:ln>
              <a:solidFill>
                <a:schemeClr val="bg2"/>
              </a:solidFill>
            </a:ln>
          </c:spPr>
          <c:cat>
            <c:strRef>
              <c:f>Sheet1!$A$2:$A$5</c:f>
              <c:strCache>
                <c:ptCount val="4"/>
                <c:pt idx="0">
                  <c:v>&lt;1 year</c:v>
                </c:pt>
                <c:pt idx="1">
                  <c:v>1 - 5 years</c:v>
                </c:pt>
                <c:pt idx="2">
                  <c:v>6 - 10 years</c:v>
                </c:pt>
                <c:pt idx="3">
                  <c:v>11 - 17 years</c:v>
                </c:pt>
              </c:strCache>
            </c:strRef>
          </c:cat>
          <c:val>
            <c:numRef>
              <c:f>Sheet1!$G$2:$G$5</c:f>
              <c:numCache>
                <c:formatCode>General</c:formatCode>
                <c:ptCount val="4"/>
                <c:pt idx="0">
                  <c:v>0</c:v>
                </c:pt>
                <c:pt idx="1">
                  <c:v>0</c:v>
                </c:pt>
                <c:pt idx="2">
                  <c:v>1</c:v>
                </c:pt>
                <c:pt idx="3">
                  <c:v>10</c:v>
                </c:pt>
              </c:numCache>
            </c:numRef>
          </c:val>
        </c:ser>
        <c:gapWidth val="40"/>
        <c:overlap val="100"/>
        <c:axId val="221279744"/>
        <c:axId val="226402688"/>
      </c:barChart>
      <c:catAx>
        <c:axId val="221279744"/>
        <c:scaling>
          <c:orientation val="minMax"/>
        </c:scaling>
        <c:axPos val="b"/>
        <c:title>
          <c:tx>
            <c:rich>
              <a:bodyPr/>
              <a:lstStyle/>
              <a:p>
                <a:pPr>
                  <a:defRPr sz="1700"/>
                </a:pPr>
                <a:r>
                  <a:rPr lang="en-US" sz="1700" dirty="0" smtClean="0"/>
                  <a:t>Recipient  Age</a:t>
                </a:r>
                <a:endParaRPr lang="en-US" sz="1700" dirty="0"/>
              </a:p>
            </c:rich>
          </c:tx>
          <c:layout>
            <c:manualLayout>
              <c:xMode val="edge"/>
              <c:yMode val="edge"/>
              <c:x val="0.41615566859452308"/>
              <c:y val="0.9059694881889766"/>
            </c:manualLayout>
          </c:layout>
        </c:title>
        <c:tickLblPos val="nextTo"/>
        <c:txPr>
          <a:bodyPr/>
          <a:lstStyle/>
          <a:p>
            <a:pPr>
              <a:defRPr sz="1500" b="1"/>
            </a:pPr>
            <a:endParaRPr lang="en-US"/>
          </a:p>
        </c:txPr>
        <c:crossAx val="226402688"/>
        <c:crosses val="autoZero"/>
        <c:auto val="1"/>
        <c:lblAlgn val="ctr"/>
        <c:lblOffset val="100"/>
      </c:catAx>
      <c:valAx>
        <c:axId val="226402688"/>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title>
        <c:numFmt formatCode="0%" sourceLinked="1"/>
        <c:tickLblPos val="nextTo"/>
        <c:txPr>
          <a:bodyPr/>
          <a:lstStyle/>
          <a:p>
            <a:pPr>
              <a:defRPr sz="1500" b="1"/>
            </a:pPr>
            <a:endParaRPr lang="en-US"/>
          </a:p>
        </c:txPr>
        <c:crossAx val="221279744"/>
        <c:crosses val="autoZero"/>
        <c:crossBetween val="between"/>
        <c:majorUnit val="0.2"/>
      </c:valAx>
      <c:spPr>
        <a:solidFill>
          <a:srgbClr val="000000"/>
        </a:solidFill>
        <a:ln w="12700">
          <a:solidFill>
            <a:srgbClr val="FFFFFF"/>
          </a:solidFill>
        </a:ln>
      </c:spPr>
    </c:plotArea>
    <c:legend>
      <c:legendPos val="t"/>
      <c:layout>
        <c:manualLayout>
          <c:xMode val="edge"/>
          <c:yMode val="edge"/>
          <c:x val="0.16821359719415604"/>
          <c:y val="3.0161789477807805E-2"/>
          <c:w val="0.77948807284045263"/>
          <c:h val="5.5946932414698183E-2"/>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27229229089725"/>
          <c:y val="4.8958223972003521E-2"/>
          <c:w val="0.86950351891854261"/>
          <c:h val="0.78522725284340655"/>
        </c:manualLayout>
      </c:layout>
      <c:barChart>
        <c:barDir val="col"/>
        <c:grouping val="stacked"/>
        <c:ser>
          <c:idx val="0"/>
          <c:order val="0"/>
          <c:tx>
            <c:strRef>
              <c:f>Sheet1!$B$1</c:f>
              <c:strCache>
                <c:ptCount val="1"/>
                <c:pt idx="0">
                  <c:v>&lt;1 year</c:v>
                </c:pt>
              </c:strCache>
            </c:strRef>
          </c:tx>
          <c:spPr>
            <a:gradFill flip="none" rotWithShape="1">
              <a:gsLst>
                <a:gs pos="0">
                  <a:srgbClr val="7030A0"/>
                </a:gs>
                <a:gs pos="50000">
                  <a:srgbClr val="9966FF"/>
                </a:gs>
                <a:gs pos="100000">
                  <a:srgbClr val="7030A0"/>
                </a:gs>
              </a:gsLst>
              <a:lin ang="10800000" scaled="1"/>
              <a:tileRect/>
            </a:gradFill>
          </c:spPr>
          <c:cat>
            <c:numRef>
              <c:f>Sheet1!$A$2:$A$27</c:f>
              <c:numCache>
                <c:formatCode>General</c:formatCode>
                <c:ptCount val="26"/>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numCache>
            </c:numRef>
          </c:cat>
          <c:val>
            <c:numRef>
              <c:f>Sheet1!$B$2:$B$27</c:f>
              <c:numCache>
                <c:formatCode>General</c:formatCode>
                <c:ptCount val="26"/>
                <c:pt idx="0">
                  <c:v>0</c:v>
                </c:pt>
                <c:pt idx="1">
                  <c:v>0</c:v>
                </c:pt>
                <c:pt idx="2">
                  <c:v>0</c:v>
                </c:pt>
                <c:pt idx="3">
                  <c:v>1</c:v>
                </c:pt>
                <c:pt idx="4">
                  <c:v>0</c:v>
                </c:pt>
                <c:pt idx="5">
                  <c:v>2</c:v>
                </c:pt>
                <c:pt idx="6">
                  <c:v>0</c:v>
                </c:pt>
                <c:pt idx="7">
                  <c:v>3</c:v>
                </c:pt>
                <c:pt idx="8">
                  <c:v>5</c:v>
                </c:pt>
                <c:pt idx="9">
                  <c:v>10</c:v>
                </c:pt>
                <c:pt idx="10">
                  <c:v>10</c:v>
                </c:pt>
                <c:pt idx="11">
                  <c:v>7</c:v>
                </c:pt>
                <c:pt idx="12">
                  <c:v>7</c:v>
                </c:pt>
                <c:pt idx="13">
                  <c:v>4</c:v>
                </c:pt>
                <c:pt idx="14">
                  <c:v>3</c:v>
                </c:pt>
                <c:pt idx="15">
                  <c:v>2</c:v>
                </c:pt>
                <c:pt idx="16">
                  <c:v>3</c:v>
                </c:pt>
                <c:pt idx="17">
                  <c:v>4</c:v>
                </c:pt>
                <c:pt idx="18">
                  <c:v>4</c:v>
                </c:pt>
                <c:pt idx="19">
                  <c:v>4</c:v>
                </c:pt>
                <c:pt idx="20">
                  <c:v>6</c:v>
                </c:pt>
                <c:pt idx="21">
                  <c:v>6</c:v>
                </c:pt>
                <c:pt idx="22">
                  <c:v>3</c:v>
                </c:pt>
                <c:pt idx="23">
                  <c:v>3</c:v>
                </c:pt>
                <c:pt idx="24">
                  <c:v>8</c:v>
                </c:pt>
                <c:pt idx="25">
                  <c:v>3</c:v>
                </c:pt>
              </c:numCache>
            </c:numRef>
          </c:val>
        </c:ser>
        <c:ser>
          <c:idx val="1"/>
          <c:order val="1"/>
          <c:tx>
            <c:strRef>
              <c:f>Sheet1!$C$1</c:f>
              <c:strCache>
                <c:ptCount val="1"/>
                <c:pt idx="0">
                  <c:v>1-5 years</c:v>
                </c:pt>
              </c:strCache>
            </c:strRef>
          </c:tx>
          <c:spPr>
            <a:gradFill flip="none" rotWithShape="1">
              <a:gsLst>
                <a:gs pos="0">
                  <a:srgbClr val="FFCC00">
                    <a:lumMod val="75000"/>
                  </a:srgbClr>
                </a:gs>
                <a:gs pos="50000">
                  <a:srgbClr val="FFFF00"/>
                </a:gs>
                <a:gs pos="100000">
                  <a:schemeClr val="tx2">
                    <a:lumMod val="75000"/>
                  </a:schemeClr>
                </a:gs>
              </a:gsLst>
              <a:lin ang="10800000" scaled="1"/>
              <a:tileRect/>
            </a:gradFill>
          </c:spPr>
          <c:cat>
            <c:numRef>
              <c:f>Sheet1!$A$2:$A$27</c:f>
              <c:numCache>
                <c:formatCode>General</c:formatCode>
                <c:ptCount val="26"/>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numCache>
            </c:numRef>
          </c:cat>
          <c:val>
            <c:numRef>
              <c:f>Sheet1!$C$2:$C$27</c:f>
              <c:numCache>
                <c:formatCode>General</c:formatCode>
                <c:ptCount val="26"/>
                <c:pt idx="0">
                  <c:v>0</c:v>
                </c:pt>
                <c:pt idx="1">
                  <c:v>0</c:v>
                </c:pt>
                <c:pt idx="2">
                  <c:v>1</c:v>
                </c:pt>
                <c:pt idx="3">
                  <c:v>0</c:v>
                </c:pt>
                <c:pt idx="4">
                  <c:v>2</c:v>
                </c:pt>
                <c:pt idx="5">
                  <c:v>5</c:v>
                </c:pt>
                <c:pt idx="6">
                  <c:v>6</c:v>
                </c:pt>
                <c:pt idx="7">
                  <c:v>6</c:v>
                </c:pt>
                <c:pt idx="8">
                  <c:v>3</c:v>
                </c:pt>
                <c:pt idx="9">
                  <c:v>8</c:v>
                </c:pt>
                <c:pt idx="10">
                  <c:v>3</c:v>
                </c:pt>
                <c:pt idx="11">
                  <c:v>7</c:v>
                </c:pt>
                <c:pt idx="12">
                  <c:v>12</c:v>
                </c:pt>
                <c:pt idx="13">
                  <c:v>3</c:v>
                </c:pt>
                <c:pt idx="14">
                  <c:v>3</c:v>
                </c:pt>
                <c:pt idx="15">
                  <c:v>5</c:v>
                </c:pt>
                <c:pt idx="16">
                  <c:v>5</c:v>
                </c:pt>
                <c:pt idx="17">
                  <c:v>3</c:v>
                </c:pt>
                <c:pt idx="18">
                  <c:v>2</c:v>
                </c:pt>
                <c:pt idx="19">
                  <c:v>11</c:v>
                </c:pt>
                <c:pt idx="20">
                  <c:v>9</c:v>
                </c:pt>
                <c:pt idx="21">
                  <c:v>9</c:v>
                </c:pt>
                <c:pt idx="22">
                  <c:v>3</c:v>
                </c:pt>
                <c:pt idx="23">
                  <c:v>6</c:v>
                </c:pt>
                <c:pt idx="24">
                  <c:v>7</c:v>
                </c:pt>
                <c:pt idx="25">
                  <c:v>9</c:v>
                </c:pt>
              </c:numCache>
            </c:numRef>
          </c:val>
        </c:ser>
        <c:ser>
          <c:idx val="2"/>
          <c:order val="2"/>
          <c:tx>
            <c:strRef>
              <c:f>Sheet1!$D$1</c:f>
              <c:strCache>
                <c:ptCount val="1"/>
                <c:pt idx="0">
                  <c:v>6-10 years</c:v>
                </c:pt>
              </c:strCache>
            </c:strRef>
          </c:tx>
          <c:spPr>
            <a:gradFill flip="none" rotWithShape="1">
              <a:gsLst>
                <a:gs pos="0">
                  <a:srgbClr val="C00000"/>
                </a:gs>
                <a:gs pos="50000">
                  <a:srgbClr val="FF0000"/>
                </a:gs>
                <a:gs pos="100000">
                  <a:srgbClr val="C00000"/>
                </a:gs>
              </a:gsLst>
              <a:lin ang="10800000" scaled="1"/>
              <a:tileRect/>
            </a:gradFill>
          </c:spPr>
          <c:cat>
            <c:numRef>
              <c:f>Sheet1!$A$2:$A$27</c:f>
              <c:numCache>
                <c:formatCode>General</c:formatCode>
                <c:ptCount val="26"/>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numCache>
            </c:numRef>
          </c:cat>
          <c:val>
            <c:numRef>
              <c:f>Sheet1!$D$2:$D$27</c:f>
              <c:numCache>
                <c:formatCode>General</c:formatCode>
                <c:ptCount val="26"/>
                <c:pt idx="0">
                  <c:v>0</c:v>
                </c:pt>
                <c:pt idx="1">
                  <c:v>1</c:v>
                </c:pt>
                <c:pt idx="2">
                  <c:v>1</c:v>
                </c:pt>
                <c:pt idx="3">
                  <c:v>3</c:v>
                </c:pt>
                <c:pt idx="4">
                  <c:v>4</c:v>
                </c:pt>
                <c:pt idx="5">
                  <c:v>8</c:v>
                </c:pt>
                <c:pt idx="6">
                  <c:v>11</c:v>
                </c:pt>
                <c:pt idx="7">
                  <c:v>9</c:v>
                </c:pt>
                <c:pt idx="8">
                  <c:v>10</c:v>
                </c:pt>
                <c:pt idx="9">
                  <c:v>15</c:v>
                </c:pt>
                <c:pt idx="10">
                  <c:v>9</c:v>
                </c:pt>
                <c:pt idx="11">
                  <c:v>17</c:v>
                </c:pt>
                <c:pt idx="12">
                  <c:v>14</c:v>
                </c:pt>
                <c:pt idx="13">
                  <c:v>15</c:v>
                </c:pt>
                <c:pt idx="14">
                  <c:v>13</c:v>
                </c:pt>
                <c:pt idx="15">
                  <c:v>8</c:v>
                </c:pt>
                <c:pt idx="16">
                  <c:v>13</c:v>
                </c:pt>
                <c:pt idx="17">
                  <c:v>12</c:v>
                </c:pt>
                <c:pt idx="18">
                  <c:v>10</c:v>
                </c:pt>
                <c:pt idx="19">
                  <c:v>10</c:v>
                </c:pt>
                <c:pt idx="20">
                  <c:v>14</c:v>
                </c:pt>
                <c:pt idx="21">
                  <c:v>9</c:v>
                </c:pt>
                <c:pt idx="22">
                  <c:v>19</c:v>
                </c:pt>
                <c:pt idx="23">
                  <c:v>18</c:v>
                </c:pt>
                <c:pt idx="24">
                  <c:v>22</c:v>
                </c:pt>
                <c:pt idx="25">
                  <c:v>17</c:v>
                </c:pt>
              </c:numCache>
            </c:numRef>
          </c:val>
        </c:ser>
        <c:ser>
          <c:idx val="3"/>
          <c:order val="3"/>
          <c:tx>
            <c:strRef>
              <c:f>Sheet1!$E$1</c:f>
              <c:strCache>
                <c:ptCount val="1"/>
                <c:pt idx="0">
                  <c:v>11-17 years</c:v>
                </c:pt>
              </c:strCache>
            </c:strRef>
          </c:tx>
          <c:spPr>
            <a:gradFill>
              <a:gsLst>
                <a:gs pos="0">
                  <a:srgbClr val="208C03"/>
                </a:gs>
                <a:gs pos="50000">
                  <a:srgbClr val="20F703"/>
                </a:gs>
                <a:gs pos="100000">
                  <a:srgbClr val="208C03"/>
                </a:gs>
              </a:gsLst>
              <a:lin ang="10800000" scaled="0"/>
            </a:gradFill>
          </c:spPr>
          <c:cat>
            <c:numRef>
              <c:f>Sheet1!$A$2:$A$27</c:f>
              <c:numCache>
                <c:formatCode>General</c:formatCode>
                <c:ptCount val="26"/>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numCache>
            </c:numRef>
          </c:cat>
          <c:val>
            <c:numRef>
              <c:f>Sheet1!$E$2:$E$27</c:f>
              <c:numCache>
                <c:formatCode>General</c:formatCode>
                <c:ptCount val="26"/>
                <c:pt idx="0">
                  <c:v>1</c:v>
                </c:pt>
                <c:pt idx="1">
                  <c:v>2</c:v>
                </c:pt>
                <c:pt idx="2">
                  <c:v>3</c:v>
                </c:pt>
                <c:pt idx="3">
                  <c:v>3</c:v>
                </c:pt>
                <c:pt idx="4">
                  <c:v>17</c:v>
                </c:pt>
                <c:pt idx="5">
                  <c:v>30</c:v>
                </c:pt>
                <c:pt idx="6">
                  <c:v>31</c:v>
                </c:pt>
                <c:pt idx="7">
                  <c:v>31</c:v>
                </c:pt>
                <c:pt idx="8">
                  <c:v>34</c:v>
                </c:pt>
                <c:pt idx="9">
                  <c:v>63</c:v>
                </c:pt>
                <c:pt idx="10">
                  <c:v>60</c:v>
                </c:pt>
                <c:pt idx="11">
                  <c:v>64</c:v>
                </c:pt>
                <c:pt idx="12">
                  <c:v>63</c:v>
                </c:pt>
                <c:pt idx="13">
                  <c:v>51</c:v>
                </c:pt>
                <c:pt idx="14">
                  <c:v>54</c:v>
                </c:pt>
                <c:pt idx="15">
                  <c:v>57</c:v>
                </c:pt>
                <c:pt idx="16">
                  <c:v>53</c:v>
                </c:pt>
                <c:pt idx="17">
                  <c:v>59</c:v>
                </c:pt>
                <c:pt idx="18">
                  <c:v>73</c:v>
                </c:pt>
                <c:pt idx="19">
                  <c:v>72</c:v>
                </c:pt>
                <c:pt idx="20">
                  <c:v>74</c:v>
                </c:pt>
                <c:pt idx="21">
                  <c:v>84</c:v>
                </c:pt>
                <c:pt idx="22">
                  <c:v>89</c:v>
                </c:pt>
                <c:pt idx="23">
                  <c:v>98</c:v>
                </c:pt>
                <c:pt idx="24">
                  <c:v>88</c:v>
                </c:pt>
                <c:pt idx="25">
                  <c:v>78</c:v>
                </c:pt>
              </c:numCache>
            </c:numRef>
          </c:val>
        </c:ser>
        <c:ser>
          <c:idx val="4"/>
          <c:order val="4"/>
          <c:tx>
            <c:strRef>
              <c:f>Sheet1!$F$1</c:f>
              <c:strCache>
                <c:ptCount val="1"/>
                <c:pt idx="0">
                  <c:v>Total</c:v>
                </c:pt>
              </c:strCache>
            </c:strRef>
          </c:tx>
          <c:spPr>
            <a:noFill/>
          </c:spPr>
          <c:dLbls>
            <c:spPr>
              <a:solidFill>
                <a:srgbClr val="000000">
                  <a:alpha val="50000"/>
                </a:srgbClr>
              </a:solidFill>
            </c:spPr>
            <c:txPr>
              <a:bodyPr/>
              <a:lstStyle/>
              <a:p>
                <a:pPr>
                  <a:defRPr sz="1200" b="1">
                    <a:solidFill>
                      <a:schemeClr val="tx1"/>
                    </a:solidFill>
                  </a:defRPr>
                </a:pPr>
                <a:endParaRPr lang="en-US"/>
              </a:p>
            </c:txPr>
            <c:dLblPos val="inBase"/>
            <c:showVal val="1"/>
          </c:dLbls>
          <c:cat>
            <c:numRef>
              <c:f>Sheet1!$A$2:$A$27</c:f>
              <c:numCache>
                <c:formatCode>General</c:formatCode>
                <c:ptCount val="26"/>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numCache>
            </c:numRef>
          </c:cat>
          <c:val>
            <c:numRef>
              <c:f>Sheet1!$F$2:$F$27</c:f>
              <c:numCache>
                <c:formatCode>General</c:formatCode>
                <c:ptCount val="26"/>
                <c:pt idx="0">
                  <c:v>1</c:v>
                </c:pt>
                <c:pt idx="1">
                  <c:v>3</c:v>
                </c:pt>
                <c:pt idx="2">
                  <c:v>5</c:v>
                </c:pt>
                <c:pt idx="3">
                  <c:v>7</c:v>
                </c:pt>
                <c:pt idx="4">
                  <c:v>23</c:v>
                </c:pt>
                <c:pt idx="5">
                  <c:v>45</c:v>
                </c:pt>
                <c:pt idx="6">
                  <c:v>48</c:v>
                </c:pt>
                <c:pt idx="7">
                  <c:v>49</c:v>
                </c:pt>
                <c:pt idx="8">
                  <c:v>52</c:v>
                </c:pt>
                <c:pt idx="9">
                  <c:v>96</c:v>
                </c:pt>
                <c:pt idx="10">
                  <c:v>82</c:v>
                </c:pt>
                <c:pt idx="11">
                  <c:v>95</c:v>
                </c:pt>
                <c:pt idx="12">
                  <c:v>96</c:v>
                </c:pt>
                <c:pt idx="13">
                  <c:v>73</c:v>
                </c:pt>
                <c:pt idx="14">
                  <c:v>73</c:v>
                </c:pt>
                <c:pt idx="15">
                  <c:v>72</c:v>
                </c:pt>
                <c:pt idx="16">
                  <c:v>74</c:v>
                </c:pt>
                <c:pt idx="17">
                  <c:v>78</c:v>
                </c:pt>
                <c:pt idx="18">
                  <c:v>89</c:v>
                </c:pt>
                <c:pt idx="19">
                  <c:v>97</c:v>
                </c:pt>
                <c:pt idx="20">
                  <c:v>103</c:v>
                </c:pt>
                <c:pt idx="21">
                  <c:v>108</c:v>
                </c:pt>
                <c:pt idx="22">
                  <c:v>114</c:v>
                </c:pt>
                <c:pt idx="23">
                  <c:v>125</c:v>
                </c:pt>
                <c:pt idx="24">
                  <c:v>125</c:v>
                </c:pt>
                <c:pt idx="25">
                  <c:v>107</c:v>
                </c:pt>
              </c:numCache>
            </c:numRef>
          </c:val>
        </c:ser>
        <c:gapWidth val="25"/>
        <c:overlap val="100"/>
        <c:axId val="231225600"/>
        <c:axId val="47190400"/>
      </c:barChart>
      <c:catAx>
        <c:axId val="231225600"/>
        <c:scaling>
          <c:orientation val="minMax"/>
        </c:scaling>
        <c:axPos val="b"/>
        <c:numFmt formatCode="General" sourceLinked="1"/>
        <c:tickLblPos val="nextTo"/>
        <c:txPr>
          <a:bodyPr rot="-2700000"/>
          <a:lstStyle/>
          <a:p>
            <a:pPr>
              <a:defRPr sz="1500" b="1"/>
            </a:pPr>
            <a:endParaRPr lang="en-US"/>
          </a:p>
        </c:txPr>
        <c:crossAx val="47190400"/>
        <c:crosses val="autoZero"/>
        <c:auto val="1"/>
        <c:lblAlgn val="ctr"/>
        <c:lblOffset val="100"/>
        <c:tickLblSkip val="1"/>
      </c:catAx>
      <c:valAx>
        <c:axId val="47190400"/>
        <c:scaling>
          <c:orientation val="minMax"/>
          <c:max val="140"/>
        </c:scaling>
        <c:axPos val="l"/>
        <c:majorGridlines>
          <c:spPr>
            <a:ln>
              <a:prstDash val="sysDash"/>
            </a:ln>
          </c:spPr>
        </c:majorGridlines>
        <c:title>
          <c:tx>
            <c:rich>
              <a:bodyPr rot="-5400000" vert="horz"/>
              <a:lstStyle/>
              <a:p>
                <a:pPr>
                  <a:defRPr sz="1700"/>
                </a:pPr>
                <a:r>
                  <a:rPr lang="en-US" sz="1700" dirty="0" smtClean="0"/>
                  <a:t>Number of Transplants</a:t>
                </a:r>
                <a:endParaRPr lang="en-US" sz="1700" dirty="0"/>
              </a:p>
            </c:rich>
          </c:tx>
          <c:layout/>
        </c:title>
        <c:numFmt formatCode="General" sourceLinked="1"/>
        <c:tickLblPos val="nextTo"/>
        <c:txPr>
          <a:bodyPr/>
          <a:lstStyle/>
          <a:p>
            <a:pPr>
              <a:defRPr sz="1500" b="1"/>
            </a:pPr>
            <a:endParaRPr lang="en-US"/>
          </a:p>
        </c:txPr>
        <c:crossAx val="231225600"/>
        <c:crosses val="autoZero"/>
        <c:crossBetween val="between"/>
        <c:majorUnit val="10"/>
      </c:valAx>
      <c:spPr>
        <a:solidFill>
          <a:schemeClr val="bg2"/>
        </a:solidFill>
        <a:ln>
          <a:solidFill>
            <a:schemeClr val="tx1"/>
          </a:solidFill>
        </a:ln>
      </c:spPr>
    </c:plotArea>
    <c:legend>
      <c:legendPos val="r"/>
      <c:legendEntry>
        <c:idx val="0"/>
        <c:delete val="1"/>
      </c:legendEntry>
      <c:layout>
        <c:manualLayout>
          <c:xMode val="edge"/>
          <c:yMode val="edge"/>
          <c:x val="0.14843077137481708"/>
          <c:y val="0.10089532989410795"/>
          <c:w val="0.15039672032146517"/>
          <c:h val="0.25102537182852142"/>
        </c:manualLayout>
      </c:layout>
      <c:overlay val="1"/>
      <c:spPr>
        <a:solidFill>
          <a:schemeClr val="bg2"/>
        </a:solidFill>
        <a:ln>
          <a:solidFill>
            <a:schemeClr val="tx1"/>
          </a:solidFill>
        </a:ln>
      </c:spPr>
      <c:txPr>
        <a:bodyPr/>
        <a:lstStyle/>
        <a:p>
          <a:pPr>
            <a:defRPr sz="1500" b="1"/>
          </a:pPr>
          <a:endParaRPr lang="en-US"/>
        </a:p>
      </c:txPr>
    </c:legend>
    <c:plotVisOnly val="1"/>
  </c:chart>
  <c:txPr>
    <a:bodyPr/>
    <a:lstStyle/>
    <a:p>
      <a:pPr>
        <a:defRPr sz="1800"/>
      </a:pPr>
      <a:endParaRPr lang="en-US"/>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5334239193552245E-2"/>
          <c:y val="3.7226668387763236E-2"/>
          <c:w val="0.87773755603559156"/>
          <c:h val="0.74995955423604865"/>
        </c:manualLayout>
      </c:layout>
      <c:barChart>
        <c:barDir val="col"/>
        <c:grouping val="stacked"/>
        <c:ser>
          <c:idx val="0"/>
          <c:order val="0"/>
          <c:tx>
            <c:strRef>
              <c:f>Sheet1!$B$1</c:f>
              <c:strCache>
                <c:ptCount val="1"/>
                <c:pt idx="0">
                  <c:v>Europe</c:v>
                </c:pt>
              </c:strCache>
            </c:strRef>
          </c:tx>
          <c:spPr>
            <a:gradFill flip="none" rotWithShape="1">
              <a:gsLst>
                <a:gs pos="0">
                  <a:srgbClr val="6600CC"/>
                </a:gs>
                <a:gs pos="50000">
                  <a:srgbClr val="9933FF"/>
                </a:gs>
                <a:gs pos="100000">
                  <a:srgbClr val="6600CC"/>
                </a:gs>
              </a:gsLst>
              <a:lin ang="10800000" scaled="1"/>
              <a:tileRect/>
            </a:gradFill>
          </c:spPr>
          <c:cat>
            <c:numRef>
              <c:f>Sheet1!$A$2:$A$27</c:f>
              <c:numCache>
                <c:formatCode>General</c:formatCode>
                <c:ptCount val="26"/>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numCache>
            </c:numRef>
          </c:cat>
          <c:val>
            <c:numRef>
              <c:f>Sheet1!$B$2:$B$27</c:f>
              <c:numCache>
                <c:formatCode>General</c:formatCode>
                <c:ptCount val="26"/>
                <c:pt idx="0">
                  <c:v>1</c:v>
                </c:pt>
                <c:pt idx="1">
                  <c:v>0</c:v>
                </c:pt>
                <c:pt idx="2">
                  <c:v>2</c:v>
                </c:pt>
                <c:pt idx="3">
                  <c:v>2</c:v>
                </c:pt>
                <c:pt idx="4">
                  <c:v>6</c:v>
                </c:pt>
                <c:pt idx="5">
                  <c:v>5</c:v>
                </c:pt>
                <c:pt idx="6">
                  <c:v>8</c:v>
                </c:pt>
                <c:pt idx="7">
                  <c:v>6</c:v>
                </c:pt>
                <c:pt idx="8">
                  <c:v>13</c:v>
                </c:pt>
                <c:pt idx="9">
                  <c:v>11</c:v>
                </c:pt>
                <c:pt idx="10">
                  <c:v>16</c:v>
                </c:pt>
                <c:pt idx="11">
                  <c:v>16</c:v>
                </c:pt>
                <c:pt idx="12">
                  <c:v>16</c:v>
                </c:pt>
                <c:pt idx="13">
                  <c:v>10</c:v>
                </c:pt>
                <c:pt idx="14">
                  <c:v>10</c:v>
                </c:pt>
                <c:pt idx="15">
                  <c:v>12</c:v>
                </c:pt>
                <c:pt idx="16">
                  <c:v>10</c:v>
                </c:pt>
                <c:pt idx="17">
                  <c:v>13</c:v>
                </c:pt>
                <c:pt idx="18">
                  <c:v>13</c:v>
                </c:pt>
                <c:pt idx="19">
                  <c:v>16</c:v>
                </c:pt>
                <c:pt idx="20">
                  <c:v>16</c:v>
                </c:pt>
                <c:pt idx="21">
                  <c:v>17</c:v>
                </c:pt>
                <c:pt idx="22">
                  <c:v>20</c:v>
                </c:pt>
                <c:pt idx="23">
                  <c:v>20</c:v>
                </c:pt>
                <c:pt idx="24">
                  <c:v>22</c:v>
                </c:pt>
                <c:pt idx="25">
                  <c:v>20</c:v>
                </c:pt>
              </c:numCache>
            </c:numRef>
          </c:val>
        </c:ser>
        <c:ser>
          <c:idx val="1"/>
          <c:order val="1"/>
          <c:tx>
            <c:strRef>
              <c:f>Sheet1!$C$1</c:f>
              <c:strCache>
                <c:ptCount val="1"/>
                <c:pt idx="0">
                  <c:v>North America</c:v>
                </c:pt>
              </c:strCache>
            </c:strRef>
          </c:tx>
          <c:spPr>
            <a:gradFill>
              <a:gsLst>
                <a:gs pos="0">
                  <a:srgbClr val="A6A200"/>
                </a:gs>
                <a:gs pos="50000">
                  <a:srgbClr val="FFFF00"/>
                </a:gs>
                <a:gs pos="100000">
                  <a:srgbClr val="A6A200"/>
                </a:gs>
              </a:gsLst>
              <a:lin ang="10800000" scaled="1"/>
            </a:gradFill>
          </c:spPr>
          <c:cat>
            <c:numRef>
              <c:f>Sheet1!$A$2:$A$27</c:f>
              <c:numCache>
                <c:formatCode>General</c:formatCode>
                <c:ptCount val="26"/>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numCache>
            </c:numRef>
          </c:cat>
          <c:val>
            <c:numRef>
              <c:f>Sheet1!$C$2:$C$27</c:f>
              <c:numCache>
                <c:formatCode>General</c:formatCode>
                <c:ptCount val="26"/>
                <c:pt idx="0">
                  <c:v>0</c:v>
                </c:pt>
                <c:pt idx="1">
                  <c:v>2</c:v>
                </c:pt>
                <c:pt idx="2">
                  <c:v>1</c:v>
                </c:pt>
                <c:pt idx="3">
                  <c:v>3</c:v>
                </c:pt>
                <c:pt idx="4">
                  <c:v>9</c:v>
                </c:pt>
                <c:pt idx="5">
                  <c:v>15</c:v>
                </c:pt>
                <c:pt idx="6">
                  <c:v>9</c:v>
                </c:pt>
                <c:pt idx="7">
                  <c:v>9</c:v>
                </c:pt>
                <c:pt idx="8">
                  <c:v>10</c:v>
                </c:pt>
                <c:pt idx="9">
                  <c:v>21</c:v>
                </c:pt>
                <c:pt idx="10">
                  <c:v>19</c:v>
                </c:pt>
                <c:pt idx="11">
                  <c:v>21</c:v>
                </c:pt>
                <c:pt idx="12">
                  <c:v>14</c:v>
                </c:pt>
                <c:pt idx="13">
                  <c:v>19</c:v>
                </c:pt>
                <c:pt idx="14">
                  <c:v>15</c:v>
                </c:pt>
                <c:pt idx="15">
                  <c:v>15</c:v>
                </c:pt>
                <c:pt idx="16">
                  <c:v>19</c:v>
                </c:pt>
                <c:pt idx="17">
                  <c:v>19</c:v>
                </c:pt>
                <c:pt idx="18">
                  <c:v>21</c:v>
                </c:pt>
                <c:pt idx="19">
                  <c:v>19</c:v>
                </c:pt>
                <c:pt idx="20">
                  <c:v>20</c:v>
                </c:pt>
                <c:pt idx="21">
                  <c:v>22</c:v>
                </c:pt>
                <c:pt idx="22">
                  <c:v>17</c:v>
                </c:pt>
                <c:pt idx="23">
                  <c:v>25</c:v>
                </c:pt>
                <c:pt idx="24">
                  <c:v>16</c:v>
                </c:pt>
                <c:pt idx="25">
                  <c:v>18</c:v>
                </c:pt>
              </c:numCache>
            </c:numRef>
          </c:val>
        </c:ser>
        <c:ser>
          <c:idx val="2"/>
          <c:order val="2"/>
          <c:tx>
            <c:strRef>
              <c:f>Sheet1!$D$1</c:f>
              <c:strCache>
                <c:ptCount val="1"/>
                <c:pt idx="0">
                  <c:v>Others</c:v>
                </c:pt>
              </c:strCache>
            </c:strRef>
          </c:tx>
          <c:spPr>
            <a:gradFill>
              <a:gsLst>
                <a:gs pos="0">
                  <a:srgbClr val="C00000"/>
                </a:gs>
                <a:gs pos="50000">
                  <a:srgbClr val="FF0000"/>
                </a:gs>
                <a:gs pos="100000">
                  <a:srgbClr val="C00000"/>
                </a:gs>
              </a:gsLst>
              <a:lin ang="10800000" scaled="1"/>
            </a:gradFill>
          </c:spPr>
          <c:cat>
            <c:numRef>
              <c:f>Sheet1!$A$2:$A$27</c:f>
              <c:numCache>
                <c:formatCode>General</c:formatCode>
                <c:ptCount val="26"/>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numCache>
            </c:numRef>
          </c:cat>
          <c:val>
            <c:numRef>
              <c:f>Sheet1!$D$2:$D$27</c:f>
              <c:numCache>
                <c:formatCode>General</c:formatCode>
                <c:ptCount val="26"/>
                <c:pt idx="0">
                  <c:v>0</c:v>
                </c:pt>
                <c:pt idx="1">
                  <c:v>0</c:v>
                </c:pt>
                <c:pt idx="2">
                  <c:v>0</c:v>
                </c:pt>
                <c:pt idx="3">
                  <c:v>0</c:v>
                </c:pt>
                <c:pt idx="4">
                  <c:v>0</c:v>
                </c:pt>
                <c:pt idx="5">
                  <c:v>0</c:v>
                </c:pt>
                <c:pt idx="6">
                  <c:v>0</c:v>
                </c:pt>
                <c:pt idx="7">
                  <c:v>0</c:v>
                </c:pt>
                <c:pt idx="8">
                  <c:v>0</c:v>
                </c:pt>
                <c:pt idx="9">
                  <c:v>2</c:v>
                </c:pt>
                <c:pt idx="10">
                  <c:v>2</c:v>
                </c:pt>
                <c:pt idx="11">
                  <c:v>1</c:v>
                </c:pt>
                <c:pt idx="12">
                  <c:v>1</c:v>
                </c:pt>
                <c:pt idx="13">
                  <c:v>2</c:v>
                </c:pt>
                <c:pt idx="14">
                  <c:v>3</c:v>
                </c:pt>
                <c:pt idx="15">
                  <c:v>3</c:v>
                </c:pt>
                <c:pt idx="16">
                  <c:v>3</c:v>
                </c:pt>
                <c:pt idx="17">
                  <c:v>3</c:v>
                </c:pt>
                <c:pt idx="18">
                  <c:v>2</c:v>
                </c:pt>
                <c:pt idx="19">
                  <c:v>4</c:v>
                </c:pt>
                <c:pt idx="20">
                  <c:v>5</c:v>
                </c:pt>
                <c:pt idx="21">
                  <c:v>4</c:v>
                </c:pt>
                <c:pt idx="22">
                  <c:v>4</c:v>
                </c:pt>
                <c:pt idx="23">
                  <c:v>5</c:v>
                </c:pt>
                <c:pt idx="24">
                  <c:v>4</c:v>
                </c:pt>
                <c:pt idx="25">
                  <c:v>5</c:v>
                </c:pt>
              </c:numCache>
            </c:numRef>
          </c:val>
        </c:ser>
        <c:gapWidth val="25"/>
        <c:overlap val="100"/>
        <c:axId val="47204992"/>
        <c:axId val="47215360"/>
      </c:barChart>
      <c:catAx>
        <c:axId val="47204992"/>
        <c:scaling>
          <c:orientation val="minMax"/>
        </c:scaling>
        <c:axPos val="b"/>
        <c:title>
          <c:tx>
            <c:rich>
              <a:bodyPr/>
              <a:lstStyle/>
              <a:p>
                <a:pPr>
                  <a:defRPr sz="1700"/>
                </a:pPr>
                <a:r>
                  <a:rPr lang="en-US" sz="1700" dirty="0" smtClean="0"/>
                  <a:t>Transplant Year</a:t>
                </a:r>
                <a:endParaRPr lang="en-US" sz="1700" dirty="0"/>
              </a:p>
            </c:rich>
          </c:tx>
          <c:layout/>
        </c:title>
        <c:numFmt formatCode="General" sourceLinked="1"/>
        <c:tickLblPos val="nextTo"/>
        <c:txPr>
          <a:bodyPr rot="-2700000"/>
          <a:lstStyle/>
          <a:p>
            <a:pPr>
              <a:defRPr sz="1500" b="1"/>
            </a:pPr>
            <a:endParaRPr lang="en-US"/>
          </a:p>
        </c:txPr>
        <c:crossAx val="47215360"/>
        <c:crosses val="autoZero"/>
        <c:auto val="1"/>
        <c:lblAlgn val="ctr"/>
        <c:lblOffset val="100"/>
        <c:tickLblSkip val="1"/>
      </c:catAx>
      <c:valAx>
        <c:axId val="47215360"/>
        <c:scaling>
          <c:orientation val="minMax"/>
          <c:max val="55"/>
          <c:min val="0"/>
        </c:scaling>
        <c:axPos val="l"/>
        <c:majorGridlines>
          <c:spPr>
            <a:ln>
              <a:prstDash val="sysDash"/>
            </a:ln>
          </c:spPr>
        </c:majorGridlines>
        <c:title>
          <c:tx>
            <c:rich>
              <a:bodyPr rot="-5400000" vert="horz"/>
              <a:lstStyle/>
              <a:p>
                <a:pPr>
                  <a:defRPr sz="1700"/>
                </a:pPr>
                <a:r>
                  <a:rPr lang="en-US" sz="1700" dirty="0" smtClean="0"/>
                  <a:t>Number of Centers</a:t>
                </a:r>
                <a:endParaRPr lang="en-US" sz="1700" dirty="0"/>
              </a:p>
            </c:rich>
          </c:tx>
          <c:layout/>
        </c:title>
        <c:numFmt formatCode="General" sourceLinked="1"/>
        <c:tickLblPos val="nextTo"/>
        <c:txPr>
          <a:bodyPr/>
          <a:lstStyle/>
          <a:p>
            <a:pPr>
              <a:defRPr sz="1500" b="1"/>
            </a:pPr>
            <a:endParaRPr lang="en-US"/>
          </a:p>
        </c:txPr>
        <c:crossAx val="47204992"/>
        <c:crosses val="autoZero"/>
        <c:crossBetween val="between"/>
        <c:majorUnit val="5"/>
      </c:valAx>
      <c:spPr>
        <a:solidFill>
          <a:schemeClr val="bg2"/>
        </a:solidFill>
        <a:ln>
          <a:solidFill>
            <a:schemeClr val="tx1"/>
          </a:solidFill>
        </a:ln>
      </c:spPr>
    </c:plotArea>
    <c:legend>
      <c:legendPos val="r"/>
      <c:layout>
        <c:manualLayout>
          <c:xMode val="edge"/>
          <c:yMode val="edge"/>
          <c:x val="0.11484646830650594"/>
          <c:y val="9.6001678068929966E-2"/>
          <c:w val="0.24651046384688763"/>
          <c:h val="0.21236801342455142"/>
        </c:manualLayout>
      </c:layout>
      <c:spPr>
        <a:solidFill>
          <a:srgbClr val="000000"/>
        </a:solidFill>
        <a:ln>
          <a:solidFill>
            <a:srgbClr val="FFFFFF"/>
          </a:solidFill>
        </a:ln>
      </c:spPr>
      <c:txPr>
        <a:bodyPr/>
        <a:lstStyle/>
        <a:p>
          <a:pPr>
            <a:defRPr sz="1500" b="1"/>
          </a:pPr>
          <a:endParaRPr lang="en-US"/>
        </a:p>
      </c:txPr>
    </c:legend>
    <c:plotVisOnly val="1"/>
  </c:chart>
  <c:txPr>
    <a:bodyPr/>
    <a:lstStyle/>
    <a:p>
      <a:pPr>
        <a:defRPr sz="1800"/>
      </a:pPr>
      <a:endParaRPr lang="en-US"/>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0197140733514505"/>
          <c:y val="3.7226668387763256E-2"/>
          <c:w val="0.88035224026199077"/>
          <c:h val="0.7817809044361258"/>
        </c:manualLayout>
      </c:layout>
      <c:barChart>
        <c:barDir val="col"/>
        <c:grouping val="stacked"/>
        <c:ser>
          <c:idx val="0"/>
          <c:order val="0"/>
          <c:tx>
            <c:strRef>
              <c:f>Sheet1!$B$1</c:f>
              <c:strCache>
                <c:ptCount val="1"/>
                <c:pt idx="0">
                  <c:v>1-4 transplants</c:v>
                </c:pt>
              </c:strCache>
            </c:strRef>
          </c:tx>
          <c:spPr>
            <a:gradFill flip="none" rotWithShape="1">
              <a:gsLst>
                <a:gs pos="0">
                  <a:srgbClr val="208C03"/>
                </a:gs>
                <a:gs pos="50000">
                  <a:srgbClr val="20F703"/>
                </a:gs>
                <a:gs pos="100000">
                  <a:srgbClr val="208C03"/>
                </a:gs>
              </a:gsLst>
              <a:lin ang="10800000" scaled="1"/>
              <a:tileRect/>
            </a:gradFill>
          </c:spPr>
          <c:cat>
            <c:numRef>
              <c:f>Sheet1!$A$2:$A$27</c:f>
              <c:numCache>
                <c:formatCode>General</c:formatCode>
                <c:ptCount val="26"/>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numCache>
            </c:numRef>
          </c:cat>
          <c:val>
            <c:numRef>
              <c:f>Sheet1!$B$2:$B$27</c:f>
              <c:numCache>
                <c:formatCode>General</c:formatCode>
                <c:ptCount val="26"/>
                <c:pt idx="0">
                  <c:v>1</c:v>
                </c:pt>
                <c:pt idx="1">
                  <c:v>2</c:v>
                </c:pt>
                <c:pt idx="2">
                  <c:v>3</c:v>
                </c:pt>
                <c:pt idx="3">
                  <c:v>5</c:v>
                </c:pt>
                <c:pt idx="4">
                  <c:v>14</c:v>
                </c:pt>
                <c:pt idx="5">
                  <c:v>18</c:v>
                </c:pt>
                <c:pt idx="6">
                  <c:v>15</c:v>
                </c:pt>
                <c:pt idx="7">
                  <c:v>13</c:v>
                </c:pt>
                <c:pt idx="8">
                  <c:v>21</c:v>
                </c:pt>
                <c:pt idx="9">
                  <c:v>30</c:v>
                </c:pt>
                <c:pt idx="10">
                  <c:v>34</c:v>
                </c:pt>
                <c:pt idx="11">
                  <c:v>33</c:v>
                </c:pt>
                <c:pt idx="12">
                  <c:v>25</c:v>
                </c:pt>
                <c:pt idx="13">
                  <c:v>26</c:v>
                </c:pt>
                <c:pt idx="14">
                  <c:v>26</c:v>
                </c:pt>
                <c:pt idx="15">
                  <c:v>27</c:v>
                </c:pt>
                <c:pt idx="16">
                  <c:v>30</c:v>
                </c:pt>
                <c:pt idx="17">
                  <c:v>32</c:v>
                </c:pt>
                <c:pt idx="18">
                  <c:v>31</c:v>
                </c:pt>
                <c:pt idx="19">
                  <c:v>33</c:v>
                </c:pt>
                <c:pt idx="20">
                  <c:v>36</c:v>
                </c:pt>
                <c:pt idx="21">
                  <c:v>38</c:v>
                </c:pt>
                <c:pt idx="22">
                  <c:v>35</c:v>
                </c:pt>
                <c:pt idx="23">
                  <c:v>43</c:v>
                </c:pt>
                <c:pt idx="24">
                  <c:v>36</c:v>
                </c:pt>
                <c:pt idx="25">
                  <c:v>38</c:v>
                </c:pt>
              </c:numCache>
            </c:numRef>
          </c:val>
        </c:ser>
        <c:ser>
          <c:idx val="1"/>
          <c:order val="1"/>
          <c:tx>
            <c:strRef>
              <c:f>Sheet1!$C$1</c:f>
              <c:strCache>
                <c:ptCount val="1"/>
                <c:pt idx="0">
                  <c:v>5-9 transplants</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cat>
            <c:numRef>
              <c:f>Sheet1!$A$2:$A$27</c:f>
              <c:numCache>
                <c:formatCode>General</c:formatCode>
                <c:ptCount val="26"/>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numCache>
            </c:numRef>
          </c:cat>
          <c:val>
            <c:numRef>
              <c:f>Sheet1!$C$2:$C$27</c:f>
              <c:numCache>
                <c:formatCode>General</c:formatCode>
                <c:ptCount val="26"/>
                <c:pt idx="0">
                  <c:v>0</c:v>
                </c:pt>
                <c:pt idx="1">
                  <c:v>0</c:v>
                </c:pt>
                <c:pt idx="2">
                  <c:v>0</c:v>
                </c:pt>
                <c:pt idx="3">
                  <c:v>0</c:v>
                </c:pt>
                <c:pt idx="4">
                  <c:v>1</c:v>
                </c:pt>
                <c:pt idx="5">
                  <c:v>1</c:v>
                </c:pt>
                <c:pt idx="6">
                  <c:v>1</c:v>
                </c:pt>
                <c:pt idx="7">
                  <c:v>1</c:v>
                </c:pt>
                <c:pt idx="8">
                  <c:v>1</c:v>
                </c:pt>
                <c:pt idx="9">
                  <c:v>3</c:v>
                </c:pt>
                <c:pt idx="10">
                  <c:v>2</c:v>
                </c:pt>
                <c:pt idx="11">
                  <c:v>4</c:v>
                </c:pt>
                <c:pt idx="12">
                  <c:v>5</c:v>
                </c:pt>
                <c:pt idx="13">
                  <c:v>4</c:v>
                </c:pt>
                <c:pt idx="14">
                  <c:v>1</c:v>
                </c:pt>
                <c:pt idx="15">
                  <c:v>2</c:v>
                </c:pt>
                <c:pt idx="16">
                  <c:v>1</c:v>
                </c:pt>
                <c:pt idx="17">
                  <c:v>2</c:v>
                </c:pt>
                <c:pt idx="18">
                  <c:v>4</c:v>
                </c:pt>
                <c:pt idx="19">
                  <c:v>4</c:v>
                </c:pt>
                <c:pt idx="20">
                  <c:v>3</c:v>
                </c:pt>
                <c:pt idx="21">
                  <c:v>4</c:v>
                </c:pt>
                <c:pt idx="22">
                  <c:v>5</c:v>
                </c:pt>
                <c:pt idx="23">
                  <c:v>4</c:v>
                </c:pt>
                <c:pt idx="24">
                  <c:v>4</c:v>
                </c:pt>
                <c:pt idx="25">
                  <c:v>3</c:v>
                </c:pt>
              </c:numCache>
            </c:numRef>
          </c:val>
        </c:ser>
        <c:ser>
          <c:idx val="2"/>
          <c:order val="2"/>
          <c:tx>
            <c:strRef>
              <c:f>Sheet1!$D$1</c:f>
              <c:strCache>
                <c:ptCount val="1"/>
                <c:pt idx="0">
                  <c:v>10-19 transplants</c:v>
                </c:pt>
              </c:strCache>
            </c:strRef>
          </c:tx>
          <c:spPr>
            <a:gradFill>
              <a:gsLst>
                <a:gs pos="0">
                  <a:srgbClr val="C00000"/>
                </a:gs>
                <a:gs pos="50000">
                  <a:srgbClr val="FF0000"/>
                </a:gs>
                <a:gs pos="100000">
                  <a:srgbClr val="C00000"/>
                </a:gs>
              </a:gsLst>
              <a:lin ang="10800000" scaled="1"/>
            </a:gradFill>
            <a:ln>
              <a:solidFill>
                <a:schemeClr val="bg2"/>
              </a:solidFill>
            </a:ln>
          </c:spPr>
          <c:cat>
            <c:numRef>
              <c:f>Sheet1!$A$2:$A$27</c:f>
              <c:numCache>
                <c:formatCode>General</c:formatCode>
                <c:ptCount val="26"/>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numCache>
            </c:numRef>
          </c:cat>
          <c:val>
            <c:numRef>
              <c:f>Sheet1!$D$2:$D$27</c:f>
              <c:numCache>
                <c:formatCode>General</c:formatCode>
                <c:ptCount val="26"/>
                <c:pt idx="0">
                  <c:v>0</c:v>
                </c:pt>
                <c:pt idx="1">
                  <c:v>0</c:v>
                </c:pt>
                <c:pt idx="2">
                  <c:v>0</c:v>
                </c:pt>
                <c:pt idx="3">
                  <c:v>0</c:v>
                </c:pt>
                <c:pt idx="4">
                  <c:v>0</c:v>
                </c:pt>
                <c:pt idx="5">
                  <c:v>1</c:v>
                </c:pt>
                <c:pt idx="6">
                  <c:v>1</c:v>
                </c:pt>
                <c:pt idx="7">
                  <c:v>1</c:v>
                </c:pt>
                <c:pt idx="8">
                  <c:v>0</c:v>
                </c:pt>
                <c:pt idx="9">
                  <c:v>0</c:v>
                </c:pt>
                <c:pt idx="10">
                  <c:v>0</c:v>
                </c:pt>
                <c:pt idx="11">
                  <c:v>0</c:v>
                </c:pt>
                <c:pt idx="12">
                  <c:v>0</c:v>
                </c:pt>
                <c:pt idx="13">
                  <c:v>1</c:v>
                </c:pt>
                <c:pt idx="14">
                  <c:v>1</c:v>
                </c:pt>
                <c:pt idx="15">
                  <c:v>1</c:v>
                </c:pt>
                <c:pt idx="16">
                  <c:v>1</c:v>
                </c:pt>
                <c:pt idx="17">
                  <c:v>1</c:v>
                </c:pt>
                <c:pt idx="18">
                  <c:v>1</c:v>
                </c:pt>
                <c:pt idx="19">
                  <c:v>2</c:v>
                </c:pt>
                <c:pt idx="20">
                  <c:v>2</c:v>
                </c:pt>
                <c:pt idx="21">
                  <c:v>1</c:v>
                </c:pt>
                <c:pt idx="22">
                  <c:v>1</c:v>
                </c:pt>
                <c:pt idx="23">
                  <c:v>3</c:v>
                </c:pt>
                <c:pt idx="24">
                  <c:v>2</c:v>
                </c:pt>
                <c:pt idx="25">
                  <c:v>2</c:v>
                </c:pt>
              </c:numCache>
            </c:numRef>
          </c:val>
        </c:ser>
        <c:ser>
          <c:idx val="3"/>
          <c:order val="3"/>
          <c:tx>
            <c:strRef>
              <c:f>Sheet1!$E$1</c:f>
              <c:strCache>
                <c:ptCount val="1"/>
                <c:pt idx="0">
                  <c:v>20+ transplants</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cat>
            <c:numRef>
              <c:f>Sheet1!$A$2:$A$27</c:f>
              <c:numCache>
                <c:formatCode>General</c:formatCode>
                <c:ptCount val="26"/>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numCache>
            </c:numRef>
          </c:cat>
          <c:val>
            <c:numRef>
              <c:f>Sheet1!$E$2:$E$27</c:f>
              <c:numCache>
                <c:formatCode>General</c:formatCode>
                <c:ptCount val="26"/>
                <c:pt idx="0">
                  <c:v>0</c:v>
                </c:pt>
                <c:pt idx="1">
                  <c:v>0</c:v>
                </c:pt>
                <c:pt idx="2">
                  <c:v>0</c:v>
                </c:pt>
                <c:pt idx="3">
                  <c:v>0</c:v>
                </c:pt>
                <c:pt idx="4">
                  <c:v>0</c:v>
                </c:pt>
                <c:pt idx="5">
                  <c:v>0</c:v>
                </c:pt>
                <c:pt idx="6">
                  <c:v>0</c:v>
                </c:pt>
                <c:pt idx="7">
                  <c:v>0</c:v>
                </c:pt>
                <c:pt idx="8">
                  <c:v>1</c:v>
                </c:pt>
                <c:pt idx="9">
                  <c:v>1</c:v>
                </c:pt>
                <c:pt idx="10">
                  <c:v>1</c:v>
                </c:pt>
                <c:pt idx="11">
                  <c:v>1</c:v>
                </c:pt>
                <c:pt idx="12">
                  <c:v>1</c:v>
                </c:pt>
                <c:pt idx="13">
                  <c:v>0</c:v>
                </c:pt>
                <c:pt idx="14">
                  <c:v>0</c:v>
                </c:pt>
                <c:pt idx="15">
                  <c:v>0</c:v>
                </c:pt>
                <c:pt idx="16">
                  <c:v>0</c:v>
                </c:pt>
                <c:pt idx="17">
                  <c:v>0</c:v>
                </c:pt>
                <c:pt idx="18">
                  <c:v>0</c:v>
                </c:pt>
                <c:pt idx="19">
                  <c:v>0</c:v>
                </c:pt>
                <c:pt idx="20">
                  <c:v>0</c:v>
                </c:pt>
                <c:pt idx="21">
                  <c:v>0</c:v>
                </c:pt>
                <c:pt idx="22">
                  <c:v>0</c:v>
                </c:pt>
                <c:pt idx="23">
                  <c:v>0</c:v>
                </c:pt>
                <c:pt idx="24">
                  <c:v>0</c:v>
                </c:pt>
                <c:pt idx="25">
                  <c:v>0</c:v>
                </c:pt>
              </c:numCache>
            </c:numRef>
          </c:val>
        </c:ser>
        <c:gapWidth val="25"/>
        <c:overlap val="100"/>
        <c:axId val="47269376"/>
        <c:axId val="47271296"/>
      </c:barChart>
      <c:catAx>
        <c:axId val="47269376"/>
        <c:scaling>
          <c:orientation val="minMax"/>
        </c:scaling>
        <c:axPos val="b"/>
        <c:title>
          <c:tx>
            <c:rich>
              <a:bodyPr/>
              <a:lstStyle/>
              <a:p>
                <a:pPr>
                  <a:defRPr sz="1700"/>
                </a:pPr>
                <a:r>
                  <a:rPr lang="en-US" sz="1700" dirty="0" smtClean="0"/>
                  <a:t>Transplant Year</a:t>
                </a:r>
                <a:endParaRPr lang="en-US" sz="1700" dirty="0"/>
              </a:p>
            </c:rich>
          </c:tx>
          <c:layout/>
        </c:title>
        <c:numFmt formatCode="General" sourceLinked="1"/>
        <c:tickLblPos val="nextTo"/>
        <c:txPr>
          <a:bodyPr rot="-2700000"/>
          <a:lstStyle/>
          <a:p>
            <a:pPr>
              <a:defRPr sz="1500" b="1"/>
            </a:pPr>
            <a:endParaRPr lang="en-US"/>
          </a:p>
        </c:txPr>
        <c:crossAx val="47271296"/>
        <c:crosses val="autoZero"/>
        <c:auto val="1"/>
        <c:lblAlgn val="ctr"/>
        <c:lblOffset val="100"/>
        <c:tickLblSkip val="1"/>
      </c:catAx>
      <c:valAx>
        <c:axId val="47271296"/>
        <c:scaling>
          <c:orientation val="minMax"/>
          <c:max val="55"/>
          <c:min val="0"/>
        </c:scaling>
        <c:axPos val="l"/>
        <c:majorGridlines>
          <c:spPr>
            <a:ln>
              <a:prstDash val="sysDash"/>
            </a:ln>
          </c:spPr>
        </c:majorGridlines>
        <c:title>
          <c:tx>
            <c:rich>
              <a:bodyPr rot="-5400000" vert="horz"/>
              <a:lstStyle/>
              <a:p>
                <a:pPr>
                  <a:defRPr sz="1700"/>
                </a:pPr>
                <a:r>
                  <a:rPr lang="en-US" sz="1700" dirty="0" smtClean="0"/>
                  <a:t>Number of Centers</a:t>
                </a:r>
                <a:endParaRPr lang="en-US" sz="1700" dirty="0"/>
              </a:p>
            </c:rich>
          </c:tx>
          <c:layout/>
        </c:title>
        <c:numFmt formatCode="General" sourceLinked="1"/>
        <c:tickLblPos val="nextTo"/>
        <c:txPr>
          <a:bodyPr/>
          <a:lstStyle/>
          <a:p>
            <a:pPr>
              <a:defRPr sz="1500" b="1"/>
            </a:pPr>
            <a:endParaRPr lang="en-US"/>
          </a:p>
        </c:txPr>
        <c:crossAx val="47269376"/>
        <c:crosses val="autoZero"/>
        <c:crossBetween val="between"/>
        <c:majorUnit val="5"/>
      </c:valAx>
      <c:spPr>
        <a:solidFill>
          <a:schemeClr val="bg2"/>
        </a:solidFill>
        <a:ln>
          <a:solidFill>
            <a:schemeClr val="tx1"/>
          </a:solidFill>
        </a:ln>
      </c:spPr>
    </c:plotArea>
    <c:legend>
      <c:legendPos val="r"/>
      <c:layout>
        <c:manualLayout>
          <c:xMode val="edge"/>
          <c:yMode val="edge"/>
          <c:x val="0.13247926973730387"/>
          <c:y val="4.9678154984725283E-2"/>
          <c:w val="0.21305158757810141"/>
          <c:h val="0.24691020179854861"/>
        </c:manualLayout>
      </c:layout>
      <c:spPr>
        <a:solidFill>
          <a:schemeClr val="bg2"/>
        </a:solidFill>
        <a:ln>
          <a:solidFill>
            <a:schemeClr val="tx1"/>
          </a:solidFill>
        </a:ln>
      </c:spPr>
      <c:txPr>
        <a:bodyPr/>
        <a:lstStyle/>
        <a:p>
          <a:pPr>
            <a:defRPr sz="1500" b="1"/>
          </a:pPr>
          <a:endParaRPr lang="en-US"/>
        </a:p>
      </c:txPr>
    </c:legend>
    <c:plotVisOnly val="1"/>
  </c:chart>
  <c:txPr>
    <a:bodyPr/>
    <a:lstStyle/>
    <a:p>
      <a:pPr>
        <a:defRPr sz="1800"/>
      </a:pPr>
      <a:endParaRPr lang="en-US"/>
    </a:p>
  </c:txPr>
  <c:externalData r:id="rId1"/>
</c:chartSpace>
</file>

<file path=ppt/drawings/drawing1.xml><?xml version="1.0" encoding="utf-8"?>
<c:userShapes xmlns:c="http://schemas.openxmlformats.org/drawingml/2006/chart">
  <cdr:relSizeAnchor xmlns:cdr="http://schemas.openxmlformats.org/drawingml/2006/chartDrawing">
    <cdr:from>
      <cdr:x>0.21239</cdr:x>
      <cdr:y>0.83871</cdr:y>
    </cdr:from>
    <cdr:to>
      <cdr:x>0.39823</cdr:x>
      <cdr:y>0.91935</cdr:y>
    </cdr:to>
    <cdr:sp macro="" textlink="">
      <cdr:nvSpPr>
        <cdr:cNvPr id="2" name="TextBox 1"/>
        <cdr:cNvSpPr txBox="1"/>
      </cdr:nvSpPr>
      <cdr:spPr>
        <a:xfrm xmlns:a="http://schemas.openxmlformats.org/drawingml/2006/main">
          <a:off x="1828800" y="3962400"/>
          <a:ext cx="16002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500" b="1" dirty="0" smtClean="0">
              <a:solidFill>
                <a:srgbClr val="FFFF00"/>
              </a:solidFill>
            </a:rPr>
            <a:t>1986-1999</a:t>
          </a:r>
          <a:endParaRPr lang="en-US" sz="1500" b="1" dirty="0">
            <a:solidFill>
              <a:srgbClr val="FFFF00"/>
            </a:solidFill>
          </a:endParaRPr>
        </a:p>
      </cdr:txBody>
    </cdr:sp>
  </cdr:relSizeAnchor>
  <cdr:relSizeAnchor xmlns:cdr="http://schemas.openxmlformats.org/drawingml/2006/chartDrawing">
    <cdr:from>
      <cdr:x>0.71681</cdr:x>
      <cdr:y>0.82258</cdr:y>
    </cdr:from>
    <cdr:to>
      <cdr:x>0.90265</cdr:x>
      <cdr:y>0.90323</cdr:y>
    </cdr:to>
    <cdr:sp macro="" textlink="">
      <cdr:nvSpPr>
        <cdr:cNvPr id="3" name="TextBox 1"/>
        <cdr:cNvSpPr txBox="1"/>
      </cdr:nvSpPr>
      <cdr:spPr>
        <a:xfrm xmlns:a="http://schemas.openxmlformats.org/drawingml/2006/main">
          <a:off x="6172200" y="3886200"/>
          <a:ext cx="1600200" cy="3810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500" b="1" dirty="0" smtClean="0">
              <a:solidFill>
                <a:srgbClr val="FFFF00"/>
              </a:solidFill>
            </a:rPr>
            <a:t>2000-6/2012</a:t>
          </a:r>
          <a:endParaRPr lang="en-US" sz="1500" b="1" dirty="0">
            <a:solidFill>
              <a:srgbClr val="FFFF00"/>
            </a:solidFill>
          </a:endParaRPr>
        </a:p>
      </cdr:txBody>
    </cdr:sp>
  </cdr:relSizeAnchor>
</c:userShapes>
</file>

<file path=ppt/drawings/drawing10.xml><?xml version="1.0" encoding="utf-8"?>
<c:userShapes xmlns:c="http://schemas.openxmlformats.org/drawingml/2006/chart">
  <cdr:relSizeAnchor xmlns:cdr="http://schemas.openxmlformats.org/drawingml/2006/chartDrawing">
    <cdr:from>
      <cdr:x>0.56637</cdr:x>
      <cdr:y>0.48387</cdr:y>
    </cdr:from>
    <cdr:to>
      <cdr:x>0.74336</cdr:x>
      <cdr:y>0.54839</cdr:y>
    </cdr:to>
    <cdr:sp macro="" textlink="">
      <cdr:nvSpPr>
        <cdr:cNvPr id="2" name="TextBox 1"/>
        <cdr:cNvSpPr txBox="1"/>
      </cdr:nvSpPr>
      <cdr:spPr>
        <a:xfrm xmlns:a="http://schemas.openxmlformats.org/drawingml/2006/main">
          <a:off x="4876800" y="2286000"/>
          <a:ext cx="1523990" cy="30481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9933FF"/>
              </a:solidFill>
            </a:rPr>
            <a:t>N at risk = 12</a:t>
          </a:r>
          <a:endParaRPr lang="en-US" sz="1400" b="1" dirty="0">
            <a:solidFill>
              <a:srgbClr val="9933FF"/>
            </a:solidFill>
          </a:endParaRPr>
        </a:p>
      </cdr:txBody>
    </cdr:sp>
  </cdr:relSizeAnchor>
  <cdr:relSizeAnchor xmlns:cdr="http://schemas.openxmlformats.org/drawingml/2006/chartDrawing">
    <cdr:from>
      <cdr:x>0.82301</cdr:x>
      <cdr:y>0.43548</cdr:y>
    </cdr:from>
    <cdr:to>
      <cdr:x>0.97345</cdr:x>
      <cdr:y>0.5</cdr:y>
    </cdr:to>
    <cdr:sp macro="" textlink="">
      <cdr:nvSpPr>
        <cdr:cNvPr id="3" name="TextBox 1"/>
        <cdr:cNvSpPr txBox="1"/>
      </cdr:nvSpPr>
      <cdr:spPr>
        <a:xfrm xmlns:a="http://schemas.openxmlformats.org/drawingml/2006/main">
          <a:off x="7086600" y="2057400"/>
          <a:ext cx="1295390" cy="3048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r"/>
          <a:r>
            <a:rPr lang="en-US" sz="1400" b="1" dirty="0" smtClean="0">
              <a:solidFill>
                <a:srgbClr val="FF0000"/>
              </a:solidFill>
            </a:rPr>
            <a:t>N at risk = 19</a:t>
          </a:r>
          <a:endParaRPr lang="en-US" sz="1400" b="1" dirty="0">
            <a:solidFill>
              <a:srgbClr val="FF0000"/>
            </a:solidFill>
          </a:endParaRPr>
        </a:p>
      </cdr:txBody>
    </cdr:sp>
  </cdr:relSizeAnchor>
  <cdr:relSizeAnchor xmlns:cdr="http://schemas.openxmlformats.org/drawingml/2006/chartDrawing">
    <cdr:from>
      <cdr:x>0.74336</cdr:x>
      <cdr:y>0.35484</cdr:y>
    </cdr:from>
    <cdr:to>
      <cdr:x>0.92035</cdr:x>
      <cdr:y>0.41936</cdr:y>
    </cdr:to>
    <cdr:sp macro="" textlink="">
      <cdr:nvSpPr>
        <cdr:cNvPr id="4" name="TextBox 1"/>
        <cdr:cNvSpPr txBox="1"/>
      </cdr:nvSpPr>
      <cdr:spPr>
        <a:xfrm xmlns:a="http://schemas.openxmlformats.org/drawingml/2006/main">
          <a:off x="6400800" y="1676400"/>
          <a:ext cx="1523991" cy="30481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r"/>
          <a:r>
            <a:rPr lang="en-US" sz="1400" b="1" dirty="0" smtClean="0">
              <a:solidFill>
                <a:srgbClr val="FFFF00"/>
              </a:solidFill>
            </a:rPr>
            <a:t>N at risk =  10</a:t>
          </a:r>
          <a:endParaRPr lang="en-US" sz="1400" b="1" dirty="0">
            <a:solidFill>
              <a:srgbClr val="FFFF00"/>
            </a:solidFill>
          </a:endParaRPr>
        </a:p>
      </cdr:txBody>
    </cdr:sp>
  </cdr:relSizeAnchor>
  <cdr:relSizeAnchor xmlns:cdr="http://schemas.openxmlformats.org/drawingml/2006/chartDrawing">
    <cdr:from>
      <cdr:x>0.10619</cdr:x>
      <cdr:y>0.53226</cdr:y>
    </cdr:from>
    <cdr:to>
      <cdr:x>0.47788</cdr:x>
      <cdr:y>0.80645</cdr:y>
    </cdr:to>
    <cdr:sp macro="" textlink="">
      <cdr:nvSpPr>
        <cdr:cNvPr id="5" name="TextBox 4"/>
        <cdr:cNvSpPr txBox="1"/>
      </cdr:nvSpPr>
      <cdr:spPr>
        <a:xfrm xmlns:a="http://schemas.openxmlformats.org/drawingml/2006/main">
          <a:off x="914400" y="2514600"/>
          <a:ext cx="3200440" cy="1295383"/>
        </a:xfrm>
        <a:prstGeom xmlns:a="http://schemas.openxmlformats.org/drawingml/2006/main" prst="rect">
          <a:avLst/>
        </a:prstGeom>
        <a:solidFill xmlns:a="http://schemas.openxmlformats.org/drawingml/2006/main">
          <a:srgbClr val="000000"/>
        </a:solidFill>
        <a:ln xmlns:a="http://schemas.openxmlformats.org/drawingml/2006/main">
          <a:solidFill>
            <a:srgbClr val="FFFF00"/>
          </a:solidFill>
        </a:ln>
      </cdr:spPr>
      <cdr:txBody>
        <a:bodyPr xmlns:a="http://schemas.openxmlformats.org/drawingml/2006/main" vertOverflow="clip" wrap="square" lIns="45720" rIns="45720" rtlCol="0"/>
        <a:lstStyle xmlns:a="http://schemas.openxmlformats.org/drawingml/2006/main"/>
        <a:p xmlns:a="http://schemas.openxmlformats.org/drawingml/2006/main">
          <a:r>
            <a:rPr lang="en-US" sz="1400" b="1" dirty="0" smtClean="0">
              <a:solidFill>
                <a:schemeClr val="tx1"/>
              </a:solidFill>
            </a:rPr>
            <a:t>Conditional median survival (years):</a:t>
          </a:r>
        </a:p>
        <a:p xmlns:a="http://schemas.openxmlformats.org/drawingml/2006/main">
          <a:r>
            <a:rPr lang="en-US" sz="1400" b="1" dirty="0" smtClean="0">
              <a:solidFill>
                <a:schemeClr val="tx1"/>
              </a:solidFill>
            </a:rPr>
            <a:t>&lt;1 year = 8.8</a:t>
          </a:r>
        </a:p>
        <a:p xmlns:a="http://schemas.openxmlformats.org/drawingml/2006/main">
          <a:r>
            <a:rPr lang="en-US" sz="1400" b="1" dirty="0" smtClean="0">
              <a:solidFill>
                <a:schemeClr val="tx1"/>
              </a:solidFill>
            </a:rPr>
            <a:t>1-5 years = 10.5</a:t>
          </a:r>
        </a:p>
        <a:p xmlns:a="http://schemas.openxmlformats.org/drawingml/2006/main">
          <a:r>
            <a:rPr lang="en-US" sz="1400" b="1" dirty="0" smtClean="0">
              <a:solidFill>
                <a:schemeClr val="tx1"/>
              </a:solidFill>
            </a:rPr>
            <a:t>6-10 years = 8.7</a:t>
          </a:r>
        </a:p>
        <a:p xmlns:a="http://schemas.openxmlformats.org/drawingml/2006/main">
          <a:r>
            <a:rPr lang="en-US" sz="1400" b="1" dirty="0" smtClean="0">
              <a:solidFill>
                <a:schemeClr val="tx1"/>
              </a:solidFill>
            </a:rPr>
            <a:t>11-17 years = 7.7</a:t>
          </a:r>
          <a:endParaRPr lang="en-US" sz="1400" b="1" dirty="0">
            <a:solidFill>
              <a:schemeClr val="tx1"/>
            </a:solidFill>
          </a:endParaRPr>
        </a:p>
      </cdr:txBody>
    </cdr:sp>
  </cdr:relSizeAnchor>
</c:userShapes>
</file>

<file path=ppt/drawings/drawing11.xml><?xml version="1.0" encoding="utf-8"?>
<c:userShapes xmlns:c="http://schemas.openxmlformats.org/drawingml/2006/chart">
  <cdr:relSizeAnchor xmlns:cdr="http://schemas.openxmlformats.org/drawingml/2006/chartDrawing">
    <cdr:from>
      <cdr:x>0.77876</cdr:x>
      <cdr:y>0.63235</cdr:y>
    </cdr:from>
    <cdr:to>
      <cdr:x>0.95575</cdr:x>
      <cdr:y>0.69687</cdr:y>
    </cdr:to>
    <cdr:sp macro="" textlink="">
      <cdr:nvSpPr>
        <cdr:cNvPr id="2" name="TextBox 1"/>
        <cdr:cNvSpPr txBox="1"/>
      </cdr:nvSpPr>
      <cdr:spPr>
        <a:xfrm xmlns:a="http://schemas.openxmlformats.org/drawingml/2006/main">
          <a:off x="6705600" y="3276600"/>
          <a:ext cx="1523990" cy="33431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en-US" sz="1400" b="1" dirty="0" smtClean="0">
              <a:solidFill>
                <a:srgbClr val="00FF00"/>
              </a:solidFill>
            </a:rPr>
            <a:t>N at risk = 46</a:t>
          </a:r>
          <a:endParaRPr lang="en-US" sz="1400" b="1" dirty="0">
            <a:solidFill>
              <a:srgbClr val="00FF00"/>
            </a:solidFill>
          </a:endParaRPr>
        </a:p>
      </cdr:txBody>
    </cdr:sp>
  </cdr:relSizeAnchor>
  <cdr:relSizeAnchor xmlns:cdr="http://schemas.openxmlformats.org/drawingml/2006/chartDrawing">
    <cdr:from>
      <cdr:x>0.71681</cdr:x>
      <cdr:y>0.48529</cdr:y>
    </cdr:from>
    <cdr:to>
      <cdr:x>0.8938</cdr:x>
      <cdr:y>0.54981</cdr:y>
    </cdr:to>
    <cdr:sp macro="" textlink="">
      <cdr:nvSpPr>
        <cdr:cNvPr id="4" name="TextBox 1"/>
        <cdr:cNvSpPr txBox="1"/>
      </cdr:nvSpPr>
      <cdr:spPr>
        <a:xfrm xmlns:a="http://schemas.openxmlformats.org/drawingml/2006/main">
          <a:off x="6172200" y="2514600"/>
          <a:ext cx="1523991" cy="33431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r"/>
          <a:r>
            <a:rPr lang="en-US" sz="1400" b="1" dirty="0" smtClean="0">
              <a:solidFill>
                <a:srgbClr val="00FFFF"/>
              </a:solidFill>
            </a:rPr>
            <a:t>N at risk =  10</a:t>
          </a:r>
          <a:endParaRPr lang="en-US" sz="1400" b="1" dirty="0">
            <a:solidFill>
              <a:srgbClr val="00FFFF"/>
            </a:solidFill>
          </a:endParaRPr>
        </a:p>
      </cdr:txBody>
    </cdr:sp>
  </cdr:relSizeAnchor>
  <cdr:relSizeAnchor xmlns:cdr="http://schemas.openxmlformats.org/drawingml/2006/chartDrawing">
    <cdr:from>
      <cdr:x>0.43363</cdr:x>
      <cdr:y>0.04412</cdr:y>
    </cdr:from>
    <cdr:to>
      <cdr:x>0.9469</cdr:x>
      <cdr:y>0.19118</cdr:y>
    </cdr:to>
    <cdr:sp macro="" textlink="">
      <cdr:nvSpPr>
        <cdr:cNvPr id="5" name="TextBox 4"/>
        <cdr:cNvSpPr txBox="1"/>
      </cdr:nvSpPr>
      <cdr:spPr>
        <a:xfrm xmlns:a="http://schemas.openxmlformats.org/drawingml/2006/main">
          <a:off x="3733814" y="228612"/>
          <a:ext cx="4419586" cy="762006"/>
        </a:xfrm>
        <a:prstGeom xmlns:a="http://schemas.openxmlformats.org/drawingml/2006/main" prst="rect">
          <a:avLst/>
        </a:prstGeom>
        <a:solidFill xmlns:a="http://schemas.openxmlformats.org/drawingml/2006/main">
          <a:srgbClr val="000000"/>
        </a:solidFill>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chemeClr val="tx1"/>
              </a:solidFill>
            </a:rPr>
            <a:t>Median survival (years):</a:t>
          </a:r>
        </a:p>
        <a:p xmlns:a="http://schemas.openxmlformats.org/drawingml/2006/main">
          <a:r>
            <a:rPr lang="en-US" sz="1400" b="1" i="1" dirty="0" smtClean="0">
              <a:solidFill>
                <a:schemeClr val="tx1"/>
              </a:solidFill>
            </a:rPr>
            <a:t>Unconditional</a:t>
          </a:r>
          <a:r>
            <a:rPr lang="en-US" sz="1400" b="1" dirty="0" smtClean="0">
              <a:solidFill>
                <a:schemeClr val="tx1"/>
              </a:solidFill>
            </a:rPr>
            <a:t>  1988-1999 = 3.3;  2000-6/2011 = 5.8</a:t>
          </a:r>
        </a:p>
        <a:p xmlns:a="http://schemas.openxmlformats.org/drawingml/2006/main">
          <a:r>
            <a:rPr lang="en-US" sz="1400" b="1" i="1" dirty="0" smtClean="0">
              <a:solidFill>
                <a:schemeClr val="tx1"/>
              </a:solidFill>
            </a:rPr>
            <a:t>Conditional </a:t>
          </a:r>
          <a:r>
            <a:rPr lang="en-US" sz="1400" b="1" dirty="0" smtClean="0">
              <a:solidFill>
                <a:schemeClr val="tx1"/>
              </a:solidFill>
            </a:rPr>
            <a:t>      1988-1999 = 7.2; 2000-6/2011 = 8.7</a:t>
          </a:r>
          <a:endParaRPr lang="en-US" sz="1400" b="1" dirty="0">
            <a:solidFill>
              <a:schemeClr val="tx1"/>
            </a:solidFill>
          </a:endParaRPr>
        </a:p>
      </cdr:txBody>
    </cdr:sp>
  </cdr:relSizeAnchor>
  <cdr:relSizeAnchor xmlns:cdr="http://schemas.openxmlformats.org/drawingml/2006/chartDrawing">
    <cdr:from>
      <cdr:x>0.54867</cdr:x>
      <cdr:y>0.27941</cdr:y>
    </cdr:from>
    <cdr:to>
      <cdr:x>0.84071</cdr:x>
      <cdr:y>0.33881</cdr:y>
    </cdr:to>
    <cdr:sp macro="" textlink="">
      <cdr:nvSpPr>
        <cdr:cNvPr id="6" name="TextBox 8"/>
        <cdr:cNvSpPr txBox="1"/>
      </cdr:nvSpPr>
      <cdr:spPr>
        <a:xfrm xmlns:a="http://schemas.openxmlformats.org/drawingml/2006/main">
          <a:off x="4724400" y="1447800"/>
          <a:ext cx="2514600" cy="307777"/>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rgbClr val="FFFFFF"/>
              </a:solidFill>
              <a:latin typeface="Arial"/>
            </a:defRPr>
          </a:lvl1pPr>
          <a:lvl2pPr marL="457200" algn="l" defTabSz="914400" rtl="0" eaLnBrk="1" latinLnBrk="0" hangingPunct="1">
            <a:defRPr sz="1800" kern="1200">
              <a:solidFill>
                <a:srgbClr val="FFFFFF"/>
              </a:solidFill>
              <a:latin typeface="Arial"/>
            </a:defRPr>
          </a:lvl2pPr>
          <a:lvl3pPr marL="914400" algn="l" defTabSz="914400" rtl="0" eaLnBrk="1" latinLnBrk="0" hangingPunct="1">
            <a:defRPr sz="1800" kern="1200">
              <a:solidFill>
                <a:srgbClr val="FFFFFF"/>
              </a:solidFill>
              <a:latin typeface="Arial"/>
            </a:defRPr>
          </a:lvl3pPr>
          <a:lvl4pPr marL="1371600" algn="l" defTabSz="914400" rtl="0" eaLnBrk="1" latinLnBrk="0" hangingPunct="1">
            <a:defRPr sz="1800" kern="1200">
              <a:solidFill>
                <a:srgbClr val="FFFFFF"/>
              </a:solidFill>
              <a:latin typeface="Arial"/>
            </a:defRPr>
          </a:lvl4pPr>
          <a:lvl5pPr marL="1828800" algn="l" defTabSz="914400" rtl="0" eaLnBrk="1" latinLnBrk="0" hangingPunct="1">
            <a:defRPr sz="1800" kern="1200">
              <a:solidFill>
                <a:srgbClr val="FFFFFF"/>
              </a:solidFill>
              <a:latin typeface="Arial"/>
            </a:defRPr>
          </a:lvl5pPr>
          <a:lvl6pPr marL="2286000" algn="l" defTabSz="914400" rtl="0" eaLnBrk="1" latinLnBrk="0" hangingPunct="1">
            <a:defRPr sz="1800" kern="1200">
              <a:solidFill>
                <a:srgbClr val="FFFFFF"/>
              </a:solidFill>
              <a:latin typeface="Arial"/>
            </a:defRPr>
          </a:lvl6pPr>
          <a:lvl7pPr marL="2743200" algn="l" defTabSz="914400" rtl="0" eaLnBrk="1" latinLnBrk="0" hangingPunct="1">
            <a:defRPr sz="1800" kern="1200">
              <a:solidFill>
                <a:srgbClr val="FFFFFF"/>
              </a:solidFill>
              <a:latin typeface="Arial"/>
            </a:defRPr>
          </a:lvl7pPr>
          <a:lvl8pPr marL="3200400" algn="l" defTabSz="914400" rtl="0" eaLnBrk="1" latinLnBrk="0" hangingPunct="1">
            <a:defRPr sz="1800" kern="1200">
              <a:solidFill>
                <a:srgbClr val="FFFFFF"/>
              </a:solidFill>
              <a:latin typeface="Arial"/>
            </a:defRPr>
          </a:lvl8pPr>
          <a:lvl9pPr marL="3657600" algn="l" defTabSz="914400" rtl="0" eaLnBrk="1" latinLnBrk="0" hangingPunct="1">
            <a:defRPr sz="1800" kern="1200">
              <a:solidFill>
                <a:srgbClr val="FFFFFF"/>
              </a:solidFill>
              <a:latin typeface="Arial"/>
            </a:defRPr>
          </a:lvl9pPr>
        </a:lstStyle>
        <a:p xmlns:a="http://schemas.openxmlformats.org/drawingml/2006/main">
          <a:r>
            <a:rPr lang="en-US" sz="1400" b="1" dirty="0" smtClean="0">
              <a:solidFill>
                <a:srgbClr val="FFFF00"/>
              </a:solidFill>
            </a:rPr>
            <a:t>p &lt; 0.0001</a:t>
          </a:r>
        </a:p>
      </cdr:txBody>
    </cdr:sp>
  </cdr:relSizeAnchor>
</c:userShapes>
</file>

<file path=ppt/drawings/drawing12.xml><?xml version="1.0" encoding="utf-8"?>
<c:userShapes xmlns:c="http://schemas.openxmlformats.org/drawingml/2006/chart">
  <cdr:relSizeAnchor xmlns:cdr="http://schemas.openxmlformats.org/drawingml/2006/chartDrawing">
    <cdr:from>
      <cdr:x>0.78761</cdr:x>
      <cdr:y>0.44118</cdr:y>
    </cdr:from>
    <cdr:to>
      <cdr:x>0.9646</cdr:x>
      <cdr:y>0.5057</cdr:y>
    </cdr:to>
    <cdr:sp macro="" textlink="">
      <cdr:nvSpPr>
        <cdr:cNvPr id="2" name="TextBox 1"/>
        <cdr:cNvSpPr txBox="1"/>
      </cdr:nvSpPr>
      <cdr:spPr>
        <a:xfrm xmlns:a="http://schemas.openxmlformats.org/drawingml/2006/main">
          <a:off x="6781800" y="2286000"/>
          <a:ext cx="1523990" cy="33431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en-US" sz="1400" b="1" dirty="0" smtClean="0">
              <a:solidFill>
                <a:srgbClr val="00FF00"/>
              </a:solidFill>
            </a:rPr>
            <a:t>N at risk = 12</a:t>
          </a:r>
          <a:endParaRPr lang="en-US" sz="1400" b="1" dirty="0">
            <a:solidFill>
              <a:srgbClr val="00FF00"/>
            </a:solidFill>
          </a:endParaRPr>
        </a:p>
      </cdr:txBody>
    </cdr:sp>
  </cdr:relSizeAnchor>
  <cdr:relSizeAnchor xmlns:cdr="http://schemas.openxmlformats.org/drawingml/2006/chartDrawing">
    <cdr:from>
      <cdr:x>0.69912</cdr:x>
      <cdr:y>0.57813</cdr:y>
    </cdr:from>
    <cdr:to>
      <cdr:x>0.87611</cdr:x>
      <cdr:y>0.64264</cdr:y>
    </cdr:to>
    <cdr:sp macro="" textlink="">
      <cdr:nvSpPr>
        <cdr:cNvPr id="4" name="TextBox 1"/>
        <cdr:cNvSpPr txBox="1"/>
      </cdr:nvSpPr>
      <cdr:spPr>
        <a:xfrm xmlns:a="http://schemas.openxmlformats.org/drawingml/2006/main">
          <a:off x="6019800" y="2819400"/>
          <a:ext cx="1523990" cy="31465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r"/>
          <a:r>
            <a:rPr lang="en-US" sz="1400" b="1" dirty="0" smtClean="0">
              <a:solidFill>
                <a:srgbClr val="FF0000"/>
              </a:solidFill>
              <a:latin typeface="+mn-lt"/>
            </a:rPr>
            <a:t>N at risk = 15</a:t>
          </a:r>
          <a:endParaRPr lang="en-US" sz="1400" b="1" dirty="0">
            <a:solidFill>
              <a:srgbClr val="FF0000"/>
            </a:solidFill>
            <a:latin typeface="+mn-lt"/>
          </a:endParaRPr>
        </a:p>
      </cdr:txBody>
    </cdr:sp>
  </cdr:relSizeAnchor>
  <cdr:relSizeAnchor xmlns:cdr="http://schemas.openxmlformats.org/drawingml/2006/chartDrawing">
    <cdr:from>
      <cdr:x>0.69027</cdr:x>
      <cdr:y>0.04412</cdr:y>
    </cdr:from>
    <cdr:to>
      <cdr:x>0.95576</cdr:x>
      <cdr:y>0.34375</cdr:y>
    </cdr:to>
    <cdr:sp macro="" textlink="">
      <cdr:nvSpPr>
        <cdr:cNvPr id="5" name="TextBox 4"/>
        <cdr:cNvSpPr txBox="1"/>
      </cdr:nvSpPr>
      <cdr:spPr>
        <a:xfrm xmlns:a="http://schemas.openxmlformats.org/drawingml/2006/main">
          <a:off x="5943639" y="215164"/>
          <a:ext cx="2286028" cy="1461236"/>
        </a:xfrm>
        <a:prstGeom xmlns:a="http://schemas.openxmlformats.org/drawingml/2006/main" prst="rect">
          <a:avLst/>
        </a:prstGeom>
        <a:solidFill xmlns:a="http://schemas.openxmlformats.org/drawingml/2006/main">
          <a:srgbClr val="000000"/>
        </a:solidFill>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chemeClr val="tx1"/>
              </a:solidFill>
            </a:rPr>
            <a:t>Median survival (years):</a:t>
          </a:r>
        </a:p>
        <a:p xmlns:a="http://schemas.openxmlformats.org/drawingml/2006/main">
          <a:r>
            <a:rPr lang="en-US" sz="1400" b="1" dirty="0" smtClean="0">
              <a:solidFill>
                <a:schemeClr val="tx1"/>
              </a:solidFill>
            </a:rPr>
            <a:t>0-10 years=5.4</a:t>
          </a:r>
        </a:p>
        <a:p xmlns:a="http://schemas.openxmlformats.org/drawingml/2006/main">
          <a:r>
            <a:rPr lang="en-US" sz="1400" b="1" dirty="0" smtClean="0">
              <a:solidFill>
                <a:schemeClr val="tx1"/>
              </a:solidFill>
            </a:rPr>
            <a:t>11-17 years=4.6</a:t>
          </a:r>
        </a:p>
        <a:p xmlns:a="http://schemas.openxmlformats.org/drawingml/2006/main">
          <a:r>
            <a:rPr lang="en-US" sz="1400" b="1" dirty="0" smtClean="0">
              <a:solidFill>
                <a:schemeClr val="tx1"/>
              </a:solidFill>
            </a:rPr>
            <a:t>18-34 years=4.1</a:t>
          </a:r>
        </a:p>
        <a:p xmlns:a="http://schemas.openxmlformats.org/drawingml/2006/main">
          <a:r>
            <a:rPr lang="en-US" sz="1400" b="1" dirty="0" smtClean="0">
              <a:solidFill>
                <a:schemeClr val="tx1"/>
              </a:solidFill>
            </a:rPr>
            <a:t>35-49 years=4.5</a:t>
          </a:r>
        </a:p>
        <a:p xmlns:a="http://schemas.openxmlformats.org/drawingml/2006/main">
          <a:r>
            <a:rPr lang="en-US" sz="1400" b="1" dirty="0" smtClean="0">
              <a:solidFill>
                <a:schemeClr val="tx1"/>
              </a:solidFill>
            </a:rPr>
            <a:t>50+ years=4.5</a:t>
          </a:r>
          <a:endParaRPr lang="en-US" sz="1400" b="1" dirty="0">
            <a:solidFill>
              <a:schemeClr val="tx1"/>
            </a:solidFill>
          </a:endParaRPr>
        </a:p>
      </cdr:txBody>
    </cdr:sp>
  </cdr:relSizeAnchor>
  <cdr:relSizeAnchor xmlns:cdr="http://schemas.openxmlformats.org/drawingml/2006/chartDrawing">
    <cdr:from>
      <cdr:x>0.25664</cdr:x>
      <cdr:y>0.08824</cdr:y>
    </cdr:from>
    <cdr:to>
      <cdr:x>0.67257</cdr:x>
      <cdr:y>0.20184</cdr:y>
    </cdr:to>
    <cdr:sp macro="" textlink="">
      <cdr:nvSpPr>
        <cdr:cNvPr id="6" name="TextBox 8"/>
        <cdr:cNvSpPr txBox="1"/>
      </cdr:nvSpPr>
      <cdr:spPr>
        <a:xfrm xmlns:a="http://schemas.openxmlformats.org/drawingml/2006/main">
          <a:off x="2209824" y="430329"/>
          <a:ext cx="3581407" cy="553998"/>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rgbClr val="FFFFFF"/>
              </a:solidFill>
              <a:latin typeface="Arial"/>
            </a:defRPr>
          </a:lvl1pPr>
          <a:lvl2pPr marL="457200" algn="l" defTabSz="914400" rtl="0" eaLnBrk="1" latinLnBrk="0" hangingPunct="1">
            <a:defRPr sz="1800" kern="1200">
              <a:solidFill>
                <a:srgbClr val="FFFFFF"/>
              </a:solidFill>
              <a:latin typeface="Arial"/>
            </a:defRPr>
          </a:lvl2pPr>
          <a:lvl3pPr marL="914400" algn="l" defTabSz="914400" rtl="0" eaLnBrk="1" latinLnBrk="0" hangingPunct="1">
            <a:defRPr sz="1800" kern="1200">
              <a:solidFill>
                <a:srgbClr val="FFFFFF"/>
              </a:solidFill>
              <a:latin typeface="Arial"/>
            </a:defRPr>
          </a:lvl3pPr>
          <a:lvl4pPr marL="1371600" algn="l" defTabSz="914400" rtl="0" eaLnBrk="1" latinLnBrk="0" hangingPunct="1">
            <a:defRPr sz="1800" kern="1200">
              <a:solidFill>
                <a:srgbClr val="FFFFFF"/>
              </a:solidFill>
              <a:latin typeface="Arial"/>
            </a:defRPr>
          </a:lvl4pPr>
          <a:lvl5pPr marL="1828800" algn="l" defTabSz="914400" rtl="0" eaLnBrk="1" latinLnBrk="0" hangingPunct="1">
            <a:defRPr sz="1800" kern="1200">
              <a:solidFill>
                <a:srgbClr val="FFFFFF"/>
              </a:solidFill>
              <a:latin typeface="Arial"/>
            </a:defRPr>
          </a:lvl5pPr>
          <a:lvl6pPr marL="2286000" algn="l" defTabSz="914400" rtl="0" eaLnBrk="1" latinLnBrk="0" hangingPunct="1">
            <a:defRPr sz="1800" kern="1200">
              <a:solidFill>
                <a:srgbClr val="FFFFFF"/>
              </a:solidFill>
              <a:latin typeface="Arial"/>
            </a:defRPr>
          </a:lvl6pPr>
          <a:lvl7pPr marL="2743200" algn="l" defTabSz="914400" rtl="0" eaLnBrk="1" latinLnBrk="0" hangingPunct="1">
            <a:defRPr sz="1800" kern="1200">
              <a:solidFill>
                <a:srgbClr val="FFFFFF"/>
              </a:solidFill>
              <a:latin typeface="Arial"/>
            </a:defRPr>
          </a:lvl7pPr>
          <a:lvl8pPr marL="3200400" algn="l" defTabSz="914400" rtl="0" eaLnBrk="1" latinLnBrk="0" hangingPunct="1">
            <a:defRPr sz="1800" kern="1200">
              <a:solidFill>
                <a:srgbClr val="FFFFFF"/>
              </a:solidFill>
              <a:latin typeface="Arial"/>
            </a:defRPr>
          </a:lvl8pPr>
          <a:lvl9pPr marL="3657600" algn="l" defTabSz="914400" rtl="0" eaLnBrk="1" latinLnBrk="0" hangingPunct="1">
            <a:defRPr sz="1800" kern="1200">
              <a:solidFill>
                <a:srgbClr val="FFFFFF"/>
              </a:solidFill>
              <a:latin typeface="Arial"/>
            </a:defRPr>
          </a:lvl9pPr>
        </a:lstStyle>
        <a:p xmlns:a="http://schemas.openxmlformats.org/drawingml/2006/main">
          <a:r>
            <a:rPr lang="en-US" sz="1500" b="1" dirty="0" smtClean="0">
              <a:solidFill>
                <a:srgbClr val="FFFF00"/>
              </a:solidFill>
            </a:rPr>
            <a:t>No pair-wise comparisons were significant at p &lt; 0.05</a:t>
          </a:r>
        </a:p>
      </cdr:txBody>
    </cdr:sp>
  </cdr:relSizeAnchor>
</c:userShapes>
</file>

<file path=ppt/drawings/drawing13.xml><?xml version="1.0" encoding="utf-8"?>
<c:userShapes xmlns:c="http://schemas.openxmlformats.org/drawingml/2006/chart">
  <cdr:relSizeAnchor xmlns:cdr="http://schemas.openxmlformats.org/drawingml/2006/chartDrawing">
    <cdr:from>
      <cdr:x>0.78761</cdr:x>
      <cdr:y>0.5</cdr:y>
    </cdr:from>
    <cdr:to>
      <cdr:x>0.9646</cdr:x>
      <cdr:y>0.56452</cdr:y>
    </cdr:to>
    <cdr:sp macro="" textlink="">
      <cdr:nvSpPr>
        <cdr:cNvPr id="2" name="TextBox 1"/>
        <cdr:cNvSpPr txBox="1"/>
      </cdr:nvSpPr>
      <cdr:spPr>
        <a:xfrm xmlns:a="http://schemas.openxmlformats.org/drawingml/2006/main">
          <a:off x="6781800" y="2590800"/>
          <a:ext cx="1523990" cy="33431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en-US" sz="1400" b="1" dirty="0" smtClean="0">
              <a:solidFill>
                <a:srgbClr val="00FF00"/>
              </a:solidFill>
            </a:rPr>
            <a:t>N at risk = 29</a:t>
          </a:r>
          <a:endParaRPr lang="en-US" sz="1400" b="1" dirty="0">
            <a:solidFill>
              <a:srgbClr val="00FF00"/>
            </a:solidFill>
          </a:endParaRPr>
        </a:p>
      </cdr:txBody>
    </cdr:sp>
  </cdr:relSizeAnchor>
  <cdr:relSizeAnchor xmlns:cdr="http://schemas.openxmlformats.org/drawingml/2006/chartDrawing">
    <cdr:from>
      <cdr:x>0.59292</cdr:x>
      <cdr:y>0.64615</cdr:y>
    </cdr:from>
    <cdr:to>
      <cdr:x>0.76991</cdr:x>
      <cdr:y>0.71067</cdr:y>
    </cdr:to>
    <cdr:sp macro="" textlink="">
      <cdr:nvSpPr>
        <cdr:cNvPr id="4" name="TextBox 1"/>
        <cdr:cNvSpPr txBox="1"/>
      </cdr:nvSpPr>
      <cdr:spPr>
        <a:xfrm xmlns:a="http://schemas.openxmlformats.org/drawingml/2006/main">
          <a:off x="5105400" y="3200400"/>
          <a:ext cx="1523990" cy="31956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r"/>
          <a:r>
            <a:rPr lang="en-US" sz="1400" b="1" dirty="0" smtClean="0">
              <a:solidFill>
                <a:srgbClr val="4DEAF1"/>
              </a:solidFill>
            </a:rPr>
            <a:t>N at risk =  11</a:t>
          </a:r>
          <a:endParaRPr lang="en-US" sz="1400" b="1" dirty="0">
            <a:solidFill>
              <a:srgbClr val="4DEAF1"/>
            </a:solidFill>
          </a:endParaRPr>
        </a:p>
      </cdr:txBody>
    </cdr:sp>
  </cdr:relSizeAnchor>
  <cdr:relSizeAnchor xmlns:cdr="http://schemas.openxmlformats.org/drawingml/2006/chartDrawing">
    <cdr:from>
      <cdr:x>0.69027</cdr:x>
      <cdr:y>0.04412</cdr:y>
    </cdr:from>
    <cdr:to>
      <cdr:x>0.95576</cdr:x>
      <cdr:y>0.21538</cdr:y>
    </cdr:to>
    <cdr:sp macro="" textlink="">
      <cdr:nvSpPr>
        <cdr:cNvPr id="5" name="TextBox 4"/>
        <cdr:cNvSpPr txBox="1"/>
      </cdr:nvSpPr>
      <cdr:spPr>
        <a:xfrm xmlns:a="http://schemas.openxmlformats.org/drawingml/2006/main">
          <a:off x="5943600" y="218526"/>
          <a:ext cx="2286067" cy="848251"/>
        </a:xfrm>
        <a:prstGeom xmlns:a="http://schemas.openxmlformats.org/drawingml/2006/main" prst="rect">
          <a:avLst/>
        </a:prstGeom>
        <a:solidFill xmlns:a="http://schemas.openxmlformats.org/drawingml/2006/main">
          <a:srgbClr val="000000"/>
        </a:solidFill>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chemeClr val="tx1"/>
              </a:solidFill>
            </a:rPr>
            <a:t>Median survival (years):</a:t>
          </a:r>
        </a:p>
        <a:p xmlns:a="http://schemas.openxmlformats.org/drawingml/2006/main">
          <a:r>
            <a:rPr lang="en-US" sz="1400" b="1" dirty="0" smtClean="0">
              <a:solidFill>
                <a:schemeClr val="tx1"/>
              </a:solidFill>
            </a:rPr>
            <a:t>Deceased = 4.6</a:t>
          </a:r>
        </a:p>
        <a:p xmlns:a="http://schemas.openxmlformats.org/drawingml/2006/main">
          <a:r>
            <a:rPr lang="en-US" sz="1400" b="1" dirty="0" smtClean="0">
              <a:solidFill>
                <a:schemeClr val="tx1"/>
              </a:solidFill>
            </a:rPr>
            <a:t>Living = 3.8 </a:t>
          </a:r>
          <a:endParaRPr lang="en-US" sz="1400" b="1" dirty="0">
            <a:solidFill>
              <a:schemeClr val="tx1"/>
            </a:solidFill>
          </a:endParaRPr>
        </a:p>
      </cdr:txBody>
    </cdr:sp>
  </cdr:relSizeAnchor>
</c:userShapes>
</file>

<file path=ppt/drawings/drawing14.xml><?xml version="1.0" encoding="utf-8"?>
<c:userShapes xmlns:c="http://schemas.openxmlformats.org/drawingml/2006/chart">
  <cdr:relSizeAnchor xmlns:cdr="http://schemas.openxmlformats.org/drawingml/2006/chartDrawing">
    <cdr:from>
      <cdr:x>0.81416</cdr:x>
      <cdr:y>0.58824</cdr:y>
    </cdr:from>
    <cdr:to>
      <cdr:x>0.9646</cdr:x>
      <cdr:y>0.65276</cdr:y>
    </cdr:to>
    <cdr:sp macro="" textlink="">
      <cdr:nvSpPr>
        <cdr:cNvPr id="4" name="TextBox 1"/>
        <cdr:cNvSpPr txBox="1"/>
      </cdr:nvSpPr>
      <cdr:spPr>
        <a:xfrm xmlns:a="http://schemas.openxmlformats.org/drawingml/2006/main">
          <a:off x="7010400" y="3048000"/>
          <a:ext cx="1295350" cy="33431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r"/>
          <a:r>
            <a:rPr lang="en-US" sz="1400" b="1" dirty="0" smtClean="0">
              <a:solidFill>
                <a:srgbClr val="4DEAF1"/>
              </a:solidFill>
              <a:latin typeface="+mn-lt"/>
            </a:rPr>
            <a:t>N at risk = 15</a:t>
          </a:r>
          <a:endParaRPr lang="en-US" sz="1400" b="1" dirty="0">
            <a:solidFill>
              <a:srgbClr val="4DEAF1"/>
            </a:solidFill>
            <a:latin typeface="+mn-lt"/>
          </a:endParaRPr>
        </a:p>
      </cdr:txBody>
    </cdr:sp>
  </cdr:relSizeAnchor>
</c:userShapes>
</file>

<file path=ppt/drawings/drawing15.xml><?xml version="1.0" encoding="utf-8"?>
<c:userShapes xmlns:c="http://schemas.openxmlformats.org/drawingml/2006/chart">
  <cdr:relSizeAnchor xmlns:cdr="http://schemas.openxmlformats.org/drawingml/2006/chartDrawing">
    <cdr:from>
      <cdr:x>0.38053</cdr:x>
      <cdr:y>0.52941</cdr:y>
    </cdr:from>
    <cdr:to>
      <cdr:x>0.59292</cdr:x>
      <cdr:y>0.58823</cdr:y>
    </cdr:to>
    <cdr:sp macro="" textlink="">
      <cdr:nvSpPr>
        <cdr:cNvPr id="4" name="TextBox 1"/>
        <cdr:cNvSpPr txBox="1"/>
      </cdr:nvSpPr>
      <cdr:spPr>
        <a:xfrm xmlns:a="http://schemas.openxmlformats.org/drawingml/2006/main">
          <a:off x="3276600" y="2743200"/>
          <a:ext cx="1828805" cy="3047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400" b="1" dirty="0" smtClean="0">
              <a:solidFill>
                <a:srgbClr val="4DEAF1"/>
              </a:solidFill>
            </a:rPr>
            <a:t>N at risk = 10</a:t>
          </a:r>
          <a:endParaRPr lang="en-US" sz="1400" b="1" dirty="0">
            <a:solidFill>
              <a:srgbClr val="4DEAF1"/>
            </a:solidFill>
          </a:endParaRPr>
        </a:p>
      </cdr:txBody>
    </cdr:sp>
  </cdr:relSizeAnchor>
  <cdr:relSizeAnchor xmlns:cdr="http://schemas.openxmlformats.org/drawingml/2006/chartDrawing">
    <cdr:from>
      <cdr:x>0.76106</cdr:x>
      <cdr:y>0.38235</cdr:y>
    </cdr:from>
    <cdr:to>
      <cdr:x>0.97345</cdr:x>
      <cdr:y>0.44118</cdr:y>
    </cdr:to>
    <cdr:sp macro="" textlink="">
      <cdr:nvSpPr>
        <cdr:cNvPr id="3" name="TextBox 1"/>
        <cdr:cNvSpPr txBox="1"/>
      </cdr:nvSpPr>
      <cdr:spPr>
        <a:xfrm xmlns:a="http://schemas.openxmlformats.org/drawingml/2006/main">
          <a:off x="6553200" y="1981200"/>
          <a:ext cx="1828750" cy="3048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r"/>
          <a:r>
            <a:rPr lang="en-US" sz="1400" b="1" dirty="0" smtClean="0">
              <a:solidFill>
                <a:srgbClr val="FFFF00"/>
              </a:solidFill>
            </a:rPr>
            <a:t>N at risk = 14</a:t>
          </a:r>
          <a:endParaRPr lang="en-US" sz="1400" b="1" dirty="0">
            <a:solidFill>
              <a:srgbClr val="FFFF00"/>
            </a:solidFill>
          </a:endParaRPr>
        </a:p>
      </cdr:txBody>
    </cdr:sp>
  </cdr:relSizeAnchor>
  <cdr:relSizeAnchor xmlns:cdr="http://schemas.openxmlformats.org/drawingml/2006/chartDrawing">
    <cdr:from>
      <cdr:x>0.19469</cdr:x>
      <cdr:y>0.07353</cdr:y>
    </cdr:from>
    <cdr:to>
      <cdr:x>0.65487</cdr:x>
      <cdr:y>0.20588</cdr:y>
    </cdr:to>
    <cdr:sp macro="" textlink="">
      <cdr:nvSpPr>
        <cdr:cNvPr id="5" name="TextBox 4"/>
        <cdr:cNvSpPr txBox="1"/>
      </cdr:nvSpPr>
      <cdr:spPr>
        <a:xfrm xmlns:a="http://schemas.openxmlformats.org/drawingml/2006/main">
          <a:off x="1676400" y="381000"/>
          <a:ext cx="3962400" cy="685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l"/>
          <a:r>
            <a:rPr lang="en-US" sz="1500" b="1" dirty="0" smtClean="0">
              <a:solidFill>
                <a:srgbClr val="FFFF00"/>
              </a:solidFill>
            </a:rPr>
            <a:t>p = 0.1227</a:t>
          </a:r>
          <a:endParaRPr lang="en-US" sz="1500" b="1" dirty="0">
            <a:solidFill>
              <a:srgbClr val="FFFF00"/>
            </a:solidFill>
          </a:endParaRPr>
        </a:p>
      </cdr:txBody>
    </cdr:sp>
  </cdr:relSizeAnchor>
</c:userShapes>
</file>

<file path=ppt/drawings/drawing16.xml><?xml version="1.0" encoding="utf-8"?>
<c:userShapes xmlns:c="http://schemas.openxmlformats.org/drawingml/2006/chart">
  <cdr:relSizeAnchor xmlns:cdr="http://schemas.openxmlformats.org/drawingml/2006/chartDrawing">
    <cdr:from>
      <cdr:x>0.74336</cdr:x>
      <cdr:y>0.38235</cdr:y>
    </cdr:from>
    <cdr:to>
      <cdr:x>0.95575</cdr:x>
      <cdr:y>0.44117</cdr:y>
    </cdr:to>
    <cdr:sp macro="" textlink="">
      <cdr:nvSpPr>
        <cdr:cNvPr id="4" name="TextBox 1"/>
        <cdr:cNvSpPr txBox="1"/>
      </cdr:nvSpPr>
      <cdr:spPr>
        <a:xfrm xmlns:a="http://schemas.openxmlformats.org/drawingml/2006/main">
          <a:off x="6400800" y="1981200"/>
          <a:ext cx="1828806" cy="30478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r"/>
          <a:r>
            <a:rPr lang="en-US" sz="1400" b="1" dirty="0" smtClean="0">
              <a:solidFill>
                <a:srgbClr val="4DEAF1"/>
              </a:solidFill>
            </a:rPr>
            <a:t>N at risk = 15</a:t>
          </a:r>
          <a:endParaRPr lang="en-US" sz="1400" b="1" dirty="0">
            <a:solidFill>
              <a:srgbClr val="4DEAF1"/>
            </a:solidFill>
          </a:endParaRPr>
        </a:p>
      </cdr:txBody>
    </cdr:sp>
  </cdr:relSizeAnchor>
  <cdr:relSizeAnchor xmlns:cdr="http://schemas.openxmlformats.org/drawingml/2006/chartDrawing">
    <cdr:from>
      <cdr:x>0.75221</cdr:x>
      <cdr:y>0.57353</cdr:y>
    </cdr:from>
    <cdr:to>
      <cdr:x>0.9646</cdr:x>
      <cdr:y>0.63236</cdr:y>
    </cdr:to>
    <cdr:sp macro="" textlink="">
      <cdr:nvSpPr>
        <cdr:cNvPr id="3" name="TextBox 1"/>
        <cdr:cNvSpPr txBox="1"/>
      </cdr:nvSpPr>
      <cdr:spPr>
        <a:xfrm xmlns:a="http://schemas.openxmlformats.org/drawingml/2006/main">
          <a:off x="6477000" y="2971800"/>
          <a:ext cx="1828806" cy="30483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r"/>
          <a:r>
            <a:rPr lang="en-US" sz="1400" b="1" dirty="0" smtClean="0">
              <a:solidFill>
                <a:srgbClr val="FFFF00"/>
              </a:solidFill>
            </a:rPr>
            <a:t>N at risk = 12</a:t>
          </a:r>
          <a:endParaRPr lang="en-US" sz="1400" b="1" dirty="0">
            <a:solidFill>
              <a:srgbClr val="FFFF00"/>
            </a:solidFill>
          </a:endParaRPr>
        </a:p>
      </cdr:txBody>
    </cdr:sp>
  </cdr:relSizeAnchor>
  <cdr:relSizeAnchor xmlns:cdr="http://schemas.openxmlformats.org/drawingml/2006/chartDrawing">
    <cdr:from>
      <cdr:x>0.35398</cdr:x>
      <cdr:y>0.08824</cdr:y>
    </cdr:from>
    <cdr:to>
      <cdr:x>0.93805</cdr:x>
      <cdr:y>0.16176</cdr:y>
    </cdr:to>
    <cdr:sp macro="" textlink="">
      <cdr:nvSpPr>
        <cdr:cNvPr id="5" name="TextBox 4"/>
        <cdr:cNvSpPr txBox="1"/>
      </cdr:nvSpPr>
      <cdr:spPr>
        <a:xfrm xmlns:a="http://schemas.openxmlformats.org/drawingml/2006/main">
          <a:off x="3048000" y="457224"/>
          <a:ext cx="5029200" cy="38095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500" b="1" dirty="0" smtClean="0">
              <a:solidFill>
                <a:srgbClr val="FFFF00"/>
              </a:solidFill>
            </a:rPr>
            <a:t> p = 0.7631</a:t>
          </a:r>
          <a:endParaRPr lang="en-US" sz="1500" b="1" dirty="0">
            <a:solidFill>
              <a:srgbClr val="FFFF00"/>
            </a:solidFill>
          </a:endParaRPr>
        </a:p>
      </cdr:txBody>
    </cdr:sp>
  </cdr:relSizeAnchor>
</c:userShapes>
</file>

<file path=ppt/drawings/drawing17.xml><?xml version="1.0" encoding="utf-8"?>
<c:userShapes xmlns:c="http://schemas.openxmlformats.org/drawingml/2006/chart">
  <cdr:relSizeAnchor xmlns:cdr="http://schemas.openxmlformats.org/drawingml/2006/chartDrawing">
    <cdr:from>
      <cdr:x>0.0991</cdr:x>
      <cdr:y>0.91803</cdr:y>
    </cdr:from>
    <cdr:to>
      <cdr:x>0.34234</cdr:x>
      <cdr:y>0.98361</cdr:y>
    </cdr:to>
    <cdr:sp macro="" textlink="">
      <cdr:nvSpPr>
        <cdr:cNvPr id="2" name="TextBox 1"/>
        <cdr:cNvSpPr txBox="1"/>
      </cdr:nvSpPr>
      <cdr:spPr>
        <a:xfrm xmlns:a="http://schemas.openxmlformats.org/drawingml/2006/main">
          <a:off x="838200" y="4267200"/>
          <a:ext cx="2057400" cy="304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600" b="1" dirty="0" smtClean="0">
              <a:solidFill>
                <a:srgbClr val="FFFF00"/>
              </a:solidFill>
            </a:rPr>
            <a:t>Any Induction</a:t>
          </a:r>
          <a:endParaRPr lang="en-US" sz="1600" b="1" dirty="0">
            <a:solidFill>
              <a:srgbClr val="FFFF00"/>
            </a:solidFill>
          </a:endParaRPr>
        </a:p>
      </cdr:txBody>
    </cdr:sp>
  </cdr:relSizeAnchor>
  <cdr:relSizeAnchor xmlns:cdr="http://schemas.openxmlformats.org/drawingml/2006/chartDrawing">
    <cdr:from>
      <cdr:x>0.37838</cdr:x>
      <cdr:y>0.91803</cdr:y>
    </cdr:from>
    <cdr:to>
      <cdr:x>0.66667</cdr:x>
      <cdr:y>0.98361</cdr:y>
    </cdr:to>
    <cdr:sp macro="" textlink="">
      <cdr:nvSpPr>
        <cdr:cNvPr id="3" name="TextBox 1"/>
        <cdr:cNvSpPr txBox="1"/>
      </cdr:nvSpPr>
      <cdr:spPr>
        <a:xfrm xmlns:a="http://schemas.openxmlformats.org/drawingml/2006/main">
          <a:off x="3200400" y="4267200"/>
          <a:ext cx="2438400" cy="3048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600" b="1" dirty="0" smtClean="0">
              <a:solidFill>
                <a:srgbClr val="FFFF00"/>
              </a:solidFill>
            </a:rPr>
            <a:t>Polyclonal ALG/ATG</a:t>
          </a:r>
          <a:endParaRPr lang="en-US" sz="1600" b="1" dirty="0">
            <a:solidFill>
              <a:srgbClr val="FFFF00"/>
            </a:solidFill>
          </a:endParaRPr>
        </a:p>
      </cdr:txBody>
    </cdr:sp>
  </cdr:relSizeAnchor>
  <cdr:relSizeAnchor xmlns:cdr="http://schemas.openxmlformats.org/drawingml/2006/chartDrawing">
    <cdr:from>
      <cdr:x>0.7027</cdr:x>
      <cdr:y>0.91803</cdr:y>
    </cdr:from>
    <cdr:to>
      <cdr:x>0.94595</cdr:x>
      <cdr:y>0.98361</cdr:y>
    </cdr:to>
    <cdr:sp macro="" textlink="">
      <cdr:nvSpPr>
        <cdr:cNvPr id="4" name="TextBox 1"/>
        <cdr:cNvSpPr txBox="1"/>
      </cdr:nvSpPr>
      <cdr:spPr>
        <a:xfrm xmlns:a="http://schemas.openxmlformats.org/drawingml/2006/main">
          <a:off x="5943600" y="4267200"/>
          <a:ext cx="2057400" cy="3048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600" b="1" dirty="0" smtClean="0">
              <a:solidFill>
                <a:srgbClr val="FFFF00"/>
              </a:solidFill>
            </a:rPr>
            <a:t>IL-2R Antagonist</a:t>
          </a:r>
          <a:endParaRPr lang="en-US" sz="1600" b="1" dirty="0">
            <a:solidFill>
              <a:srgbClr val="FFFF00"/>
            </a:solidFill>
          </a:endParaRPr>
        </a:p>
      </cdr:txBody>
    </cdr:sp>
  </cdr:relSizeAnchor>
</c:userShapes>
</file>

<file path=ppt/drawings/drawing18.xml><?xml version="1.0" encoding="utf-8"?>
<c:userShapes xmlns:c="http://schemas.openxmlformats.org/drawingml/2006/chart">
  <cdr:relSizeAnchor xmlns:cdr="http://schemas.openxmlformats.org/drawingml/2006/chartDrawing">
    <cdr:from>
      <cdr:x>0.61947</cdr:x>
      <cdr:y>0.46774</cdr:y>
    </cdr:from>
    <cdr:to>
      <cdr:x>0.90265</cdr:x>
      <cdr:y>0.62903</cdr:y>
    </cdr:to>
    <cdr:sp macro="" textlink="">
      <cdr:nvSpPr>
        <cdr:cNvPr id="2" name="TextBox 1"/>
        <cdr:cNvSpPr txBox="1"/>
      </cdr:nvSpPr>
      <cdr:spPr>
        <a:xfrm xmlns:a="http://schemas.openxmlformats.org/drawingml/2006/main">
          <a:off x="5334000" y="2209800"/>
          <a:ext cx="2438350" cy="761998"/>
        </a:xfrm>
        <a:prstGeom xmlns:a="http://schemas.openxmlformats.org/drawingml/2006/main" prst="rect">
          <a:avLst/>
        </a:prstGeom>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pPr algn="l"/>
          <a:r>
            <a:rPr lang="en-US" sz="1400" b="1" dirty="0" smtClean="0">
              <a:solidFill>
                <a:schemeClr val="tx1"/>
              </a:solidFill>
            </a:rPr>
            <a:t>Median survival (years):</a:t>
          </a:r>
        </a:p>
        <a:p xmlns:a="http://schemas.openxmlformats.org/drawingml/2006/main">
          <a:pPr algn="l"/>
          <a:r>
            <a:rPr lang="en-US" sz="1400" b="1" dirty="0" smtClean="0">
              <a:solidFill>
                <a:schemeClr val="tx1"/>
              </a:solidFill>
            </a:rPr>
            <a:t>Induction = 6.5</a:t>
          </a:r>
        </a:p>
        <a:p xmlns:a="http://schemas.openxmlformats.org/drawingml/2006/main">
          <a:pPr algn="l"/>
          <a:r>
            <a:rPr lang="en-US" sz="1400" b="1" dirty="0" smtClean="0">
              <a:solidFill>
                <a:schemeClr val="tx1"/>
              </a:solidFill>
            </a:rPr>
            <a:t>No Induction = 6.2</a:t>
          </a:r>
          <a:endParaRPr lang="en-US" sz="1400" b="1" dirty="0">
            <a:solidFill>
              <a:schemeClr val="tx1"/>
            </a:solidFill>
          </a:endParaRPr>
        </a:p>
      </cdr:txBody>
    </cdr:sp>
  </cdr:relSizeAnchor>
</c:userShapes>
</file>

<file path=ppt/drawings/drawing19.xml><?xml version="1.0" encoding="utf-8"?>
<c:userShapes xmlns:c="http://schemas.openxmlformats.org/drawingml/2006/chart">
  <cdr:relSizeAnchor xmlns:cdr="http://schemas.openxmlformats.org/drawingml/2006/chartDrawing">
    <cdr:from>
      <cdr:x>0.23009</cdr:x>
      <cdr:y>0.90323</cdr:y>
    </cdr:from>
    <cdr:to>
      <cdr:x>0.86726</cdr:x>
      <cdr:y>0.98387</cdr:y>
    </cdr:to>
    <cdr:sp macro="" textlink="">
      <cdr:nvSpPr>
        <cdr:cNvPr id="2" name="TextBox 1"/>
        <cdr:cNvSpPr txBox="1"/>
      </cdr:nvSpPr>
      <cdr:spPr>
        <a:xfrm xmlns:a="http://schemas.openxmlformats.org/drawingml/2006/main">
          <a:off x="1981213" y="4267199"/>
          <a:ext cx="5486416" cy="3809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b="1" dirty="0">
              <a:solidFill>
                <a:srgbClr val="FFFF00"/>
              </a:solidFill>
              <a:latin typeface="+mn-lt"/>
              <a:ea typeface="+mn-ea"/>
              <a:cs typeface="+mn-cs"/>
            </a:rPr>
            <a:t>NOTE: Different patients are </a:t>
          </a:r>
          <a:r>
            <a:rPr lang="en-US" sz="1400" b="1" dirty="0" smtClean="0">
              <a:solidFill>
                <a:srgbClr val="FFFF00"/>
              </a:solidFill>
              <a:latin typeface="+mn-lt"/>
              <a:ea typeface="+mn-ea"/>
              <a:cs typeface="+mn-cs"/>
            </a:rPr>
            <a:t>analyzed </a:t>
          </a:r>
          <a:r>
            <a:rPr lang="en-US" sz="1400" b="1" dirty="0">
              <a:solidFill>
                <a:srgbClr val="FFFF00"/>
              </a:solidFill>
              <a:latin typeface="+mn-lt"/>
              <a:ea typeface="+mn-ea"/>
              <a:cs typeface="+mn-cs"/>
            </a:rPr>
            <a:t>in Year 1 and Year 5</a:t>
          </a:r>
        </a:p>
        <a:p xmlns:a="http://schemas.openxmlformats.org/drawingml/2006/main">
          <a:pPr algn="ctr"/>
          <a:endParaRPr lang="en-US" sz="1400" dirty="0">
            <a:solidFill>
              <a:srgbClr val="FFFF00"/>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0.36207</cdr:x>
      <cdr:y>0.03125</cdr:y>
    </cdr:from>
    <cdr:to>
      <cdr:x>0.41379</cdr:x>
      <cdr:y>0.0625</cdr:y>
    </cdr:to>
    <cdr:sp macro="" textlink="">
      <cdr:nvSpPr>
        <cdr:cNvPr id="3" name="Straight Arrow Connector 2"/>
        <cdr:cNvSpPr/>
      </cdr:nvSpPr>
      <cdr:spPr bwMode="auto">
        <a:xfrm xmlns:a="http://schemas.openxmlformats.org/drawingml/2006/main" flipV="1">
          <a:off x="3200400" y="152400"/>
          <a:ext cx="457200" cy="152400"/>
        </a:xfrm>
        <a:prstGeom xmlns:a="http://schemas.openxmlformats.org/drawingml/2006/main" prst="straightConnector1">
          <a:avLst/>
        </a:prstGeom>
        <a:solidFill xmlns:a="http://schemas.openxmlformats.org/drawingml/2006/main">
          <a:schemeClr val="accent1"/>
        </a:solidFill>
        <a:ln xmlns:a="http://schemas.openxmlformats.org/drawingml/2006/main" w="25400" cap="flat" cmpd="sng" algn="ctr">
          <a:solidFill>
            <a:schemeClr val="tx1"/>
          </a:solidFill>
          <a:prstDash val="solid"/>
          <a:round/>
          <a:headEnd type="none" w="med" len="med"/>
          <a:tailEnd type="arrow"/>
        </a:ln>
        <a:effectLst xmlns:a="http://schemas.openxmlformats.org/drawingml/2006/main"/>
      </cdr:spPr>
      <cdr:txBody>
        <a:bodyPr xmlns:a="http://schemas.openxmlformats.org/drawingml/2006/main" vertOverflow="clip" vert="horz" wrap="square" lIns="91440" tIns="45720" rIns="91440" bIns="45720" numCol="1" anchor="t" anchorCtr="0" compatLnSpc="1">
          <a:prstTxWarp prst="textNoShape">
            <a:avLst/>
          </a:prstTxWarp>
        </a:bodyPr>
        <a:lstStyle xmlns:a="http://schemas.openxmlformats.org/drawingml/2006/main"/>
        <a:p xmlns:a="http://schemas.openxmlformats.org/drawingml/2006/main">
          <a:endParaRPr lang="en-US"/>
        </a:p>
      </cdr:txBody>
    </cdr:sp>
  </cdr:relSizeAnchor>
</c:userShapes>
</file>

<file path=ppt/drawings/drawing20.xml><?xml version="1.0" encoding="utf-8"?>
<c:userShapes xmlns:c="http://schemas.openxmlformats.org/drawingml/2006/chart">
  <cdr:relSizeAnchor xmlns:cdr="http://schemas.openxmlformats.org/drawingml/2006/chartDrawing">
    <cdr:from>
      <cdr:x>0</cdr:x>
      <cdr:y>0.83871</cdr:y>
    </cdr:from>
    <cdr:to>
      <cdr:x>0.41026</cdr:x>
      <cdr:y>0.96774</cdr:y>
    </cdr:to>
    <cdr:sp macro="" textlink="">
      <cdr:nvSpPr>
        <cdr:cNvPr id="2" name="TextBox 1"/>
        <cdr:cNvSpPr txBox="1"/>
      </cdr:nvSpPr>
      <cdr:spPr>
        <a:xfrm xmlns:a="http://schemas.openxmlformats.org/drawingml/2006/main">
          <a:off x="0" y="3962400"/>
          <a:ext cx="3657600" cy="609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l"/>
          <a:r>
            <a:rPr lang="en-US" sz="1300" b="1" dirty="0">
              <a:solidFill>
                <a:schemeClr val="tx1"/>
              </a:solidFill>
              <a:latin typeface="+mn-lt"/>
              <a:ea typeface="+mn-ea"/>
              <a:cs typeface="+mn-cs"/>
            </a:rPr>
            <a:t>NOTE: Different patients are </a:t>
          </a:r>
          <a:r>
            <a:rPr lang="en-US" sz="1300" b="1" dirty="0" smtClean="0">
              <a:solidFill>
                <a:schemeClr val="tx1"/>
              </a:solidFill>
              <a:latin typeface="+mn-lt"/>
              <a:ea typeface="+mn-ea"/>
              <a:cs typeface="+mn-cs"/>
            </a:rPr>
            <a:t>analyzed </a:t>
          </a:r>
          <a:r>
            <a:rPr lang="en-US" sz="1300" b="1" dirty="0">
              <a:solidFill>
                <a:schemeClr val="tx1"/>
              </a:solidFill>
              <a:latin typeface="+mn-lt"/>
              <a:ea typeface="+mn-ea"/>
              <a:cs typeface="+mn-cs"/>
            </a:rPr>
            <a:t>in Year 1 and Year 5</a:t>
          </a:r>
        </a:p>
        <a:p xmlns:a="http://schemas.openxmlformats.org/drawingml/2006/main">
          <a:pPr algn="ctr"/>
          <a:endParaRPr lang="en-US" sz="1400" dirty="0">
            <a:solidFill>
              <a:srgbClr val="FFFF00"/>
            </a:solidFill>
          </a:endParaRPr>
        </a:p>
      </cdr:txBody>
    </cdr:sp>
  </cdr:relSizeAnchor>
  <cdr:relSizeAnchor xmlns:cdr="http://schemas.openxmlformats.org/drawingml/2006/chartDrawing">
    <cdr:from>
      <cdr:x>0.12389</cdr:x>
      <cdr:y>0.30645</cdr:y>
    </cdr:from>
    <cdr:to>
      <cdr:x>0.21239</cdr:x>
      <cdr:y>0.3871</cdr:y>
    </cdr:to>
    <cdr:sp macro="" textlink="">
      <cdr:nvSpPr>
        <cdr:cNvPr id="3" name="TextBox 2"/>
        <cdr:cNvSpPr txBox="1"/>
      </cdr:nvSpPr>
      <cdr:spPr>
        <a:xfrm xmlns:a="http://schemas.openxmlformats.org/drawingml/2006/main">
          <a:off x="1066800" y="1447800"/>
          <a:ext cx="7620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500" b="1" dirty="0" err="1"/>
            <a:t>T</a:t>
          </a:r>
          <a:r>
            <a:rPr lang="en-US" sz="1500" b="1" dirty="0" err="1" smtClean="0"/>
            <a:t>ac</a:t>
          </a:r>
          <a:endParaRPr lang="en-US" sz="1500" b="1" dirty="0"/>
        </a:p>
      </cdr:txBody>
    </cdr:sp>
  </cdr:relSizeAnchor>
  <cdr:relSizeAnchor xmlns:cdr="http://schemas.openxmlformats.org/drawingml/2006/chartDrawing">
    <cdr:from>
      <cdr:x>0.12821</cdr:x>
      <cdr:y>0.58065</cdr:y>
    </cdr:from>
    <cdr:to>
      <cdr:x>0.21671</cdr:x>
      <cdr:y>0.6613</cdr:y>
    </cdr:to>
    <cdr:sp macro="" textlink="">
      <cdr:nvSpPr>
        <cdr:cNvPr id="4" name="TextBox 1"/>
        <cdr:cNvSpPr txBox="1"/>
      </cdr:nvSpPr>
      <cdr:spPr>
        <a:xfrm xmlns:a="http://schemas.openxmlformats.org/drawingml/2006/main">
          <a:off x="1143000" y="2743200"/>
          <a:ext cx="789013" cy="38102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500" b="1" dirty="0" err="1" smtClean="0">
              <a:solidFill>
                <a:schemeClr val="tx1"/>
              </a:solidFill>
            </a:rPr>
            <a:t>CyA</a:t>
          </a:r>
          <a:endParaRPr lang="en-US" sz="1500" b="1" dirty="0">
            <a:solidFill>
              <a:schemeClr val="tx1"/>
            </a:solidFill>
          </a:endParaRPr>
        </a:p>
      </cdr:txBody>
    </cdr:sp>
  </cdr:relSizeAnchor>
  <cdr:relSizeAnchor xmlns:cdr="http://schemas.openxmlformats.org/drawingml/2006/chartDrawing">
    <cdr:from>
      <cdr:x>0.62832</cdr:x>
      <cdr:y>0.29032</cdr:y>
    </cdr:from>
    <cdr:to>
      <cdr:x>0.71681</cdr:x>
      <cdr:y>0.37097</cdr:y>
    </cdr:to>
    <cdr:sp macro="" textlink="">
      <cdr:nvSpPr>
        <cdr:cNvPr id="5" name="TextBox 1"/>
        <cdr:cNvSpPr txBox="1"/>
      </cdr:nvSpPr>
      <cdr:spPr>
        <a:xfrm xmlns:a="http://schemas.openxmlformats.org/drawingml/2006/main">
          <a:off x="5410200" y="1371600"/>
          <a:ext cx="762000" cy="3810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500" b="1" dirty="0" err="1"/>
            <a:t>T</a:t>
          </a:r>
          <a:r>
            <a:rPr lang="en-US" sz="1500" b="1" dirty="0" err="1" smtClean="0"/>
            <a:t>ac</a:t>
          </a:r>
          <a:endParaRPr lang="en-US" sz="1500" b="1" dirty="0"/>
        </a:p>
      </cdr:txBody>
    </cdr:sp>
  </cdr:relSizeAnchor>
  <cdr:relSizeAnchor xmlns:cdr="http://schemas.openxmlformats.org/drawingml/2006/chartDrawing">
    <cdr:from>
      <cdr:x>0.62393</cdr:x>
      <cdr:y>0.56452</cdr:y>
    </cdr:from>
    <cdr:to>
      <cdr:x>0.71242</cdr:x>
      <cdr:y>0.64517</cdr:y>
    </cdr:to>
    <cdr:sp macro="" textlink="">
      <cdr:nvSpPr>
        <cdr:cNvPr id="6" name="TextBox 1"/>
        <cdr:cNvSpPr txBox="1"/>
      </cdr:nvSpPr>
      <cdr:spPr>
        <a:xfrm xmlns:a="http://schemas.openxmlformats.org/drawingml/2006/main">
          <a:off x="5562600" y="2667000"/>
          <a:ext cx="788924" cy="38102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500" b="1" dirty="0" err="1" smtClean="0">
              <a:solidFill>
                <a:srgbClr val="FFFFFF"/>
              </a:solidFill>
            </a:rPr>
            <a:t>CyA</a:t>
          </a:r>
          <a:endParaRPr lang="en-US" sz="1500" b="1" dirty="0">
            <a:solidFill>
              <a:srgbClr val="FFFFFF"/>
            </a:solidFill>
          </a:endParaRPr>
        </a:p>
      </cdr:txBody>
    </cdr:sp>
  </cdr:relSizeAnchor>
  <cdr:relSizeAnchor xmlns:cdr="http://schemas.openxmlformats.org/drawingml/2006/chartDrawing">
    <cdr:from>
      <cdr:x>0.24779</cdr:x>
      <cdr:y>0.58065</cdr:y>
    </cdr:from>
    <cdr:to>
      <cdr:x>0.33629</cdr:x>
      <cdr:y>0.6613</cdr:y>
    </cdr:to>
    <cdr:sp macro="" textlink="">
      <cdr:nvSpPr>
        <cdr:cNvPr id="7" name="TextBox 1"/>
        <cdr:cNvSpPr txBox="1"/>
      </cdr:nvSpPr>
      <cdr:spPr>
        <a:xfrm xmlns:a="http://schemas.openxmlformats.org/drawingml/2006/main">
          <a:off x="2133600" y="2743200"/>
          <a:ext cx="762038" cy="38102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500" b="1" dirty="0" smtClean="0">
              <a:solidFill>
                <a:srgbClr val="FFFFFF"/>
              </a:solidFill>
            </a:rPr>
            <a:t>AZA</a:t>
          </a:r>
          <a:endParaRPr lang="en-US" sz="1500" b="1" dirty="0">
            <a:solidFill>
              <a:srgbClr val="FFFFFF"/>
            </a:solidFill>
          </a:endParaRPr>
        </a:p>
      </cdr:txBody>
    </cdr:sp>
  </cdr:relSizeAnchor>
  <cdr:relSizeAnchor xmlns:cdr="http://schemas.openxmlformats.org/drawingml/2006/chartDrawing">
    <cdr:from>
      <cdr:x>0.75221</cdr:x>
      <cdr:y>0.58065</cdr:y>
    </cdr:from>
    <cdr:to>
      <cdr:x>0.84071</cdr:x>
      <cdr:y>0.6613</cdr:y>
    </cdr:to>
    <cdr:sp macro="" textlink="">
      <cdr:nvSpPr>
        <cdr:cNvPr id="8" name="TextBox 1"/>
        <cdr:cNvSpPr txBox="1"/>
      </cdr:nvSpPr>
      <cdr:spPr>
        <a:xfrm xmlns:a="http://schemas.openxmlformats.org/drawingml/2006/main">
          <a:off x="6477000" y="2743200"/>
          <a:ext cx="762038" cy="38102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500" b="1" dirty="0" smtClean="0">
              <a:solidFill>
                <a:srgbClr val="FFFFFF"/>
              </a:solidFill>
            </a:rPr>
            <a:t>AZA</a:t>
          </a:r>
          <a:endParaRPr lang="en-US" sz="1500" b="1" dirty="0">
            <a:solidFill>
              <a:srgbClr val="FFFFFF"/>
            </a:solidFill>
          </a:endParaRPr>
        </a:p>
      </cdr:txBody>
    </cdr:sp>
  </cdr:relSizeAnchor>
  <cdr:relSizeAnchor xmlns:cdr="http://schemas.openxmlformats.org/drawingml/2006/chartDrawing">
    <cdr:from>
      <cdr:x>0.24779</cdr:x>
      <cdr:y>0.27419</cdr:y>
    </cdr:from>
    <cdr:to>
      <cdr:x>0.33629</cdr:x>
      <cdr:y>0.3871</cdr:y>
    </cdr:to>
    <cdr:sp macro="" textlink="">
      <cdr:nvSpPr>
        <cdr:cNvPr id="9" name="TextBox 1"/>
        <cdr:cNvSpPr txBox="1"/>
      </cdr:nvSpPr>
      <cdr:spPr>
        <a:xfrm xmlns:a="http://schemas.openxmlformats.org/drawingml/2006/main">
          <a:off x="2133621" y="1295383"/>
          <a:ext cx="762038" cy="53341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500" b="1" dirty="0" smtClean="0">
              <a:solidFill>
                <a:schemeClr val="bg2"/>
              </a:solidFill>
            </a:rPr>
            <a:t>MMF/MPA</a:t>
          </a:r>
          <a:endParaRPr lang="en-US" sz="1500" b="1" dirty="0">
            <a:solidFill>
              <a:schemeClr val="bg2"/>
            </a:solidFill>
          </a:endParaRPr>
        </a:p>
      </cdr:txBody>
    </cdr:sp>
  </cdr:relSizeAnchor>
  <cdr:relSizeAnchor xmlns:cdr="http://schemas.openxmlformats.org/drawingml/2006/chartDrawing">
    <cdr:from>
      <cdr:x>0.75221</cdr:x>
      <cdr:y>0.29032</cdr:y>
    </cdr:from>
    <cdr:to>
      <cdr:x>0.84071</cdr:x>
      <cdr:y>0.37097</cdr:y>
    </cdr:to>
    <cdr:sp macro="" textlink="">
      <cdr:nvSpPr>
        <cdr:cNvPr id="10" name="TextBox 1"/>
        <cdr:cNvSpPr txBox="1"/>
      </cdr:nvSpPr>
      <cdr:spPr>
        <a:xfrm xmlns:a="http://schemas.openxmlformats.org/drawingml/2006/main">
          <a:off x="6477000" y="1371600"/>
          <a:ext cx="762038" cy="38102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500" b="1" dirty="0" smtClean="0">
              <a:solidFill>
                <a:srgbClr val="000000"/>
              </a:solidFill>
            </a:rPr>
            <a:t>MMF/MPA</a:t>
          </a:r>
          <a:endParaRPr lang="en-US" sz="1500" b="1" dirty="0">
            <a:solidFill>
              <a:srgbClr val="000000"/>
            </a:solidFill>
          </a:endParaRPr>
        </a:p>
      </cdr:txBody>
    </cdr:sp>
  </cdr:relSizeAnchor>
  <cdr:relSizeAnchor xmlns:cdr="http://schemas.openxmlformats.org/drawingml/2006/chartDrawing">
    <cdr:from>
      <cdr:x>0.13274</cdr:x>
      <cdr:y>0.77419</cdr:y>
    </cdr:from>
    <cdr:to>
      <cdr:x>0.46903</cdr:x>
      <cdr:y>0.85484</cdr:y>
    </cdr:to>
    <cdr:sp macro="" textlink="">
      <cdr:nvSpPr>
        <cdr:cNvPr id="11" name="TextBox 10"/>
        <cdr:cNvSpPr txBox="1"/>
      </cdr:nvSpPr>
      <cdr:spPr>
        <a:xfrm xmlns:a="http://schemas.openxmlformats.org/drawingml/2006/main">
          <a:off x="1143000" y="3657600"/>
          <a:ext cx="2895659" cy="38102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600" b="1" dirty="0">
              <a:solidFill>
                <a:srgbClr val="FFFF00"/>
              </a:solidFill>
              <a:latin typeface="+mn-lt"/>
              <a:ea typeface="+mn-ea"/>
              <a:cs typeface="+mn-cs"/>
            </a:rPr>
            <a:t>1 Year Follow-up  (N = </a:t>
          </a:r>
          <a:r>
            <a:rPr lang="en-US" sz="1600" b="1" dirty="0" smtClean="0">
              <a:solidFill>
                <a:srgbClr val="FFFF00"/>
              </a:solidFill>
            </a:rPr>
            <a:t>463</a:t>
          </a:r>
          <a:r>
            <a:rPr lang="en-US" sz="1600" b="1" dirty="0" smtClean="0">
              <a:solidFill>
                <a:srgbClr val="FFFF00"/>
              </a:solidFill>
              <a:latin typeface="+mn-lt"/>
              <a:ea typeface="+mn-ea"/>
              <a:cs typeface="+mn-cs"/>
            </a:rPr>
            <a:t>)</a:t>
          </a:r>
          <a:endParaRPr lang="en-US" sz="1600" dirty="0">
            <a:solidFill>
              <a:srgbClr val="FFFF00"/>
            </a:solidFill>
          </a:endParaRPr>
        </a:p>
      </cdr:txBody>
    </cdr:sp>
  </cdr:relSizeAnchor>
  <cdr:relSizeAnchor xmlns:cdr="http://schemas.openxmlformats.org/drawingml/2006/chartDrawing">
    <cdr:from>
      <cdr:x>0.62832</cdr:x>
      <cdr:y>0.77419</cdr:y>
    </cdr:from>
    <cdr:to>
      <cdr:x>0.9646</cdr:x>
      <cdr:y>0.85484</cdr:y>
    </cdr:to>
    <cdr:sp macro="" textlink="">
      <cdr:nvSpPr>
        <cdr:cNvPr id="12" name="TextBox 1"/>
        <cdr:cNvSpPr txBox="1"/>
      </cdr:nvSpPr>
      <cdr:spPr>
        <a:xfrm xmlns:a="http://schemas.openxmlformats.org/drawingml/2006/main">
          <a:off x="5410200" y="3657600"/>
          <a:ext cx="2895573" cy="38102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600" b="1" dirty="0" smtClean="0">
              <a:solidFill>
                <a:srgbClr val="FFFF00"/>
              </a:solidFill>
              <a:latin typeface="Arial"/>
            </a:rPr>
            <a:t>5 </a:t>
          </a:r>
          <a:r>
            <a:rPr lang="en-US" sz="1600" b="1" dirty="0">
              <a:solidFill>
                <a:srgbClr val="FFFF00"/>
              </a:solidFill>
              <a:latin typeface="Arial"/>
            </a:rPr>
            <a:t>Year Follow-up  (N = </a:t>
          </a:r>
          <a:r>
            <a:rPr lang="en-US" sz="1600" b="1" dirty="0" smtClean="0">
              <a:solidFill>
                <a:srgbClr val="FFFF00"/>
              </a:solidFill>
            </a:rPr>
            <a:t>211</a:t>
          </a:r>
          <a:r>
            <a:rPr lang="en-US" sz="1600" b="1" dirty="0" smtClean="0">
              <a:solidFill>
                <a:srgbClr val="FFFF00"/>
              </a:solidFill>
              <a:latin typeface="Arial"/>
            </a:rPr>
            <a:t>)</a:t>
          </a:r>
          <a:endParaRPr lang="en-US" sz="1600" dirty="0">
            <a:solidFill>
              <a:srgbClr val="FFFF00"/>
            </a:solidFill>
          </a:endParaRPr>
        </a:p>
      </cdr:txBody>
    </cdr:sp>
  </cdr:relSizeAnchor>
</c:userShapes>
</file>

<file path=ppt/drawings/drawing21.xml><?xml version="1.0" encoding="utf-8"?>
<c:userShapes xmlns:c="http://schemas.openxmlformats.org/drawingml/2006/chart">
  <cdr:relSizeAnchor xmlns:cdr="http://schemas.openxmlformats.org/drawingml/2006/chartDrawing">
    <cdr:from>
      <cdr:x>0.00885</cdr:x>
      <cdr:y>0</cdr:y>
    </cdr:from>
    <cdr:to>
      <cdr:x>0.0708</cdr:x>
      <cdr:y>0.8871</cdr:y>
    </cdr:to>
    <cdr:sp macro="" textlink="">
      <cdr:nvSpPr>
        <cdr:cNvPr id="3" name="TextBox 2"/>
        <cdr:cNvSpPr txBox="1"/>
      </cdr:nvSpPr>
      <cdr:spPr>
        <a:xfrm xmlns:a="http://schemas.openxmlformats.org/drawingml/2006/main">
          <a:off x="76200" y="0"/>
          <a:ext cx="533400" cy="4191000"/>
        </a:xfrm>
        <a:prstGeom xmlns:a="http://schemas.openxmlformats.org/drawingml/2006/main" prst="rect">
          <a:avLst/>
        </a:prstGeom>
      </cdr:spPr>
      <cdr:txBody>
        <a:bodyPr xmlns:a="http://schemas.openxmlformats.org/drawingml/2006/main" vertOverflow="clip" vert="vert270" wrap="square" rtlCol="0"/>
        <a:lstStyle xmlns:a="http://schemas.openxmlformats.org/drawingml/2006/main"/>
        <a:p xmlns:a="http://schemas.openxmlformats.org/drawingml/2006/main">
          <a:pPr algn="ctr" rtl="0"/>
          <a:r>
            <a:rPr lang="en-US" sz="1700" b="1" i="0" baseline="0" dirty="0" smtClean="0">
              <a:solidFill>
                <a:schemeClr val="tx1"/>
              </a:solidFill>
            </a:rPr>
            <a:t>% Free from Severe Renal Dysfunction</a:t>
          </a:r>
        </a:p>
        <a:p xmlns:a="http://schemas.openxmlformats.org/drawingml/2006/main">
          <a:endParaRPr lang="en-US" sz="1100" dirty="0"/>
        </a:p>
      </cdr:txBody>
    </cdr:sp>
  </cdr:relSizeAnchor>
  <cdr:relSizeAnchor xmlns:cdr="http://schemas.openxmlformats.org/drawingml/2006/chartDrawing">
    <cdr:from>
      <cdr:x>0.13274</cdr:x>
      <cdr:y>0.5</cdr:y>
    </cdr:from>
    <cdr:to>
      <cdr:x>0.68142</cdr:x>
      <cdr:y>0.62903</cdr:y>
    </cdr:to>
    <cdr:sp macro="" textlink="">
      <cdr:nvSpPr>
        <cdr:cNvPr id="4" name="TextBox 3"/>
        <cdr:cNvSpPr txBox="1"/>
      </cdr:nvSpPr>
      <cdr:spPr>
        <a:xfrm xmlns:a="http://schemas.openxmlformats.org/drawingml/2006/main">
          <a:off x="1143000" y="2362200"/>
          <a:ext cx="4724400" cy="609600"/>
        </a:xfrm>
        <a:prstGeom xmlns:a="http://schemas.openxmlformats.org/drawingml/2006/main" prst="rect">
          <a:avLst/>
        </a:prstGeom>
        <a:solidFill xmlns:a="http://schemas.openxmlformats.org/drawingml/2006/main">
          <a:schemeClr val="bg2"/>
        </a:solidFill>
        <a:ln xmlns:a="http://schemas.openxmlformats.org/drawingml/2006/main">
          <a:solidFill>
            <a:schemeClr val="tx1"/>
          </a:solidFill>
        </a:ln>
      </cdr:spPr>
      <cdr:txBody>
        <a:bodyPr xmlns:a="http://schemas.openxmlformats.org/drawingml/2006/main" vertOverflow="clip" wrap="square" rtlCol="0"/>
        <a:lstStyle xmlns:a="http://schemas.openxmlformats.org/drawingml/2006/main"/>
        <a:p xmlns:a="http://schemas.openxmlformats.org/drawingml/2006/main">
          <a:r>
            <a:rPr lang="en-US" sz="1500" b="1" dirty="0">
              <a:solidFill>
                <a:schemeClr val="tx1"/>
              </a:solidFill>
            </a:rPr>
            <a:t>*Severe renal dysfunction = Creatinine &gt; 2.5 mg/dl (221 μmol/L), dialysis or renal transplant</a:t>
          </a:r>
        </a:p>
      </cdr:txBody>
    </cdr:sp>
  </cdr:relSizeAnchor>
</c:userShapes>
</file>

<file path=ppt/drawings/drawing3.xml><?xml version="1.0" encoding="utf-8"?>
<c:userShapes xmlns:c="http://schemas.openxmlformats.org/drawingml/2006/chart">
  <cdr:relSizeAnchor xmlns:cdr="http://schemas.openxmlformats.org/drawingml/2006/chartDrawing">
    <cdr:from>
      <cdr:x>0.0177</cdr:x>
      <cdr:y>0.02985</cdr:y>
    </cdr:from>
    <cdr:to>
      <cdr:x>0.16814</cdr:x>
      <cdr:y>0.10797</cdr:y>
    </cdr:to>
    <cdr:sp macro="" textlink="">
      <cdr:nvSpPr>
        <cdr:cNvPr id="2" name="TextBox 1"/>
        <cdr:cNvSpPr txBox="1"/>
      </cdr:nvSpPr>
      <cdr:spPr>
        <a:xfrm xmlns:a="http://schemas.openxmlformats.org/drawingml/2006/main">
          <a:off x="152400" y="152400"/>
          <a:ext cx="1295377" cy="39883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en-US" sz="1500" b="1" dirty="0" smtClean="0">
              <a:solidFill>
                <a:srgbClr val="FFFF00"/>
              </a:solidFill>
            </a:rPr>
            <a:t>Donor Age:</a:t>
          </a:r>
          <a:endParaRPr lang="en-US" sz="1500" b="1" dirty="0">
            <a:solidFill>
              <a:srgbClr val="FFFF00"/>
            </a:solidFill>
          </a:endParaRPr>
        </a:p>
      </cdr:txBody>
    </cdr:sp>
  </cdr:relSizeAnchor>
  <cdr:relSizeAnchor xmlns:cdr="http://schemas.openxmlformats.org/drawingml/2006/chartDrawing">
    <cdr:from>
      <cdr:x>0.22124</cdr:x>
      <cdr:y>0.48438</cdr:y>
    </cdr:from>
    <cdr:to>
      <cdr:x>0.77876</cdr:x>
      <cdr:y>0.75</cdr:y>
    </cdr:to>
    <cdr:sp macro="" textlink="">
      <cdr:nvSpPr>
        <cdr:cNvPr id="3" name="TextBox 2"/>
        <cdr:cNvSpPr txBox="1"/>
      </cdr:nvSpPr>
      <cdr:spPr>
        <a:xfrm xmlns:a="http://schemas.openxmlformats.org/drawingml/2006/main">
          <a:off x="1905000" y="2362200"/>
          <a:ext cx="4800600" cy="1295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7200" b="1" dirty="0">
            <a:solidFill>
              <a:srgbClr val="66FFFF"/>
            </a:solidFill>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0.12174</cdr:x>
      <cdr:y>0.72581</cdr:y>
    </cdr:from>
    <cdr:to>
      <cdr:x>0.65272</cdr:x>
      <cdr:y>0.79033</cdr:y>
    </cdr:to>
    <cdr:sp macro="" textlink="">
      <cdr:nvSpPr>
        <cdr:cNvPr id="2" name="TextBox 1"/>
        <cdr:cNvSpPr txBox="1"/>
      </cdr:nvSpPr>
      <cdr:spPr>
        <a:xfrm xmlns:a="http://schemas.openxmlformats.org/drawingml/2006/main">
          <a:off x="1066800" y="3429000"/>
          <a:ext cx="4652978" cy="304818"/>
        </a:xfrm>
        <a:prstGeom xmlns:a="http://schemas.openxmlformats.org/drawingml/2006/main" prst="rect">
          <a:avLst/>
        </a:prstGeom>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pPr algn="ctr"/>
          <a:r>
            <a:rPr lang="en-US" sz="1400" b="1" dirty="0" smtClean="0">
              <a:solidFill>
                <a:schemeClr val="tx1"/>
              </a:solidFill>
            </a:rPr>
            <a:t>Median survival (years): </a:t>
          </a:r>
          <a:r>
            <a:rPr lang="en-US" sz="1400" b="1" dirty="0">
              <a:solidFill>
                <a:schemeClr val="tx1"/>
              </a:solidFill>
            </a:rPr>
            <a:t>Adult = </a:t>
          </a:r>
          <a:r>
            <a:rPr lang="en-US" sz="1400" b="1" dirty="0" smtClean="0">
              <a:solidFill>
                <a:schemeClr val="tx1"/>
              </a:solidFill>
            </a:rPr>
            <a:t>5.4; </a:t>
          </a:r>
          <a:r>
            <a:rPr lang="en-US" sz="1400" b="1" dirty="0">
              <a:solidFill>
                <a:schemeClr val="tx1"/>
              </a:solidFill>
            </a:rPr>
            <a:t>Pediatric = </a:t>
          </a:r>
          <a:r>
            <a:rPr lang="en-US" sz="1400" b="1" dirty="0" smtClean="0">
              <a:solidFill>
                <a:schemeClr val="tx1"/>
              </a:solidFill>
            </a:rPr>
            <a:t>4.9</a:t>
          </a:r>
          <a:endParaRPr lang="en-US" sz="1400" b="1" dirty="0">
            <a:solidFill>
              <a:schemeClr val="tx1"/>
            </a:solidFill>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0.10619</cdr:x>
      <cdr:y>0.72581</cdr:y>
    </cdr:from>
    <cdr:to>
      <cdr:x>0.61947</cdr:x>
      <cdr:y>0.83871</cdr:y>
    </cdr:to>
    <cdr:sp macro="" textlink="">
      <cdr:nvSpPr>
        <cdr:cNvPr id="2" name="TextBox 1"/>
        <cdr:cNvSpPr txBox="1"/>
      </cdr:nvSpPr>
      <cdr:spPr>
        <a:xfrm xmlns:a="http://schemas.openxmlformats.org/drawingml/2006/main">
          <a:off x="914360" y="3429017"/>
          <a:ext cx="4419640" cy="533385"/>
        </a:xfrm>
        <a:prstGeom xmlns:a="http://schemas.openxmlformats.org/drawingml/2006/main" prst="rect">
          <a:avLst/>
        </a:prstGeom>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pPr algn="l"/>
          <a:r>
            <a:rPr lang="en-US" sz="1400" b="1" dirty="0" smtClean="0">
              <a:solidFill>
                <a:schemeClr val="tx1"/>
              </a:solidFill>
            </a:rPr>
            <a:t>Median survival (years): Adult, Single = 4.5; Adult, Double = 6.8; Pediatric = 4.9</a:t>
          </a:r>
          <a:endParaRPr lang="en-US" sz="1400" b="1" dirty="0">
            <a:solidFill>
              <a:schemeClr val="tx1"/>
            </a:solidFill>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0.12389</cdr:x>
      <cdr:y>0.70968</cdr:y>
    </cdr:from>
    <cdr:to>
      <cdr:x>0.88496</cdr:x>
      <cdr:y>0.77419</cdr:y>
    </cdr:to>
    <cdr:sp macro="" textlink="">
      <cdr:nvSpPr>
        <cdr:cNvPr id="2" name="TextBox 1"/>
        <cdr:cNvSpPr txBox="1"/>
      </cdr:nvSpPr>
      <cdr:spPr>
        <a:xfrm xmlns:a="http://schemas.openxmlformats.org/drawingml/2006/main">
          <a:off x="1066767" y="3352812"/>
          <a:ext cx="6553233" cy="304788"/>
        </a:xfrm>
        <a:prstGeom xmlns:a="http://schemas.openxmlformats.org/drawingml/2006/main" prst="rect">
          <a:avLst/>
        </a:prstGeom>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pPr algn="l"/>
          <a:r>
            <a:rPr lang="en-US" sz="1400" b="1" dirty="0" smtClean="0">
              <a:solidFill>
                <a:schemeClr val="tx1"/>
              </a:solidFill>
            </a:rPr>
            <a:t>Median survival (years): Single Lung = 1.9; Bilateral/Double Lung = 5.4</a:t>
          </a:r>
          <a:endParaRPr lang="en-US" sz="1400" b="1" dirty="0">
            <a:solidFill>
              <a:schemeClr val="tx1"/>
            </a:solidFill>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0.10619</cdr:x>
      <cdr:y>0.72308</cdr:y>
    </cdr:from>
    <cdr:to>
      <cdr:x>0.83186</cdr:x>
      <cdr:y>0.7876</cdr:y>
    </cdr:to>
    <cdr:sp macro="" textlink="">
      <cdr:nvSpPr>
        <cdr:cNvPr id="2" name="TextBox 1"/>
        <cdr:cNvSpPr txBox="1"/>
      </cdr:nvSpPr>
      <cdr:spPr>
        <a:xfrm xmlns:a="http://schemas.openxmlformats.org/drawingml/2006/main">
          <a:off x="914400" y="3581400"/>
          <a:ext cx="6248454" cy="319568"/>
        </a:xfrm>
        <a:prstGeom xmlns:a="http://schemas.openxmlformats.org/drawingml/2006/main" prst="rect">
          <a:avLst/>
        </a:prstGeom>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pPr algn="l"/>
          <a:r>
            <a:rPr lang="en-US" sz="1400" b="1" dirty="0" smtClean="0">
              <a:solidFill>
                <a:schemeClr val="tx1"/>
              </a:solidFill>
            </a:rPr>
            <a:t>Median survival (years): Cystic Fibrosis = 4.7; Non-Cystic Fibrosis = 4.7</a:t>
          </a:r>
          <a:endParaRPr lang="en-US" sz="1400" b="1" dirty="0">
            <a:solidFill>
              <a:schemeClr val="tx1"/>
            </a:solidFill>
          </a:endParaRPr>
        </a:p>
      </cdr:txBody>
    </cdr:sp>
  </cdr:relSizeAnchor>
</c:userShapes>
</file>

<file path=ppt/drawings/drawing8.xml><?xml version="1.0" encoding="utf-8"?>
<c:userShapes xmlns:c="http://schemas.openxmlformats.org/drawingml/2006/chart">
  <cdr:relSizeAnchor xmlns:cdr="http://schemas.openxmlformats.org/drawingml/2006/chartDrawing">
    <cdr:from>
      <cdr:x>0.13274</cdr:x>
      <cdr:y>0.33871</cdr:y>
    </cdr:from>
    <cdr:to>
      <cdr:x>0.30973</cdr:x>
      <cdr:y>0.40323</cdr:y>
    </cdr:to>
    <cdr:sp macro="" textlink="">
      <cdr:nvSpPr>
        <cdr:cNvPr id="2" name="TextBox 1"/>
        <cdr:cNvSpPr txBox="1"/>
      </cdr:nvSpPr>
      <cdr:spPr>
        <a:xfrm xmlns:a="http://schemas.openxmlformats.org/drawingml/2006/main">
          <a:off x="1143000" y="1600200"/>
          <a:ext cx="1524000" cy="304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00FF00"/>
              </a:solidFill>
            </a:rPr>
            <a:t>N at risk = 10</a:t>
          </a:r>
          <a:endParaRPr lang="en-US" sz="1400" b="1" dirty="0">
            <a:solidFill>
              <a:srgbClr val="00FF00"/>
            </a:solidFill>
          </a:endParaRPr>
        </a:p>
      </cdr:txBody>
    </cdr:sp>
  </cdr:relSizeAnchor>
  <cdr:relSizeAnchor xmlns:cdr="http://schemas.openxmlformats.org/drawingml/2006/chartDrawing">
    <cdr:from>
      <cdr:x>0.78761</cdr:x>
      <cdr:y>0.45161</cdr:y>
    </cdr:from>
    <cdr:to>
      <cdr:x>0.9646</cdr:x>
      <cdr:y>0.51613</cdr:y>
    </cdr:to>
    <cdr:sp macro="" textlink="">
      <cdr:nvSpPr>
        <cdr:cNvPr id="3" name="TextBox 1"/>
        <cdr:cNvSpPr txBox="1"/>
      </cdr:nvSpPr>
      <cdr:spPr>
        <a:xfrm xmlns:a="http://schemas.openxmlformats.org/drawingml/2006/main">
          <a:off x="6781800" y="2133600"/>
          <a:ext cx="1524000" cy="3048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r"/>
          <a:r>
            <a:rPr lang="en-US" sz="1400" b="1" dirty="0" smtClean="0">
              <a:solidFill>
                <a:srgbClr val="FFFF00"/>
              </a:solidFill>
            </a:rPr>
            <a:t>N at risk = 12</a:t>
          </a:r>
          <a:endParaRPr lang="en-US" sz="1400" b="1" dirty="0">
            <a:solidFill>
              <a:srgbClr val="FFFF00"/>
            </a:solidFill>
          </a:endParaRPr>
        </a:p>
      </cdr:txBody>
    </cdr:sp>
  </cdr:relSizeAnchor>
  <cdr:relSizeAnchor xmlns:cdr="http://schemas.openxmlformats.org/drawingml/2006/chartDrawing">
    <cdr:from>
      <cdr:x>0.79646</cdr:x>
      <cdr:y>0.29032</cdr:y>
    </cdr:from>
    <cdr:to>
      <cdr:x>0.97345</cdr:x>
      <cdr:y>0.35484</cdr:y>
    </cdr:to>
    <cdr:sp macro="" textlink="">
      <cdr:nvSpPr>
        <cdr:cNvPr id="4" name="TextBox 1"/>
        <cdr:cNvSpPr txBox="1"/>
      </cdr:nvSpPr>
      <cdr:spPr>
        <a:xfrm xmlns:a="http://schemas.openxmlformats.org/drawingml/2006/main">
          <a:off x="6858000" y="1371600"/>
          <a:ext cx="1524000" cy="3048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r"/>
          <a:r>
            <a:rPr lang="en-US" sz="1400" b="1" dirty="0" smtClean="0">
              <a:solidFill>
                <a:srgbClr val="00FFFF"/>
              </a:solidFill>
            </a:rPr>
            <a:t>N at risk = 12</a:t>
          </a:r>
          <a:endParaRPr lang="en-US" sz="1400" b="1" dirty="0">
            <a:solidFill>
              <a:srgbClr val="00FFFF"/>
            </a:solidFill>
          </a:endParaRPr>
        </a:p>
      </cdr:txBody>
    </cdr:sp>
  </cdr:relSizeAnchor>
</c:userShapes>
</file>

<file path=ppt/drawings/drawing9.xml><?xml version="1.0" encoding="utf-8"?>
<c:userShapes xmlns:c="http://schemas.openxmlformats.org/drawingml/2006/chart">
  <cdr:relSizeAnchor xmlns:cdr="http://schemas.openxmlformats.org/drawingml/2006/chartDrawing">
    <cdr:from>
      <cdr:x>0.59292</cdr:x>
      <cdr:y>0.58065</cdr:y>
    </cdr:from>
    <cdr:to>
      <cdr:x>0.76991</cdr:x>
      <cdr:y>0.64517</cdr:y>
    </cdr:to>
    <cdr:sp macro="" textlink="">
      <cdr:nvSpPr>
        <cdr:cNvPr id="2" name="TextBox 1"/>
        <cdr:cNvSpPr txBox="1"/>
      </cdr:nvSpPr>
      <cdr:spPr>
        <a:xfrm xmlns:a="http://schemas.openxmlformats.org/drawingml/2006/main">
          <a:off x="5105400" y="2743200"/>
          <a:ext cx="1523990" cy="30481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9933FF"/>
              </a:solidFill>
            </a:rPr>
            <a:t>N at risk = 12</a:t>
          </a:r>
          <a:endParaRPr lang="en-US" sz="1400" b="1" dirty="0">
            <a:solidFill>
              <a:srgbClr val="9933FF"/>
            </a:solidFill>
          </a:endParaRPr>
        </a:p>
      </cdr:txBody>
    </cdr:sp>
  </cdr:relSizeAnchor>
  <cdr:relSizeAnchor xmlns:cdr="http://schemas.openxmlformats.org/drawingml/2006/chartDrawing">
    <cdr:from>
      <cdr:x>0.78761</cdr:x>
      <cdr:y>0.54839</cdr:y>
    </cdr:from>
    <cdr:to>
      <cdr:x>0.9646</cdr:x>
      <cdr:y>0.61291</cdr:y>
    </cdr:to>
    <cdr:sp macro="" textlink="">
      <cdr:nvSpPr>
        <cdr:cNvPr id="3" name="TextBox 1"/>
        <cdr:cNvSpPr txBox="1"/>
      </cdr:nvSpPr>
      <cdr:spPr>
        <a:xfrm xmlns:a="http://schemas.openxmlformats.org/drawingml/2006/main">
          <a:off x="6781800" y="2590800"/>
          <a:ext cx="1523990" cy="30481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r"/>
          <a:r>
            <a:rPr lang="en-US" sz="1400" b="1" dirty="0" smtClean="0">
              <a:solidFill>
                <a:srgbClr val="FF0000"/>
              </a:solidFill>
            </a:rPr>
            <a:t>N at risk = 19</a:t>
          </a:r>
          <a:endParaRPr lang="en-US" sz="1400" b="1" dirty="0">
            <a:solidFill>
              <a:srgbClr val="FF0000"/>
            </a:solidFill>
          </a:endParaRPr>
        </a:p>
      </cdr:txBody>
    </cdr:sp>
  </cdr:relSizeAnchor>
  <cdr:relSizeAnchor xmlns:cdr="http://schemas.openxmlformats.org/drawingml/2006/chartDrawing">
    <cdr:from>
      <cdr:x>0.73451</cdr:x>
      <cdr:y>0.45161</cdr:y>
    </cdr:from>
    <cdr:to>
      <cdr:x>0.9115</cdr:x>
      <cdr:y>0.51613</cdr:y>
    </cdr:to>
    <cdr:sp macro="" textlink="">
      <cdr:nvSpPr>
        <cdr:cNvPr id="4" name="TextBox 1"/>
        <cdr:cNvSpPr txBox="1"/>
      </cdr:nvSpPr>
      <cdr:spPr>
        <a:xfrm xmlns:a="http://schemas.openxmlformats.org/drawingml/2006/main">
          <a:off x="6324600" y="2133600"/>
          <a:ext cx="1523990" cy="30481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r"/>
          <a:r>
            <a:rPr lang="en-US" sz="1400" b="1" dirty="0" smtClean="0">
              <a:solidFill>
                <a:srgbClr val="FFFF00"/>
              </a:solidFill>
            </a:rPr>
            <a:t>N at risk =  10</a:t>
          </a:r>
          <a:endParaRPr lang="en-US" sz="1400" b="1" dirty="0">
            <a:solidFill>
              <a:srgbClr val="FFFF00"/>
            </a:solidFill>
          </a:endParaRPr>
        </a:p>
      </cdr:txBody>
    </cdr:sp>
  </cdr:relSizeAnchor>
  <cdr:relSizeAnchor xmlns:cdr="http://schemas.openxmlformats.org/drawingml/2006/chartDrawing">
    <cdr:from>
      <cdr:x>0.13274</cdr:x>
      <cdr:y>0.53226</cdr:y>
    </cdr:from>
    <cdr:to>
      <cdr:x>0.42478</cdr:x>
      <cdr:y>0.80645</cdr:y>
    </cdr:to>
    <cdr:sp macro="" textlink="">
      <cdr:nvSpPr>
        <cdr:cNvPr id="5" name="TextBox 4"/>
        <cdr:cNvSpPr txBox="1"/>
      </cdr:nvSpPr>
      <cdr:spPr>
        <a:xfrm xmlns:a="http://schemas.openxmlformats.org/drawingml/2006/main">
          <a:off x="1143000" y="2514600"/>
          <a:ext cx="2514640" cy="1295383"/>
        </a:xfrm>
        <a:prstGeom xmlns:a="http://schemas.openxmlformats.org/drawingml/2006/main" prst="rect">
          <a:avLst/>
        </a:prstGeom>
        <a:solidFill xmlns:a="http://schemas.openxmlformats.org/drawingml/2006/main">
          <a:srgbClr val="000000"/>
        </a:solidFill>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chemeClr val="tx1"/>
              </a:solidFill>
            </a:rPr>
            <a:t>Median survival (years):</a:t>
          </a:r>
          <a:endParaRPr lang="en-US" sz="1400" b="1" dirty="0">
            <a:solidFill>
              <a:schemeClr val="tx1"/>
            </a:solidFill>
          </a:endParaRPr>
        </a:p>
        <a:p xmlns:a="http://schemas.openxmlformats.org/drawingml/2006/main">
          <a:r>
            <a:rPr lang="en-US" sz="1400" b="1" dirty="0">
              <a:solidFill>
                <a:schemeClr val="tx1"/>
              </a:solidFill>
            </a:rPr>
            <a:t>&lt;1 </a:t>
          </a:r>
          <a:r>
            <a:rPr lang="en-US" sz="1400" b="1" dirty="0" smtClean="0">
              <a:solidFill>
                <a:schemeClr val="tx1"/>
              </a:solidFill>
            </a:rPr>
            <a:t>year = 6.4</a:t>
          </a:r>
        </a:p>
        <a:p xmlns:a="http://schemas.openxmlformats.org/drawingml/2006/main">
          <a:r>
            <a:rPr lang="en-US" sz="1400" b="1" dirty="0" smtClean="0">
              <a:solidFill>
                <a:schemeClr val="tx1"/>
              </a:solidFill>
            </a:rPr>
            <a:t>1-5 years = 6.7</a:t>
          </a:r>
        </a:p>
        <a:p xmlns:a="http://schemas.openxmlformats.org/drawingml/2006/main">
          <a:r>
            <a:rPr lang="en-US" sz="1400" b="1" dirty="0" smtClean="0">
              <a:solidFill>
                <a:schemeClr val="tx1"/>
              </a:solidFill>
            </a:rPr>
            <a:t>6-10 years = 6.0</a:t>
          </a:r>
        </a:p>
        <a:p xmlns:a="http://schemas.openxmlformats.org/drawingml/2006/main">
          <a:r>
            <a:rPr lang="en-US" sz="1400" b="1" dirty="0" smtClean="0">
              <a:solidFill>
                <a:schemeClr val="tx1"/>
              </a:solidFill>
            </a:rPr>
            <a:t>11-17 years = 4.6</a:t>
          </a:r>
          <a:endParaRPr lang="en-US" sz="1400" b="1" dirty="0">
            <a:solidFill>
              <a:schemeClr val="tx1"/>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E734E2-BCB6-4C57-B9E5-DDA820ECD009}" type="datetimeFigureOut">
              <a:rPr lang="en-US" smtClean="0"/>
              <a:pPr/>
              <a:t>9/30/2013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C4CF527-DB22-4A89-A796-D9BF6FBA4C6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Analysis excludes living donor transplants unless specifically stated otherwise.</a:t>
            </a:r>
          </a:p>
        </p:txBody>
      </p:sp>
      <p:sp>
        <p:nvSpPr>
          <p:cNvPr id="4" name="Slide Number Placeholder 3"/>
          <p:cNvSpPr>
            <a:spLocks noGrp="1"/>
          </p:cNvSpPr>
          <p:nvPr>
            <p:ph type="sldNum" sz="quarter" idx="10"/>
          </p:nvPr>
        </p:nvSpPr>
        <p:spPr/>
        <p:txBody>
          <a:bodyPr/>
          <a:lstStyle/>
          <a:p>
            <a:fld id="{2C4CF527-DB22-4A89-A796-D9BF6FBA4C61}"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Transplants with unknown diagnoses are excluded from this tabulation.</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Analysis excludes living donor transplants unless specifically stated otherwise.</a:t>
            </a:r>
          </a:p>
        </p:txBody>
      </p:sp>
      <p:sp>
        <p:nvSpPr>
          <p:cNvPr id="4" name="Slide Number Placeholder 3"/>
          <p:cNvSpPr>
            <a:spLocks noGrp="1"/>
          </p:cNvSpPr>
          <p:nvPr>
            <p:ph type="sldNum" sz="quarter" idx="10"/>
          </p:nvPr>
        </p:nvSpPr>
        <p:spPr/>
        <p:txBody>
          <a:bodyPr/>
          <a:lstStyle/>
          <a:p>
            <a:fld id="{2C4CF527-DB22-4A89-A796-D9BF6FBA4C61}"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Survival rates were compared using the log-rank test statistic.</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Analysis excludes living donor transplants unless specifically stated otherwise.</a:t>
            </a:r>
          </a:p>
        </p:txBody>
      </p:sp>
      <p:sp>
        <p:nvSpPr>
          <p:cNvPr id="4" name="Slide Number Placeholder 3"/>
          <p:cNvSpPr>
            <a:spLocks noGrp="1"/>
          </p:cNvSpPr>
          <p:nvPr>
            <p:ph type="sldNum" sz="quarter" idx="10"/>
          </p:nvPr>
        </p:nvSpPr>
        <p:spPr/>
        <p:txBody>
          <a:bodyPr/>
          <a:lstStyle/>
          <a:p>
            <a:fld id="{2C4CF527-DB22-4A89-A796-D9BF6FBA4C61}"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endParaRPr lang="en-US" sz="1200" b="1"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Adjustments for multiple comparisons were done using Scheffe’s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method. With only small number of transplants available for analysis in the tail, the p-value may be affected by the outcomes of just a few transplants.</a:t>
            </a: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This figure shows survival conditional on survival to 1 year.  Therefore, only patients surviving to at least 1 year were included in the calculation. 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Adjustments for multiple comparisons were done using </a:t>
            </a:r>
            <a:r>
              <a:rPr lang="en-US" sz="1200" kern="1200" dirty="0" err="1" smtClean="0">
                <a:solidFill>
                  <a:schemeClr val="tx1"/>
                </a:solidFill>
                <a:latin typeface="+mn-lt"/>
                <a:ea typeface="+mn-ea"/>
                <a:cs typeface="+mn-cs"/>
              </a:rPr>
              <a:t>Scheffe’s</a:t>
            </a:r>
            <a:r>
              <a:rPr lang="en-US" sz="1200" kern="1200" dirty="0" smtClean="0">
                <a:solidFill>
                  <a:schemeClr val="tx1"/>
                </a:solidFill>
                <a:latin typeface="+mn-lt"/>
                <a:ea typeface="+mn-ea"/>
                <a:cs typeface="+mn-cs"/>
              </a:rPr>
              <a:t> method.</a:t>
            </a:r>
          </a:p>
          <a:p>
            <a:r>
              <a:rPr lang="en-US" sz="1200" kern="1200" dirty="0" smtClean="0">
                <a:solidFill>
                  <a:schemeClr val="tx1"/>
                </a:solidFill>
                <a:latin typeface="+mn-lt"/>
                <a:ea typeface="+mn-ea"/>
                <a:cs typeface="+mn-cs"/>
              </a:rPr>
              <a:t>With only small number of transplants available for analysis in the tail, the p-value may be affected by the outcomes of just a few transplants.</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median survival is the estimated time point at which 50% of all of the recipients have died. The conditional median survival is the estimated time point at which 5%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Adjustments for multiple comparisons were done using Scheffe’s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method. </a:t>
            </a:r>
          </a:p>
        </p:txBody>
      </p:sp>
      <p:sp>
        <p:nvSpPr>
          <p:cNvPr id="4" name="Slide Number Placeholder 3"/>
          <p:cNvSpPr>
            <a:spLocks noGrp="1"/>
          </p:cNvSpPr>
          <p:nvPr>
            <p:ph type="sldNum" sz="quarter" idx="10"/>
          </p:nvPr>
        </p:nvSpPr>
        <p:spPr/>
        <p:txBody>
          <a:bodyPr/>
          <a:lstStyle/>
          <a:p>
            <a:fld id="{8D3FF3A6-B03F-4710-AAA0-E3CB014C4A59}"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a:t>
            </a:r>
          </a:p>
        </p:txBody>
      </p:sp>
      <p:sp>
        <p:nvSpPr>
          <p:cNvPr id="4" name="Slide Number Placeholder 3"/>
          <p:cNvSpPr>
            <a:spLocks noGrp="1"/>
          </p:cNvSpPr>
          <p:nvPr>
            <p:ph type="sldNum" sz="quarter" idx="10"/>
          </p:nvPr>
        </p:nvSpPr>
        <p:spPr/>
        <p:txBody>
          <a:bodyPr/>
          <a:lstStyle/>
          <a:p>
            <a:fld id="{8D3FF3A6-B03F-4710-AAA0-E3CB014C4A59}"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re-transplants for whom any follow-up has been provided.  Since many patients are still alive and some patients have been lost to follow-up, the survival rates are estimates rather than exact rates because the time of death is not known for all patients. </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a:t>
            </a: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Re-transplants with unknown inter-transplant interval are excluded from this tabulation.</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was calculated using the Kaplan-Meier method, which incorporates information from all re-transplants for whom any follow-up has been provided.  Since many patients are still alive and some patients have been lost to follow-up, the survival rates are estimates rather than exact rates because the time of death is not known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Re-transplants with unknown diagnosis are excluded from this tabulation.</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was calculated using the Kaplan-Meier method, which incorporates information from all re-transplants for whom any follow-up has been provided.  Since many patients are still alive and some patients have been lost to follow-up, the survival rates are estimates rather than exact rates because the time of death is not known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Functional status is collected using Karnofsky score for adult recipients and Lansky score for pediatric recipients.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This figure shows the functional status reported on the 1-year, 2-year and 3-year annual follow-ups.  Because all follow-ups between March 2005 and June 2012 were included, the bars do not include the same patients.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hospitalizations reported on the 1-year, 3-year and 5-year annual follow-ups, representing the hospitalizations between discharge and 1 year, between the 2-year and 3-year follow-up and between the 4-year and 5-year follow-up, respectively.  Because all follow-ups between April 1994 and June 2012 were included, the bars do not include the same patients.</a:t>
            </a:r>
          </a:p>
        </p:txBody>
      </p:sp>
      <p:sp>
        <p:nvSpPr>
          <p:cNvPr id="4" name="Slide Number Placeholder 3"/>
          <p:cNvSpPr>
            <a:spLocks noGrp="1"/>
          </p:cNvSpPr>
          <p:nvPr>
            <p:ph type="sldNum" sz="quarter" idx="10"/>
          </p:nvPr>
        </p:nvSpPr>
        <p:spPr/>
        <p:txBody>
          <a:bodyPr/>
          <a:lstStyle/>
          <a:p>
            <a:fld id="{8D3FF3A6-B03F-4710-AAA0-E3CB014C4A59}"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hospitalizations reported between discharge and 1 year, between the 1-year and 3-year follow-up, and between the 3-year and 5-year follow-up, respectively.  Because all follow-ups between April 1994 and June 2012 were included, the bars do not include the same patients.</a:t>
            </a:r>
          </a:p>
        </p:txBody>
      </p:sp>
      <p:sp>
        <p:nvSpPr>
          <p:cNvPr id="4" name="Slide Number Placeholder 3"/>
          <p:cNvSpPr>
            <a:spLocks noGrp="1"/>
          </p:cNvSpPr>
          <p:nvPr>
            <p:ph type="sldNum" sz="quarter" idx="10"/>
          </p:nvPr>
        </p:nvSpPr>
        <p:spPr/>
        <p:txBody>
          <a:bodyPr/>
          <a:lstStyle/>
          <a:p>
            <a:fld id="{8D3FF3A6-B03F-4710-AAA0-E3CB014C4A59}"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Analysis excludes living donor transplants unless specifically stated otherwise.</a:t>
            </a:r>
          </a:p>
        </p:txBody>
      </p:sp>
      <p:sp>
        <p:nvSpPr>
          <p:cNvPr id="4" name="Slide Number Placeholder 3"/>
          <p:cNvSpPr>
            <a:spLocks noGrp="1"/>
          </p:cNvSpPr>
          <p:nvPr>
            <p:ph type="sldNum" sz="quarter" idx="10"/>
          </p:nvPr>
        </p:nvSpPr>
        <p:spPr/>
        <p:txBody>
          <a:bodyPr/>
          <a:lstStyle/>
          <a:p>
            <a:fld id="{2C4CF527-DB22-4A89-A796-D9BF6FBA4C61}"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This figure shows the maintenance </a:t>
            </a:r>
            <a:r>
              <a:rPr lang="en-US" sz="1200" kern="1200" dirty="0" err="1" smtClean="0">
                <a:solidFill>
                  <a:schemeClr val="tx1"/>
                </a:solidFill>
                <a:latin typeface="+mn-lt"/>
                <a:ea typeface="+mn-ea"/>
                <a:cs typeface="+mn-cs"/>
              </a:rPr>
              <a:t>immunosuppression</a:t>
            </a:r>
            <a:r>
              <a:rPr lang="en-US" sz="1200" kern="1200" dirty="0" smtClean="0">
                <a:solidFill>
                  <a:schemeClr val="tx1"/>
                </a:solidFill>
                <a:latin typeface="+mn-lt"/>
                <a:ea typeface="+mn-ea"/>
                <a:cs typeface="+mn-cs"/>
              </a:rPr>
              <a:t> reported as being provided at the time of the 1-year and 5-year annual follow-up forms.  To provide a snapshot of current practice, only follow-ups occurring between January 2001 and June 2012 were included.  Therefore, this figure does not represent changes in practice between the 1-year follow-up and 5-year follow-up on a cohort of patients.  The patients in the 1-year tabulation are not the same patients as in the 5-year tabulation.</a:t>
            </a:r>
            <a:endParaRPr lang="en-US" dirty="0" smtClean="0"/>
          </a:p>
        </p:txBody>
      </p:sp>
      <p:sp>
        <p:nvSpPr>
          <p:cNvPr id="4" name="Slide Number Placeholder 3"/>
          <p:cNvSpPr>
            <a:spLocks noGrp="1"/>
          </p:cNvSpPr>
          <p:nvPr>
            <p:ph type="sldNum" sz="quarter" idx="10"/>
          </p:nvPr>
        </p:nvSpPr>
        <p:spPr/>
        <p:txBody>
          <a:bodyPr/>
          <a:lstStyle/>
          <a:p>
            <a:fld id="{8D3FF3A6-B03F-4710-AAA0-E3CB014C4A59}" type="slidenum">
              <a:rPr lang="en-US" smtClean="0"/>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maintenance </a:t>
            </a:r>
            <a:r>
              <a:rPr lang="en-US" sz="1200" kern="1200" dirty="0" err="1" smtClean="0">
                <a:solidFill>
                  <a:schemeClr val="tx1"/>
                </a:solidFill>
                <a:latin typeface="+mn-lt"/>
                <a:ea typeface="+mn-ea"/>
                <a:cs typeface="+mn-cs"/>
              </a:rPr>
              <a:t>immunosuppression</a:t>
            </a:r>
            <a:r>
              <a:rPr lang="en-US" sz="1200" kern="1200" dirty="0" smtClean="0">
                <a:solidFill>
                  <a:schemeClr val="tx1"/>
                </a:solidFill>
                <a:latin typeface="+mn-lt"/>
                <a:ea typeface="+mn-ea"/>
                <a:cs typeface="+mn-cs"/>
              </a:rPr>
              <a:t> reported as being provided at the time of the 1-year and 5-year annual follow-up forms.  To provide a snapshot of current practice, only follow-ups occurring between January 2001 and June 2012 were included.  Therefore, this figure does not represent changes in practice between the 1-year follow-up and 5-year follow-up on a cohort of patients.  The patients in the 1-year tabulation are not the same patients as in the 5-year tabulation.</a:t>
            </a:r>
            <a:endParaRPr lang="en-US" sz="1200" b="1"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maintenance </a:t>
            </a:r>
            <a:r>
              <a:rPr lang="en-US" sz="1200" kern="1200" dirty="0" err="1" smtClean="0">
                <a:solidFill>
                  <a:schemeClr val="tx1"/>
                </a:solidFill>
                <a:latin typeface="+mn-lt"/>
                <a:ea typeface="+mn-ea"/>
                <a:cs typeface="+mn-cs"/>
              </a:rPr>
              <a:t>immunosuppression</a:t>
            </a:r>
            <a:r>
              <a:rPr lang="en-US" sz="1200" kern="1200" dirty="0" smtClean="0">
                <a:solidFill>
                  <a:schemeClr val="tx1"/>
                </a:solidFill>
                <a:latin typeface="+mn-lt"/>
                <a:ea typeface="+mn-ea"/>
                <a:cs typeface="+mn-cs"/>
              </a:rPr>
              <a:t> reported as being provided at the time of the 1-year and 5-year annual follow-up forms.  To provide a snapshot of current practice, only follow-ups occurring between January 2001 and June 2012 were included.  Therefore, this figure does not represent changes in practice between the 1-year follow-up and 5-year follow-up on a cohort of patients.  The patients in the 1-year tabulation are not the same patients as in the 5-year tabulation. </a:t>
            </a:r>
            <a:endParaRPr lang="en-US" sz="1200" b="1"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Analysis excludes living donor transplants unless specifically stated otherwise.</a:t>
            </a:r>
          </a:p>
        </p:txBody>
      </p:sp>
      <p:sp>
        <p:nvSpPr>
          <p:cNvPr id="4" name="Slide Number Placeholder 3"/>
          <p:cNvSpPr>
            <a:spLocks noGrp="1"/>
          </p:cNvSpPr>
          <p:nvPr>
            <p:ph type="sldNum" sz="quarter" idx="10"/>
          </p:nvPr>
        </p:nvSpPr>
        <p:spPr/>
        <p:txBody>
          <a:bodyPr/>
          <a:lstStyle/>
          <a:p>
            <a:fld id="{2C4CF527-DB22-4A89-A796-D9BF6FBA4C61}" type="slidenum">
              <a:rPr lang="en-US" smtClean="0"/>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table shows the percentage of patients experiencing various morbidities as reported on the 1-year annual follow-up form.  The percentages are based on patients with known responses.  Because the outcomes are reported to be unknown at different rates the number with known responses for each outcome are also provided.  </a:t>
            </a:r>
            <a:endParaRPr lang="en-US" sz="1200" b="1"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table shows the percentage of patients experiencing various morbidities as reported within 5 years following transplantation. The percentages are based on patients with known responses.  To reduce bias, only patients with responses reported on every follow-up through the 5-year annual follow-up were included.  Because the outcomes are reported to be unknown at different rates the number with known responses for each outcome are also provided. </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table shows the percentage of patients experiencing various morbidities as reported within 7 years following transplantation. The percentages are based on patients with known responses.  To reduce bias, only patients with responses reported on every follow-up through the 7-year annual follow-up were included.  Because the outcomes are reported to be unknown at different rates the number with known responses for each outcome are also provided. </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Freedom from bronchiolitis obliterans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bronchiolitis obliterans is reported on annual follow-ups; a date of diagnosis is not provided.  For this figure the date of follow-up was used as the date of occurrence.  Patients were included in the analysis until an unknown response for bronchiolitis obliterans was reported.  Therefore, the rates seen here may differ from those reported in the cumulative prevalence slide which is based on only those patients with known responses for bronchiolitis obliterans at all follow-up time points.</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Freedom from bronchiolitis obliterans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bronchiolitis obliterans is reported on annual follow-ups; a date of diagnosis is not provided.  For this figure the date of follow-up was used as the date of occurrence.  Patients were included in the analysis until an unknown response for bronchiolitis obliterans was reported.  Therefore, the rates seen here may differ from those reported in the cumulative prevalence slide which is based on only those patients with known responses for bronchiolitis obliterans at all follow-up time points.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Freedom from bronchiolitis obliterans were compared using the log-rank test statistic. Adjustments for multiple comparisons were done using Scheffe’s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method. </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48</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Freedom from bronchiolitis obliterans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bronchiolitis obliterans is reported on annual follow-ups; a date of diagnosis is not provided.  For this figure the date of follow-up was used as the date of occurrence.  Patients were included in the analysis until an unknown response for bronchiolitis obliterans was reported.  Therefore, the rates seen here may differ from those reported in the cumulative prevalence slide which is based on only those patients with known responses for bronchiolitis obliterans at all follow-up time points.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Freedom from bronchiolitis obliterans were compared using the log-rank test statistic.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Freedom from bronchiolitis obliterans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bronchiolitis obliterans is reported on annual follow-ups; a date of diagnosis is not provided.  For this figure the date of follow-up was used as the date of occurrence.  Patients were included in the analysis until an unknown response for bronchiolitis obliterans was reported.  Therefore, the rates seen here may differ from those reported in the cumulative prevalence slide which is based on only those patients with known responses for bronchiolitis obliterans at all follow-up time points.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Rates were compared using the log-rank test statistic.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50</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Freedom from severe renal dysfunction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severe renal dysfunction is reported on annual follow-ups; a date of diagnosis is not provided.  For this figure the date of follow-up was used as the date of occurrence.  Patients were included in the analysis until an unknown response for severe renal dysfunction was reported.  Therefore, the rates seen here may differ from those reported in the cumulative prevalence slide which is based on only those patients with known responses for severe renal dysfunction at all follow-up time points</a:t>
            </a:r>
            <a:endParaRPr lang="en-US" dirty="0" smtClean="0"/>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51</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table shows the percentage of patients with malignancies reported within 1, within 5 years and within 7 years following transplantation. The percentages are based on patients with known responses.  To reduce bias, only patients with responses reported on every follow-up through the 5-year (or 7-year) annual follow-up were included in the “5-Year Survivors” (or “7-Year Survivors”) column.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52</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Freedom from malignancy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malignancy is reported on annual follow-ups; a date of diagnosis is not provided.  For this figure the date of follow-up was used as the date of occurrence.  Patients were included in the analysis until an unknown response for malignancy was reported.  Therefore, the rates seen here may differ from those reported in the cumulative prevalence slide which is based on only those patients with known responses for malignancy at all follow-up time points.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53</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54</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55</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Analysis excludes living donor transplants unless specifically stated otherwise.</a:t>
            </a:r>
          </a:p>
        </p:txBody>
      </p:sp>
      <p:sp>
        <p:nvSpPr>
          <p:cNvPr id="4" name="Slide Number Placeholder 3"/>
          <p:cNvSpPr>
            <a:spLocks noGrp="1"/>
          </p:cNvSpPr>
          <p:nvPr>
            <p:ph type="sldNum" sz="quarter" idx="10"/>
          </p:nvPr>
        </p:nvSpPr>
        <p:spPr/>
        <p:txBody>
          <a:bodyPr/>
          <a:lstStyle/>
          <a:p>
            <a:fld id="{2C4CF527-DB22-4A89-A796-D9BF6FBA4C61}" type="slidenum">
              <a:rPr lang="en-US" smtClean="0"/>
              <a:pPr/>
              <a:t>56</a:t>
            </a:fld>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1 year.  Continuous factors were fit using a restricted cubic spline.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Analyses were limited to transplants having essentially complete information regarding risk factors.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57</a:t>
            </a:fld>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1 year.  Continuous factors were fit using a restricted cubic spline.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Analyses were limited to transplants having essentially complete information regarding risk factors.</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58</a:t>
            </a:fld>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1 year.  Continuous factors were fit using a restricted cubic spline.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Analyses were limited to transplants having essentially complete information regarding risk factors.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59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6</a:t>
            </a:fld>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1 year.  Continuous factors were fit using a restricted cubic spline.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Analyses were limited to transplants having essentially complete information regarding risk factors.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60</a:t>
            </a:fld>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1 year.  Continuous factors were fit using a restricted cubic spline.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Analyses were limited to transplants having essentially complete information regarding risk factors.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61</a:t>
            </a:fld>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5 years.  Continuous factors were fit using a restricted cubic spline.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Analyses were limited to transplants having essentially complete information regarding risk factors.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62</a:t>
            </a:fld>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5 years.  Continuous factors were fit using a restricted cubic spline.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Analyses were limited to transplants having essentially complete information regarding risk factors.</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63</a:t>
            </a:fld>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5 years.  Continuous factors were fit using a restricted cubic spline.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Analyses were limited to transplants having essentially complete information regarding risk factors.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64</a:t>
            </a:fld>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5 years.  Continuous factors were fit using a restricted cubic spline.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Analyses were limited to transplants having essentially complete information regarding risk factors.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65</a:t>
            </a:fld>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5 years.  Continuous factors were fit using a restricted cubic spline.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Analyses were limited to transplants having essentially complete information regarding risk factors.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66</a:t>
            </a:fld>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10 years.  Continuous factors were fit using a restricted cubic spline.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Analyses were limited to transplants having essentially complete information regarding risk factors.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67</a:t>
            </a:fld>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10 years.  Continuous factors were fit using a restricted cubic spline.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Analyses were limited to transplants having essentially complete information regarding risk factors.</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68</a:t>
            </a:fld>
            <a:endParaRPr 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10 years.  Continuous factors were fit using a restricted cubic spline.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Analyses were limited to transplants having essentially complete information regarding risk factors.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69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Transplants with unknown donor ages are excluded from this tabulation.</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7</a:t>
            </a:fld>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10 years.  Continuous factors were fit using a restricted cubic spline.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Analyses were limited to transplants having essentially complete information regarding risk factors.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70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60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5000">
              <a:srgbClr val="330033"/>
            </a:gs>
            <a:gs pos="100000">
              <a:schemeClr val="tx1"/>
            </a:gs>
          </a:gsLst>
          <a:lin ang="16200000" scaled="1"/>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5000"/>
        <a:buFont typeface="Webdings" charset="2"/>
        <a:buChar char="&lt;"/>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Times"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Font typeface="Times" charset="0"/>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hyperlink" Target="Working_heartlung.ppt"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8.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0.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1.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2.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3.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4.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5.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8.xml.rels><?xml version="1.0" encoding="UTF-8" standalone="yes"?>
<Relationships xmlns="http://schemas.openxmlformats.org/package/2006/relationships"><Relationship Id="rId3" Type="http://schemas.openxmlformats.org/officeDocument/2006/relationships/chart" Target="../charts/chart33.xml"/><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9.xml.rels><?xml version="1.0" encoding="UTF-8" standalone="yes"?>
<Relationships xmlns="http://schemas.openxmlformats.org/package/2006/relationships"><Relationship Id="rId3" Type="http://schemas.openxmlformats.org/officeDocument/2006/relationships/chart" Target="../charts/chart34.xml"/><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0.xml.rels><?xml version="1.0" encoding="UTF-8" standalone="yes"?>
<Relationships xmlns="http://schemas.openxmlformats.org/package/2006/relationships"><Relationship Id="rId3" Type="http://schemas.openxmlformats.org/officeDocument/2006/relationships/chart" Target="../charts/chart35.xml"/><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1.xml.rels><?xml version="1.0" encoding="UTF-8" standalone="yes"?>
<Relationships xmlns="http://schemas.openxmlformats.org/package/2006/relationships"><Relationship Id="rId3" Type="http://schemas.openxmlformats.org/officeDocument/2006/relationships/chart" Target="../charts/chart36.xml"/><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2.xml.rels><?xml version="1.0" encoding="UTF-8" standalone="yes"?>
<Relationships xmlns="http://schemas.openxmlformats.org/package/2006/relationships"><Relationship Id="rId3" Type="http://schemas.openxmlformats.org/officeDocument/2006/relationships/chart" Target="../charts/chart37.xml"/><Relationship Id="rId2" Type="http://schemas.openxmlformats.org/officeDocument/2006/relationships/notesSlide" Target="../notesSlides/notesSlide4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chart" Target="../charts/chart38.xml"/><Relationship Id="rId2" Type="http://schemas.openxmlformats.org/officeDocument/2006/relationships/notesSlide" Target="../notesSlides/notesSlide4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8.xml.rels><?xml version="1.0" encoding="UTF-8" standalone="yes"?>
<Relationships xmlns="http://schemas.openxmlformats.org/package/2006/relationships"><Relationship Id="rId3" Type="http://schemas.openxmlformats.org/officeDocument/2006/relationships/chart" Target="../charts/chart39.xml"/><Relationship Id="rId2" Type="http://schemas.openxmlformats.org/officeDocument/2006/relationships/notesSlide" Target="../notesSlides/notesSlide4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9.xml.rels><?xml version="1.0" encoding="UTF-8" standalone="yes"?>
<Relationships xmlns="http://schemas.openxmlformats.org/package/2006/relationships"><Relationship Id="rId3" Type="http://schemas.openxmlformats.org/officeDocument/2006/relationships/chart" Target="../charts/chart40.xml"/><Relationship Id="rId2" Type="http://schemas.openxmlformats.org/officeDocument/2006/relationships/notesSlide" Target="../notesSlides/notesSlide4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0.xml.rels><?xml version="1.0" encoding="UTF-8" standalone="yes"?>
<Relationships xmlns="http://schemas.openxmlformats.org/package/2006/relationships"><Relationship Id="rId3" Type="http://schemas.openxmlformats.org/officeDocument/2006/relationships/chart" Target="../charts/chart41.xml"/><Relationship Id="rId2" Type="http://schemas.openxmlformats.org/officeDocument/2006/relationships/notesSlide" Target="../notesSlides/notesSlide5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1.xml.rels><?xml version="1.0" encoding="UTF-8" standalone="yes"?>
<Relationships xmlns="http://schemas.openxmlformats.org/package/2006/relationships"><Relationship Id="rId3" Type="http://schemas.openxmlformats.org/officeDocument/2006/relationships/chart" Target="../charts/chart42.xml"/><Relationship Id="rId2" Type="http://schemas.openxmlformats.org/officeDocument/2006/relationships/notesSlide" Target="../notesSlides/notesSlide5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chart" Target="../charts/chart43.xml"/><Relationship Id="rId2" Type="http://schemas.openxmlformats.org/officeDocument/2006/relationships/notesSlide" Target="../notesSlides/notesSlide5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chart" Target="../charts/chart44.xml"/><Relationship Id="rId2" Type="http://schemas.openxmlformats.org/officeDocument/2006/relationships/notesSlide" Target="../notesSlides/notesSlide5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chart" Target="../charts/chart45.xml"/><Relationship Id="rId2" Type="http://schemas.openxmlformats.org/officeDocument/2006/relationships/notesSlide" Target="../notesSlides/notesSlide5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0.xml.rels><?xml version="1.0" encoding="UTF-8" standalone="yes"?>
<Relationships xmlns="http://schemas.openxmlformats.org/package/2006/relationships"><Relationship Id="rId3" Type="http://schemas.openxmlformats.org/officeDocument/2006/relationships/chart" Target="../charts/chart46.xml"/><Relationship Id="rId2" Type="http://schemas.openxmlformats.org/officeDocument/2006/relationships/notesSlide" Target="../notesSlides/notesSlide6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1.xml.rels><?xml version="1.0" encoding="UTF-8" standalone="yes"?>
<Relationships xmlns="http://schemas.openxmlformats.org/package/2006/relationships"><Relationship Id="rId3" Type="http://schemas.openxmlformats.org/officeDocument/2006/relationships/chart" Target="../charts/chart47.xml"/><Relationship Id="rId2" Type="http://schemas.openxmlformats.org/officeDocument/2006/relationships/notesSlide" Target="../notesSlides/notesSlide6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chart" Target="../charts/chart48.xml"/><Relationship Id="rId2" Type="http://schemas.openxmlformats.org/officeDocument/2006/relationships/notesSlide" Target="../notesSlides/notesSlide6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5.xml.rels><?xml version="1.0" encoding="UTF-8" standalone="yes"?>
<Relationships xmlns="http://schemas.openxmlformats.org/package/2006/relationships"><Relationship Id="rId3" Type="http://schemas.openxmlformats.org/officeDocument/2006/relationships/chart" Target="../charts/chart49.xml"/><Relationship Id="rId2" Type="http://schemas.openxmlformats.org/officeDocument/2006/relationships/notesSlide" Target="../notesSlides/notesSlide6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6.xml.rels><?xml version="1.0" encoding="UTF-8" standalone="yes"?>
<Relationships xmlns="http://schemas.openxmlformats.org/package/2006/relationships"><Relationship Id="rId3" Type="http://schemas.openxmlformats.org/officeDocument/2006/relationships/chart" Target="../charts/chart50.xml"/><Relationship Id="rId2" Type="http://schemas.openxmlformats.org/officeDocument/2006/relationships/notesSlide" Target="../notesSlides/notesSlide6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chart" Target="../charts/chart51.xml"/><Relationship Id="rId2" Type="http://schemas.openxmlformats.org/officeDocument/2006/relationships/notesSlide" Target="../notesSlides/notesSlide6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0.xml.rels><?xml version="1.0" encoding="UTF-8" standalone="yes"?>
<Relationships xmlns="http://schemas.openxmlformats.org/package/2006/relationships"><Relationship Id="rId3" Type="http://schemas.openxmlformats.org/officeDocument/2006/relationships/chart" Target="../charts/chart52.xml"/><Relationship Id="rId2" Type="http://schemas.openxmlformats.org/officeDocument/2006/relationships/notesSlide" Target="../notesSlides/notesSlide7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sz="4000" dirty="0" smtClean="0"/>
              <a:t>LUNG TRANSPLANTATION</a:t>
            </a:r>
            <a:endParaRPr lang="en-US" sz="4000" dirty="0"/>
          </a:p>
        </p:txBody>
      </p:sp>
      <p:sp>
        <p:nvSpPr>
          <p:cNvPr id="3" name="Subtitle 2"/>
          <p:cNvSpPr>
            <a:spLocks noGrp="1"/>
          </p:cNvSpPr>
          <p:nvPr>
            <p:ph type="subTitle" idx="1"/>
          </p:nvPr>
        </p:nvSpPr>
        <p:spPr/>
        <p:txBody>
          <a:bodyPr/>
          <a:lstStyle/>
          <a:p>
            <a:r>
              <a:rPr lang="en-US" dirty="0" smtClean="0"/>
              <a:t>Pediatric Recipients</a:t>
            </a:r>
            <a:endParaRPr lang="en-US" dirty="0"/>
          </a:p>
        </p:txBody>
      </p:sp>
      <p:grpSp>
        <p:nvGrpSpPr>
          <p:cNvPr id="8" name="Group 7"/>
          <p:cNvGrpSpPr/>
          <p:nvPr/>
        </p:nvGrpSpPr>
        <p:grpSpPr>
          <a:xfrm>
            <a:off x="2" y="6146792"/>
            <a:ext cx="4715932" cy="711201"/>
            <a:chOff x="1" y="6067776"/>
            <a:chExt cx="4952999" cy="790224"/>
          </a:xfrm>
        </p:grpSpPr>
        <p:pic>
          <p:nvPicPr>
            <p:cNvPr id="10" name="Picture 9"/>
            <p:cNvPicPr>
              <a:picLocks noChangeAspect="1"/>
            </p:cNvPicPr>
            <p:nvPr/>
          </p:nvPicPr>
          <p:blipFill>
            <a:blip r:embed="rId3" cstate="print"/>
            <a:stretch>
              <a:fillRect/>
            </a:stretch>
          </p:blipFill>
          <p:spPr>
            <a:xfrm>
              <a:off x="1" y="6172200"/>
              <a:ext cx="4952999" cy="685800"/>
            </a:xfrm>
            <a:prstGeom prst="rect">
              <a:avLst/>
            </a:prstGeom>
          </p:spPr>
        </p:pic>
        <p:sp>
          <p:nvSpPr>
            <p:cNvPr id="11" name="TextBox 10"/>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5" name="TextBox 14"/>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1143000"/>
          </a:xfrm>
        </p:spPr>
        <p:txBody>
          <a:bodyPr/>
          <a:lstStyle/>
          <a:p>
            <a:r>
              <a:rPr lang="en-US" sz="2600" dirty="0" smtClean="0"/>
              <a:t>Pediatric Lung Transplants</a:t>
            </a:r>
            <a:r>
              <a:rPr lang="en-US" sz="2800" dirty="0" smtClean="0"/>
              <a:t/>
            </a:r>
            <a:br>
              <a:rPr lang="en-US" sz="2800" dirty="0" smtClean="0"/>
            </a:br>
            <a:r>
              <a:rPr lang="en-US" sz="2400" dirty="0" smtClean="0"/>
              <a:t>Number of Centers Reporting Transplants by Location</a:t>
            </a:r>
            <a:br>
              <a:rPr lang="en-US" sz="2400" dirty="0" smtClean="0"/>
            </a:br>
            <a:r>
              <a:rPr lang="en-US" sz="2000" dirty="0" smtClean="0"/>
              <a:t>(Transplants: January 1986 – 2011)</a:t>
            </a:r>
            <a:endParaRPr lang="en-US" sz="2000" dirty="0"/>
          </a:p>
        </p:txBody>
      </p:sp>
      <p:graphicFrame>
        <p:nvGraphicFramePr>
          <p:cNvPr id="4" name="Content Placeholder 3"/>
          <p:cNvGraphicFramePr>
            <a:graphicFrameLocks noGrp="1"/>
          </p:cNvGraphicFramePr>
          <p:nvPr>
            <p:ph idx="1"/>
          </p:nvPr>
        </p:nvGraphicFramePr>
        <p:xfrm>
          <a:off x="228600" y="1371600"/>
          <a:ext cx="86106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5105400" y="6248400"/>
            <a:ext cx="3886200" cy="461665"/>
          </a:xfrm>
          <a:prstGeom prst="rect">
            <a:avLst/>
          </a:prstGeom>
          <a:noFill/>
        </p:spPr>
        <p:txBody>
          <a:bodyPr wrap="square" rtlCol="0">
            <a:spAutoFit/>
          </a:bodyPr>
          <a:lstStyle/>
          <a:p>
            <a:r>
              <a:rPr lang="en-US" sz="1200" b="1" dirty="0" smtClean="0">
                <a:solidFill>
                  <a:srgbClr val="FFFF00"/>
                </a:solidFill>
              </a:rPr>
              <a:t>Analysis includes deceased and living donor transplants.</a:t>
            </a:r>
            <a:endParaRPr lang="en-US" sz="1200" dirty="0">
              <a:solidFill>
                <a:srgbClr val="FFFF00"/>
              </a:solidFill>
            </a:endParaRPr>
          </a:p>
        </p:txBody>
      </p:sp>
      <p:grpSp>
        <p:nvGrpSpPr>
          <p:cNvPr id="14" name="Group 13"/>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7" name="TextBox 16"/>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143000"/>
          </a:xfrm>
        </p:spPr>
        <p:txBody>
          <a:bodyPr/>
          <a:lstStyle/>
          <a:p>
            <a:r>
              <a:rPr lang="en-US" sz="2600" dirty="0" smtClean="0"/>
              <a:t>Pediatric Lung Transplants</a:t>
            </a:r>
            <a:br>
              <a:rPr lang="en-US" sz="2600" dirty="0" smtClean="0"/>
            </a:br>
            <a:r>
              <a:rPr lang="en-US" sz="2400" dirty="0" smtClean="0"/>
              <a:t>Number of Centers Reporting Transplants by Center Volume</a:t>
            </a:r>
            <a:endParaRPr lang="en-US" sz="2400" dirty="0"/>
          </a:p>
        </p:txBody>
      </p:sp>
      <p:graphicFrame>
        <p:nvGraphicFramePr>
          <p:cNvPr id="4" name="Content Placeholder 3"/>
          <p:cNvGraphicFramePr>
            <a:graphicFrameLocks noGrp="1"/>
          </p:cNvGraphicFramePr>
          <p:nvPr>
            <p:ph idx="1"/>
          </p:nvPr>
        </p:nvGraphicFramePr>
        <p:xfrm>
          <a:off x="228600" y="1143000"/>
          <a:ext cx="86106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5562600" y="6248400"/>
            <a:ext cx="3429000" cy="461665"/>
          </a:xfrm>
          <a:prstGeom prst="rect">
            <a:avLst/>
          </a:prstGeom>
          <a:noFill/>
        </p:spPr>
        <p:txBody>
          <a:bodyPr wrap="square" rtlCol="0">
            <a:spAutoFit/>
          </a:bodyPr>
          <a:lstStyle/>
          <a:p>
            <a:r>
              <a:rPr lang="en-US" sz="1200" b="1" dirty="0" smtClean="0">
                <a:solidFill>
                  <a:srgbClr val="FFFF00"/>
                </a:solidFill>
              </a:rPr>
              <a:t>Analysis includes deceased and living donor transplants.</a:t>
            </a:r>
            <a:endParaRPr lang="en-US" sz="1200" dirty="0">
              <a:solidFill>
                <a:srgbClr val="FFFF00"/>
              </a:solidFill>
            </a:endParaRPr>
          </a:p>
        </p:txBody>
      </p:sp>
      <p:grpSp>
        <p:nvGrpSpPr>
          <p:cNvPr id="14" name="Group 13"/>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7" name="TextBox 16"/>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143000"/>
          </a:xfrm>
        </p:spPr>
        <p:txBody>
          <a:bodyPr/>
          <a:lstStyle/>
          <a:p>
            <a:r>
              <a:rPr lang="en-US" sz="2600" dirty="0" smtClean="0"/>
              <a:t>Pediatric Lung Transplants</a:t>
            </a:r>
            <a:r>
              <a:rPr lang="en-US" sz="2800" dirty="0" smtClean="0"/>
              <a:t/>
            </a:r>
            <a:br>
              <a:rPr lang="en-US" sz="2800" dirty="0" smtClean="0"/>
            </a:br>
            <a:r>
              <a:rPr lang="en-US" sz="2400" dirty="0" smtClean="0"/>
              <a:t>Number of Transplants by Center Volume</a:t>
            </a:r>
            <a:endParaRPr lang="en-US" sz="2400" dirty="0"/>
          </a:p>
        </p:txBody>
      </p:sp>
      <p:graphicFrame>
        <p:nvGraphicFramePr>
          <p:cNvPr id="4" name="Content Placeholder 3"/>
          <p:cNvGraphicFramePr>
            <a:graphicFrameLocks noGrp="1"/>
          </p:cNvGraphicFramePr>
          <p:nvPr>
            <p:ph idx="1"/>
          </p:nvPr>
        </p:nvGraphicFramePr>
        <p:xfrm>
          <a:off x="228600" y="1143000"/>
          <a:ext cx="8610600" cy="5025788"/>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5105400" y="6248400"/>
            <a:ext cx="3886200" cy="461665"/>
          </a:xfrm>
          <a:prstGeom prst="rect">
            <a:avLst/>
          </a:prstGeom>
          <a:noFill/>
        </p:spPr>
        <p:txBody>
          <a:bodyPr wrap="square" rtlCol="0">
            <a:spAutoFit/>
          </a:bodyPr>
          <a:lstStyle/>
          <a:p>
            <a:r>
              <a:rPr lang="en-US" sz="1200" b="1" dirty="0" smtClean="0">
                <a:solidFill>
                  <a:srgbClr val="FFFF00"/>
                </a:solidFill>
              </a:rPr>
              <a:t>Analysis includes deceased and living donor transplants.</a:t>
            </a:r>
            <a:endParaRPr lang="en-US" sz="1200" dirty="0">
              <a:solidFill>
                <a:srgbClr val="FFFF00"/>
              </a:solidFill>
            </a:endParaRPr>
          </a:p>
        </p:txBody>
      </p:sp>
      <p:grpSp>
        <p:nvGrpSpPr>
          <p:cNvPr id="14" name="Group 13"/>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7" name="TextBox 16"/>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600" dirty="0" smtClean="0"/>
              <a:t>Pediatric Lung Transplants</a:t>
            </a:r>
            <a:r>
              <a:rPr lang="en-US" sz="2400" dirty="0" smtClean="0"/>
              <a:t/>
            </a:r>
            <a:br>
              <a:rPr lang="en-US" sz="2400" dirty="0" smtClean="0"/>
            </a:br>
            <a:r>
              <a:rPr lang="en-US" sz="2400" dirty="0" smtClean="0"/>
              <a:t>Indications by Age Group </a:t>
            </a:r>
            <a:r>
              <a:rPr lang="en-US" sz="2000" dirty="0" smtClean="0"/>
              <a:t>(Transplants: January 1990 – June 2012)</a:t>
            </a:r>
            <a:endParaRPr lang="en-US" sz="2000" dirty="0"/>
          </a:p>
        </p:txBody>
      </p:sp>
      <p:graphicFrame>
        <p:nvGraphicFramePr>
          <p:cNvPr id="11" name="Content Placeholder 10">
            <a:hlinkClick r:id="rId3"/>
          </p:cNvPr>
          <p:cNvGraphicFramePr>
            <a:graphicFrameLocks noGrp="1"/>
          </p:cNvGraphicFramePr>
          <p:nvPr>
            <p:ph idx="1"/>
          </p:nvPr>
        </p:nvGraphicFramePr>
        <p:xfrm>
          <a:off x="381000" y="1142994"/>
          <a:ext cx="8458206" cy="4953001"/>
        </p:xfrm>
        <a:graphic>
          <a:graphicData uri="http://schemas.openxmlformats.org/drawingml/2006/table">
            <a:tbl>
              <a:tblPr bandRow="1">
                <a:tableStyleId>{5C22544A-7EE6-4342-B048-85BDC9FD1C3A}</a:tableStyleId>
              </a:tblPr>
              <a:tblGrid>
                <a:gridCol w="3657600"/>
                <a:gridCol w="533400"/>
                <a:gridCol w="495306"/>
                <a:gridCol w="628650"/>
                <a:gridCol w="628650"/>
                <a:gridCol w="628650"/>
                <a:gridCol w="628650"/>
                <a:gridCol w="628650"/>
                <a:gridCol w="628650"/>
              </a:tblGrid>
              <a:tr h="291353">
                <a:tc>
                  <a:txBody>
                    <a:bodyPr/>
                    <a:lstStyle/>
                    <a:p>
                      <a:pPr rtl="0" fontAlgn="t"/>
                      <a:r>
                        <a:rPr lang="en-US" sz="1350" b="1" dirty="0">
                          <a:solidFill>
                            <a:srgbClr val="FFFF00"/>
                          </a:solidFill>
                        </a:rPr>
                        <a:t>Diagnosis</a:t>
                      </a:r>
                      <a:endParaRPr lang="en-US" sz="1350" dirty="0">
                        <a:solidFill>
                          <a:srgbClr val="FFFF00"/>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gridSpan="2">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350" b="1" kern="1200" dirty="0" smtClean="0">
                          <a:solidFill>
                            <a:srgbClr val="FFFF00"/>
                          </a:solidFill>
                          <a:latin typeface="+mn-lt"/>
                          <a:ea typeface="+mn-ea"/>
                          <a:cs typeface="+mn-cs"/>
                        </a:rPr>
                        <a:t>&lt; 1 Year</a:t>
                      </a:r>
                      <a:endParaRPr lang="en-US" sz="1350" dirty="0">
                        <a:solidFill>
                          <a:srgbClr val="FFFF00"/>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pPr algn="ctr" rtl="0" fontAlgn="t"/>
                      <a:endParaRPr lang="en-US" dirty="0">
                        <a:solidFill>
                          <a:srgbClr val="FFFF00"/>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gridSpan="2">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350" b="1" kern="1200" dirty="0" smtClean="0">
                          <a:solidFill>
                            <a:srgbClr val="FFFF00"/>
                          </a:solidFill>
                          <a:latin typeface="+mn-lt"/>
                          <a:ea typeface="+mn-ea"/>
                          <a:cs typeface="+mn-cs"/>
                        </a:rPr>
                        <a:t>1-5 Years</a:t>
                      </a:r>
                      <a:endParaRPr lang="en-US" sz="1350" dirty="0">
                        <a:solidFill>
                          <a:srgbClr val="FFFF00"/>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pPr algn="ctr" rtl="0" fontAlgn="t"/>
                      <a:endParaRPr lang="en-US" dirty="0">
                        <a:solidFill>
                          <a:srgbClr val="FFFF00"/>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gridSpan="2">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350" b="1" kern="1200" dirty="0" smtClean="0">
                          <a:solidFill>
                            <a:srgbClr val="FFFF00"/>
                          </a:solidFill>
                          <a:latin typeface="+mn-lt"/>
                          <a:ea typeface="+mn-ea"/>
                          <a:cs typeface="+mn-cs"/>
                        </a:rPr>
                        <a:t>6-10 Years</a:t>
                      </a:r>
                      <a:endParaRPr lang="en-US" sz="1350" dirty="0">
                        <a:solidFill>
                          <a:srgbClr val="FFFF00"/>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pPr algn="ctr" rtl="0" fontAlgn="t"/>
                      <a:endParaRPr lang="en-US" dirty="0">
                        <a:solidFill>
                          <a:srgbClr val="FFFF00"/>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gridSpan="2">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350" b="1" kern="1200" dirty="0" smtClean="0">
                          <a:solidFill>
                            <a:srgbClr val="FFFF00"/>
                          </a:solidFill>
                          <a:latin typeface="+mn-lt"/>
                          <a:ea typeface="+mn-ea"/>
                          <a:cs typeface="+mn-cs"/>
                        </a:rPr>
                        <a:t>11-17 Years</a:t>
                      </a:r>
                      <a:endParaRPr lang="en-US" sz="1350" dirty="0">
                        <a:solidFill>
                          <a:srgbClr val="FFFF00"/>
                        </a:solidFill>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pPr algn="ctr" rtl="0" fontAlgn="t"/>
                      <a:endParaRPr lang="en-US" dirty="0">
                        <a:solidFill>
                          <a:srgbClr val="FFFF00"/>
                        </a:solidFill>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291353">
                <a:tc>
                  <a:txBody>
                    <a:bodyPr/>
                    <a:lstStyle/>
                    <a:p>
                      <a:pPr rtl="0" fontAlgn="t"/>
                      <a:r>
                        <a:rPr lang="en-US" sz="1350" b="1" dirty="0">
                          <a:solidFill>
                            <a:schemeClr val="tx1"/>
                          </a:solidFill>
                          <a:cs typeface="Arial"/>
                        </a:rPr>
                        <a:t>Cystic Fibrosis</a:t>
                      </a:r>
                      <a:endParaRPr lang="en-US" sz="135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a:solidFill>
                            <a:schemeClr val="tx1"/>
                          </a:solidFill>
                          <a:latin typeface="+mn-lt"/>
                        </a:rPr>
                        <a:t>1</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1.0%</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a:solidFill>
                            <a:schemeClr val="tx1"/>
                          </a:solidFill>
                          <a:latin typeface="+mn-lt"/>
                        </a:rPr>
                        <a:t>6</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4.8%</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140</a:t>
                      </a:r>
                      <a:endParaRPr lang="en-US" sz="135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53.0%</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916</a:t>
                      </a:r>
                      <a:endParaRPr lang="en-US" sz="135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70.6%</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291353">
                <a:tc>
                  <a:txBody>
                    <a:bodyPr/>
                    <a:lstStyle/>
                    <a:p>
                      <a:pPr rtl="0" fontAlgn="t"/>
                      <a:r>
                        <a:rPr lang="en-US" sz="1350" b="1" dirty="0">
                          <a:solidFill>
                            <a:schemeClr val="tx1"/>
                          </a:solidFill>
                          <a:cs typeface="Arial"/>
                        </a:rPr>
                        <a:t>Idiopathic Pulmonary Arterial Hypertension</a:t>
                      </a:r>
                      <a:endParaRPr lang="en-US" sz="135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a:solidFill>
                            <a:schemeClr val="tx1"/>
                          </a:solidFill>
                          <a:latin typeface="+mn-lt"/>
                        </a:rPr>
                        <a:t>12</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12.5%</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28</a:t>
                      </a:r>
                      <a:endParaRPr lang="en-US" sz="135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22.4%</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23</a:t>
                      </a:r>
                      <a:endParaRPr lang="en-US" sz="135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8.7%</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101</a:t>
                      </a:r>
                      <a:endParaRPr lang="en-US" sz="135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7.8%</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291353">
                <a:tc>
                  <a:txBody>
                    <a:bodyPr/>
                    <a:lstStyle/>
                    <a:p>
                      <a:pPr rtl="0" fontAlgn="t"/>
                      <a:r>
                        <a:rPr lang="en-US" sz="1350" b="1" dirty="0">
                          <a:solidFill>
                            <a:schemeClr val="tx1"/>
                          </a:solidFill>
                          <a:cs typeface="Arial"/>
                        </a:rPr>
                        <a:t>Re-Transplant: Obliterative Bronchiolitis</a:t>
                      </a:r>
                      <a:endParaRPr lang="en-US" sz="135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a:solidFill>
                            <a:schemeClr val="tx1"/>
                          </a:solidFill>
                          <a:latin typeface="+mn-lt"/>
                        </a:rPr>
                        <a:t> </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a:solidFill>
                            <a:schemeClr val="tx1"/>
                          </a:solidFill>
                          <a:latin typeface="+mn-lt"/>
                        </a:rPr>
                        <a:t> </a:t>
                      </a: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a:solidFill>
                            <a:schemeClr val="tx1"/>
                          </a:solidFill>
                          <a:latin typeface="+mn-lt"/>
                        </a:rPr>
                        <a:t>7</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5.6%</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a:solidFill>
                            <a:schemeClr val="tx1"/>
                          </a:solidFill>
                          <a:latin typeface="+mn-lt"/>
                        </a:rPr>
                        <a:t>9</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3.4%</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39</a:t>
                      </a:r>
                      <a:endParaRPr lang="en-US" sz="135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3.0%</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291353">
                <a:tc>
                  <a:txBody>
                    <a:bodyPr/>
                    <a:lstStyle/>
                    <a:p>
                      <a:pPr rtl="0" fontAlgn="t"/>
                      <a:r>
                        <a:rPr lang="en-US" sz="1350" b="1" dirty="0">
                          <a:solidFill>
                            <a:schemeClr val="tx1"/>
                          </a:solidFill>
                          <a:cs typeface="Arial"/>
                        </a:rPr>
                        <a:t>Congenital Heart Disease</a:t>
                      </a:r>
                      <a:endParaRPr lang="en-US" sz="135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16</a:t>
                      </a:r>
                      <a:endParaRPr lang="en-US" sz="135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16.7%</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10</a:t>
                      </a:r>
                      <a:endParaRPr lang="en-US" sz="135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8.0%</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a:solidFill>
                            <a:schemeClr val="tx1"/>
                          </a:solidFill>
                          <a:latin typeface="+mn-lt"/>
                        </a:rPr>
                        <a:t>4</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1.5%</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11</a:t>
                      </a:r>
                      <a:endParaRPr lang="en-US" sz="135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0.8%</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291353">
                <a:tc>
                  <a:txBody>
                    <a:bodyPr/>
                    <a:lstStyle/>
                    <a:p>
                      <a:pPr rtl="0" fontAlgn="t"/>
                      <a:r>
                        <a:rPr lang="en-US" sz="1350" b="1" dirty="0">
                          <a:solidFill>
                            <a:schemeClr val="tx1"/>
                          </a:solidFill>
                          <a:cs typeface="Arial"/>
                        </a:rPr>
                        <a:t>Idiopathic Pulmonary </a:t>
                      </a:r>
                      <a:r>
                        <a:rPr lang="en-US" sz="1350" b="1" dirty="0" smtClean="0">
                          <a:solidFill>
                            <a:schemeClr val="tx1"/>
                          </a:solidFill>
                          <a:cs typeface="Arial"/>
                        </a:rPr>
                        <a:t>Fibrosis</a:t>
                      </a:r>
                      <a:endParaRPr lang="en-US" sz="135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10</a:t>
                      </a:r>
                      <a:endParaRPr lang="en-US" sz="135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10.4%</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a:solidFill>
                            <a:schemeClr val="tx1"/>
                          </a:solidFill>
                          <a:latin typeface="+mn-lt"/>
                        </a:rPr>
                        <a:t>21</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16.8%</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a:solidFill>
                            <a:schemeClr val="tx1"/>
                          </a:solidFill>
                          <a:latin typeface="+mn-lt"/>
                        </a:rPr>
                        <a:t>15</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5.7%</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43</a:t>
                      </a:r>
                      <a:endParaRPr lang="en-US" sz="135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3.3%</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291353">
                <a:tc>
                  <a:txBody>
                    <a:bodyPr/>
                    <a:lstStyle/>
                    <a:p>
                      <a:pPr rtl="0" fontAlgn="t"/>
                      <a:r>
                        <a:rPr lang="en-US" sz="1350" b="1" dirty="0">
                          <a:solidFill>
                            <a:schemeClr val="tx1"/>
                          </a:solidFill>
                          <a:cs typeface="Arial"/>
                        </a:rPr>
                        <a:t>Obliterative Bronchiolitis (Not Re-TX)</a:t>
                      </a:r>
                      <a:endParaRPr lang="en-US" sz="135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a:solidFill>
                            <a:schemeClr val="tx1"/>
                          </a:solidFill>
                          <a:latin typeface="+mn-lt"/>
                        </a:rPr>
                        <a:t> </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a:solidFill>
                            <a:schemeClr val="tx1"/>
                          </a:solidFill>
                          <a:latin typeface="+mn-lt"/>
                        </a:rPr>
                        <a:t> </a:t>
                      </a: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a:solidFill>
                            <a:schemeClr val="tx1"/>
                          </a:solidFill>
                          <a:latin typeface="+mn-lt"/>
                        </a:rPr>
                        <a:t>10</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8.0%</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18</a:t>
                      </a:r>
                      <a:endParaRPr lang="en-US" sz="135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6.8%</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55</a:t>
                      </a:r>
                      <a:endParaRPr lang="en-US" sz="135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4.2%</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291353">
                <a:tc>
                  <a:txBody>
                    <a:bodyPr/>
                    <a:lstStyle/>
                    <a:p>
                      <a:pPr rtl="0" fontAlgn="t"/>
                      <a:r>
                        <a:rPr lang="en-US" sz="1350" b="1" dirty="0">
                          <a:solidFill>
                            <a:schemeClr val="tx1"/>
                          </a:solidFill>
                          <a:cs typeface="Arial"/>
                        </a:rPr>
                        <a:t>Re-Transplant: Not OB</a:t>
                      </a:r>
                      <a:endParaRPr lang="en-US" sz="135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a:solidFill>
                            <a:schemeClr val="tx1"/>
                          </a:solidFill>
                          <a:latin typeface="+mn-lt"/>
                        </a:rPr>
                        <a:t>3</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3.1%</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a:solidFill>
                            <a:schemeClr val="tx1"/>
                          </a:solidFill>
                          <a:latin typeface="+mn-lt"/>
                        </a:rPr>
                        <a:t>4</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3.2%</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a:solidFill>
                            <a:schemeClr val="tx1"/>
                          </a:solidFill>
                          <a:latin typeface="+mn-lt"/>
                        </a:rPr>
                        <a:t>8</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3.0%</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a:solidFill>
                            <a:schemeClr val="tx1"/>
                          </a:solidFill>
                          <a:latin typeface="+mn-lt"/>
                        </a:rPr>
                        <a:t>30</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2.3%</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291353">
                <a:tc>
                  <a:txBody>
                    <a:bodyPr/>
                    <a:lstStyle/>
                    <a:p>
                      <a:pPr rtl="0" fontAlgn="t"/>
                      <a:r>
                        <a:rPr lang="en-US" sz="1350" b="1" dirty="0">
                          <a:solidFill>
                            <a:schemeClr val="tx1"/>
                          </a:solidFill>
                          <a:cs typeface="Arial"/>
                        </a:rPr>
                        <a:t>Interstitial Pneumonitis</a:t>
                      </a:r>
                      <a:endParaRPr lang="en-US" sz="135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a:solidFill>
                            <a:schemeClr val="tx1"/>
                          </a:solidFill>
                          <a:latin typeface="+mn-lt"/>
                        </a:rPr>
                        <a:t>1</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1.0%</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a:solidFill>
                            <a:schemeClr val="tx1"/>
                          </a:solidFill>
                          <a:latin typeface="+mn-lt"/>
                        </a:rPr>
                        <a:t>2</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1.6%</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a:solidFill>
                            <a:schemeClr val="tx1"/>
                          </a:solidFill>
                          <a:latin typeface="+mn-lt"/>
                        </a:rPr>
                        <a:t>2</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0.8%</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a:solidFill>
                            <a:schemeClr val="tx1"/>
                          </a:solidFill>
                          <a:latin typeface="+mn-lt"/>
                        </a:rPr>
                        <a:t> </a:t>
                      </a:r>
                      <a:r>
                        <a:rPr lang="en-US" sz="1350" b="1" i="0" u="none" strike="noStrike" dirty="0" smtClean="0">
                          <a:solidFill>
                            <a:schemeClr val="tx1"/>
                          </a:solidFill>
                          <a:latin typeface="+mn-lt"/>
                        </a:rPr>
                        <a:t>1</a:t>
                      </a:r>
                      <a:endParaRPr lang="en-US" sz="135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a:solidFill>
                            <a:schemeClr val="tx1"/>
                          </a:solidFill>
                          <a:latin typeface="+mn-lt"/>
                        </a:rPr>
                        <a:t> </a:t>
                      </a:r>
                      <a:r>
                        <a:rPr lang="en-US" sz="1350" b="1" i="0" u="none" strike="noStrike" dirty="0" smtClean="0">
                          <a:solidFill>
                            <a:schemeClr val="tx1"/>
                          </a:solidFill>
                          <a:latin typeface="+mn-lt"/>
                        </a:rPr>
                        <a:t>0.1%</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291353">
                <a:tc>
                  <a:txBody>
                    <a:bodyPr/>
                    <a:lstStyle/>
                    <a:p>
                      <a:pPr rtl="0" fontAlgn="t"/>
                      <a:r>
                        <a:rPr lang="en-US" sz="1350" b="1" dirty="0">
                          <a:solidFill>
                            <a:schemeClr val="tx1"/>
                          </a:solidFill>
                          <a:cs typeface="Arial"/>
                        </a:rPr>
                        <a:t>Pulmonary Vascular Disease</a:t>
                      </a:r>
                      <a:endParaRPr lang="en-US" sz="135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a:solidFill>
                            <a:schemeClr val="tx1"/>
                          </a:solidFill>
                          <a:latin typeface="+mn-lt"/>
                        </a:rPr>
                        <a:t>8</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8.3%</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a:solidFill>
                            <a:schemeClr val="tx1"/>
                          </a:solidFill>
                          <a:latin typeface="+mn-lt"/>
                        </a:rPr>
                        <a:t>7</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5.6%</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a:solidFill>
                            <a:schemeClr val="tx1"/>
                          </a:solidFill>
                          <a:latin typeface="+mn-lt"/>
                        </a:rPr>
                        <a:t>4</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1.5%</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 1</a:t>
                      </a:r>
                      <a:endParaRPr lang="en-US" sz="135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0.1%</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291353">
                <a:tc>
                  <a:txBody>
                    <a:bodyPr/>
                    <a:lstStyle/>
                    <a:p>
                      <a:pPr rtl="0" fontAlgn="t"/>
                      <a:r>
                        <a:rPr lang="en-US" sz="1350" b="1" dirty="0">
                          <a:solidFill>
                            <a:schemeClr val="tx1"/>
                          </a:solidFill>
                          <a:cs typeface="Arial"/>
                        </a:rPr>
                        <a:t>Eisenmenger’s Syndrome</a:t>
                      </a:r>
                      <a:endParaRPr lang="en-US" sz="135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a:solidFill>
                            <a:schemeClr val="tx1"/>
                          </a:solidFill>
                          <a:latin typeface="+mn-lt"/>
                        </a:rPr>
                        <a:t>1</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1.0%</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a:solidFill>
                            <a:schemeClr val="tx1"/>
                          </a:solidFill>
                          <a:latin typeface="+mn-lt"/>
                        </a:rPr>
                        <a:t>5</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4.0%</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a:solidFill>
                            <a:schemeClr val="tx1"/>
                          </a:solidFill>
                          <a:latin typeface="+mn-lt"/>
                        </a:rPr>
                        <a:t>3</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1.1%</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a:solidFill>
                            <a:schemeClr val="tx1"/>
                          </a:solidFill>
                          <a:latin typeface="+mn-lt"/>
                        </a:rPr>
                        <a:t>9</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0.7%</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291353">
                <a:tc>
                  <a:txBody>
                    <a:bodyPr/>
                    <a:lstStyle/>
                    <a:p>
                      <a:pPr rtl="0" fontAlgn="t"/>
                      <a:r>
                        <a:rPr lang="en-US" sz="1350" b="1" dirty="0">
                          <a:solidFill>
                            <a:schemeClr val="tx1"/>
                          </a:solidFill>
                          <a:cs typeface="Arial"/>
                        </a:rPr>
                        <a:t>Pulmonary Fibrosis, Other</a:t>
                      </a:r>
                      <a:endParaRPr lang="en-US" sz="135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a:solidFill>
                            <a:schemeClr val="tx1"/>
                          </a:solidFill>
                          <a:latin typeface="+mn-lt"/>
                        </a:rPr>
                        <a:t>7</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7.3%</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11</a:t>
                      </a:r>
                      <a:endParaRPr lang="en-US" sz="135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8.8%</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14</a:t>
                      </a:r>
                      <a:endParaRPr lang="en-US" sz="135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5.3%</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29</a:t>
                      </a:r>
                      <a:endParaRPr lang="en-US" sz="135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2.2%</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291353">
                <a:tc>
                  <a:txBody>
                    <a:bodyPr/>
                    <a:lstStyle/>
                    <a:p>
                      <a:pPr rtl="0" fontAlgn="t"/>
                      <a:r>
                        <a:rPr lang="en-US" sz="1350" b="1" dirty="0">
                          <a:solidFill>
                            <a:schemeClr val="tx1"/>
                          </a:solidFill>
                          <a:cs typeface="Arial"/>
                        </a:rPr>
                        <a:t>Surfactant Protein B Deficiency</a:t>
                      </a:r>
                      <a:endParaRPr lang="en-US" sz="135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a:solidFill>
                            <a:schemeClr val="tx1"/>
                          </a:solidFill>
                          <a:latin typeface="+mn-lt"/>
                        </a:rPr>
                        <a:t>16</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16.7%</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a:solidFill>
                            <a:schemeClr val="tx1"/>
                          </a:solidFill>
                          <a:latin typeface="+mn-lt"/>
                        </a:rPr>
                        <a:t>3</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2.4%</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a:solidFill>
                            <a:schemeClr val="tx1"/>
                          </a:solidFill>
                          <a:latin typeface="+mn-lt"/>
                        </a:rPr>
                        <a:t> </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a:solidFill>
                            <a:schemeClr val="tx1"/>
                          </a:solidFill>
                          <a:latin typeface="+mn-lt"/>
                        </a:rPr>
                        <a:t> </a:t>
                      </a: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a:solidFill>
                            <a:schemeClr val="tx1"/>
                          </a:solidFill>
                          <a:latin typeface="+mn-lt"/>
                        </a:rPr>
                        <a:t> </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a:solidFill>
                            <a:schemeClr val="tx1"/>
                          </a:solidFill>
                          <a:latin typeface="+mn-lt"/>
                        </a:rPr>
                        <a:t> </a:t>
                      </a:r>
                    </a:p>
                  </a:txBody>
                  <a:tcPr marL="0" marR="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291353">
                <a:tc>
                  <a:txBody>
                    <a:bodyPr/>
                    <a:lstStyle/>
                    <a:p>
                      <a:pPr rtl="0" fontAlgn="t"/>
                      <a:r>
                        <a:rPr lang="en-US" sz="1350" b="1" dirty="0">
                          <a:solidFill>
                            <a:schemeClr val="tx1"/>
                          </a:solidFill>
                          <a:cs typeface="Arial"/>
                        </a:rPr>
                        <a:t>COPD/Emphysema</a:t>
                      </a:r>
                      <a:endParaRPr lang="en-US" sz="135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a:solidFill>
                            <a:schemeClr val="tx1"/>
                          </a:solidFill>
                          <a:latin typeface="+mn-lt"/>
                        </a:rPr>
                        <a:t>4</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4.2%</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a:solidFill>
                            <a:schemeClr val="tx1"/>
                          </a:solidFill>
                          <a:latin typeface="+mn-lt"/>
                        </a:rPr>
                        <a:t>2</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1.6%</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a:solidFill>
                            <a:schemeClr val="tx1"/>
                          </a:solidFill>
                          <a:latin typeface="+mn-lt"/>
                        </a:rPr>
                        <a:t>2</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0.8%</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10</a:t>
                      </a:r>
                      <a:endParaRPr lang="en-US" sz="135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0.8%</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291353">
                <a:tc>
                  <a:txBody>
                    <a:bodyPr/>
                    <a:lstStyle/>
                    <a:p>
                      <a:pPr rtl="0" fontAlgn="t"/>
                      <a:r>
                        <a:rPr lang="en-US" sz="1350" b="1" dirty="0">
                          <a:solidFill>
                            <a:schemeClr val="tx1"/>
                          </a:solidFill>
                          <a:cs typeface="Arial"/>
                        </a:rPr>
                        <a:t>Bronchopulmonary Dysplasia</a:t>
                      </a:r>
                      <a:endParaRPr lang="en-US" sz="135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a:solidFill>
                            <a:schemeClr val="tx1"/>
                          </a:solidFill>
                          <a:latin typeface="+mn-lt"/>
                        </a:rPr>
                        <a:t>3</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3.1%</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a:solidFill>
                            <a:schemeClr val="tx1"/>
                          </a:solidFill>
                          <a:latin typeface="+mn-lt"/>
                        </a:rPr>
                        <a:t>3</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2.4%</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a:solidFill>
                            <a:schemeClr val="tx1"/>
                          </a:solidFill>
                          <a:latin typeface="+mn-lt"/>
                        </a:rPr>
                        <a:t>6</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2.3%</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a:solidFill>
                            <a:schemeClr val="tx1"/>
                          </a:solidFill>
                          <a:latin typeface="+mn-lt"/>
                        </a:rPr>
                        <a:t>3</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0.2%</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291353">
                <a:tc>
                  <a:txBody>
                    <a:bodyPr/>
                    <a:lstStyle/>
                    <a:p>
                      <a:pPr rtl="0" fontAlgn="t"/>
                      <a:r>
                        <a:rPr lang="en-US" sz="1350" b="1" dirty="0">
                          <a:solidFill>
                            <a:schemeClr val="tx1"/>
                          </a:solidFill>
                          <a:cs typeface="Arial"/>
                        </a:rPr>
                        <a:t>Bronchiectasis</a:t>
                      </a:r>
                      <a:endParaRPr lang="en-US" sz="135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a:solidFill>
                            <a:schemeClr val="tx1"/>
                          </a:solidFill>
                          <a:latin typeface="+mn-lt"/>
                        </a:rPr>
                        <a:t>1</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1.0%</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a:solidFill>
                            <a:schemeClr val="tx1"/>
                          </a:solidFill>
                          <a:latin typeface="+mn-lt"/>
                        </a:rPr>
                        <a:t> </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a:solidFill>
                            <a:schemeClr val="tx1"/>
                          </a:solidFill>
                          <a:latin typeface="+mn-lt"/>
                        </a:rPr>
                        <a:t> </a:t>
                      </a: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a:solidFill>
                            <a:schemeClr val="tx1"/>
                          </a:solidFill>
                          <a:latin typeface="+mn-lt"/>
                        </a:rPr>
                        <a:t>3</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1.1%</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17</a:t>
                      </a:r>
                      <a:endParaRPr lang="en-US" sz="135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350" b="1" i="0" u="none" strike="noStrike" dirty="0" smtClean="0">
                          <a:solidFill>
                            <a:schemeClr val="tx1"/>
                          </a:solidFill>
                          <a:latin typeface="+mn-lt"/>
                        </a:rPr>
                        <a:t>1.3%</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291353">
                <a:tc>
                  <a:txBody>
                    <a:bodyPr/>
                    <a:lstStyle/>
                    <a:p>
                      <a:pPr rtl="0" fontAlgn="t"/>
                      <a:r>
                        <a:rPr lang="en-US" sz="1350" b="1" dirty="0">
                          <a:solidFill>
                            <a:schemeClr val="tx1"/>
                          </a:solidFill>
                          <a:cs typeface="Arial"/>
                        </a:rPr>
                        <a:t>Other</a:t>
                      </a:r>
                      <a:endParaRPr lang="en-US" sz="135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13</a:t>
                      </a:r>
                      <a:endParaRPr lang="en-US" sz="135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13.5%</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a:solidFill>
                            <a:schemeClr val="tx1"/>
                          </a:solidFill>
                          <a:latin typeface="+mn-lt"/>
                        </a:rPr>
                        <a:t>6</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4.8%</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13</a:t>
                      </a:r>
                      <a:endParaRPr lang="en-US" sz="135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4.9%</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32</a:t>
                      </a:r>
                      <a:endParaRPr lang="en-US" sz="135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350" b="1" i="0" u="none" strike="noStrike" dirty="0" smtClean="0">
                          <a:solidFill>
                            <a:schemeClr val="tx1"/>
                          </a:solidFill>
                          <a:latin typeface="+mn-lt"/>
                        </a:rPr>
                        <a:t>2.5%</a:t>
                      </a:r>
                      <a:endParaRPr lang="en-US" sz="1350" b="1" i="0" u="none" strike="noStrike" dirty="0">
                        <a:solidFill>
                          <a:schemeClr val="tx1"/>
                        </a:solidFill>
                        <a:latin typeface="+mn-lt"/>
                      </a:endParaRPr>
                    </a:p>
                  </a:txBody>
                  <a:tcPr marL="0" marR="0" marT="0"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tr>
            </a:tbl>
          </a:graphicData>
        </a:graphic>
      </p:graphicFrame>
      <p:sp>
        <p:nvSpPr>
          <p:cNvPr id="9" name="TextBox 8"/>
          <p:cNvSpPr txBox="1"/>
          <p:nvPr/>
        </p:nvSpPr>
        <p:spPr>
          <a:xfrm>
            <a:off x="5257800" y="6172200"/>
            <a:ext cx="3886200" cy="461665"/>
          </a:xfrm>
          <a:prstGeom prst="rect">
            <a:avLst/>
          </a:prstGeom>
          <a:noFill/>
        </p:spPr>
        <p:txBody>
          <a:bodyPr wrap="square" rtlCol="0">
            <a:spAutoFit/>
          </a:bodyPr>
          <a:lstStyle/>
          <a:p>
            <a:r>
              <a:rPr lang="en-US" sz="1200" b="1" dirty="0" smtClean="0">
                <a:solidFill>
                  <a:srgbClr val="FFFF00"/>
                </a:solidFill>
              </a:rPr>
              <a:t>Analysis includes deceased and living donor transplants.</a:t>
            </a:r>
            <a:endParaRPr lang="en-US" sz="1200" dirty="0">
              <a:solidFill>
                <a:srgbClr val="FFFF00"/>
              </a:solidFill>
            </a:endParaRPr>
          </a:p>
        </p:txBody>
      </p:sp>
      <p:grpSp>
        <p:nvGrpSpPr>
          <p:cNvPr id="15" name="Group 14"/>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TextBox 16"/>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8" name="TextBox 17"/>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600" dirty="0" smtClean="0"/>
              <a:t>Pediatric Lung Transplants</a:t>
            </a:r>
            <a:r>
              <a:rPr lang="en-US" sz="2800" dirty="0" smtClean="0"/>
              <a:t/>
            </a:r>
            <a:br>
              <a:rPr lang="en-US" sz="2800" dirty="0" smtClean="0"/>
            </a:br>
            <a:r>
              <a:rPr lang="en-US" sz="2400" dirty="0" smtClean="0"/>
              <a:t>Diagnosis by Year Of Transplant</a:t>
            </a:r>
            <a:br>
              <a:rPr lang="en-US" sz="2400" dirty="0" smtClean="0"/>
            </a:br>
            <a:r>
              <a:rPr lang="en-US" sz="2400" dirty="0" smtClean="0"/>
              <a:t>Age: 11-17 Years</a:t>
            </a:r>
            <a:endParaRPr lang="en-US" sz="2400" dirty="0"/>
          </a:p>
        </p:txBody>
      </p:sp>
      <p:graphicFrame>
        <p:nvGraphicFramePr>
          <p:cNvPr id="4" name="Content Placeholder 3"/>
          <p:cNvGraphicFramePr>
            <a:graphicFrameLocks noGrp="1"/>
          </p:cNvGraphicFramePr>
          <p:nvPr>
            <p:ph idx="1"/>
          </p:nvPr>
        </p:nvGraphicFramePr>
        <p:xfrm>
          <a:off x="228600" y="1295400"/>
          <a:ext cx="86106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105400" y="6248400"/>
            <a:ext cx="3886200" cy="461665"/>
          </a:xfrm>
          <a:prstGeom prst="rect">
            <a:avLst/>
          </a:prstGeom>
          <a:noFill/>
        </p:spPr>
        <p:txBody>
          <a:bodyPr wrap="square" rtlCol="0">
            <a:spAutoFit/>
          </a:bodyPr>
          <a:lstStyle/>
          <a:p>
            <a:r>
              <a:rPr lang="en-US" sz="1200" b="1" dirty="0" smtClean="0">
                <a:solidFill>
                  <a:srgbClr val="FFFF00"/>
                </a:solidFill>
              </a:rPr>
              <a:t>Analysis includes deceased and living donor transplants.</a:t>
            </a:r>
            <a:endParaRPr lang="en-US" sz="1200" dirty="0">
              <a:solidFill>
                <a:srgbClr val="FFFF00"/>
              </a:solidFill>
            </a:endParaRPr>
          </a:p>
        </p:txBody>
      </p:sp>
      <p:grpSp>
        <p:nvGrpSpPr>
          <p:cNvPr id="14" name="Group 13"/>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7" name="TextBox 16"/>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14400"/>
          </a:xfrm>
        </p:spPr>
        <p:txBody>
          <a:bodyPr lIns="45720" rIns="45720"/>
          <a:lstStyle/>
          <a:p>
            <a:r>
              <a:rPr lang="en-US" sz="2600" dirty="0" smtClean="0"/>
              <a:t>Pediatric Lung Transplants</a:t>
            </a:r>
            <a:r>
              <a:rPr lang="en-US" sz="2400" dirty="0" smtClean="0"/>
              <a:t/>
            </a:r>
            <a:br>
              <a:rPr lang="en-US" sz="2400" dirty="0" smtClean="0"/>
            </a:br>
            <a:r>
              <a:rPr lang="en-US" sz="2400" dirty="0" smtClean="0"/>
              <a:t>Age Distribution by Location</a:t>
            </a:r>
            <a:r>
              <a:rPr lang="en-US" sz="2300" dirty="0" smtClean="0"/>
              <a:t/>
            </a:r>
            <a:br>
              <a:rPr lang="en-US" sz="2300" dirty="0" smtClean="0"/>
            </a:br>
            <a:r>
              <a:rPr lang="en-US" sz="2000" dirty="0" smtClean="0"/>
              <a:t>(Transplants: January 2000 – June 2012)</a:t>
            </a:r>
            <a:endParaRPr lang="en-US" sz="2000" dirty="0"/>
          </a:p>
        </p:txBody>
      </p:sp>
      <p:graphicFrame>
        <p:nvGraphicFramePr>
          <p:cNvPr id="10" name="Content Placeholder 9"/>
          <p:cNvGraphicFramePr>
            <a:graphicFrameLocks noGrp="1"/>
          </p:cNvGraphicFramePr>
          <p:nvPr>
            <p:ph idx="1"/>
          </p:nvPr>
        </p:nvGraphicFramePr>
        <p:xfrm>
          <a:off x="304800" y="1447800"/>
          <a:ext cx="83820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105400" y="6248400"/>
            <a:ext cx="3886200" cy="461665"/>
          </a:xfrm>
          <a:prstGeom prst="rect">
            <a:avLst/>
          </a:prstGeom>
          <a:noFill/>
        </p:spPr>
        <p:txBody>
          <a:bodyPr wrap="square" rtlCol="0">
            <a:spAutoFit/>
          </a:bodyPr>
          <a:lstStyle/>
          <a:p>
            <a:r>
              <a:rPr lang="en-US" sz="1200" b="1" dirty="0" smtClean="0">
                <a:solidFill>
                  <a:srgbClr val="FFFF00"/>
                </a:solidFill>
              </a:rPr>
              <a:t>Analysis includes deceased and living donor transplants.</a:t>
            </a:r>
            <a:endParaRPr lang="en-US" sz="1200" dirty="0">
              <a:solidFill>
                <a:srgbClr val="FFFF00"/>
              </a:solidFill>
            </a:endParaRPr>
          </a:p>
        </p:txBody>
      </p:sp>
      <p:grpSp>
        <p:nvGrpSpPr>
          <p:cNvPr id="15" name="Group 14"/>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TextBox 16"/>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8" name="TextBox 17"/>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143000"/>
          </a:xfrm>
        </p:spPr>
        <p:txBody>
          <a:bodyPr lIns="45720" rIns="45720"/>
          <a:lstStyle/>
          <a:p>
            <a:r>
              <a:rPr lang="en-US" sz="2600" dirty="0" smtClean="0"/>
              <a:t>Pediatric Lung Transplants</a:t>
            </a:r>
            <a:br>
              <a:rPr lang="en-US" sz="2600" dirty="0" smtClean="0"/>
            </a:br>
            <a:r>
              <a:rPr lang="en-US" sz="2400" dirty="0" smtClean="0"/>
              <a:t>Diagnosis Distribution by Location</a:t>
            </a:r>
            <a:br>
              <a:rPr lang="en-US" sz="2400" dirty="0" smtClean="0"/>
            </a:br>
            <a:r>
              <a:rPr lang="en-US" sz="2000" dirty="0" smtClean="0"/>
              <a:t>(Transplants: January 2000 – June 2012)</a:t>
            </a:r>
            <a:endParaRPr lang="en-US" sz="2000" dirty="0"/>
          </a:p>
        </p:txBody>
      </p:sp>
      <p:graphicFrame>
        <p:nvGraphicFramePr>
          <p:cNvPr id="10" name="Content Placeholder 9"/>
          <p:cNvGraphicFramePr>
            <a:graphicFrameLocks noGrp="1"/>
          </p:cNvGraphicFramePr>
          <p:nvPr>
            <p:ph idx="1"/>
          </p:nvPr>
        </p:nvGraphicFramePr>
        <p:xfrm>
          <a:off x="0" y="1295400"/>
          <a:ext cx="883920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p:cNvSpPr txBox="1"/>
          <p:nvPr/>
        </p:nvSpPr>
        <p:spPr>
          <a:xfrm>
            <a:off x="4724400" y="6396335"/>
            <a:ext cx="4419600" cy="276999"/>
          </a:xfrm>
          <a:prstGeom prst="rect">
            <a:avLst/>
          </a:prstGeom>
          <a:noFill/>
        </p:spPr>
        <p:txBody>
          <a:bodyPr wrap="square" rtlCol="0">
            <a:spAutoFit/>
          </a:bodyPr>
          <a:lstStyle/>
          <a:p>
            <a:r>
              <a:rPr lang="en-US" sz="1200" b="1" dirty="0" smtClean="0">
                <a:solidFill>
                  <a:srgbClr val="FFFF00"/>
                </a:solidFill>
              </a:rPr>
              <a:t>Analysis includes deceased and living donor transplants.</a:t>
            </a:r>
            <a:endParaRPr lang="en-US" sz="1200" dirty="0">
              <a:solidFill>
                <a:srgbClr val="FFFF00"/>
              </a:solidFill>
            </a:endParaRPr>
          </a:p>
        </p:txBody>
      </p:sp>
      <p:sp>
        <p:nvSpPr>
          <p:cNvPr id="12" name="TextBox 11"/>
          <p:cNvSpPr txBox="1"/>
          <p:nvPr/>
        </p:nvSpPr>
        <p:spPr>
          <a:xfrm>
            <a:off x="152400" y="5715000"/>
            <a:ext cx="5257800" cy="276999"/>
          </a:xfrm>
          <a:prstGeom prst="rect">
            <a:avLst/>
          </a:prstGeom>
          <a:noFill/>
        </p:spPr>
        <p:txBody>
          <a:bodyPr wrap="square" rtlCol="0">
            <a:spAutoFit/>
          </a:bodyPr>
          <a:lstStyle/>
          <a:p>
            <a:r>
              <a:rPr lang="en-US" sz="1200" b="1" dirty="0" smtClean="0">
                <a:solidFill>
                  <a:srgbClr val="FFFF00"/>
                </a:solidFill>
              </a:rPr>
              <a:t>NOTE: Unknown diagnoses were excluded from this tabulation</a:t>
            </a:r>
            <a:endParaRPr lang="en-US" sz="1200" dirty="0" smtClean="0">
              <a:solidFill>
                <a:srgbClr val="FFFF00"/>
              </a:solidFill>
            </a:endParaRPr>
          </a:p>
        </p:txBody>
      </p:sp>
      <p:sp>
        <p:nvSpPr>
          <p:cNvPr id="13" name="TextBox 12"/>
          <p:cNvSpPr txBox="1"/>
          <p:nvPr/>
        </p:nvSpPr>
        <p:spPr>
          <a:xfrm>
            <a:off x="5562600" y="5562600"/>
            <a:ext cx="3200400" cy="830997"/>
          </a:xfrm>
          <a:prstGeom prst="rect">
            <a:avLst/>
          </a:prstGeom>
          <a:noFill/>
        </p:spPr>
        <p:txBody>
          <a:bodyPr wrap="square" rtlCol="0">
            <a:spAutoFit/>
          </a:bodyPr>
          <a:lstStyle/>
          <a:p>
            <a:r>
              <a:rPr lang="en-US" sz="1200" b="1" u="sng" dirty="0" smtClean="0"/>
              <a:t>Total number of transplants reported:</a:t>
            </a:r>
          </a:p>
          <a:p>
            <a:r>
              <a:rPr lang="en-US" sz="1200" b="1" dirty="0" smtClean="0"/>
              <a:t>Europe = 460</a:t>
            </a:r>
          </a:p>
          <a:p>
            <a:r>
              <a:rPr lang="en-US" sz="1200" b="1" dirty="0" smtClean="0"/>
              <a:t>North America = 661</a:t>
            </a:r>
          </a:p>
          <a:p>
            <a:r>
              <a:rPr lang="en-US" sz="1200" b="1" dirty="0" smtClean="0"/>
              <a:t>Other = 79</a:t>
            </a:r>
            <a:endParaRPr lang="en-US" sz="1200" dirty="0"/>
          </a:p>
        </p:txBody>
      </p:sp>
      <p:grpSp>
        <p:nvGrpSpPr>
          <p:cNvPr id="18" name="Group 17"/>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p:spPr>
        </p:pic>
        <p:sp>
          <p:nvSpPr>
            <p:cNvPr id="20" name="TextBox 19"/>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21" name="TextBox 20"/>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14400"/>
          </a:xfrm>
        </p:spPr>
        <p:txBody>
          <a:bodyPr/>
          <a:lstStyle/>
          <a:p>
            <a:r>
              <a:rPr lang="en-US" sz="2600" dirty="0" smtClean="0"/>
              <a:t>Pediatric Lung Transplants</a:t>
            </a:r>
            <a:br>
              <a:rPr lang="en-US" sz="2600" dirty="0" smtClean="0"/>
            </a:br>
            <a:r>
              <a:rPr lang="en-US" sz="2400" dirty="0" smtClean="0"/>
              <a:t> Donor Age Distribution by Location</a:t>
            </a:r>
            <a:br>
              <a:rPr lang="en-US" sz="2400" dirty="0" smtClean="0"/>
            </a:br>
            <a:r>
              <a:rPr lang="en-US" sz="2000" dirty="0" smtClean="0"/>
              <a:t>(Transplants: January 2000 – June 2012)</a:t>
            </a:r>
            <a:endParaRPr lang="en-US" sz="2000" dirty="0"/>
          </a:p>
        </p:txBody>
      </p:sp>
      <p:graphicFrame>
        <p:nvGraphicFramePr>
          <p:cNvPr id="10" name="Content Placeholder 9"/>
          <p:cNvGraphicFramePr>
            <a:graphicFrameLocks noGrp="1"/>
          </p:cNvGraphicFramePr>
          <p:nvPr>
            <p:ph idx="1"/>
          </p:nvPr>
        </p:nvGraphicFramePr>
        <p:xfrm>
          <a:off x="152400" y="1447800"/>
          <a:ext cx="883920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343400" y="5562600"/>
            <a:ext cx="4572000" cy="461665"/>
          </a:xfrm>
          <a:prstGeom prst="rect">
            <a:avLst/>
          </a:prstGeom>
          <a:noFill/>
        </p:spPr>
        <p:txBody>
          <a:bodyPr wrap="square" rtlCol="0">
            <a:spAutoFit/>
          </a:bodyPr>
          <a:lstStyle/>
          <a:p>
            <a:r>
              <a:rPr lang="en-US" sz="1200" b="1" dirty="0" smtClean="0">
                <a:solidFill>
                  <a:srgbClr val="FFFF00"/>
                </a:solidFill>
              </a:rPr>
              <a:t>NOTE: Transplants with unknown donor age and living donor transplants were excluded from this tabulation.</a:t>
            </a:r>
            <a:endParaRPr lang="en-US" sz="1200" dirty="0" smtClean="0">
              <a:solidFill>
                <a:srgbClr val="FFFF00"/>
              </a:solidFill>
            </a:endParaRPr>
          </a:p>
        </p:txBody>
      </p:sp>
      <p:sp>
        <p:nvSpPr>
          <p:cNvPr id="11" name="TextBox 10"/>
          <p:cNvSpPr txBox="1"/>
          <p:nvPr/>
        </p:nvSpPr>
        <p:spPr>
          <a:xfrm>
            <a:off x="5562600" y="5950803"/>
            <a:ext cx="3200400" cy="830997"/>
          </a:xfrm>
          <a:prstGeom prst="rect">
            <a:avLst/>
          </a:prstGeom>
          <a:noFill/>
        </p:spPr>
        <p:txBody>
          <a:bodyPr wrap="square" rtlCol="0">
            <a:spAutoFit/>
          </a:bodyPr>
          <a:lstStyle/>
          <a:p>
            <a:r>
              <a:rPr lang="en-US" sz="1200" b="1" u="sng" dirty="0" smtClean="0"/>
              <a:t>Total number of transplants reported:</a:t>
            </a:r>
          </a:p>
          <a:p>
            <a:r>
              <a:rPr lang="en-US" sz="1200" b="1" dirty="0" smtClean="0"/>
              <a:t>Europe = 460</a:t>
            </a:r>
          </a:p>
          <a:p>
            <a:r>
              <a:rPr lang="en-US" sz="1200" b="1" dirty="0" smtClean="0"/>
              <a:t>North America = 661</a:t>
            </a:r>
          </a:p>
          <a:p>
            <a:r>
              <a:rPr lang="en-US" sz="1200" b="1" dirty="0" smtClean="0"/>
              <a:t>Other = 79</a:t>
            </a:r>
            <a:endParaRPr lang="en-US" sz="1200" dirty="0"/>
          </a:p>
        </p:txBody>
      </p:sp>
      <p:grpSp>
        <p:nvGrpSpPr>
          <p:cNvPr id="16" name="Group 15"/>
          <p:cNvGrpSpPr/>
          <p:nvPr/>
        </p:nvGrpSpPr>
        <p:grpSpPr>
          <a:xfrm>
            <a:off x="2" y="6146792"/>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p:spPr>
        </p:pic>
        <p:sp>
          <p:nvSpPr>
            <p:cNvPr id="18" name="TextBox 17"/>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9" name="TextBox 18"/>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sz="4000" dirty="0" smtClean="0"/>
              <a:t>Post-Transplant:</a:t>
            </a:r>
            <a:br>
              <a:rPr lang="en-US" sz="4000" dirty="0" smtClean="0"/>
            </a:br>
            <a:r>
              <a:rPr lang="en-US" sz="4000" dirty="0" smtClean="0"/>
              <a:t>Survival and Other Outcomes</a:t>
            </a:r>
            <a:endParaRPr lang="en-US" sz="4000" dirty="0"/>
          </a:p>
        </p:txBody>
      </p:sp>
      <p:grpSp>
        <p:nvGrpSpPr>
          <p:cNvPr id="8" name="Group 7"/>
          <p:cNvGrpSpPr/>
          <p:nvPr/>
        </p:nvGrpSpPr>
        <p:grpSpPr>
          <a:xfrm>
            <a:off x="2" y="6146792"/>
            <a:ext cx="4715932" cy="711201"/>
            <a:chOff x="1" y="6067776"/>
            <a:chExt cx="4952999" cy="790224"/>
          </a:xfrm>
        </p:grpSpPr>
        <p:pic>
          <p:nvPicPr>
            <p:cNvPr id="10" name="Picture 9"/>
            <p:cNvPicPr>
              <a:picLocks noChangeAspect="1"/>
            </p:cNvPicPr>
            <p:nvPr/>
          </p:nvPicPr>
          <p:blipFill>
            <a:blip r:embed="rId3" cstate="print"/>
            <a:stretch>
              <a:fillRect/>
            </a:stretch>
          </p:blipFill>
          <p:spPr>
            <a:xfrm>
              <a:off x="1" y="6172200"/>
              <a:ext cx="4952999" cy="685800"/>
            </a:xfrm>
            <a:prstGeom prst="rect">
              <a:avLst/>
            </a:prstGeom>
          </p:spPr>
        </p:pic>
        <p:sp>
          <p:nvSpPr>
            <p:cNvPr id="13" name="TextBox 12"/>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4" name="TextBox 13"/>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600" dirty="0" smtClean="0"/>
              <a:t>Lung Transplants</a:t>
            </a:r>
            <a:r>
              <a:rPr lang="en-US" sz="2800" dirty="0" smtClean="0"/>
              <a:t/>
            </a:r>
            <a:br>
              <a:rPr lang="en-US" sz="2800" dirty="0" smtClean="0"/>
            </a:br>
            <a:r>
              <a:rPr lang="en-US" sz="2400" dirty="0" smtClean="0"/>
              <a:t>Kaplan-Meier Survival by Recipient Age Group </a:t>
            </a:r>
            <a:br>
              <a:rPr lang="en-US" sz="2400" dirty="0" smtClean="0"/>
            </a:br>
            <a:r>
              <a:rPr lang="en-US" sz="2000" dirty="0" smtClean="0"/>
              <a:t>(Transplants: January 1990 – June 2011)</a:t>
            </a:r>
            <a:endParaRPr lang="en-US" sz="2000" dirty="0"/>
          </a:p>
        </p:txBody>
      </p:sp>
      <p:graphicFrame>
        <p:nvGraphicFramePr>
          <p:cNvPr id="4" name="Content Placeholder 3"/>
          <p:cNvGraphicFramePr>
            <a:graphicFrameLocks noGrp="1"/>
          </p:cNvGraphicFramePr>
          <p:nvPr>
            <p:ph idx="1"/>
          </p:nvPr>
        </p:nvGraphicFramePr>
        <p:xfrm>
          <a:off x="228600" y="1447800"/>
          <a:ext cx="87630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486400" y="2895600"/>
            <a:ext cx="2590800" cy="323165"/>
          </a:xfrm>
          <a:prstGeom prst="rect">
            <a:avLst/>
          </a:prstGeom>
          <a:noFill/>
        </p:spPr>
        <p:txBody>
          <a:bodyPr wrap="square" rtlCol="0">
            <a:spAutoFit/>
          </a:bodyPr>
          <a:lstStyle/>
          <a:p>
            <a:pPr algn="ctr"/>
            <a:r>
              <a:rPr lang="en-US" sz="1500" b="1" dirty="0" smtClean="0">
                <a:solidFill>
                  <a:srgbClr val="FFFF00"/>
                </a:solidFill>
              </a:rPr>
              <a:t>p-value = 0.3459</a:t>
            </a:r>
            <a:endParaRPr lang="en-US" sz="1500" b="1" dirty="0">
              <a:solidFill>
                <a:srgbClr val="FFFF00"/>
              </a:solidFill>
            </a:endParaRPr>
          </a:p>
        </p:txBody>
      </p:sp>
      <p:grpSp>
        <p:nvGrpSpPr>
          <p:cNvPr id="14" name="Group 13"/>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7" name="TextBox 16"/>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sz="4000" dirty="0" smtClean="0"/>
              <a:t>Donor, Recipient and Center Characteristics</a:t>
            </a:r>
            <a:endParaRPr lang="en-US" sz="4000" dirty="0"/>
          </a:p>
        </p:txBody>
      </p:sp>
      <p:grpSp>
        <p:nvGrpSpPr>
          <p:cNvPr id="8" name="Group 7"/>
          <p:cNvGrpSpPr/>
          <p:nvPr/>
        </p:nvGrpSpPr>
        <p:grpSpPr>
          <a:xfrm>
            <a:off x="2" y="6146792"/>
            <a:ext cx="4715932" cy="711201"/>
            <a:chOff x="1" y="6067776"/>
            <a:chExt cx="4952999" cy="790224"/>
          </a:xfrm>
        </p:grpSpPr>
        <p:pic>
          <p:nvPicPr>
            <p:cNvPr id="10" name="Picture 9"/>
            <p:cNvPicPr>
              <a:picLocks noChangeAspect="1"/>
            </p:cNvPicPr>
            <p:nvPr/>
          </p:nvPicPr>
          <p:blipFill>
            <a:blip r:embed="rId3" cstate="print"/>
            <a:stretch>
              <a:fillRect/>
            </a:stretch>
          </p:blipFill>
          <p:spPr>
            <a:xfrm>
              <a:off x="1" y="6172200"/>
              <a:ext cx="4952999" cy="685800"/>
            </a:xfrm>
            <a:prstGeom prst="rect">
              <a:avLst/>
            </a:prstGeom>
          </p:spPr>
        </p:pic>
        <p:sp>
          <p:nvSpPr>
            <p:cNvPr id="13" name="TextBox 12"/>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4" name="TextBox 13"/>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600" dirty="0" smtClean="0"/>
              <a:t>Lung Transplants</a:t>
            </a:r>
            <a:r>
              <a:rPr lang="en-US" sz="2800" dirty="0" smtClean="0"/>
              <a:t/>
            </a:r>
            <a:br>
              <a:rPr lang="en-US" sz="2800" dirty="0" smtClean="0"/>
            </a:br>
            <a:r>
              <a:rPr lang="en-US" sz="2400" dirty="0" smtClean="0"/>
              <a:t>Kaplan-Meier Survival by Recipient Age Group and Procedure Type </a:t>
            </a:r>
            <a:r>
              <a:rPr lang="en-US" sz="2000" dirty="0" smtClean="0"/>
              <a:t>(Transplants: January 1990 – June 2011)</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191000" y="2590800"/>
            <a:ext cx="4191000" cy="784830"/>
          </a:xfrm>
          <a:prstGeom prst="rect">
            <a:avLst/>
          </a:prstGeom>
          <a:noFill/>
        </p:spPr>
        <p:txBody>
          <a:bodyPr wrap="square" rtlCol="0">
            <a:spAutoFit/>
          </a:bodyPr>
          <a:lstStyle/>
          <a:p>
            <a:r>
              <a:rPr lang="en-US" sz="1500" b="1" dirty="0" smtClean="0">
                <a:solidFill>
                  <a:srgbClr val="FFFF00"/>
                </a:solidFill>
              </a:rPr>
              <a:t>Adult, Double vs. Adult, Single: p &lt; 0.0001</a:t>
            </a:r>
          </a:p>
          <a:p>
            <a:r>
              <a:rPr lang="en-US" sz="1500" b="1" dirty="0" smtClean="0">
                <a:solidFill>
                  <a:srgbClr val="FFFF00"/>
                </a:solidFill>
              </a:rPr>
              <a:t>Adult, Double vs. Pediatric: p = 0.0029</a:t>
            </a:r>
          </a:p>
          <a:p>
            <a:r>
              <a:rPr lang="en-US" sz="1500" b="1" dirty="0" smtClean="0">
                <a:solidFill>
                  <a:srgbClr val="FFFF00"/>
                </a:solidFill>
              </a:rPr>
              <a:t>Adult, Single vs. Pediatric: p &lt; 0.0001</a:t>
            </a:r>
            <a:endParaRPr lang="en-US" sz="1500" b="1" dirty="0">
              <a:solidFill>
                <a:srgbClr val="FFFF00"/>
              </a:solidFill>
            </a:endParaRPr>
          </a:p>
        </p:txBody>
      </p:sp>
      <p:grpSp>
        <p:nvGrpSpPr>
          <p:cNvPr id="14" name="Group 13"/>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7" name="TextBox 16"/>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600" dirty="0" smtClean="0"/>
              <a:t>Pediatric Lung Transplants</a:t>
            </a:r>
            <a:br>
              <a:rPr lang="en-US" sz="2600" dirty="0" smtClean="0"/>
            </a:br>
            <a:r>
              <a:rPr lang="en-US" sz="2400" dirty="0" smtClean="0"/>
              <a:t>Kaplan-Meier Survival by Procedure Type</a:t>
            </a:r>
            <a:br>
              <a:rPr lang="en-US" sz="2400" dirty="0" smtClean="0"/>
            </a:br>
            <a:r>
              <a:rPr lang="en-US" sz="2000" dirty="0" smtClean="0"/>
              <a:t>(Transplants: January 1990 – June 2011)</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6096000" y="2895600"/>
            <a:ext cx="1981200" cy="323165"/>
          </a:xfrm>
          <a:prstGeom prst="rect">
            <a:avLst/>
          </a:prstGeom>
          <a:noFill/>
        </p:spPr>
        <p:txBody>
          <a:bodyPr wrap="square" rtlCol="0">
            <a:spAutoFit/>
          </a:bodyPr>
          <a:lstStyle/>
          <a:p>
            <a:pPr algn="ctr"/>
            <a:r>
              <a:rPr lang="en-US" sz="1500" b="1" dirty="0" smtClean="0">
                <a:solidFill>
                  <a:srgbClr val="FFFF00"/>
                </a:solidFill>
              </a:rPr>
              <a:t>p &lt; 0.0001</a:t>
            </a:r>
            <a:endParaRPr lang="en-US" sz="1500" b="1" dirty="0">
              <a:solidFill>
                <a:srgbClr val="FFFF00"/>
              </a:solidFill>
            </a:endParaRPr>
          </a:p>
        </p:txBody>
      </p:sp>
      <p:grpSp>
        <p:nvGrpSpPr>
          <p:cNvPr id="14" name="Group 13"/>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7" name="TextBox 16"/>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600" dirty="0" smtClean="0"/>
              <a:t>Pediatric Lung Transplants</a:t>
            </a:r>
            <a:r>
              <a:rPr lang="en-US" sz="2800" dirty="0" smtClean="0"/>
              <a:t/>
            </a:r>
            <a:br>
              <a:rPr lang="en-US" sz="2800" dirty="0" smtClean="0"/>
            </a:br>
            <a:r>
              <a:rPr lang="en-US" sz="2400" dirty="0" smtClean="0"/>
              <a:t>Kaplan-Meier Survival by Diagnosis</a:t>
            </a:r>
            <a:br>
              <a:rPr lang="en-US" sz="2400" dirty="0" smtClean="0"/>
            </a:br>
            <a:r>
              <a:rPr lang="en-US" sz="2000" dirty="0" smtClean="0"/>
              <a:t>(Transplants: January 1990 – June 2011)</a:t>
            </a:r>
            <a:endParaRPr lang="en-US" sz="2000" dirty="0"/>
          </a:p>
        </p:txBody>
      </p:sp>
      <p:graphicFrame>
        <p:nvGraphicFramePr>
          <p:cNvPr id="4" name="Content Placeholder 3"/>
          <p:cNvGraphicFramePr>
            <a:graphicFrameLocks noGrp="1"/>
          </p:cNvGraphicFramePr>
          <p:nvPr>
            <p:ph idx="1"/>
          </p:nvPr>
        </p:nvGraphicFramePr>
        <p:xfrm>
          <a:off x="228600" y="1219200"/>
          <a:ext cx="8610600" cy="49530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334000" y="2743200"/>
            <a:ext cx="2819400" cy="323165"/>
          </a:xfrm>
          <a:prstGeom prst="rect">
            <a:avLst/>
          </a:prstGeom>
          <a:noFill/>
        </p:spPr>
        <p:txBody>
          <a:bodyPr wrap="square" rtlCol="0">
            <a:spAutoFit/>
          </a:bodyPr>
          <a:lstStyle/>
          <a:p>
            <a:pPr algn="ctr"/>
            <a:r>
              <a:rPr lang="en-US" sz="1500" b="1" dirty="0" smtClean="0">
                <a:solidFill>
                  <a:srgbClr val="FFFF00"/>
                </a:solidFill>
              </a:rPr>
              <a:t>p = 0.2084</a:t>
            </a:r>
            <a:endParaRPr lang="en-US" sz="1500" b="1" dirty="0">
              <a:solidFill>
                <a:srgbClr val="FFFF00"/>
              </a:solidFill>
            </a:endParaRPr>
          </a:p>
        </p:txBody>
      </p:sp>
      <p:grpSp>
        <p:nvGrpSpPr>
          <p:cNvPr id="14" name="Group 13"/>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7" name="TextBox 16"/>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066800"/>
          </a:xfrm>
        </p:spPr>
        <p:txBody>
          <a:bodyPr/>
          <a:lstStyle/>
          <a:p>
            <a:r>
              <a:rPr lang="en-US" sz="2600" dirty="0" smtClean="0"/>
              <a:t>Pediatric Lung Transplants</a:t>
            </a:r>
            <a:br>
              <a:rPr lang="en-US" sz="2600" dirty="0" smtClean="0"/>
            </a:br>
            <a:r>
              <a:rPr lang="en-US" sz="2400" dirty="0" smtClean="0"/>
              <a:t>Kaplan-Meier Survival for Congenital Diagnoses</a:t>
            </a:r>
            <a:br>
              <a:rPr lang="en-US" sz="2400" dirty="0" smtClean="0"/>
            </a:br>
            <a:r>
              <a:rPr lang="en-US" sz="2000" dirty="0" smtClean="0"/>
              <a:t>(Transplants: January 1990 – June 2011)</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343400" y="1828800"/>
            <a:ext cx="3505200" cy="323165"/>
          </a:xfrm>
          <a:prstGeom prst="rect">
            <a:avLst/>
          </a:prstGeom>
          <a:noFill/>
        </p:spPr>
        <p:txBody>
          <a:bodyPr wrap="square" rtlCol="0">
            <a:spAutoFit/>
          </a:bodyPr>
          <a:lstStyle/>
          <a:p>
            <a:pPr algn="ctr"/>
            <a:r>
              <a:rPr lang="en-US" sz="1500" b="1" dirty="0" smtClean="0">
                <a:solidFill>
                  <a:srgbClr val="FFFF00"/>
                </a:solidFill>
              </a:rPr>
              <a:t>Eisenmenger’s vs. Other: p = 0.4779</a:t>
            </a:r>
            <a:endParaRPr lang="en-US" sz="1500" b="1" dirty="0">
              <a:solidFill>
                <a:srgbClr val="FFFF00"/>
              </a:solidFill>
            </a:endParaRPr>
          </a:p>
        </p:txBody>
      </p:sp>
      <p:grpSp>
        <p:nvGrpSpPr>
          <p:cNvPr id="14" name="Group 13"/>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7" name="TextBox 16"/>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600" dirty="0" smtClean="0"/>
              <a:t>Pediatric Lung Transplants</a:t>
            </a:r>
            <a:br>
              <a:rPr lang="en-US" sz="2600" dirty="0" smtClean="0"/>
            </a:br>
            <a:r>
              <a:rPr lang="en-US" sz="2400" dirty="0" smtClean="0"/>
              <a:t>Kaplan-Meier Survival by Recipient Age Group</a:t>
            </a:r>
            <a:br>
              <a:rPr lang="en-US" sz="2400" dirty="0" smtClean="0"/>
            </a:br>
            <a:r>
              <a:rPr lang="en-US" sz="2000" dirty="0" smtClean="0"/>
              <a:t>(Transplants: January 1990 – June 2011)</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1981200" y="1752600"/>
            <a:ext cx="3505200" cy="553998"/>
          </a:xfrm>
          <a:prstGeom prst="rect">
            <a:avLst/>
          </a:prstGeom>
          <a:noFill/>
        </p:spPr>
        <p:txBody>
          <a:bodyPr wrap="square" rtlCol="0">
            <a:spAutoFit/>
          </a:bodyPr>
          <a:lstStyle/>
          <a:p>
            <a:r>
              <a:rPr lang="en-US" sz="1500" b="1" dirty="0" smtClean="0">
                <a:solidFill>
                  <a:srgbClr val="FFFF00"/>
                </a:solidFill>
              </a:rPr>
              <a:t>Pair-wise comparisons were not significant at p &lt; 0.05</a:t>
            </a:r>
          </a:p>
        </p:txBody>
      </p:sp>
      <p:sp>
        <p:nvSpPr>
          <p:cNvPr id="10" name="TextBox 9"/>
          <p:cNvSpPr txBox="1"/>
          <p:nvPr/>
        </p:nvSpPr>
        <p:spPr>
          <a:xfrm>
            <a:off x="7391400" y="4572000"/>
            <a:ext cx="1371600" cy="307777"/>
          </a:xfrm>
          <a:prstGeom prst="rect">
            <a:avLst/>
          </a:prstGeom>
          <a:noFill/>
        </p:spPr>
        <p:txBody>
          <a:bodyPr wrap="square" rtlCol="0">
            <a:spAutoFit/>
          </a:bodyPr>
          <a:lstStyle/>
          <a:p>
            <a:r>
              <a:rPr lang="en-US" sz="1400" b="1" dirty="0" smtClean="0">
                <a:solidFill>
                  <a:srgbClr val="20F703"/>
                </a:solidFill>
              </a:rPr>
              <a:t>N at risk = 29</a:t>
            </a:r>
            <a:endParaRPr lang="en-US" sz="1400" b="1" dirty="0">
              <a:solidFill>
                <a:srgbClr val="20F703"/>
              </a:solidFill>
            </a:endParaRPr>
          </a:p>
        </p:txBody>
      </p:sp>
      <p:grpSp>
        <p:nvGrpSpPr>
          <p:cNvPr id="15" name="Group 14"/>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TextBox 16"/>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8" name="TextBox 17"/>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600" dirty="0" smtClean="0"/>
              <a:t>Pediatric Lung Transplants</a:t>
            </a:r>
            <a:r>
              <a:rPr lang="en-US" sz="2800" dirty="0" smtClean="0"/>
              <a:t/>
            </a:r>
            <a:br>
              <a:rPr lang="en-US" sz="2800" dirty="0" smtClean="0"/>
            </a:br>
            <a:r>
              <a:rPr lang="en-US" sz="2400" dirty="0" smtClean="0"/>
              <a:t>Conditional Kaplan-Meier Survival by Recipient Age Group</a:t>
            </a:r>
            <a:r>
              <a:rPr lang="en-US" sz="2800" dirty="0" smtClean="0"/>
              <a:t/>
            </a:r>
            <a:br>
              <a:rPr lang="en-US" sz="2800" dirty="0" smtClean="0"/>
            </a:br>
            <a:r>
              <a:rPr lang="en-US" sz="2000" dirty="0" smtClean="0"/>
              <a:t>(Transplants: January 1990 – June 2011)</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2819400" y="1676400"/>
            <a:ext cx="3581400" cy="553998"/>
          </a:xfrm>
          <a:prstGeom prst="rect">
            <a:avLst/>
          </a:prstGeom>
          <a:noFill/>
        </p:spPr>
        <p:txBody>
          <a:bodyPr wrap="square" rtlCol="0">
            <a:spAutoFit/>
          </a:bodyPr>
          <a:lstStyle/>
          <a:p>
            <a:r>
              <a:rPr lang="en-US" sz="1500" b="1" dirty="0" smtClean="0">
                <a:solidFill>
                  <a:srgbClr val="FFFF00"/>
                </a:solidFill>
              </a:rPr>
              <a:t>Pair-wise comparisons were not significant at p &lt; 0.05</a:t>
            </a:r>
          </a:p>
        </p:txBody>
      </p:sp>
      <p:sp>
        <p:nvSpPr>
          <p:cNvPr id="10" name="TextBox 9"/>
          <p:cNvSpPr txBox="1"/>
          <p:nvPr/>
        </p:nvSpPr>
        <p:spPr>
          <a:xfrm>
            <a:off x="7315200" y="4114800"/>
            <a:ext cx="1295400" cy="304800"/>
          </a:xfrm>
          <a:prstGeom prst="rect">
            <a:avLst/>
          </a:prstGeom>
          <a:noFill/>
        </p:spPr>
        <p:txBody>
          <a:bodyPr wrap="square" rtlCol="0">
            <a:spAutoFit/>
          </a:bodyPr>
          <a:lstStyle/>
          <a:p>
            <a:r>
              <a:rPr lang="en-US" sz="1400" b="1" dirty="0" smtClean="0">
                <a:solidFill>
                  <a:srgbClr val="20F703"/>
                </a:solidFill>
              </a:rPr>
              <a:t>N at risk = 29</a:t>
            </a:r>
            <a:endParaRPr lang="en-US" sz="1400" b="1" dirty="0">
              <a:solidFill>
                <a:srgbClr val="20F703"/>
              </a:solidFill>
            </a:endParaRPr>
          </a:p>
        </p:txBody>
      </p:sp>
      <p:grpSp>
        <p:nvGrpSpPr>
          <p:cNvPr id="15" name="Group 14"/>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TextBox 16"/>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8" name="TextBox 17"/>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600" dirty="0" smtClean="0"/>
              <a:t>Pediatric Lung Transplants</a:t>
            </a:r>
            <a:br>
              <a:rPr lang="en-US" sz="2600" dirty="0" smtClean="0"/>
            </a:br>
            <a:r>
              <a:rPr lang="en-US" sz="2400" dirty="0" smtClean="0"/>
              <a:t>Kaplan-Meier Survival by Era </a:t>
            </a:r>
            <a:r>
              <a:rPr lang="en-US" sz="2800" dirty="0" smtClean="0"/>
              <a:t/>
            </a:r>
            <a:br>
              <a:rPr lang="en-US" sz="2800" dirty="0" smtClean="0"/>
            </a:br>
            <a:r>
              <a:rPr lang="en-US" sz="2000" dirty="0" smtClean="0"/>
              <a:t>(Transplants: January 1988 – June 2011)</a:t>
            </a:r>
            <a:endParaRPr lang="en-US" sz="2000" dirty="0"/>
          </a:p>
        </p:txBody>
      </p:sp>
      <p:graphicFrame>
        <p:nvGraphicFramePr>
          <p:cNvPr id="4" name="Content Placeholder 3"/>
          <p:cNvGraphicFramePr>
            <a:graphicFrameLocks noGrp="1"/>
          </p:cNvGraphicFramePr>
          <p:nvPr>
            <p:ph idx="1"/>
          </p:nvPr>
        </p:nvGraphicFramePr>
        <p:xfrm>
          <a:off x="228600" y="1219200"/>
          <a:ext cx="8610600" cy="51816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9" name="Picture 8"/>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5" name="TextBox 14"/>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600" dirty="0" smtClean="0"/>
              <a:t>Pediatric Lung Transplants</a:t>
            </a:r>
            <a:r>
              <a:rPr lang="en-US" sz="2800" dirty="0" smtClean="0"/>
              <a:t/>
            </a:r>
            <a:br>
              <a:rPr lang="en-US" sz="2800" dirty="0" smtClean="0"/>
            </a:br>
            <a:r>
              <a:rPr lang="en-US" sz="2400" dirty="0" smtClean="0"/>
              <a:t>Kaplan-Meier Survival by Donor Age for Recipients Age 11-17 Years </a:t>
            </a:r>
            <a:r>
              <a:rPr lang="en-US" sz="2000" dirty="0" smtClean="0"/>
              <a:t>(Transplants: January 1990 – June 2011)</a:t>
            </a:r>
            <a:endParaRPr lang="en-US" sz="2000" dirty="0"/>
          </a:p>
        </p:txBody>
      </p:sp>
      <p:graphicFrame>
        <p:nvGraphicFramePr>
          <p:cNvPr id="4" name="Content Placeholder 3"/>
          <p:cNvGraphicFramePr>
            <a:graphicFrameLocks noGrp="1"/>
          </p:cNvGraphicFramePr>
          <p:nvPr>
            <p:ph idx="1"/>
          </p:nvPr>
        </p:nvGraphicFramePr>
        <p:xfrm>
          <a:off x="228600" y="1219200"/>
          <a:ext cx="86106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5867400" y="3429000"/>
            <a:ext cx="1295400" cy="307777"/>
          </a:xfrm>
          <a:prstGeom prst="rect">
            <a:avLst/>
          </a:prstGeom>
          <a:noFill/>
        </p:spPr>
        <p:txBody>
          <a:bodyPr wrap="square" rtlCol="0">
            <a:spAutoFit/>
          </a:bodyPr>
          <a:lstStyle/>
          <a:p>
            <a:r>
              <a:rPr lang="en-US" sz="1400" b="1" dirty="0" smtClean="0">
                <a:solidFill>
                  <a:srgbClr val="FFFF00"/>
                </a:solidFill>
              </a:rPr>
              <a:t>N at risk = 11</a:t>
            </a:r>
            <a:endParaRPr lang="en-US" sz="1400" b="1" dirty="0">
              <a:solidFill>
                <a:srgbClr val="FFFF00"/>
              </a:solidFill>
            </a:endParaRPr>
          </a:p>
        </p:txBody>
      </p:sp>
      <p:sp>
        <p:nvSpPr>
          <p:cNvPr id="11" name="TextBox 10"/>
          <p:cNvSpPr txBox="1"/>
          <p:nvPr/>
        </p:nvSpPr>
        <p:spPr>
          <a:xfrm>
            <a:off x="4038600" y="3962400"/>
            <a:ext cx="1295400" cy="307777"/>
          </a:xfrm>
          <a:prstGeom prst="rect">
            <a:avLst/>
          </a:prstGeom>
          <a:noFill/>
        </p:spPr>
        <p:txBody>
          <a:bodyPr wrap="square" rtlCol="0">
            <a:spAutoFit/>
          </a:bodyPr>
          <a:lstStyle/>
          <a:p>
            <a:r>
              <a:rPr lang="en-US" sz="1400" b="1" dirty="0" smtClean="0">
                <a:solidFill>
                  <a:srgbClr val="0066FF"/>
                </a:solidFill>
              </a:rPr>
              <a:t>N at risk = 18</a:t>
            </a:r>
            <a:endParaRPr lang="en-US" sz="1400" b="1" dirty="0">
              <a:solidFill>
                <a:srgbClr val="0066FF"/>
              </a:solidFill>
            </a:endParaRPr>
          </a:p>
        </p:txBody>
      </p:sp>
      <p:sp>
        <p:nvSpPr>
          <p:cNvPr id="12" name="TextBox 11"/>
          <p:cNvSpPr txBox="1"/>
          <p:nvPr/>
        </p:nvSpPr>
        <p:spPr>
          <a:xfrm>
            <a:off x="2133600" y="3429000"/>
            <a:ext cx="1295400" cy="307777"/>
          </a:xfrm>
          <a:prstGeom prst="rect">
            <a:avLst/>
          </a:prstGeom>
          <a:noFill/>
        </p:spPr>
        <p:txBody>
          <a:bodyPr wrap="square" rtlCol="0">
            <a:spAutoFit/>
          </a:bodyPr>
          <a:lstStyle/>
          <a:p>
            <a:r>
              <a:rPr lang="en-US" sz="1400" b="1" dirty="0" smtClean="0">
                <a:solidFill>
                  <a:srgbClr val="FF9900"/>
                </a:solidFill>
              </a:rPr>
              <a:t>N at risk = 14</a:t>
            </a:r>
            <a:endParaRPr lang="en-US" sz="1400" b="1" dirty="0">
              <a:solidFill>
                <a:srgbClr val="FF9900"/>
              </a:solidFill>
            </a:endParaRPr>
          </a:p>
        </p:txBody>
      </p:sp>
      <p:grpSp>
        <p:nvGrpSpPr>
          <p:cNvPr id="17" name="Group 16"/>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p:spPr>
        </p:pic>
        <p:sp>
          <p:nvSpPr>
            <p:cNvPr id="19" name="TextBox 18"/>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20" name="TextBox 19"/>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839200" cy="990600"/>
          </a:xfrm>
        </p:spPr>
        <p:txBody>
          <a:bodyPr/>
          <a:lstStyle/>
          <a:p>
            <a:r>
              <a:rPr lang="en-US" sz="2600" dirty="0" smtClean="0"/>
              <a:t>Pediatric Lung Transplants</a:t>
            </a:r>
            <a:r>
              <a:rPr lang="en-US" sz="2800" dirty="0" smtClean="0"/>
              <a:t/>
            </a:r>
            <a:br>
              <a:rPr lang="en-US" sz="2800" dirty="0" smtClean="0"/>
            </a:br>
            <a:r>
              <a:rPr lang="en-US" sz="2400" dirty="0" smtClean="0"/>
              <a:t>Kaplan-Meier Survival by Donor Type for Recipients Age 11-17 Years </a:t>
            </a:r>
            <a:r>
              <a:rPr lang="en-US" sz="2000" dirty="0" smtClean="0"/>
              <a:t>(Transplants: January 1990 – June 2011)</a:t>
            </a:r>
            <a:endParaRPr lang="en-US" sz="2000" dirty="0"/>
          </a:p>
        </p:txBody>
      </p:sp>
      <p:graphicFrame>
        <p:nvGraphicFramePr>
          <p:cNvPr id="4" name="Content Placeholder 3"/>
          <p:cNvGraphicFramePr>
            <a:graphicFrameLocks noGrp="1"/>
          </p:cNvGraphicFramePr>
          <p:nvPr>
            <p:ph idx="1"/>
          </p:nvPr>
        </p:nvGraphicFramePr>
        <p:xfrm>
          <a:off x="228600" y="1219200"/>
          <a:ext cx="8610600" cy="49530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3429000" y="1905000"/>
            <a:ext cx="2514600" cy="307777"/>
          </a:xfrm>
          <a:prstGeom prst="rect">
            <a:avLst/>
          </a:prstGeom>
          <a:noFill/>
        </p:spPr>
        <p:txBody>
          <a:bodyPr wrap="square" rtlCol="0">
            <a:spAutoFit/>
          </a:bodyPr>
          <a:lstStyle/>
          <a:p>
            <a:r>
              <a:rPr lang="en-US" sz="1400" b="1" dirty="0" smtClean="0">
                <a:solidFill>
                  <a:srgbClr val="FFFF00"/>
                </a:solidFill>
              </a:rPr>
              <a:t>p = 0.1786</a:t>
            </a:r>
            <a:endParaRPr lang="en-US" sz="1400" b="1" dirty="0">
              <a:solidFill>
                <a:srgbClr val="FFFF00"/>
              </a:solidFill>
            </a:endParaRPr>
          </a:p>
        </p:txBody>
      </p:sp>
      <p:grpSp>
        <p:nvGrpSpPr>
          <p:cNvPr id="14" name="Group 13"/>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7" name="TextBox 16"/>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1143000"/>
          </a:xfrm>
        </p:spPr>
        <p:txBody>
          <a:bodyPr/>
          <a:lstStyle/>
          <a:p>
            <a:r>
              <a:rPr lang="en-US" sz="2600" dirty="0" smtClean="0"/>
              <a:t>Pediatric Lung Re-transplants</a:t>
            </a:r>
            <a:r>
              <a:rPr lang="en-US" sz="2800" dirty="0" smtClean="0"/>
              <a:t/>
            </a:r>
            <a:br>
              <a:rPr lang="en-US" sz="2800" dirty="0" smtClean="0"/>
            </a:br>
            <a:r>
              <a:rPr lang="en-US" sz="2000" dirty="0" smtClean="0"/>
              <a:t>(Re-transplants: January 1994 – June 2012)</a:t>
            </a:r>
            <a:endParaRPr lang="en-US" sz="2000" dirty="0"/>
          </a:p>
        </p:txBody>
      </p:sp>
      <p:graphicFrame>
        <p:nvGraphicFramePr>
          <p:cNvPr id="4" name="Content Placeholder 3"/>
          <p:cNvGraphicFramePr>
            <a:graphicFrameLocks noGrp="1"/>
          </p:cNvGraphicFramePr>
          <p:nvPr>
            <p:ph idx="1"/>
          </p:nvPr>
        </p:nvGraphicFramePr>
        <p:xfrm>
          <a:off x="228600" y="1143000"/>
          <a:ext cx="8610600" cy="4953000"/>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5029200" y="6248400"/>
            <a:ext cx="3886200" cy="461665"/>
          </a:xfrm>
          <a:prstGeom prst="rect">
            <a:avLst/>
          </a:prstGeom>
          <a:noFill/>
        </p:spPr>
        <p:txBody>
          <a:bodyPr wrap="square" rtlCol="0">
            <a:spAutoFit/>
          </a:bodyPr>
          <a:lstStyle/>
          <a:p>
            <a:r>
              <a:rPr lang="en-US" sz="1200" b="1" dirty="0" smtClean="0">
                <a:solidFill>
                  <a:srgbClr val="FFFF00"/>
                </a:solidFill>
              </a:rPr>
              <a:t>Analysis includes deceased and living donor transplants.</a:t>
            </a:r>
            <a:endParaRPr lang="en-US" sz="1200" dirty="0">
              <a:solidFill>
                <a:srgbClr val="FFFF00"/>
              </a:solidFill>
            </a:endParaRPr>
          </a:p>
        </p:txBody>
      </p:sp>
      <p:grpSp>
        <p:nvGrpSpPr>
          <p:cNvPr id="14" name="Group 13"/>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7" name="TextBox 16"/>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14400"/>
          </a:xfrm>
        </p:spPr>
        <p:txBody>
          <a:bodyPr/>
          <a:lstStyle/>
          <a:p>
            <a:r>
              <a:rPr lang="en-US" sz="2600" dirty="0" smtClean="0"/>
              <a:t>Pediatric Lung Transplants</a:t>
            </a:r>
            <a:r>
              <a:rPr lang="en-US" sz="2800" dirty="0" smtClean="0"/>
              <a:t/>
            </a:r>
            <a:br>
              <a:rPr lang="en-US" sz="2800" dirty="0" smtClean="0"/>
            </a:br>
            <a:r>
              <a:rPr lang="en-US" sz="2400" dirty="0" smtClean="0"/>
              <a:t>Recipient Age Distribution – Number </a:t>
            </a:r>
            <a:r>
              <a:rPr lang="en-US" sz="3200" dirty="0" smtClean="0"/>
              <a:t/>
            </a:r>
            <a:br>
              <a:rPr lang="en-US" sz="3200" dirty="0" smtClean="0"/>
            </a:br>
            <a:r>
              <a:rPr lang="en-US" sz="2000" dirty="0" smtClean="0"/>
              <a:t>(Transplants: January 1986 – June 2012)</a:t>
            </a:r>
            <a:endParaRPr lang="en-US" sz="2000" dirty="0"/>
          </a:p>
        </p:txBody>
      </p:sp>
      <p:graphicFrame>
        <p:nvGraphicFramePr>
          <p:cNvPr id="10" name="Content Placeholder 9"/>
          <p:cNvGraphicFramePr>
            <a:graphicFrameLocks noGrp="1"/>
          </p:cNvGraphicFramePr>
          <p:nvPr>
            <p:ph idx="1"/>
          </p:nvPr>
        </p:nvGraphicFramePr>
        <p:xfrm>
          <a:off x="0" y="1524000"/>
          <a:ext cx="88392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943600" y="6172200"/>
            <a:ext cx="2971800" cy="461665"/>
          </a:xfrm>
          <a:prstGeom prst="rect">
            <a:avLst/>
          </a:prstGeom>
          <a:noFill/>
        </p:spPr>
        <p:txBody>
          <a:bodyPr wrap="square" rtlCol="0">
            <a:spAutoFit/>
          </a:bodyPr>
          <a:lstStyle/>
          <a:p>
            <a:r>
              <a:rPr lang="en-US" sz="1200" b="1" dirty="0" smtClean="0">
                <a:solidFill>
                  <a:srgbClr val="FFFF00"/>
                </a:solidFill>
              </a:rPr>
              <a:t>Analysis includes deceased and living donor transplants.</a:t>
            </a:r>
            <a:endParaRPr lang="en-US" sz="1200" dirty="0">
              <a:solidFill>
                <a:srgbClr val="FFFF00"/>
              </a:solidFill>
            </a:endParaRPr>
          </a:p>
        </p:txBody>
      </p:sp>
      <p:grpSp>
        <p:nvGrpSpPr>
          <p:cNvPr id="11" name="Group 10"/>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TextBox 16"/>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8" name="TextBox 17"/>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066800"/>
          </a:xfrm>
        </p:spPr>
        <p:txBody>
          <a:bodyPr/>
          <a:lstStyle/>
          <a:p>
            <a:r>
              <a:rPr lang="en-US" sz="2600" dirty="0" smtClean="0"/>
              <a:t>Pediatric Lung Re-transplants</a:t>
            </a:r>
            <a:r>
              <a:rPr lang="en-US" sz="2800" dirty="0" smtClean="0"/>
              <a:t/>
            </a:r>
            <a:br>
              <a:rPr lang="en-US" sz="2800" dirty="0" smtClean="0"/>
            </a:br>
            <a:r>
              <a:rPr lang="en-US" sz="2400" dirty="0" smtClean="0"/>
              <a:t>Kaplan-Meier Survival by Transplant Type</a:t>
            </a:r>
            <a:r>
              <a:rPr lang="en-US" sz="2000" dirty="0" smtClean="0"/>
              <a:t/>
            </a:r>
            <a:br>
              <a:rPr lang="en-US" sz="2000" dirty="0" smtClean="0"/>
            </a:br>
            <a:r>
              <a:rPr lang="en-US" sz="2000" dirty="0" smtClean="0"/>
              <a:t>(Transplants: January 1994 – June 2011)</a:t>
            </a:r>
            <a:endParaRPr lang="en-US" sz="2000" dirty="0"/>
          </a:p>
        </p:txBody>
      </p:sp>
      <p:graphicFrame>
        <p:nvGraphicFramePr>
          <p:cNvPr id="4" name="Content Placeholder 3"/>
          <p:cNvGraphicFramePr>
            <a:graphicFrameLocks noGrp="1"/>
          </p:cNvGraphicFramePr>
          <p:nvPr>
            <p:ph idx="1"/>
          </p:nvPr>
        </p:nvGraphicFramePr>
        <p:xfrm>
          <a:off x="228600" y="1219200"/>
          <a:ext cx="86106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7162800" y="3048000"/>
            <a:ext cx="1524000" cy="307777"/>
          </a:xfrm>
          <a:prstGeom prst="rect">
            <a:avLst/>
          </a:prstGeom>
          <a:noFill/>
        </p:spPr>
        <p:txBody>
          <a:bodyPr wrap="square" rtlCol="0">
            <a:spAutoFit/>
          </a:bodyPr>
          <a:lstStyle/>
          <a:p>
            <a:r>
              <a:rPr lang="en-US" sz="1400" b="1" dirty="0" smtClean="0">
                <a:solidFill>
                  <a:srgbClr val="00FF00"/>
                </a:solidFill>
              </a:rPr>
              <a:t>N at risk = 504</a:t>
            </a:r>
            <a:endParaRPr lang="en-US" sz="1400" b="1" dirty="0">
              <a:solidFill>
                <a:srgbClr val="00FF00"/>
              </a:solidFill>
            </a:endParaRPr>
          </a:p>
        </p:txBody>
      </p:sp>
      <p:sp>
        <p:nvSpPr>
          <p:cNvPr id="10" name="TextBox 9"/>
          <p:cNvSpPr txBox="1"/>
          <p:nvPr/>
        </p:nvSpPr>
        <p:spPr>
          <a:xfrm>
            <a:off x="4495800" y="2362200"/>
            <a:ext cx="1295400" cy="307777"/>
          </a:xfrm>
          <a:prstGeom prst="rect">
            <a:avLst/>
          </a:prstGeom>
          <a:noFill/>
        </p:spPr>
        <p:txBody>
          <a:bodyPr wrap="square" rtlCol="0">
            <a:spAutoFit/>
          </a:bodyPr>
          <a:lstStyle/>
          <a:p>
            <a:r>
              <a:rPr lang="en-US" sz="1400" b="1" dirty="0" smtClean="0">
                <a:solidFill>
                  <a:srgbClr val="FFFF00"/>
                </a:solidFill>
              </a:rPr>
              <a:t>p = 0.0026</a:t>
            </a:r>
            <a:endParaRPr lang="en-US" sz="1400" b="1" dirty="0">
              <a:solidFill>
                <a:srgbClr val="FFFF00"/>
              </a:solidFill>
            </a:endParaRPr>
          </a:p>
        </p:txBody>
      </p:sp>
      <p:grpSp>
        <p:nvGrpSpPr>
          <p:cNvPr id="15" name="Group 14"/>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TextBox 16"/>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8" name="TextBox 17"/>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600" dirty="0" smtClean="0"/>
              <a:t>Pediatric Lung Re-transplants</a:t>
            </a:r>
            <a:r>
              <a:rPr lang="en-US" sz="2800" dirty="0" smtClean="0"/>
              <a:t/>
            </a:r>
            <a:br>
              <a:rPr lang="en-US" sz="2800" dirty="0" smtClean="0"/>
            </a:br>
            <a:r>
              <a:rPr lang="en-US" sz="2400" dirty="0" smtClean="0"/>
              <a:t>Survival by Inter-Transplant Interval</a:t>
            </a:r>
            <a:r>
              <a:rPr lang="en-US" sz="2000" dirty="0" smtClean="0"/>
              <a:t/>
            </a:r>
            <a:br>
              <a:rPr lang="en-US" sz="2000" dirty="0" smtClean="0"/>
            </a:br>
            <a:r>
              <a:rPr lang="en-US" sz="2000" dirty="0" smtClean="0"/>
              <a:t> (Transplants: January 1988 – June 2011)</a:t>
            </a:r>
            <a:endParaRPr lang="en-US" sz="2000" dirty="0"/>
          </a:p>
        </p:txBody>
      </p:sp>
      <p:graphicFrame>
        <p:nvGraphicFramePr>
          <p:cNvPr id="4" name="Content Placeholder 3"/>
          <p:cNvGraphicFramePr>
            <a:graphicFrameLocks noGrp="1"/>
          </p:cNvGraphicFramePr>
          <p:nvPr>
            <p:ph idx="1"/>
          </p:nvPr>
        </p:nvGraphicFramePr>
        <p:xfrm>
          <a:off x="228600" y="1219200"/>
          <a:ext cx="86106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791200" y="5867400"/>
            <a:ext cx="3200400" cy="830997"/>
          </a:xfrm>
          <a:prstGeom prst="rect">
            <a:avLst/>
          </a:prstGeom>
          <a:noFill/>
        </p:spPr>
        <p:txBody>
          <a:bodyPr wrap="square" rtlCol="0">
            <a:spAutoFit/>
          </a:bodyPr>
          <a:lstStyle/>
          <a:p>
            <a:r>
              <a:rPr lang="en-US" sz="1200" b="1" dirty="0" smtClean="0">
                <a:solidFill>
                  <a:srgbClr val="FFFF00"/>
                </a:solidFill>
              </a:rPr>
              <a:t>Analysis includes deceased and living donor transplants. Only patients who were less than 18 years old at the time of re-transplant are included.  </a:t>
            </a:r>
            <a:endParaRPr lang="en-US" sz="1200" dirty="0" smtClean="0">
              <a:solidFill>
                <a:srgbClr val="FFFF00"/>
              </a:solidFill>
            </a:endParaRPr>
          </a:p>
        </p:txBody>
      </p:sp>
      <p:grpSp>
        <p:nvGrpSpPr>
          <p:cNvPr id="14" name="Group 13"/>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7" name="TextBox 16"/>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600" dirty="0" smtClean="0"/>
              <a:t>Pediatric Lung Re-transplants</a:t>
            </a:r>
            <a:r>
              <a:rPr lang="en-US" sz="2800" dirty="0" smtClean="0"/>
              <a:t/>
            </a:r>
            <a:br>
              <a:rPr lang="en-US" sz="2800" dirty="0" smtClean="0"/>
            </a:br>
            <a:r>
              <a:rPr lang="en-US" sz="2400" dirty="0" smtClean="0"/>
              <a:t>Survival by Diagnosis</a:t>
            </a:r>
            <a:br>
              <a:rPr lang="en-US" sz="2400" dirty="0" smtClean="0"/>
            </a:br>
            <a:r>
              <a:rPr lang="en-US" sz="2000" dirty="0" smtClean="0"/>
              <a:t> (Transplants: January 1988 – June 2011)</a:t>
            </a:r>
            <a:endParaRPr lang="en-US" sz="2000" dirty="0"/>
          </a:p>
        </p:txBody>
      </p:sp>
      <p:graphicFrame>
        <p:nvGraphicFramePr>
          <p:cNvPr id="4" name="Content Placeholder 3"/>
          <p:cNvGraphicFramePr>
            <a:graphicFrameLocks noGrp="1"/>
          </p:cNvGraphicFramePr>
          <p:nvPr>
            <p:ph idx="1"/>
          </p:nvPr>
        </p:nvGraphicFramePr>
        <p:xfrm>
          <a:off x="228600" y="1219200"/>
          <a:ext cx="8610600" cy="49530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791200" y="5867400"/>
            <a:ext cx="3200400" cy="830997"/>
          </a:xfrm>
          <a:prstGeom prst="rect">
            <a:avLst/>
          </a:prstGeom>
          <a:noFill/>
        </p:spPr>
        <p:txBody>
          <a:bodyPr wrap="square" rtlCol="0">
            <a:spAutoFit/>
          </a:bodyPr>
          <a:lstStyle/>
          <a:p>
            <a:r>
              <a:rPr lang="en-US" sz="1200" b="1" dirty="0" smtClean="0">
                <a:solidFill>
                  <a:srgbClr val="FFFF00"/>
                </a:solidFill>
              </a:rPr>
              <a:t>Analysis includes deceased and living donor transplants. Only patients who were less than 18 years old at the time of re-transplant are included.  </a:t>
            </a:r>
            <a:endParaRPr lang="en-US" sz="1200" dirty="0" smtClean="0">
              <a:solidFill>
                <a:srgbClr val="FFFF00"/>
              </a:solidFill>
            </a:endParaRPr>
          </a:p>
        </p:txBody>
      </p:sp>
      <p:grpSp>
        <p:nvGrpSpPr>
          <p:cNvPr id="14" name="Group 13"/>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7" name="TextBox 16"/>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sz="2600" dirty="0" smtClean="0"/>
              <a:t>Pediatric Lung Transplants</a:t>
            </a:r>
            <a:r>
              <a:rPr lang="en-US" sz="2400" dirty="0" smtClean="0"/>
              <a:t/>
            </a:r>
            <a:br>
              <a:rPr lang="en-US" sz="2400" dirty="0" smtClean="0"/>
            </a:br>
            <a:r>
              <a:rPr lang="en-US" sz="2400" dirty="0" smtClean="0"/>
              <a:t>Functional Status of Surviving Recipients </a:t>
            </a:r>
            <a:br>
              <a:rPr lang="en-US" sz="2400" dirty="0" smtClean="0"/>
            </a:br>
            <a:r>
              <a:rPr lang="en-US" sz="2000" dirty="0" smtClean="0"/>
              <a:t>(Follow-ups: March 2005 – June 2012)</a:t>
            </a:r>
            <a:endParaRPr lang="en-US" sz="2000" dirty="0"/>
          </a:p>
        </p:txBody>
      </p:sp>
      <p:graphicFrame>
        <p:nvGraphicFramePr>
          <p:cNvPr id="10" name="Content Placeholder 9"/>
          <p:cNvGraphicFramePr>
            <a:graphicFrameLocks noGrp="1"/>
          </p:cNvGraphicFramePr>
          <p:nvPr>
            <p:ph idx="1"/>
          </p:nvPr>
        </p:nvGraphicFramePr>
        <p:xfrm>
          <a:off x="152400" y="1524000"/>
          <a:ext cx="87630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p:spPr>
        </p:pic>
        <p:sp>
          <p:nvSpPr>
            <p:cNvPr id="15" name="TextBox 14"/>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295400"/>
          </a:xfrm>
        </p:spPr>
        <p:txBody>
          <a:bodyPr/>
          <a:lstStyle/>
          <a:p>
            <a:r>
              <a:rPr lang="en-US" sz="2600" dirty="0" smtClean="0"/>
              <a:t>Pediatric Lung Transplants</a:t>
            </a:r>
            <a:r>
              <a:rPr lang="en-US" sz="2400" dirty="0" smtClean="0"/>
              <a:t/>
            </a:r>
            <a:br>
              <a:rPr lang="en-US" sz="2400" dirty="0" smtClean="0"/>
            </a:br>
            <a:r>
              <a:rPr lang="en-US" sz="2400" dirty="0" smtClean="0"/>
              <a:t>Rehospitalization Post-transplant of Surviving Recipients </a:t>
            </a:r>
            <a:r>
              <a:rPr lang="en-US" sz="2600" dirty="0" smtClean="0"/>
              <a:t/>
            </a:r>
            <a:br>
              <a:rPr lang="en-US" sz="2600" dirty="0" smtClean="0"/>
            </a:br>
            <a:r>
              <a:rPr lang="en-US" sz="2000" dirty="0" smtClean="0"/>
              <a:t>(Follow-ups: April 1994 – June 2012)</a:t>
            </a:r>
            <a:endParaRPr lang="en-US" sz="2000" dirty="0"/>
          </a:p>
        </p:txBody>
      </p:sp>
      <p:graphicFrame>
        <p:nvGraphicFramePr>
          <p:cNvPr id="10" name="Content Placeholder 9"/>
          <p:cNvGraphicFramePr>
            <a:graphicFrameLocks noGrp="1"/>
          </p:cNvGraphicFramePr>
          <p:nvPr>
            <p:ph idx="1"/>
          </p:nvPr>
        </p:nvGraphicFramePr>
        <p:xfrm>
          <a:off x="152400" y="1524000"/>
          <a:ext cx="8763000" cy="44958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p:spPr>
        </p:pic>
        <p:sp>
          <p:nvSpPr>
            <p:cNvPr id="15" name="TextBox 14"/>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295400"/>
          </a:xfrm>
        </p:spPr>
        <p:txBody>
          <a:bodyPr/>
          <a:lstStyle/>
          <a:p>
            <a:r>
              <a:rPr lang="en-US" sz="2600" dirty="0" smtClean="0"/>
              <a:t>Pediatric Lung Transplants</a:t>
            </a:r>
            <a:r>
              <a:rPr lang="en-US" sz="2400" dirty="0" smtClean="0"/>
              <a:t/>
            </a:r>
            <a:br>
              <a:rPr lang="en-US" sz="2400" dirty="0" smtClean="0"/>
            </a:br>
            <a:r>
              <a:rPr lang="en-US" sz="2400" dirty="0" smtClean="0"/>
              <a:t>Rehospitalization Post-transplant of Surviving Recipients </a:t>
            </a:r>
            <a:r>
              <a:rPr lang="en-US" sz="2600" dirty="0" smtClean="0"/>
              <a:t/>
            </a:r>
            <a:br>
              <a:rPr lang="en-US" sz="2600" dirty="0" smtClean="0"/>
            </a:br>
            <a:r>
              <a:rPr lang="en-US" sz="2000" dirty="0" smtClean="0"/>
              <a:t>(Follow-ups: April 1994 – June 2012)</a:t>
            </a:r>
            <a:endParaRPr lang="en-US" sz="2000" dirty="0"/>
          </a:p>
        </p:txBody>
      </p:sp>
      <p:graphicFrame>
        <p:nvGraphicFramePr>
          <p:cNvPr id="10" name="Content Placeholder 9"/>
          <p:cNvGraphicFramePr>
            <a:graphicFrameLocks noGrp="1"/>
          </p:cNvGraphicFramePr>
          <p:nvPr>
            <p:ph idx="1"/>
          </p:nvPr>
        </p:nvGraphicFramePr>
        <p:xfrm>
          <a:off x="152400" y="1524000"/>
          <a:ext cx="8763000" cy="44958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p:spPr>
        </p:pic>
        <p:sp>
          <p:nvSpPr>
            <p:cNvPr id="15" name="TextBox 14"/>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sz="4000" dirty="0" smtClean="0"/>
              <a:t>Induction and Maintenance Immunosuppression</a:t>
            </a:r>
            <a:endParaRPr lang="en-US" sz="4000" dirty="0"/>
          </a:p>
        </p:txBody>
      </p:sp>
      <p:grpSp>
        <p:nvGrpSpPr>
          <p:cNvPr id="8" name="Group 7"/>
          <p:cNvGrpSpPr/>
          <p:nvPr/>
        </p:nvGrpSpPr>
        <p:grpSpPr>
          <a:xfrm>
            <a:off x="2" y="6146792"/>
            <a:ext cx="4715932" cy="711201"/>
            <a:chOff x="1" y="6067776"/>
            <a:chExt cx="4952999" cy="790224"/>
          </a:xfrm>
        </p:grpSpPr>
        <p:pic>
          <p:nvPicPr>
            <p:cNvPr id="10" name="Picture 9"/>
            <p:cNvPicPr>
              <a:picLocks noChangeAspect="1"/>
            </p:cNvPicPr>
            <p:nvPr/>
          </p:nvPicPr>
          <p:blipFill>
            <a:blip r:embed="rId3" cstate="print"/>
            <a:stretch>
              <a:fillRect/>
            </a:stretch>
          </p:blipFill>
          <p:spPr>
            <a:xfrm>
              <a:off x="1" y="6172200"/>
              <a:ext cx="4952999" cy="685800"/>
            </a:xfrm>
            <a:prstGeom prst="rect">
              <a:avLst/>
            </a:prstGeom>
          </p:spPr>
        </p:pic>
        <p:sp>
          <p:nvSpPr>
            <p:cNvPr id="13" name="TextBox 12"/>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4" name="TextBox 13"/>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lstStyle/>
          <a:p>
            <a:pPr>
              <a:lnSpc>
                <a:spcPct val="90000"/>
              </a:lnSpc>
            </a:pPr>
            <a:r>
              <a:rPr lang="en-US" sz="2600" dirty="0" smtClean="0"/>
              <a:t>Pediatric Lung Transplants</a:t>
            </a:r>
            <a:r>
              <a:rPr lang="en-US" sz="2400" dirty="0" smtClean="0"/>
              <a:t/>
            </a:r>
            <a:br>
              <a:rPr lang="en-US" sz="2400" dirty="0" smtClean="0"/>
            </a:br>
            <a:r>
              <a:rPr lang="en-US" sz="2400" dirty="0" smtClean="0"/>
              <a:t>Induction Immunosuppression </a:t>
            </a:r>
            <a:br>
              <a:rPr lang="en-US" sz="2400" dirty="0" smtClean="0"/>
            </a:br>
            <a:r>
              <a:rPr lang="en-US" sz="2400" dirty="0" smtClean="0"/>
              <a:t>(T</a:t>
            </a:r>
            <a:r>
              <a:rPr lang="en-US" sz="2000" dirty="0" smtClean="0"/>
              <a:t>ransplants: January 2001 – June 2012)</a:t>
            </a:r>
            <a:endParaRPr lang="en-US" sz="2000" dirty="0"/>
          </a:p>
        </p:txBody>
      </p:sp>
      <p:graphicFrame>
        <p:nvGraphicFramePr>
          <p:cNvPr id="10" name="Content Placeholder 9"/>
          <p:cNvGraphicFramePr>
            <a:graphicFrameLocks noGrp="1"/>
          </p:cNvGraphicFramePr>
          <p:nvPr>
            <p:ph idx="1"/>
          </p:nvPr>
        </p:nvGraphicFramePr>
        <p:xfrm>
          <a:off x="152400" y="1371600"/>
          <a:ext cx="876300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486400" y="6019800"/>
            <a:ext cx="34290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discharge</a:t>
            </a:r>
            <a:endParaRPr lang="en-US" sz="1200" b="1" dirty="0">
              <a:solidFill>
                <a:srgbClr val="FFFF00"/>
              </a:solidFill>
            </a:endParaRPr>
          </a:p>
        </p:txBody>
      </p:sp>
      <p:grpSp>
        <p:nvGrpSpPr>
          <p:cNvPr id="12" name="Group 11"/>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TextBox 16"/>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8" name="TextBox 17"/>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lstStyle/>
          <a:p>
            <a:r>
              <a:rPr lang="en-US" sz="2600" dirty="0" smtClean="0"/>
              <a:t>Pediatric Lung Transplants</a:t>
            </a:r>
            <a:br>
              <a:rPr lang="en-US" sz="2600" dirty="0" smtClean="0"/>
            </a:br>
            <a:r>
              <a:rPr lang="en-US" sz="2400" dirty="0" smtClean="0"/>
              <a:t>Induction Immunosuppression</a:t>
            </a:r>
            <a:br>
              <a:rPr lang="en-US" sz="2400" dirty="0" smtClean="0"/>
            </a:br>
            <a:r>
              <a:rPr lang="en-US" sz="2000" dirty="0" smtClean="0"/>
              <a:t>(Transplants: January 2001 – June 2012)</a:t>
            </a:r>
            <a:endParaRPr lang="en-US" sz="2000" dirty="0"/>
          </a:p>
        </p:txBody>
      </p:sp>
      <p:sp>
        <p:nvSpPr>
          <p:cNvPr id="9" name="TextBox 8"/>
          <p:cNvSpPr txBox="1"/>
          <p:nvPr/>
        </p:nvSpPr>
        <p:spPr>
          <a:xfrm>
            <a:off x="5486400" y="6106180"/>
            <a:ext cx="34290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discharge</a:t>
            </a:r>
            <a:endParaRPr lang="en-US" sz="1200" b="1" dirty="0">
              <a:solidFill>
                <a:srgbClr val="FFFF00"/>
              </a:solidFill>
            </a:endParaRPr>
          </a:p>
        </p:txBody>
      </p:sp>
      <p:graphicFrame>
        <p:nvGraphicFramePr>
          <p:cNvPr id="12" name="Content Placeholder 11"/>
          <p:cNvGraphicFramePr>
            <a:graphicFrameLocks noGrp="1"/>
          </p:cNvGraphicFramePr>
          <p:nvPr>
            <p:ph idx="1"/>
          </p:nvPr>
        </p:nvGraphicFramePr>
        <p:xfrm>
          <a:off x="304800" y="1447800"/>
          <a:ext cx="8458200" cy="464820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TextBox 16"/>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8" name="TextBox 17"/>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600" dirty="0" smtClean="0"/>
              <a:t>Pediatric Lung Transplants</a:t>
            </a:r>
            <a:r>
              <a:rPr lang="en-US" sz="2800" dirty="0" smtClean="0"/>
              <a:t/>
            </a:r>
            <a:br>
              <a:rPr lang="en-US" sz="2800" dirty="0" smtClean="0"/>
            </a:br>
            <a:r>
              <a:rPr lang="en-US" sz="2400" dirty="0" smtClean="0"/>
              <a:t>Kaplan-Meier Survival Stratified by Induction Use </a:t>
            </a:r>
            <a:br>
              <a:rPr lang="en-US" sz="2400" dirty="0" smtClean="0"/>
            </a:br>
            <a:r>
              <a:rPr lang="en-US" sz="2000" dirty="0" smtClean="0"/>
              <a:t>(Transplants: January 2001 – June 2011)</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943600" y="1905000"/>
            <a:ext cx="1981200" cy="323165"/>
          </a:xfrm>
          <a:prstGeom prst="rect">
            <a:avLst/>
          </a:prstGeom>
          <a:noFill/>
        </p:spPr>
        <p:txBody>
          <a:bodyPr wrap="square" rtlCol="0">
            <a:spAutoFit/>
          </a:bodyPr>
          <a:lstStyle/>
          <a:p>
            <a:pPr algn="ctr"/>
            <a:r>
              <a:rPr lang="en-US" sz="1500" b="1" dirty="0" smtClean="0">
                <a:solidFill>
                  <a:srgbClr val="FFFF00"/>
                </a:solidFill>
              </a:rPr>
              <a:t>p = 0.9059</a:t>
            </a:r>
            <a:endParaRPr lang="en-US" sz="1500" b="1" dirty="0">
              <a:solidFill>
                <a:srgbClr val="FFFF00"/>
              </a:solidFill>
            </a:endParaRPr>
          </a:p>
        </p:txBody>
      </p:sp>
      <p:grpSp>
        <p:nvGrpSpPr>
          <p:cNvPr id="11" name="Group 10"/>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7" name="TextBox 16"/>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14400"/>
          </a:xfrm>
        </p:spPr>
        <p:txBody>
          <a:bodyPr/>
          <a:lstStyle/>
          <a:p>
            <a:r>
              <a:rPr lang="en-US" sz="2600" dirty="0" smtClean="0"/>
              <a:t>Pediatric Lung Transplants</a:t>
            </a:r>
            <a:br>
              <a:rPr lang="en-US" sz="2600" dirty="0" smtClean="0"/>
            </a:br>
            <a:r>
              <a:rPr lang="en-US" sz="2400" dirty="0" smtClean="0"/>
              <a:t>Recipient Age Distribution – Percentage</a:t>
            </a:r>
            <a:br>
              <a:rPr lang="en-US" sz="2400" dirty="0" smtClean="0"/>
            </a:br>
            <a:r>
              <a:rPr lang="en-US" sz="2000" dirty="0" smtClean="0"/>
              <a:t>(Transplants: January 1986 – June 2012)</a:t>
            </a:r>
            <a:endParaRPr lang="en-US" sz="2000" dirty="0"/>
          </a:p>
        </p:txBody>
      </p:sp>
      <p:graphicFrame>
        <p:nvGraphicFramePr>
          <p:cNvPr id="10" name="Content Placeholder 9"/>
          <p:cNvGraphicFramePr>
            <a:graphicFrameLocks noGrp="1"/>
          </p:cNvGraphicFramePr>
          <p:nvPr>
            <p:ph idx="1"/>
          </p:nvPr>
        </p:nvGraphicFramePr>
        <p:xfrm>
          <a:off x="0" y="1524000"/>
          <a:ext cx="88392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410200" y="6172200"/>
            <a:ext cx="3505200" cy="461665"/>
          </a:xfrm>
          <a:prstGeom prst="rect">
            <a:avLst/>
          </a:prstGeom>
          <a:noFill/>
        </p:spPr>
        <p:txBody>
          <a:bodyPr wrap="square" rtlCol="0">
            <a:spAutoFit/>
          </a:bodyPr>
          <a:lstStyle/>
          <a:p>
            <a:r>
              <a:rPr lang="en-US" sz="1200" b="1" dirty="0" smtClean="0">
                <a:solidFill>
                  <a:srgbClr val="FFFF00"/>
                </a:solidFill>
              </a:rPr>
              <a:t>Analysis includes deceased and living donor transplants.</a:t>
            </a:r>
            <a:endParaRPr lang="en-US" sz="1200" dirty="0">
              <a:solidFill>
                <a:srgbClr val="FFFF00"/>
              </a:solidFill>
            </a:endParaRPr>
          </a:p>
        </p:txBody>
      </p:sp>
      <p:grpSp>
        <p:nvGrpSpPr>
          <p:cNvPr id="15" name="Group 14"/>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TextBox 16"/>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8" name="TextBox 17"/>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1219200"/>
          </a:xfrm>
        </p:spPr>
        <p:txBody>
          <a:bodyPr/>
          <a:lstStyle/>
          <a:p>
            <a:r>
              <a:rPr lang="en-US" sz="2600" dirty="0" smtClean="0"/>
              <a:t>Pediatric Lung Transplants</a:t>
            </a:r>
            <a:r>
              <a:rPr lang="en-US" sz="3200" dirty="0" smtClean="0"/>
              <a:t/>
            </a:r>
            <a:br>
              <a:rPr lang="en-US" sz="3200" dirty="0" smtClean="0"/>
            </a:br>
            <a:r>
              <a:rPr lang="en-US" sz="2400" dirty="0" smtClean="0"/>
              <a:t>Maintenance Immunosuppression at Time of Follow-up</a:t>
            </a:r>
            <a:r>
              <a:rPr lang="en-US" sz="3200" dirty="0" smtClean="0"/>
              <a:t/>
            </a:r>
            <a:br>
              <a:rPr lang="en-US" sz="3200" dirty="0" smtClean="0"/>
            </a:br>
            <a:r>
              <a:rPr lang="en-US" sz="2000" dirty="0" smtClean="0"/>
              <a:t>(Follow-ups: January 2001 – June 2012)</a:t>
            </a:r>
            <a:endParaRPr lang="en-US" sz="2000" dirty="0"/>
          </a:p>
        </p:txBody>
      </p:sp>
      <p:graphicFrame>
        <p:nvGraphicFramePr>
          <p:cNvPr id="4" name="Content Placeholder 3"/>
          <p:cNvGraphicFramePr>
            <a:graphicFrameLocks noGrp="1"/>
          </p:cNvGraphicFramePr>
          <p:nvPr>
            <p:ph idx="1"/>
          </p:nvPr>
        </p:nvGraphicFramePr>
        <p:xfrm>
          <a:off x="228600" y="13716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5029200" y="6172200"/>
            <a:ext cx="38862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follow-up</a:t>
            </a:r>
            <a:endParaRPr lang="en-US" sz="1200" b="1" dirty="0">
              <a:solidFill>
                <a:srgbClr val="FFFF00"/>
              </a:solidFill>
            </a:endParaRPr>
          </a:p>
        </p:txBody>
      </p:sp>
      <p:grpSp>
        <p:nvGrpSpPr>
          <p:cNvPr id="9" name="Group 8"/>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7" name="TextBox 16"/>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1143000"/>
          </a:xfrm>
        </p:spPr>
        <p:txBody>
          <a:bodyPr/>
          <a:lstStyle/>
          <a:p>
            <a:r>
              <a:rPr lang="en-US" sz="2600" dirty="0" smtClean="0"/>
              <a:t>Pediatric Lung Transplants</a:t>
            </a:r>
            <a:r>
              <a:rPr lang="en-US" sz="3200" dirty="0" smtClean="0"/>
              <a:t/>
            </a:r>
            <a:br>
              <a:rPr lang="en-US" sz="3200" dirty="0" smtClean="0"/>
            </a:br>
            <a:r>
              <a:rPr lang="en-US" sz="2400" dirty="0" smtClean="0"/>
              <a:t>Maintenance Immunosuppression at Time of Follow-up</a:t>
            </a:r>
            <a:br>
              <a:rPr lang="en-US" sz="2400" dirty="0" smtClean="0"/>
            </a:br>
            <a:r>
              <a:rPr lang="en-US" sz="2000" dirty="0" smtClean="0"/>
              <a:t>(Follow-ups: January 2001 – June 2012)</a:t>
            </a:r>
            <a:endParaRPr lang="en-US" sz="2000" dirty="0"/>
          </a:p>
        </p:txBody>
      </p:sp>
      <p:graphicFrame>
        <p:nvGraphicFramePr>
          <p:cNvPr id="4" name="Content Placeholder 3"/>
          <p:cNvGraphicFramePr>
            <a:graphicFrameLocks noGrp="1"/>
          </p:cNvGraphicFramePr>
          <p:nvPr>
            <p:ph idx="1"/>
          </p:nvPr>
        </p:nvGraphicFramePr>
        <p:xfrm>
          <a:off x="0" y="1219200"/>
          <a:ext cx="89154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5638800" y="6248400"/>
            <a:ext cx="3352800" cy="461665"/>
          </a:xfrm>
          <a:prstGeom prst="rect">
            <a:avLst/>
          </a:prstGeom>
          <a:noFill/>
        </p:spPr>
        <p:txBody>
          <a:bodyPr wrap="square" rtlCol="0">
            <a:spAutoFit/>
          </a:bodyPr>
          <a:lstStyle/>
          <a:p>
            <a:r>
              <a:rPr lang="en-US" sz="1200" b="1" dirty="0" smtClean="0"/>
              <a:t>Analysis is limited to patients who were alive at the time of the follow-up</a:t>
            </a:r>
            <a:endParaRPr lang="en-US" sz="1200" b="1" dirty="0"/>
          </a:p>
        </p:txBody>
      </p:sp>
      <p:sp>
        <p:nvSpPr>
          <p:cNvPr id="9" name="TextBox 8"/>
          <p:cNvSpPr txBox="1"/>
          <p:nvPr/>
        </p:nvSpPr>
        <p:spPr>
          <a:xfrm>
            <a:off x="3429000" y="5181601"/>
            <a:ext cx="5562600" cy="997196"/>
          </a:xfrm>
          <a:prstGeom prst="rect">
            <a:avLst/>
          </a:prstGeom>
          <a:solidFill>
            <a:schemeClr val="bg2"/>
          </a:solidFill>
          <a:ln>
            <a:solidFill>
              <a:schemeClr val="tx1"/>
            </a:solidFill>
          </a:ln>
        </p:spPr>
        <p:txBody>
          <a:bodyPr wrap="square" lIns="45720" tIns="36576" rIns="45720" bIns="36576" rtlCol="0">
            <a:spAutoFit/>
          </a:bodyPr>
          <a:lstStyle/>
          <a:p>
            <a:r>
              <a:rPr lang="en-US" sz="1200" b="1" dirty="0" smtClean="0"/>
              <a:t>NOTE: 0.2% of patients were on both </a:t>
            </a:r>
            <a:r>
              <a:rPr lang="en-US" sz="1200" b="1" dirty="0" err="1" smtClean="0"/>
              <a:t>calcineurin</a:t>
            </a:r>
            <a:r>
              <a:rPr lang="en-US" sz="1200" b="1" dirty="0" smtClean="0"/>
              <a:t> inhibitors at different  point during the 1-year; these patients are not counted in either group. And 0.4% (2 patients) was on neither drug during the 1-year.  In the 5-year tabulations,  0.5% were reported to be on both drugs during the year and 1.4% (3 patients) was reported to be on neither drugs.</a:t>
            </a:r>
          </a:p>
        </p:txBody>
      </p:sp>
      <p:grpSp>
        <p:nvGrpSpPr>
          <p:cNvPr id="12" name="Group 11"/>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TextBox 16"/>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8" name="TextBox 17"/>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371600"/>
          </a:xfrm>
        </p:spPr>
        <p:txBody>
          <a:bodyPr/>
          <a:lstStyle/>
          <a:p>
            <a:pPr>
              <a:lnSpc>
                <a:spcPct val="90000"/>
              </a:lnSpc>
            </a:pPr>
            <a:r>
              <a:rPr lang="en-US" sz="2600" dirty="0" smtClean="0"/>
              <a:t>Pediatric Lung Transplants </a:t>
            </a:r>
            <a:r>
              <a:rPr lang="en-US" sz="2400" dirty="0" smtClean="0"/>
              <a:t/>
            </a:r>
            <a:br>
              <a:rPr lang="en-US" sz="2400" dirty="0" smtClean="0"/>
            </a:br>
            <a:r>
              <a:rPr lang="en-US" sz="2400" dirty="0" smtClean="0"/>
              <a:t> Maintenance Immunosuppression Drug Combinations at Time of Follow-up </a:t>
            </a:r>
            <a:r>
              <a:rPr lang="en-US" sz="2000" dirty="0" smtClean="0"/>
              <a:t>(Follow-ups: January 2001 – June 2012)</a:t>
            </a:r>
            <a:endParaRPr lang="en-US" sz="2000" dirty="0"/>
          </a:p>
        </p:txBody>
      </p:sp>
      <p:graphicFrame>
        <p:nvGraphicFramePr>
          <p:cNvPr id="10" name="Content Placeholder 9"/>
          <p:cNvGraphicFramePr>
            <a:graphicFrameLocks noGrp="1"/>
          </p:cNvGraphicFramePr>
          <p:nvPr>
            <p:ph idx="1"/>
          </p:nvPr>
        </p:nvGraphicFramePr>
        <p:xfrm>
          <a:off x="152400" y="1371600"/>
          <a:ext cx="8763000" cy="44958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486400" y="6096000"/>
            <a:ext cx="34290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follow-up</a:t>
            </a:r>
          </a:p>
        </p:txBody>
      </p:sp>
      <p:sp>
        <p:nvSpPr>
          <p:cNvPr id="12" name="TextBox 11"/>
          <p:cNvSpPr txBox="1"/>
          <p:nvPr/>
        </p:nvSpPr>
        <p:spPr>
          <a:xfrm>
            <a:off x="1676400" y="5715000"/>
            <a:ext cx="5943600" cy="323165"/>
          </a:xfrm>
          <a:prstGeom prst="rect">
            <a:avLst/>
          </a:prstGeom>
          <a:noFill/>
        </p:spPr>
        <p:txBody>
          <a:bodyPr wrap="square" rtlCol="0">
            <a:spAutoFit/>
          </a:bodyPr>
          <a:lstStyle/>
          <a:p>
            <a:pPr algn="ctr"/>
            <a:r>
              <a:rPr lang="en-US" sz="1500" b="1" dirty="0" smtClean="0">
                <a:solidFill>
                  <a:srgbClr val="FFFF00"/>
                </a:solidFill>
              </a:rPr>
              <a:t>NOTE: Different patients are analyzed in Year 1 and Year 5</a:t>
            </a:r>
          </a:p>
        </p:txBody>
      </p:sp>
      <p:grpSp>
        <p:nvGrpSpPr>
          <p:cNvPr id="13" name="Group 12"/>
          <p:cNvGrpSpPr/>
          <p:nvPr/>
        </p:nvGrpSpPr>
        <p:grpSpPr>
          <a:xfrm>
            <a:off x="2" y="6146792"/>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p:spPr>
        </p:pic>
        <p:sp>
          <p:nvSpPr>
            <p:cNvPr id="18" name="TextBox 17"/>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9" name="TextBox 18"/>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sz="4000" dirty="0" smtClean="0"/>
              <a:t>Post-Transplant Morbidities</a:t>
            </a:r>
            <a:endParaRPr lang="en-US" sz="4000" dirty="0"/>
          </a:p>
        </p:txBody>
      </p:sp>
      <p:grpSp>
        <p:nvGrpSpPr>
          <p:cNvPr id="8" name="Group 7"/>
          <p:cNvGrpSpPr/>
          <p:nvPr/>
        </p:nvGrpSpPr>
        <p:grpSpPr>
          <a:xfrm>
            <a:off x="2" y="6146792"/>
            <a:ext cx="4715932" cy="711201"/>
            <a:chOff x="1" y="6067776"/>
            <a:chExt cx="4952999" cy="790224"/>
          </a:xfrm>
        </p:grpSpPr>
        <p:pic>
          <p:nvPicPr>
            <p:cNvPr id="10" name="Picture 9"/>
            <p:cNvPicPr>
              <a:picLocks noChangeAspect="1"/>
            </p:cNvPicPr>
            <p:nvPr/>
          </p:nvPicPr>
          <p:blipFill>
            <a:blip r:embed="rId3" cstate="print"/>
            <a:stretch>
              <a:fillRect/>
            </a:stretch>
          </p:blipFill>
          <p:spPr>
            <a:xfrm>
              <a:off x="1" y="6172200"/>
              <a:ext cx="4952999" cy="685800"/>
            </a:xfrm>
            <a:prstGeom prst="rect">
              <a:avLst/>
            </a:prstGeom>
          </p:spPr>
        </p:pic>
        <p:sp>
          <p:nvSpPr>
            <p:cNvPr id="13" name="TextBox 12"/>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4" name="TextBox 13"/>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371600"/>
          </a:xfrm>
        </p:spPr>
        <p:txBody>
          <a:bodyPr/>
          <a:lstStyle/>
          <a:p>
            <a:r>
              <a:rPr lang="en-US" sz="2600" dirty="0" smtClean="0"/>
              <a:t>Pediatric Lung Transplants</a:t>
            </a:r>
            <a:br>
              <a:rPr lang="en-US" sz="2600" dirty="0" smtClean="0"/>
            </a:br>
            <a:r>
              <a:rPr lang="en-US" sz="2400" dirty="0" smtClean="0"/>
              <a:t>Cumulative Morbidity Rates in </a:t>
            </a:r>
            <a:r>
              <a:rPr lang="en-US" sz="2400" u="sng" dirty="0" smtClean="0"/>
              <a:t>Survivors</a:t>
            </a:r>
            <a:r>
              <a:rPr lang="en-US" sz="2400" dirty="0" smtClean="0"/>
              <a:t> within 1 Year Post-Transplant </a:t>
            </a:r>
            <a:r>
              <a:rPr lang="en-US" sz="2000" dirty="0" smtClean="0"/>
              <a:t>(Follow-ups: April 1994 – June 2012)</a:t>
            </a:r>
            <a:endParaRPr lang="en-US" sz="2000" dirty="0"/>
          </a:p>
        </p:txBody>
      </p:sp>
      <p:graphicFrame>
        <p:nvGraphicFramePr>
          <p:cNvPr id="13" name="Content Placeholder 12"/>
          <p:cNvGraphicFramePr>
            <a:graphicFrameLocks noGrp="1"/>
          </p:cNvGraphicFramePr>
          <p:nvPr>
            <p:ph idx="1"/>
          </p:nvPr>
        </p:nvGraphicFramePr>
        <p:xfrm>
          <a:off x="762000" y="1524000"/>
          <a:ext cx="7543800" cy="4267201"/>
        </p:xfrm>
        <a:graphic>
          <a:graphicData uri="http://schemas.openxmlformats.org/drawingml/2006/table">
            <a:tbl>
              <a:tblPr bandRow="1">
                <a:tableStyleId>{5C22544A-7EE6-4342-B048-85BDC9FD1C3A}</a:tableStyleId>
              </a:tblPr>
              <a:tblGrid>
                <a:gridCol w="3697941"/>
                <a:gridCol w="1559859"/>
                <a:gridCol w="2286000"/>
              </a:tblGrid>
              <a:tr h="705002">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Outcome</a:t>
                      </a:r>
                      <a:endParaRPr lang="en-US" sz="1500" b="1" u="sng" dirty="0">
                        <a:solidFill>
                          <a:srgbClr val="FFFF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Within </a:t>
                      </a:r>
                      <a:endParaRPr lang="en-US" sz="1500" b="1" u="none" strike="noStrike" dirty="0" smtClean="0">
                        <a:solidFill>
                          <a:srgbClr val="FFFF00"/>
                        </a:solidFill>
                        <a:latin typeface="+mn-lt"/>
                        <a:ea typeface="Times New Roman"/>
                        <a:cs typeface="Times New Roman"/>
                      </a:endParaRPr>
                    </a:p>
                    <a:p>
                      <a:pPr marL="0" marR="0" algn="ctr">
                        <a:spcBef>
                          <a:spcPts val="0"/>
                        </a:spcBef>
                        <a:spcAft>
                          <a:spcPts val="0"/>
                        </a:spcAft>
                      </a:pPr>
                      <a:r>
                        <a:rPr lang="en-US" sz="1500" b="1" u="none" strike="noStrike" dirty="0" smtClean="0">
                          <a:solidFill>
                            <a:srgbClr val="FFFF00"/>
                          </a:solidFill>
                          <a:latin typeface="+mn-lt"/>
                          <a:ea typeface="Times New Roman"/>
                          <a:cs typeface="Times New Roman"/>
                        </a:rPr>
                        <a:t>1 </a:t>
                      </a:r>
                      <a:r>
                        <a:rPr lang="en-US" sz="1500" b="1" u="none" strike="noStrike" dirty="0">
                          <a:solidFill>
                            <a:srgbClr val="FFFF00"/>
                          </a:solidFill>
                          <a:latin typeface="+mn-lt"/>
                          <a:ea typeface="Times New Roman"/>
                          <a:cs typeface="Times New Roman"/>
                        </a:rPr>
                        <a:t>Year</a:t>
                      </a:r>
                      <a:endParaRPr lang="en-US" sz="1500" b="1" u="none" dirty="0">
                        <a:solidFill>
                          <a:srgbClr val="FFFF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12700" cmpd="sng">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Total number with known response</a:t>
                      </a:r>
                      <a:endParaRPr lang="en-US" sz="1500" b="1" u="none" dirty="0">
                        <a:solidFill>
                          <a:srgbClr val="FFFF00"/>
                        </a:solidFill>
                        <a:latin typeface="+mn-lt"/>
                        <a:ea typeface="Times New Roman"/>
                        <a:cs typeface="Times New Roman"/>
                      </a:endParaRPr>
                    </a:p>
                  </a:txBody>
                  <a:tcPr marL="68580" marR="68580" marT="0" marB="0" anchor="ctr">
                    <a:lnL w="12700" cmpd="sng">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423647">
                <a:tc>
                  <a:txBody>
                    <a:bodyPr/>
                    <a:lstStyle/>
                    <a:p>
                      <a:pPr marL="0" marR="0">
                        <a:spcBef>
                          <a:spcPts val="0"/>
                        </a:spcBef>
                        <a:spcAft>
                          <a:spcPts val="0"/>
                        </a:spcAft>
                      </a:pPr>
                      <a:r>
                        <a:rPr lang="en-US" sz="1500" b="1" dirty="0">
                          <a:solidFill>
                            <a:srgbClr val="FFFFFF"/>
                          </a:solidFill>
                          <a:latin typeface="+mn-lt"/>
                          <a:ea typeface="Times New Roman"/>
                          <a:cs typeface="Times New Roman"/>
                        </a:rPr>
                        <a:t>Hypertension </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41.7%</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a:t>
                      </a:r>
                      <a:r>
                        <a:rPr lang="en-US" sz="1500" b="1" i="0" u="none" strike="noStrike" dirty="0" smtClean="0">
                          <a:solidFill>
                            <a:schemeClr val="tx1"/>
                          </a:solidFill>
                          <a:latin typeface="+mn-lt"/>
                        </a:rPr>
                        <a:t>701)</a:t>
                      </a:r>
                      <a:endParaRPr lang="en-US" sz="1500" b="1" i="0" u="none" strike="noStrike" dirty="0">
                        <a:solidFill>
                          <a:schemeClr val="tx1"/>
                        </a:solidFill>
                        <a:latin typeface="+mn-lt"/>
                      </a:endParaRPr>
                    </a:p>
                  </a:txBody>
                  <a:tcPr marL="0" marR="0" marT="0" marB="0" anchor="ctr">
                    <a:lnL w="12700" cmpd="sng">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r>
              <a:tr h="423647">
                <a:tc>
                  <a:txBody>
                    <a:bodyPr/>
                    <a:lstStyle/>
                    <a:p>
                      <a:pPr marL="0" marR="0">
                        <a:spcBef>
                          <a:spcPts val="0"/>
                        </a:spcBef>
                        <a:spcAft>
                          <a:spcPts val="0"/>
                        </a:spcAft>
                      </a:pPr>
                      <a:r>
                        <a:rPr lang="en-US" sz="1500" b="1" kern="0" dirty="0">
                          <a:solidFill>
                            <a:srgbClr val="FFFFFF"/>
                          </a:solidFill>
                          <a:latin typeface="+mn-lt"/>
                          <a:ea typeface="Times New Roman"/>
                          <a:cs typeface="Times New Roman"/>
                        </a:rPr>
                        <a:t>Renal Dysfunction</a:t>
                      </a:r>
                      <a:endParaRPr lang="en-US" sz="1500" b="1" kern="0" dirty="0">
                        <a:solidFill>
                          <a:srgbClr val="0000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9.5%</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a:t>
                      </a:r>
                      <a:r>
                        <a:rPr lang="en-US" sz="1500" b="1" i="0" u="none" strike="noStrike" dirty="0" smtClean="0">
                          <a:solidFill>
                            <a:schemeClr val="tx1"/>
                          </a:solidFill>
                          <a:latin typeface="+mn-lt"/>
                        </a:rPr>
                        <a:t>= 723)</a:t>
                      </a:r>
                      <a:endParaRPr lang="en-US" sz="1500" b="1" i="0" u="none" strike="noStrike" dirty="0">
                        <a:solidFill>
                          <a:schemeClr val="tx1"/>
                        </a:solidFill>
                        <a:latin typeface="+mn-lt"/>
                      </a:endParaRP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86461">
                <a:tc>
                  <a:txBody>
                    <a:bodyPr/>
                    <a:lstStyle/>
                    <a:p>
                      <a:pPr marL="0" marR="0">
                        <a:spcBef>
                          <a:spcPts val="0"/>
                        </a:spcBef>
                        <a:spcAft>
                          <a:spcPts val="0"/>
                        </a:spcAft>
                      </a:pPr>
                      <a:r>
                        <a:rPr lang="en-US" sz="1500" b="1" i="1" dirty="0">
                          <a:solidFill>
                            <a:srgbClr val="FFFFFF"/>
                          </a:solidFill>
                          <a:latin typeface="+mn-lt"/>
                          <a:ea typeface="Times New Roman"/>
                          <a:cs typeface="Times New Roman"/>
                        </a:rPr>
                        <a:t>        Abnormal Creatinine </a:t>
                      </a:r>
                      <a:r>
                        <a:rPr lang="en-US" sz="1500" b="1" i="1" dirty="0" smtClean="0">
                          <a:solidFill>
                            <a:srgbClr val="FFFFFF"/>
                          </a:solidFill>
                          <a:latin typeface="+mn-lt"/>
                          <a:ea typeface="Times New Roman"/>
                          <a:cs typeface="Times New Roman"/>
                        </a:rPr>
                        <a:t>≤ </a:t>
                      </a:r>
                      <a:r>
                        <a:rPr lang="en-US" sz="1500" b="1" i="1" dirty="0">
                          <a:solidFill>
                            <a:srgbClr val="FFFFFF"/>
                          </a:solidFill>
                          <a:latin typeface="+mn-lt"/>
                          <a:ea typeface="Times New Roman"/>
                          <a:cs typeface="Times New Roman"/>
                        </a:rPr>
                        <a:t>2.5 mg/dl</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smtClean="0">
                          <a:solidFill>
                            <a:schemeClr val="tx1"/>
                          </a:solidFill>
                          <a:latin typeface="+mn-lt"/>
                        </a:rPr>
                        <a:t>6.6%</a:t>
                      </a:r>
                      <a:endParaRPr lang="en-US" sz="1500" b="1" i="1"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52501">
                <a:tc>
                  <a:txBody>
                    <a:bodyPr/>
                    <a:lstStyle/>
                    <a:p>
                      <a:pPr marL="0" marR="0">
                        <a:spcBef>
                          <a:spcPts val="0"/>
                        </a:spcBef>
                        <a:spcAft>
                          <a:spcPts val="0"/>
                        </a:spcAft>
                      </a:pPr>
                      <a:r>
                        <a:rPr lang="en-US" sz="1500" b="1" i="1" dirty="0">
                          <a:solidFill>
                            <a:srgbClr val="FFFFFF"/>
                          </a:solidFill>
                          <a:latin typeface="+mn-lt"/>
                          <a:ea typeface="Times New Roman"/>
                          <a:cs typeface="Times New Roman"/>
                        </a:rPr>
                        <a:t>        Creatinine &gt; 2.5 mg/dl</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smtClean="0">
                          <a:solidFill>
                            <a:schemeClr val="tx1"/>
                          </a:solidFill>
                          <a:latin typeface="+mn-lt"/>
                        </a:rPr>
                        <a:t>1.9%</a:t>
                      </a:r>
                      <a:endParaRPr lang="en-US" sz="1500" b="1" i="1"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52501">
                <a:tc>
                  <a:txBody>
                    <a:bodyPr/>
                    <a:lstStyle/>
                    <a:p>
                      <a:pPr marL="0" marR="0">
                        <a:spcBef>
                          <a:spcPts val="0"/>
                        </a:spcBef>
                        <a:spcAft>
                          <a:spcPts val="0"/>
                        </a:spcAft>
                      </a:pPr>
                      <a:r>
                        <a:rPr lang="en-US" sz="1500" b="1" i="1" dirty="0">
                          <a:solidFill>
                            <a:srgbClr val="FFFFFF"/>
                          </a:solidFill>
                          <a:latin typeface="+mn-lt"/>
                          <a:ea typeface="Times New Roman"/>
                          <a:cs typeface="Times New Roman"/>
                        </a:rPr>
                        <a:t>        Chronic Dialysis</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smtClean="0">
                          <a:solidFill>
                            <a:schemeClr val="tx1"/>
                          </a:solidFill>
                          <a:latin typeface="+mn-lt"/>
                        </a:rPr>
                        <a:t>0.7%</a:t>
                      </a:r>
                      <a:endParaRPr lang="en-US" sz="1500" b="1" i="1"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52501">
                <a:tc>
                  <a:txBody>
                    <a:bodyPr/>
                    <a:lstStyle/>
                    <a:p>
                      <a:pPr marL="0" marR="0">
                        <a:spcBef>
                          <a:spcPts val="0"/>
                        </a:spcBef>
                        <a:spcAft>
                          <a:spcPts val="0"/>
                        </a:spcAft>
                      </a:pPr>
                      <a:r>
                        <a:rPr lang="en-US" sz="1500" b="1" i="1" dirty="0">
                          <a:solidFill>
                            <a:srgbClr val="FFFFFF"/>
                          </a:solidFill>
                          <a:latin typeface="+mn-lt"/>
                          <a:ea typeface="Times New Roman"/>
                          <a:cs typeface="Times New Roman"/>
                        </a:rPr>
                        <a:t>        Renal Transplant</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smtClean="0">
                          <a:solidFill>
                            <a:schemeClr val="tx1"/>
                          </a:solidFill>
                          <a:latin typeface="+mn-lt"/>
                        </a:rPr>
                        <a:t>0.3%</a:t>
                      </a:r>
                      <a:endParaRPr lang="en-US" sz="1500" b="1" i="1"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423647">
                <a:tc>
                  <a:txBody>
                    <a:bodyPr/>
                    <a:lstStyle/>
                    <a:p>
                      <a:pPr marL="0" marR="0">
                        <a:spcBef>
                          <a:spcPts val="0"/>
                        </a:spcBef>
                        <a:spcAft>
                          <a:spcPts val="0"/>
                        </a:spcAft>
                      </a:pPr>
                      <a:r>
                        <a:rPr lang="en-US" sz="1500" b="1" kern="0" dirty="0">
                          <a:solidFill>
                            <a:srgbClr val="FFFFFF"/>
                          </a:solidFill>
                          <a:latin typeface="+mn-lt"/>
                          <a:ea typeface="Times New Roman"/>
                          <a:cs typeface="Times New Roman"/>
                        </a:rPr>
                        <a:t>Hyperlipidemia</a:t>
                      </a:r>
                      <a:endParaRPr lang="en-US" sz="1500" b="1" kern="0" dirty="0">
                        <a:solidFill>
                          <a:srgbClr val="0000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5.1%</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a:t>
                      </a:r>
                      <a:r>
                        <a:rPr lang="en-US" sz="1500" b="1" i="0" u="none" strike="noStrike" dirty="0" smtClean="0">
                          <a:solidFill>
                            <a:schemeClr val="tx1"/>
                          </a:solidFill>
                          <a:latin typeface="+mn-lt"/>
                        </a:rPr>
                        <a:t>720)</a:t>
                      </a:r>
                      <a:endParaRPr lang="en-US" sz="1500" b="1" i="0" u="none" strike="noStrike" dirty="0">
                        <a:solidFill>
                          <a:schemeClr val="tx1"/>
                        </a:solidFill>
                        <a:latin typeface="+mn-lt"/>
                      </a:endParaRP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423647">
                <a:tc>
                  <a:txBody>
                    <a:bodyPr/>
                    <a:lstStyle/>
                    <a:p>
                      <a:pPr marL="0" marR="0">
                        <a:spcBef>
                          <a:spcPts val="0"/>
                        </a:spcBef>
                        <a:spcAft>
                          <a:spcPts val="0"/>
                        </a:spcAft>
                      </a:pPr>
                      <a:r>
                        <a:rPr lang="en-US" sz="1500" b="1" dirty="0">
                          <a:solidFill>
                            <a:srgbClr val="FFFFFF"/>
                          </a:solidFill>
                          <a:latin typeface="+mn-lt"/>
                          <a:ea typeface="Times New Roman"/>
                          <a:cs typeface="Times New Roman"/>
                        </a:rPr>
                        <a:t>Diabetes</a:t>
                      </a:r>
                      <a:endParaRPr lang="en-US" sz="1500"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23.3%</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a:t>
                      </a:r>
                      <a:r>
                        <a:rPr lang="en-US" sz="1500" b="1" i="0" u="none" strike="noStrike" dirty="0" smtClean="0">
                          <a:solidFill>
                            <a:schemeClr val="tx1"/>
                          </a:solidFill>
                          <a:latin typeface="+mn-lt"/>
                        </a:rPr>
                        <a:t>724)</a:t>
                      </a:r>
                      <a:endParaRPr lang="en-US" sz="1500" b="1" i="0" u="none" strike="noStrike" dirty="0">
                        <a:solidFill>
                          <a:schemeClr val="tx1"/>
                        </a:solidFill>
                        <a:latin typeface="+mn-lt"/>
                      </a:endParaRP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423647">
                <a:tc>
                  <a:txBody>
                    <a:bodyPr/>
                    <a:lstStyle/>
                    <a:p>
                      <a:pPr marL="0" marR="0">
                        <a:spcBef>
                          <a:spcPts val="0"/>
                        </a:spcBef>
                        <a:spcAft>
                          <a:spcPts val="0"/>
                        </a:spcAft>
                      </a:pPr>
                      <a:r>
                        <a:rPr lang="en-US" sz="1500" b="1" dirty="0">
                          <a:solidFill>
                            <a:srgbClr val="FFFFFF"/>
                          </a:solidFill>
                          <a:latin typeface="+mn-lt"/>
                          <a:ea typeface="Times New Roman"/>
                          <a:cs typeface="Times New Roman"/>
                        </a:rPr>
                        <a:t>Bronchiolitis Obliterans Syndrome</a:t>
                      </a:r>
                      <a:endParaRPr lang="en-US" sz="1500" b="1" dirty="0">
                        <a:solidFill>
                          <a:srgbClr val="FF00FF"/>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12.8%</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a:t>
                      </a:r>
                      <a:r>
                        <a:rPr lang="en-US" sz="1500" b="1" i="0" u="none" strike="noStrike" dirty="0" smtClean="0">
                          <a:solidFill>
                            <a:schemeClr val="tx1"/>
                          </a:solidFill>
                          <a:latin typeface="+mn-lt"/>
                        </a:rPr>
                        <a:t>674)</a:t>
                      </a:r>
                      <a:endParaRPr lang="en-US" sz="1500" b="1" i="0" u="none" strike="noStrike" dirty="0">
                        <a:solidFill>
                          <a:schemeClr val="tx1"/>
                        </a:solidFill>
                        <a:latin typeface="+mn-lt"/>
                      </a:endParaRP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bl>
          </a:graphicData>
        </a:graphic>
      </p:graphicFrame>
      <p:grpSp>
        <p:nvGrpSpPr>
          <p:cNvPr id="8" name="Group 7"/>
          <p:cNvGrpSpPr/>
          <p:nvPr/>
        </p:nvGrpSpPr>
        <p:grpSpPr>
          <a:xfrm>
            <a:off x="2" y="6146792"/>
            <a:ext cx="4715932" cy="711201"/>
            <a:chOff x="1" y="6067776"/>
            <a:chExt cx="4952999" cy="790224"/>
          </a:xfrm>
        </p:grpSpPr>
        <p:pic>
          <p:nvPicPr>
            <p:cNvPr id="14" name="Picture 13"/>
            <p:cNvPicPr>
              <a:picLocks noChangeAspect="1"/>
            </p:cNvPicPr>
            <p:nvPr/>
          </p:nvPicPr>
          <p:blipFill>
            <a:blip r:embed="rId3" cstate="print"/>
            <a:stretch>
              <a:fillRect/>
            </a:stretch>
          </p:blipFill>
          <p:spPr>
            <a:xfrm>
              <a:off x="1" y="6172200"/>
              <a:ext cx="4952999" cy="685800"/>
            </a:xfrm>
            <a:prstGeom prst="rect">
              <a:avLst/>
            </a:prstGeom>
          </p:spPr>
        </p:pic>
        <p:sp>
          <p:nvSpPr>
            <p:cNvPr id="15" name="TextBox 14"/>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371600"/>
          </a:xfrm>
        </p:spPr>
        <p:txBody>
          <a:bodyPr/>
          <a:lstStyle/>
          <a:p>
            <a:r>
              <a:rPr lang="en-US" sz="2600" dirty="0" smtClean="0"/>
              <a:t>Pediatric Lung Transplants</a:t>
            </a:r>
            <a:r>
              <a:rPr lang="en-US" sz="3200" dirty="0" smtClean="0"/>
              <a:t/>
            </a:r>
            <a:br>
              <a:rPr lang="en-US" sz="3200" dirty="0" smtClean="0"/>
            </a:br>
            <a:r>
              <a:rPr lang="en-US" sz="2400" dirty="0" smtClean="0"/>
              <a:t>Cumulative Morbidity Rates in </a:t>
            </a:r>
            <a:r>
              <a:rPr lang="en-US" sz="2400" u="sng" dirty="0" smtClean="0"/>
              <a:t>Survivors</a:t>
            </a:r>
            <a:r>
              <a:rPr lang="en-US" sz="2400" dirty="0" smtClean="0"/>
              <a:t> within 5 Years Post-Transplant </a:t>
            </a:r>
            <a:r>
              <a:rPr lang="en-US" sz="2000" dirty="0" smtClean="0"/>
              <a:t>(Follow-ups: April 1994 – June 2012)</a:t>
            </a:r>
            <a:endParaRPr lang="en-US" sz="2000" dirty="0"/>
          </a:p>
        </p:txBody>
      </p:sp>
      <p:graphicFrame>
        <p:nvGraphicFramePr>
          <p:cNvPr id="13" name="Content Placeholder 12"/>
          <p:cNvGraphicFramePr>
            <a:graphicFrameLocks noGrp="1"/>
          </p:cNvGraphicFramePr>
          <p:nvPr>
            <p:ph idx="1"/>
          </p:nvPr>
        </p:nvGraphicFramePr>
        <p:xfrm>
          <a:off x="762000" y="1524000"/>
          <a:ext cx="7543800" cy="4343402"/>
        </p:xfrm>
        <a:graphic>
          <a:graphicData uri="http://schemas.openxmlformats.org/drawingml/2006/table">
            <a:tbl>
              <a:tblPr bandRow="1">
                <a:tableStyleId>{5C22544A-7EE6-4342-B048-85BDC9FD1C3A}</a:tableStyleId>
              </a:tblPr>
              <a:tblGrid>
                <a:gridCol w="3697941"/>
                <a:gridCol w="1559859"/>
                <a:gridCol w="2286000"/>
              </a:tblGrid>
              <a:tr h="717592">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Outcome</a:t>
                      </a:r>
                      <a:endParaRPr lang="en-US" sz="1500" b="1" u="sng" dirty="0">
                        <a:solidFill>
                          <a:srgbClr val="FFFF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Within </a:t>
                      </a:r>
                      <a:endParaRPr lang="en-US" sz="1500" b="1" u="none" strike="noStrike" dirty="0" smtClean="0">
                        <a:solidFill>
                          <a:srgbClr val="FFFF00"/>
                        </a:solidFill>
                        <a:latin typeface="+mn-lt"/>
                        <a:ea typeface="Times New Roman"/>
                        <a:cs typeface="Times New Roman"/>
                      </a:endParaRPr>
                    </a:p>
                    <a:p>
                      <a:pPr marL="0" marR="0" algn="ctr">
                        <a:spcBef>
                          <a:spcPts val="0"/>
                        </a:spcBef>
                        <a:spcAft>
                          <a:spcPts val="0"/>
                        </a:spcAft>
                      </a:pPr>
                      <a:r>
                        <a:rPr lang="en-US" sz="1500" b="1" u="none" strike="noStrike" dirty="0" smtClean="0">
                          <a:solidFill>
                            <a:srgbClr val="FFFF00"/>
                          </a:solidFill>
                          <a:latin typeface="+mn-lt"/>
                          <a:ea typeface="Times New Roman"/>
                          <a:cs typeface="Times New Roman"/>
                        </a:rPr>
                        <a:t>5 Years</a:t>
                      </a:r>
                      <a:endParaRPr lang="en-US" sz="1500" b="1" u="sng" dirty="0">
                        <a:solidFill>
                          <a:srgbClr val="FFFF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12700" cmpd="sng">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Total number with known response</a:t>
                      </a:r>
                      <a:endParaRPr lang="en-US" sz="1500" b="1" u="none" dirty="0">
                        <a:solidFill>
                          <a:srgbClr val="FFFF00"/>
                        </a:solidFill>
                        <a:latin typeface="+mn-lt"/>
                        <a:ea typeface="Times New Roman"/>
                        <a:cs typeface="Times New Roman"/>
                      </a:endParaRPr>
                    </a:p>
                  </a:txBody>
                  <a:tcPr marL="68580" marR="68580" marT="0" marB="0" anchor="ctr">
                    <a:lnL w="12700" cmpd="sng">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431212">
                <a:tc>
                  <a:txBody>
                    <a:bodyPr/>
                    <a:lstStyle/>
                    <a:p>
                      <a:pPr marL="0" marR="0">
                        <a:spcBef>
                          <a:spcPts val="0"/>
                        </a:spcBef>
                        <a:spcAft>
                          <a:spcPts val="0"/>
                        </a:spcAft>
                      </a:pPr>
                      <a:r>
                        <a:rPr lang="en-US" sz="1500" b="1" dirty="0">
                          <a:solidFill>
                            <a:srgbClr val="FFFFFF"/>
                          </a:solidFill>
                          <a:latin typeface="+mn-lt"/>
                          <a:ea typeface="Times New Roman"/>
                          <a:cs typeface="Times New Roman"/>
                        </a:rPr>
                        <a:t>Hypertension </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69.1%</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a:t>
                      </a:r>
                      <a:r>
                        <a:rPr lang="en-US" sz="1500" b="1" i="0" u="none" strike="noStrike" dirty="0" smtClean="0">
                          <a:solidFill>
                            <a:schemeClr val="tx1"/>
                          </a:solidFill>
                          <a:latin typeface="+mn-lt"/>
                        </a:rPr>
                        <a:t>194)</a:t>
                      </a:r>
                      <a:endParaRPr lang="en-US" sz="1500" b="1" i="0" u="none" strike="noStrike" dirty="0">
                        <a:solidFill>
                          <a:schemeClr val="tx1"/>
                        </a:solidFill>
                        <a:latin typeface="+mn-lt"/>
                      </a:endParaRPr>
                    </a:p>
                  </a:txBody>
                  <a:tcPr marL="0" marR="0" marT="0" marB="0" anchor="ctr">
                    <a:lnL w="12700" cmpd="sng">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r>
              <a:tr h="431212">
                <a:tc>
                  <a:txBody>
                    <a:bodyPr/>
                    <a:lstStyle/>
                    <a:p>
                      <a:pPr marL="0" marR="0">
                        <a:spcBef>
                          <a:spcPts val="0"/>
                        </a:spcBef>
                        <a:spcAft>
                          <a:spcPts val="0"/>
                        </a:spcAft>
                      </a:pPr>
                      <a:r>
                        <a:rPr lang="en-US" sz="1500" b="1" kern="0" dirty="0">
                          <a:solidFill>
                            <a:srgbClr val="FFFFFF"/>
                          </a:solidFill>
                          <a:latin typeface="+mn-lt"/>
                          <a:ea typeface="Times New Roman"/>
                          <a:cs typeface="Times New Roman"/>
                        </a:rPr>
                        <a:t>Renal Dysfunction</a:t>
                      </a:r>
                      <a:endParaRPr lang="en-US" sz="1500" b="1" kern="0" dirty="0">
                        <a:solidFill>
                          <a:srgbClr val="0000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31.7%</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a:t>
                      </a:r>
                      <a:r>
                        <a:rPr lang="en-US" sz="1500" b="1" i="0" u="none" strike="noStrike" dirty="0" smtClean="0">
                          <a:solidFill>
                            <a:schemeClr val="tx1"/>
                          </a:solidFill>
                          <a:latin typeface="+mn-lt"/>
                        </a:rPr>
                        <a:t>205)</a:t>
                      </a:r>
                      <a:endParaRPr lang="en-US" sz="1500" b="1" i="0" u="none" strike="noStrike" dirty="0">
                        <a:solidFill>
                          <a:schemeClr val="tx1"/>
                        </a:solidFill>
                        <a:latin typeface="+mn-lt"/>
                      </a:endParaRP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93362">
                <a:tc>
                  <a:txBody>
                    <a:bodyPr/>
                    <a:lstStyle/>
                    <a:p>
                      <a:pPr marL="0" marR="0">
                        <a:spcBef>
                          <a:spcPts val="0"/>
                        </a:spcBef>
                        <a:spcAft>
                          <a:spcPts val="0"/>
                        </a:spcAft>
                      </a:pPr>
                      <a:r>
                        <a:rPr lang="en-US" sz="1500" b="1" i="1" dirty="0">
                          <a:solidFill>
                            <a:srgbClr val="FFFFFF"/>
                          </a:solidFill>
                          <a:latin typeface="+mn-lt"/>
                          <a:ea typeface="Times New Roman"/>
                          <a:cs typeface="Times New Roman"/>
                        </a:rPr>
                        <a:t>        Abnormal Creatinine </a:t>
                      </a:r>
                      <a:r>
                        <a:rPr lang="en-US" sz="1500" b="1" i="1" dirty="0" smtClean="0">
                          <a:solidFill>
                            <a:srgbClr val="FFFFFF"/>
                          </a:solidFill>
                          <a:latin typeface="+mn-lt"/>
                          <a:ea typeface="Times New Roman"/>
                          <a:cs typeface="Times New Roman"/>
                        </a:rPr>
                        <a:t>≤ </a:t>
                      </a:r>
                      <a:r>
                        <a:rPr lang="en-US" sz="1500" b="1" i="1" dirty="0">
                          <a:solidFill>
                            <a:srgbClr val="FFFFFF"/>
                          </a:solidFill>
                          <a:latin typeface="+mn-lt"/>
                          <a:ea typeface="Times New Roman"/>
                          <a:cs typeface="Times New Roman"/>
                        </a:rPr>
                        <a:t>2.5 mg/dl</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smtClean="0">
                          <a:solidFill>
                            <a:schemeClr val="tx1"/>
                          </a:solidFill>
                          <a:latin typeface="+mn-lt"/>
                        </a:rPr>
                        <a:t>23.9%</a:t>
                      </a:r>
                      <a:endParaRPr lang="en-US" sz="1500" b="1" i="1"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58796">
                <a:tc>
                  <a:txBody>
                    <a:bodyPr/>
                    <a:lstStyle/>
                    <a:p>
                      <a:pPr marL="0" marR="0">
                        <a:spcBef>
                          <a:spcPts val="0"/>
                        </a:spcBef>
                        <a:spcAft>
                          <a:spcPts val="0"/>
                        </a:spcAft>
                      </a:pPr>
                      <a:r>
                        <a:rPr lang="en-US" sz="1500" b="1" i="1" dirty="0">
                          <a:solidFill>
                            <a:srgbClr val="FFFFFF"/>
                          </a:solidFill>
                          <a:latin typeface="+mn-lt"/>
                          <a:ea typeface="Times New Roman"/>
                          <a:cs typeface="Times New Roman"/>
                        </a:rPr>
                        <a:t>        Creatinine &gt; 2.5 mg/dl</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smtClean="0">
                          <a:solidFill>
                            <a:schemeClr val="tx1"/>
                          </a:solidFill>
                          <a:latin typeface="+mn-lt"/>
                        </a:rPr>
                        <a:t>4.9%</a:t>
                      </a:r>
                      <a:endParaRPr lang="en-US" sz="1500" b="1" i="1"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58796">
                <a:tc>
                  <a:txBody>
                    <a:bodyPr/>
                    <a:lstStyle/>
                    <a:p>
                      <a:pPr marL="0" marR="0">
                        <a:spcBef>
                          <a:spcPts val="0"/>
                        </a:spcBef>
                        <a:spcAft>
                          <a:spcPts val="0"/>
                        </a:spcAft>
                      </a:pPr>
                      <a:r>
                        <a:rPr lang="en-US" sz="1500" b="1" i="1" dirty="0">
                          <a:solidFill>
                            <a:srgbClr val="FFFFFF"/>
                          </a:solidFill>
                          <a:latin typeface="+mn-lt"/>
                          <a:ea typeface="Times New Roman"/>
                          <a:cs typeface="Times New Roman"/>
                        </a:rPr>
                        <a:t>        Chronic Dialysis</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smtClean="0">
                          <a:solidFill>
                            <a:schemeClr val="tx1"/>
                          </a:solidFill>
                          <a:latin typeface="+mn-lt"/>
                        </a:rPr>
                        <a:t>1.5%</a:t>
                      </a:r>
                      <a:endParaRPr lang="en-US" sz="1500" b="1" i="1"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58796">
                <a:tc>
                  <a:txBody>
                    <a:bodyPr/>
                    <a:lstStyle/>
                    <a:p>
                      <a:pPr marL="0" marR="0">
                        <a:spcBef>
                          <a:spcPts val="0"/>
                        </a:spcBef>
                        <a:spcAft>
                          <a:spcPts val="0"/>
                        </a:spcAft>
                      </a:pPr>
                      <a:r>
                        <a:rPr lang="en-US" sz="1500" b="1" i="1" dirty="0">
                          <a:solidFill>
                            <a:srgbClr val="FFFFFF"/>
                          </a:solidFill>
                          <a:latin typeface="+mn-lt"/>
                          <a:ea typeface="Times New Roman"/>
                          <a:cs typeface="Times New Roman"/>
                        </a:rPr>
                        <a:t>        Renal Transplant</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smtClean="0">
                          <a:solidFill>
                            <a:schemeClr val="tx1"/>
                          </a:solidFill>
                          <a:latin typeface="+mn-lt"/>
                        </a:rPr>
                        <a:t>1.5%</a:t>
                      </a:r>
                      <a:endParaRPr lang="en-US" sz="1500" b="1" i="1"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431212">
                <a:tc>
                  <a:txBody>
                    <a:bodyPr/>
                    <a:lstStyle/>
                    <a:p>
                      <a:pPr marL="0" marR="0">
                        <a:spcBef>
                          <a:spcPts val="0"/>
                        </a:spcBef>
                        <a:spcAft>
                          <a:spcPts val="0"/>
                        </a:spcAft>
                      </a:pPr>
                      <a:r>
                        <a:rPr lang="en-US" sz="1500" b="1" kern="0" dirty="0">
                          <a:solidFill>
                            <a:srgbClr val="FFFFFF"/>
                          </a:solidFill>
                          <a:latin typeface="+mn-lt"/>
                          <a:ea typeface="Times New Roman"/>
                          <a:cs typeface="Times New Roman"/>
                        </a:rPr>
                        <a:t>Hyperlipidemia</a:t>
                      </a:r>
                      <a:endParaRPr lang="en-US" sz="1500" b="1" kern="0" dirty="0">
                        <a:solidFill>
                          <a:srgbClr val="0000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17.2%</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a:t>
                      </a:r>
                      <a:r>
                        <a:rPr lang="en-US" sz="1500" b="1" i="0" u="none" strike="noStrike" dirty="0" smtClean="0">
                          <a:solidFill>
                            <a:schemeClr val="tx1"/>
                          </a:solidFill>
                          <a:latin typeface="+mn-lt"/>
                        </a:rPr>
                        <a:t>198)</a:t>
                      </a:r>
                      <a:endParaRPr lang="en-US" sz="1500" b="1" i="0" u="none" strike="noStrike" dirty="0">
                        <a:solidFill>
                          <a:schemeClr val="tx1"/>
                        </a:solidFill>
                        <a:latin typeface="+mn-lt"/>
                      </a:endParaRP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431212">
                <a:tc>
                  <a:txBody>
                    <a:bodyPr/>
                    <a:lstStyle/>
                    <a:p>
                      <a:pPr marL="0" marR="0">
                        <a:spcBef>
                          <a:spcPts val="0"/>
                        </a:spcBef>
                        <a:spcAft>
                          <a:spcPts val="0"/>
                        </a:spcAft>
                      </a:pPr>
                      <a:r>
                        <a:rPr lang="en-US" sz="1500" b="1" dirty="0">
                          <a:solidFill>
                            <a:srgbClr val="FFFFFF"/>
                          </a:solidFill>
                          <a:latin typeface="+mn-lt"/>
                          <a:ea typeface="Times New Roman"/>
                          <a:cs typeface="Times New Roman"/>
                        </a:rPr>
                        <a:t>Diabetes</a:t>
                      </a:r>
                      <a:endParaRPr lang="en-US" sz="1500"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36.2%</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a:t>
                      </a:r>
                      <a:r>
                        <a:rPr lang="en-US" sz="1500" b="1" i="0" u="none" strike="noStrike" dirty="0" smtClean="0">
                          <a:solidFill>
                            <a:schemeClr val="tx1"/>
                          </a:solidFill>
                          <a:latin typeface="+mn-lt"/>
                        </a:rPr>
                        <a:t>207)</a:t>
                      </a:r>
                      <a:endParaRPr lang="en-US" sz="1500" b="1" i="0" u="none" strike="noStrike" dirty="0">
                        <a:solidFill>
                          <a:schemeClr val="tx1"/>
                        </a:solidFill>
                        <a:latin typeface="+mn-lt"/>
                      </a:endParaRP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431212">
                <a:tc>
                  <a:txBody>
                    <a:bodyPr/>
                    <a:lstStyle/>
                    <a:p>
                      <a:pPr marL="0" marR="0">
                        <a:spcBef>
                          <a:spcPts val="0"/>
                        </a:spcBef>
                        <a:spcAft>
                          <a:spcPts val="0"/>
                        </a:spcAft>
                      </a:pPr>
                      <a:r>
                        <a:rPr lang="en-US" sz="1500" b="1" dirty="0">
                          <a:solidFill>
                            <a:srgbClr val="FFFFFF"/>
                          </a:solidFill>
                          <a:latin typeface="+mn-lt"/>
                          <a:ea typeface="Times New Roman"/>
                          <a:cs typeface="Times New Roman"/>
                        </a:rPr>
                        <a:t>Bronchiolitis Obliterans Syndrome</a:t>
                      </a:r>
                      <a:endParaRPr lang="en-US" sz="1500" b="1" dirty="0">
                        <a:solidFill>
                          <a:srgbClr val="FF00FF"/>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34.6%</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a:t>
                      </a:r>
                      <a:r>
                        <a:rPr lang="en-US" sz="1500" b="1" i="0" u="none" strike="noStrike" dirty="0" smtClean="0">
                          <a:solidFill>
                            <a:schemeClr val="tx1"/>
                          </a:solidFill>
                          <a:latin typeface="+mn-lt"/>
                        </a:rPr>
                        <a:t>159)</a:t>
                      </a:r>
                      <a:endParaRPr lang="en-US" sz="1500" b="1" i="0" u="none" strike="noStrike" dirty="0">
                        <a:solidFill>
                          <a:schemeClr val="tx1"/>
                        </a:solidFill>
                        <a:latin typeface="+mn-lt"/>
                      </a:endParaRP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bl>
          </a:graphicData>
        </a:graphic>
      </p:graphicFrame>
      <p:grpSp>
        <p:nvGrpSpPr>
          <p:cNvPr id="8" name="Group 7"/>
          <p:cNvGrpSpPr/>
          <p:nvPr/>
        </p:nvGrpSpPr>
        <p:grpSpPr>
          <a:xfrm>
            <a:off x="2" y="6146792"/>
            <a:ext cx="4715932" cy="711201"/>
            <a:chOff x="1" y="6067776"/>
            <a:chExt cx="4952999" cy="790224"/>
          </a:xfrm>
        </p:grpSpPr>
        <p:pic>
          <p:nvPicPr>
            <p:cNvPr id="14" name="Picture 13"/>
            <p:cNvPicPr>
              <a:picLocks noChangeAspect="1"/>
            </p:cNvPicPr>
            <p:nvPr/>
          </p:nvPicPr>
          <p:blipFill>
            <a:blip r:embed="rId3" cstate="print"/>
            <a:stretch>
              <a:fillRect/>
            </a:stretch>
          </p:blipFill>
          <p:spPr>
            <a:xfrm>
              <a:off x="1" y="6172200"/>
              <a:ext cx="4952999" cy="685800"/>
            </a:xfrm>
            <a:prstGeom prst="rect">
              <a:avLst/>
            </a:prstGeom>
          </p:spPr>
        </p:pic>
        <p:sp>
          <p:nvSpPr>
            <p:cNvPr id="15" name="TextBox 14"/>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371600"/>
          </a:xfrm>
        </p:spPr>
        <p:txBody>
          <a:bodyPr/>
          <a:lstStyle/>
          <a:p>
            <a:r>
              <a:rPr lang="en-US" sz="2600" dirty="0" smtClean="0"/>
              <a:t>Pediatric Lung Transplants</a:t>
            </a:r>
            <a:r>
              <a:rPr lang="en-US" sz="3200" dirty="0" smtClean="0"/>
              <a:t/>
            </a:r>
            <a:br>
              <a:rPr lang="en-US" sz="3200" dirty="0" smtClean="0"/>
            </a:br>
            <a:r>
              <a:rPr lang="en-US" sz="2400" dirty="0" smtClean="0"/>
              <a:t>Cumulative Morbidity Rates in </a:t>
            </a:r>
            <a:r>
              <a:rPr lang="en-US" sz="2400" u="sng" dirty="0" smtClean="0"/>
              <a:t>Survivors</a:t>
            </a:r>
            <a:r>
              <a:rPr lang="en-US" sz="2400" dirty="0" smtClean="0"/>
              <a:t> within 7 Years Post-Transplant </a:t>
            </a:r>
            <a:r>
              <a:rPr lang="en-US" sz="2000" dirty="0" smtClean="0"/>
              <a:t>(Follow-ups: April 1994 – June 2012)</a:t>
            </a:r>
            <a:endParaRPr lang="en-US" sz="2000" dirty="0"/>
          </a:p>
        </p:txBody>
      </p:sp>
      <p:graphicFrame>
        <p:nvGraphicFramePr>
          <p:cNvPr id="13" name="Content Placeholder 12"/>
          <p:cNvGraphicFramePr>
            <a:graphicFrameLocks noGrp="1"/>
          </p:cNvGraphicFramePr>
          <p:nvPr>
            <p:ph idx="1"/>
          </p:nvPr>
        </p:nvGraphicFramePr>
        <p:xfrm>
          <a:off x="762000" y="1828800"/>
          <a:ext cx="7543800" cy="3733801"/>
        </p:xfrm>
        <a:graphic>
          <a:graphicData uri="http://schemas.openxmlformats.org/drawingml/2006/table">
            <a:tbl>
              <a:tblPr bandRow="1">
                <a:tableStyleId>{5C22544A-7EE6-4342-B048-85BDC9FD1C3A}</a:tableStyleId>
              </a:tblPr>
              <a:tblGrid>
                <a:gridCol w="3697941"/>
                <a:gridCol w="1559859"/>
                <a:gridCol w="2286000"/>
              </a:tblGrid>
              <a:tr h="878541">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Outcome</a:t>
                      </a:r>
                      <a:endParaRPr lang="en-US" sz="1500" b="1" u="sng" dirty="0">
                        <a:solidFill>
                          <a:srgbClr val="FFFF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Within </a:t>
                      </a:r>
                      <a:endParaRPr lang="en-US" sz="1500" b="1" u="none" strike="noStrike" dirty="0" smtClean="0">
                        <a:solidFill>
                          <a:srgbClr val="FFFF00"/>
                        </a:solidFill>
                        <a:latin typeface="+mn-lt"/>
                        <a:ea typeface="Times New Roman"/>
                        <a:cs typeface="Times New Roman"/>
                      </a:endParaRPr>
                    </a:p>
                    <a:p>
                      <a:pPr marL="0" marR="0" algn="ctr">
                        <a:spcBef>
                          <a:spcPts val="0"/>
                        </a:spcBef>
                        <a:spcAft>
                          <a:spcPts val="0"/>
                        </a:spcAft>
                      </a:pPr>
                      <a:r>
                        <a:rPr lang="en-US" sz="1500" b="1" u="none" strike="noStrike" dirty="0" smtClean="0">
                          <a:solidFill>
                            <a:srgbClr val="FFFF00"/>
                          </a:solidFill>
                          <a:latin typeface="+mn-lt"/>
                          <a:ea typeface="Times New Roman"/>
                          <a:cs typeface="Times New Roman"/>
                        </a:rPr>
                        <a:t>7 Years</a:t>
                      </a:r>
                      <a:endParaRPr lang="en-US" sz="1500" b="1" u="sng" dirty="0">
                        <a:solidFill>
                          <a:srgbClr val="FFFF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12700" cmpd="sng">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Total number with known response</a:t>
                      </a:r>
                      <a:endParaRPr lang="en-US" sz="1500" b="1" u="none" dirty="0">
                        <a:solidFill>
                          <a:srgbClr val="FFFF00"/>
                        </a:solidFill>
                        <a:latin typeface="+mn-lt"/>
                        <a:ea typeface="Times New Roman"/>
                        <a:cs typeface="Times New Roman"/>
                      </a:endParaRPr>
                    </a:p>
                  </a:txBody>
                  <a:tcPr marL="68580" marR="68580" marT="0" marB="0" anchor="ctr">
                    <a:lnL w="12700" cmpd="sng">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527929">
                <a:tc>
                  <a:txBody>
                    <a:bodyPr/>
                    <a:lstStyle/>
                    <a:p>
                      <a:pPr marL="0" marR="0">
                        <a:spcBef>
                          <a:spcPts val="0"/>
                        </a:spcBef>
                        <a:spcAft>
                          <a:spcPts val="0"/>
                        </a:spcAft>
                      </a:pPr>
                      <a:r>
                        <a:rPr lang="en-US" sz="1500" b="1" kern="0" dirty="0">
                          <a:solidFill>
                            <a:srgbClr val="FFFFFF"/>
                          </a:solidFill>
                          <a:latin typeface="+mn-lt"/>
                          <a:ea typeface="Times New Roman"/>
                          <a:cs typeface="Times New Roman"/>
                        </a:rPr>
                        <a:t>Renal Dysfunction</a:t>
                      </a:r>
                      <a:endParaRPr lang="en-US" sz="1500" b="1" kern="0" dirty="0">
                        <a:solidFill>
                          <a:srgbClr val="0000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43.2%</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a:t>
                      </a:r>
                      <a:r>
                        <a:rPr lang="en-US" sz="1500" b="1" i="0" u="none" strike="noStrike" dirty="0" smtClean="0">
                          <a:solidFill>
                            <a:schemeClr val="tx1"/>
                          </a:solidFill>
                          <a:latin typeface="+mn-lt"/>
                        </a:rPr>
                        <a:t>111)</a:t>
                      </a:r>
                      <a:endParaRPr lang="en-US" sz="1500" b="1" i="0" u="none" strike="noStrike" dirty="0">
                        <a:solidFill>
                          <a:schemeClr val="tx1"/>
                        </a:solidFill>
                        <a:latin typeface="+mn-lt"/>
                      </a:endParaRPr>
                    </a:p>
                  </a:txBody>
                  <a:tcPr marL="0" marR="0" marT="0" marB="0" anchor="ctr">
                    <a:lnL w="12700" cmpd="sng">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r>
              <a:tr h="481589">
                <a:tc>
                  <a:txBody>
                    <a:bodyPr/>
                    <a:lstStyle/>
                    <a:p>
                      <a:pPr marL="0" marR="0">
                        <a:spcBef>
                          <a:spcPts val="0"/>
                        </a:spcBef>
                        <a:spcAft>
                          <a:spcPts val="0"/>
                        </a:spcAft>
                      </a:pPr>
                      <a:r>
                        <a:rPr lang="en-US" sz="1500" b="1" i="1" dirty="0">
                          <a:solidFill>
                            <a:srgbClr val="FFFFFF"/>
                          </a:solidFill>
                          <a:latin typeface="+mn-lt"/>
                          <a:ea typeface="Times New Roman"/>
                          <a:cs typeface="Times New Roman"/>
                        </a:rPr>
                        <a:t>        Abnormal Creatinine </a:t>
                      </a:r>
                      <a:r>
                        <a:rPr lang="en-US" sz="1500" b="1" i="1" dirty="0" smtClean="0">
                          <a:solidFill>
                            <a:srgbClr val="FFFFFF"/>
                          </a:solidFill>
                          <a:latin typeface="+mn-lt"/>
                          <a:ea typeface="Times New Roman"/>
                          <a:cs typeface="Times New Roman"/>
                        </a:rPr>
                        <a:t>≤ 2.5 </a:t>
                      </a:r>
                      <a:r>
                        <a:rPr lang="en-US" sz="1500" b="1" i="1" dirty="0">
                          <a:solidFill>
                            <a:srgbClr val="FFFFFF"/>
                          </a:solidFill>
                          <a:latin typeface="+mn-lt"/>
                          <a:ea typeface="Times New Roman"/>
                          <a:cs typeface="Times New Roman"/>
                        </a:rPr>
                        <a:t>mg/dl</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smtClean="0">
                          <a:solidFill>
                            <a:schemeClr val="tx1"/>
                          </a:solidFill>
                          <a:latin typeface="+mn-lt"/>
                        </a:rPr>
                        <a:t>33.3%</a:t>
                      </a:r>
                      <a:endParaRPr lang="en-US" sz="1500" b="1" i="1"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439271">
                <a:tc>
                  <a:txBody>
                    <a:bodyPr/>
                    <a:lstStyle/>
                    <a:p>
                      <a:pPr marL="0" marR="0">
                        <a:spcBef>
                          <a:spcPts val="0"/>
                        </a:spcBef>
                        <a:spcAft>
                          <a:spcPts val="0"/>
                        </a:spcAft>
                      </a:pPr>
                      <a:r>
                        <a:rPr lang="en-US" sz="1500" b="1" i="1" dirty="0">
                          <a:solidFill>
                            <a:srgbClr val="FFFFFF"/>
                          </a:solidFill>
                          <a:latin typeface="+mn-lt"/>
                          <a:ea typeface="Times New Roman"/>
                          <a:cs typeface="Times New Roman"/>
                        </a:rPr>
                        <a:t>        Creatinine &gt; 2.5 mg/dl</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smtClean="0">
                          <a:solidFill>
                            <a:schemeClr val="tx1"/>
                          </a:solidFill>
                          <a:latin typeface="+mn-lt"/>
                        </a:rPr>
                        <a:t>6.3%</a:t>
                      </a:r>
                      <a:endParaRPr lang="en-US" sz="1500" b="1" i="1"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439271">
                <a:tc>
                  <a:txBody>
                    <a:bodyPr/>
                    <a:lstStyle/>
                    <a:p>
                      <a:pPr marL="0" marR="0">
                        <a:spcBef>
                          <a:spcPts val="0"/>
                        </a:spcBef>
                        <a:spcAft>
                          <a:spcPts val="0"/>
                        </a:spcAft>
                      </a:pPr>
                      <a:r>
                        <a:rPr lang="en-US" sz="1500" b="1" i="1" dirty="0">
                          <a:solidFill>
                            <a:srgbClr val="FFFFFF"/>
                          </a:solidFill>
                          <a:latin typeface="+mn-lt"/>
                          <a:ea typeface="Times New Roman"/>
                          <a:cs typeface="Times New Roman"/>
                        </a:rPr>
                        <a:t>        Chronic Dialysis</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smtClean="0">
                          <a:solidFill>
                            <a:schemeClr val="tx1"/>
                          </a:solidFill>
                          <a:latin typeface="+mn-lt"/>
                        </a:rPr>
                        <a:t>0.0%</a:t>
                      </a:r>
                      <a:endParaRPr lang="en-US" sz="1500" b="1" i="1"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439271">
                <a:tc>
                  <a:txBody>
                    <a:bodyPr/>
                    <a:lstStyle/>
                    <a:p>
                      <a:pPr marL="0" marR="0">
                        <a:spcBef>
                          <a:spcPts val="0"/>
                        </a:spcBef>
                        <a:spcAft>
                          <a:spcPts val="0"/>
                        </a:spcAft>
                      </a:pPr>
                      <a:r>
                        <a:rPr lang="en-US" sz="1500" b="1" i="1" dirty="0">
                          <a:solidFill>
                            <a:srgbClr val="FFFFFF"/>
                          </a:solidFill>
                          <a:latin typeface="+mn-lt"/>
                          <a:ea typeface="Times New Roman"/>
                          <a:cs typeface="Times New Roman"/>
                        </a:rPr>
                        <a:t>        Renal Transplant</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smtClean="0">
                          <a:solidFill>
                            <a:schemeClr val="tx1"/>
                          </a:solidFill>
                          <a:latin typeface="+mn-lt"/>
                        </a:rPr>
                        <a:t>3.6%</a:t>
                      </a:r>
                      <a:endParaRPr lang="en-US" sz="1500" b="1" i="1"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527929">
                <a:tc>
                  <a:txBody>
                    <a:bodyPr/>
                    <a:lstStyle/>
                    <a:p>
                      <a:pPr marL="0" marR="0">
                        <a:spcBef>
                          <a:spcPts val="0"/>
                        </a:spcBef>
                        <a:spcAft>
                          <a:spcPts val="0"/>
                        </a:spcAft>
                      </a:pPr>
                      <a:r>
                        <a:rPr lang="en-US" sz="1500" b="1" dirty="0">
                          <a:solidFill>
                            <a:srgbClr val="FFFFFF"/>
                          </a:solidFill>
                          <a:latin typeface="+mn-lt"/>
                          <a:ea typeface="Times New Roman"/>
                          <a:cs typeface="Times New Roman"/>
                        </a:rPr>
                        <a:t>Bronchiolitis Obliterans Syndrome</a:t>
                      </a:r>
                      <a:endParaRPr lang="en-US" sz="1500" b="1" dirty="0">
                        <a:solidFill>
                          <a:srgbClr val="FF00FF"/>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43.8%</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a:t>
                      </a:r>
                      <a:r>
                        <a:rPr lang="en-US" sz="1500" b="1" i="0" u="none" strike="noStrike" dirty="0" smtClean="0">
                          <a:solidFill>
                            <a:schemeClr val="tx1"/>
                          </a:solidFill>
                          <a:latin typeface="+mn-lt"/>
                        </a:rPr>
                        <a:t>73)</a:t>
                      </a:r>
                      <a:endParaRPr lang="en-US" sz="1500" b="1" i="0" u="none" strike="noStrike" dirty="0">
                        <a:solidFill>
                          <a:schemeClr val="tx1"/>
                        </a:solidFill>
                        <a:latin typeface="+mn-lt"/>
                      </a:endParaRP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bl>
          </a:graphicData>
        </a:graphic>
      </p:graphicFrame>
      <p:grpSp>
        <p:nvGrpSpPr>
          <p:cNvPr id="8" name="Group 7"/>
          <p:cNvGrpSpPr/>
          <p:nvPr/>
        </p:nvGrpSpPr>
        <p:grpSpPr>
          <a:xfrm>
            <a:off x="2" y="6146792"/>
            <a:ext cx="4715932" cy="711201"/>
            <a:chOff x="1" y="6067776"/>
            <a:chExt cx="4952999" cy="790224"/>
          </a:xfrm>
        </p:grpSpPr>
        <p:pic>
          <p:nvPicPr>
            <p:cNvPr id="14" name="Picture 13"/>
            <p:cNvPicPr>
              <a:picLocks noChangeAspect="1"/>
            </p:cNvPicPr>
            <p:nvPr/>
          </p:nvPicPr>
          <p:blipFill>
            <a:blip r:embed="rId3" cstate="print"/>
            <a:stretch>
              <a:fillRect/>
            </a:stretch>
          </p:blipFill>
          <p:spPr>
            <a:xfrm>
              <a:off x="1" y="6172200"/>
              <a:ext cx="4952999" cy="685800"/>
            </a:xfrm>
            <a:prstGeom prst="rect">
              <a:avLst/>
            </a:prstGeom>
          </p:spPr>
        </p:pic>
        <p:sp>
          <p:nvSpPr>
            <p:cNvPr id="15" name="TextBox 14"/>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219200"/>
          </a:xfrm>
        </p:spPr>
        <p:txBody>
          <a:bodyPr/>
          <a:lstStyle/>
          <a:p>
            <a:r>
              <a:rPr lang="en-US" sz="2600" dirty="0" smtClean="0"/>
              <a:t>Pediatric Lung Transplants</a:t>
            </a:r>
            <a:br>
              <a:rPr lang="en-US" sz="2600" dirty="0" smtClean="0"/>
            </a:br>
            <a:r>
              <a:rPr lang="en-US" sz="2400" dirty="0" smtClean="0"/>
              <a:t>Freedom from Bronchiolitis Obliterans Syndrome</a:t>
            </a:r>
            <a:br>
              <a:rPr lang="en-US" sz="2400" dirty="0" smtClean="0"/>
            </a:br>
            <a:r>
              <a:rPr lang="en-US" sz="2000" dirty="0" smtClean="0"/>
              <a:t> (Follow-ups: April 1994 – June 2012)</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5" name="TextBox 14"/>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600" dirty="0" smtClean="0"/>
              <a:t>Pediatric Lung Transplants </a:t>
            </a:r>
            <a:br>
              <a:rPr lang="en-US" sz="2600" dirty="0" smtClean="0"/>
            </a:br>
            <a:r>
              <a:rPr lang="en-US" sz="2400" dirty="0" smtClean="0"/>
              <a:t>Freedom from Bronchiolitis Obliterans Syndrome</a:t>
            </a:r>
            <a:br>
              <a:rPr lang="en-US" sz="2400" dirty="0" smtClean="0"/>
            </a:br>
            <a:r>
              <a:rPr lang="en-US" sz="2400" dirty="0" smtClean="0"/>
              <a:t> by Age Group</a:t>
            </a:r>
            <a:r>
              <a:rPr lang="en-US" sz="2000" dirty="0" smtClean="0"/>
              <a:t> (Follow-ups: April 1994 – June 2012)</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3276600" y="1676400"/>
            <a:ext cx="5181600" cy="323165"/>
          </a:xfrm>
          <a:prstGeom prst="rect">
            <a:avLst/>
          </a:prstGeom>
          <a:noFill/>
        </p:spPr>
        <p:txBody>
          <a:bodyPr wrap="square" rtlCol="0">
            <a:spAutoFit/>
          </a:bodyPr>
          <a:lstStyle/>
          <a:p>
            <a:r>
              <a:rPr lang="en-US" sz="1500" b="1" dirty="0" smtClean="0">
                <a:solidFill>
                  <a:srgbClr val="FFFF00"/>
                </a:solidFill>
              </a:rPr>
              <a:t>No pair-wise comparisons were significant at p &lt; 0.05</a:t>
            </a:r>
            <a:endParaRPr lang="en-US" sz="1500" b="1" dirty="0">
              <a:solidFill>
                <a:srgbClr val="FFFF00"/>
              </a:solidFill>
            </a:endParaRPr>
          </a:p>
        </p:txBody>
      </p:sp>
      <p:grpSp>
        <p:nvGrpSpPr>
          <p:cNvPr id="14" name="Group 13"/>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7" name="TextBox 16"/>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600" dirty="0" smtClean="0"/>
              <a:t>Pediatric Lung Transplants</a:t>
            </a:r>
            <a:br>
              <a:rPr lang="en-US" sz="2600" dirty="0" smtClean="0"/>
            </a:br>
            <a:r>
              <a:rPr lang="en-US" sz="2400" dirty="0" smtClean="0"/>
              <a:t>Freedom from Bronchiolitis Obliterans Syndrome</a:t>
            </a:r>
            <a:br>
              <a:rPr lang="en-US" sz="2400" dirty="0" smtClean="0"/>
            </a:br>
            <a:r>
              <a:rPr lang="en-US" sz="2400" dirty="0" smtClean="0"/>
              <a:t> by Diagnosis </a:t>
            </a:r>
            <a:r>
              <a:rPr lang="en-US" sz="2000" dirty="0" smtClean="0"/>
              <a:t>(Follow-ups: April 1994 – June 2012)</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562600" y="1981200"/>
            <a:ext cx="2819400" cy="323165"/>
          </a:xfrm>
          <a:prstGeom prst="rect">
            <a:avLst/>
          </a:prstGeom>
          <a:noFill/>
        </p:spPr>
        <p:txBody>
          <a:bodyPr wrap="square" rtlCol="0">
            <a:spAutoFit/>
          </a:bodyPr>
          <a:lstStyle/>
          <a:p>
            <a:pPr algn="ctr"/>
            <a:r>
              <a:rPr lang="en-US" sz="1500" b="1" dirty="0" smtClean="0">
                <a:solidFill>
                  <a:srgbClr val="FFFF00"/>
                </a:solidFill>
              </a:rPr>
              <a:t>p = 0.0684</a:t>
            </a:r>
            <a:endParaRPr lang="en-US" sz="1500" b="1" dirty="0">
              <a:solidFill>
                <a:srgbClr val="FFFF00"/>
              </a:solidFill>
            </a:endParaRPr>
          </a:p>
        </p:txBody>
      </p:sp>
      <p:grpSp>
        <p:nvGrpSpPr>
          <p:cNvPr id="14" name="Group 13"/>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7" name="TextBox 16"/>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143000"/>
          </a:xfrm>
        </p:spPr>
        <p:txBody>
          <a:bodyPr/>
          <a:lstStyle/>
          <a:p>
            <a:r>
              <a:rPr lang="en-US" sz="2600" dirty="0" smtClean="0"/>
              <a:t>Pediatric Lung Transplants</a:t>
            </a:r>
            <a:r>
              <a:rPr lang="en-US" sz="2800" dirty="0" smtClean="0"/>
              <a:t/>
            </a:r>
            <a:br>
              <a:rPr lang="en-US" sz="2800" dirty="0" smtClean="0"/>
            </a:br>
            <a:r>
              <a:rPr lang="en-US" sz="2400" dirty="0" smtClean="0"/>
              <a:t>Donor Type Distribution by Transplant Year</a:t>
            </a:r>
            <a:br>
              <a:rPr lang="en-US" sz="2400" dirty="0" smtClean="0"/>
            </a:br>
            <a:r>
              <a:rPr lang="en-US" sz="2000" dirty="0" smtClean="0"/>
              <a:t>(Transplants: January 1986 – December 2011)</a:t>
            </a:r>
            <a:endParaRPr lang="en-US" sz="2000" dirty="0"/>
          </a:p>
        </p:txBody>
      </p:sp>
      <p:graphicFrame>
        <p:nvGraphicFramePr>
          <p:cNvPr id="4" name="Content Placeholder 3"/>
          <p:cNvGraphicFramePr>
            <a:graphicFrameLocks noGrp="1"/>
          </p:cNvGraphicFramePr>
          <p:nvPr>
            <p:ph idx="1"/>
          </p:nvPr>
        </p:nvGraphicFramePr>
        <p:xfrm>
          <a:off x="228600" y="1371600"/>
          <a:ext cx="8610600" cy="4343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876800" y="5631359"/>
            <a:ext cx="4114800" cy="769441"/>
          </a:xfrm>
          <a:prstGeom prst="rect">
            <a:avLst/>
          </a:prstGeom>
          <a:noFill/>
          <a:ln>
            <a:solidFill>
              <a:srgbClr val="FFFF00"/>
            </a:solidFill>
          </a:ln>
        </p:spPr>
        <p:txBody>
          <a:bodyPr wrap="square" rtlCol="0">
            <a:spAutoFit/>
          </a:bodyPr>
          <a:lstStyle/>
          <a:p>
            <a:r>
              <a:rPr lang="en-US" sz="1100" b="1" dirty="0" smtClean="0">
                <a:solidFill>
                  <a:srgbClr val="FFFF00"/>
                </a:solidFill>
              </a:rPr>
              <a:t>NOTE: This figure includes only the lung transplants that are reported to the ISHLT Transplant Registry. As such, the presented data may not mirror the changes in the number of lung transplants performed worldwide.</a:t>
            </a:r>
            <a:endParaRPr lang="en-US" sz="1100" b="1" dirty="0">
              <a:solidFill>
                <a:srgbClr val="FFFF00"/>
              </a:solidFill>
            </a:endParaRPr>
          </a:p>
        </p:txBody>
      </p:sp>
      <p:sp>
        <p:nvSpPr>
          <p:cNvPr id="10" name="TextBox 9"/>
          <p:cNvSpPr txBox="1"/>
          <p:nvPr/>
        </p:nvSpPr>
        <p:spPr>
          <a:xfrm>
            <a:off x="5029200" y="6400800"/>
            <a:ext cx="3886200" cy="461665"/>
          </a:xfrm>
          <a:prstGeom prst="rect">
            <a:avLst/>
          </a:prstGeom>
          <a:noFill/>
        </p:spPr>
        <p:txBody>
          <a:bodyPr wrap="square" rtlCol="0">
            <a:spAutoFit/>
          </a:bodyPr>
          <a:lstStyle/>
          <a:p>
            <a:r>
              <a:rPr lang="en-US" sz="1200" b="1" dirty="0" smtClean="0">
                <a:solidFill>
                  <a:srgbClr val="FFFF00"/>
                </a:solidFill>
              </a:rPr>
              <a:t>Analysis includes deceased and living donor transplants.</a:t>
            </a:r>
            <a:endParaRPr lang="en-US" sz="1200" dirty="0">
              <a:solidFill>
                <a:srgbClr val="FFFF00"/>
              </a:solidFill>
            </a:endParaRPr>
          </a:p>
        </p:txBody>
      </p:sp>
      <p:grpSp>
        <p:nvGrpSpPr>
          <p:cNvPr id="15" name="Group 14"/>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TextBox 16"/>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8" name="TextBox 17"/>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066800"/>
          </a:xfrm>
        </p:spPr>
        <p:txBody>
          <a:bodyPr/>
          <a:lstStyle/>
          <a:p>
            <a:r>
              <a:rPr lang="en-US" sz="2600" dirty="0" smtClean="0"/>
              <a:t>Pediatric Lung Transplants</a:t>
            </a:r>
            <a:r>
              <a:rPr lang="en-US" sz="2800" dirty="0" smtClean="0"/>
              <a:t/>
            </a:r>
            <a:br>
              <a:rPr lang="en-US" sz="2800" dirty="0" smtClean="0"/>
            </a:br>
            <a:r>
              <a:rPr lang="en-US" sz="2400" dirty="0" smtClean="0"/>
              <a:t>Freedom from Bronchiolitis Obliterans Syndrome</a:t>
            </a:r>
            <a:br>
              <a:rPr lang="en-US" sz="2400" dirty="0" smtClean="0"/>
            </a:br>
            <a:r>
              <a:rPr lang="en-US" sz="2400" dirty="0" smtClean="0"/>
              <a:t>by Induction Use </a:t>
            </a:r>
            <a:r>
              <a:rPr lang="en-US" sz="2000" dirty="0" smtClean="0"/>
              <a:t>(Follow-ups: April 1994 – </a:t>
            </a:r>
            <a:r>
              <a:rPr lang="en-US" sz="2000" smtClean="0"/>
              <a:t>June 2012)</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6400800" y="1981200"/>
            <a:ext cx="1828800" cy="323165"/>
          </a:xfrm>
          <a:prstGeom prst="rect">
            <a:avLst/>
          </a:prstGeom>
          <a:noFill/>
        </p:spPr>
        <p:txBody>
          <a:bodyPr wrap="square" rtlCol="0">
            <a:spAutoFit/>
          </a:bodyPr>
          <a:lstStyle/>
          <a:p>
            <a:r>
              <a:rPr lang="en-US" sz="1500" b="1" dirty="0" smtClean="0">
                <a:solidFill>
                  <a:srgbClr val="FFFF00"/>
                </a:solidFill>
              </a:rPr>
              <a:t>p = 0.4159</a:t>
            </a:r>
            <a:endParaRPr lang="en-US" sz="1500" b="1" dirty="0">
              <a:solidFill>
                <a:srgbClr val="FFFF00"/>
              </a:solidFill>
            </a:endParaRPr>
          </a:p>
        </p:txBody>
      </p:sp>
      <p:grpSp>
        <p:nvGrpSpPr>
          <p:cNvPr id="10" name="Group 9"/>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7" name="TextBox 16"/>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143000"/>
          </a:xfrm>
        </p:spPr>
        <p:txBody>
          <a:bodyPr/>
          <a:lstStyle/>
          <a:p>
            <a:r>
              <a:rPr lang="en-US" sz="2600" dirty="0" smtClean="0"/>
              <a:t>Pediatric Lung Transplants</a:t>
            </a:r>
            <a:br>
              <a:rPr lang="en-US" sz="2600" dirty="0" smtClean="0"/>
            </a:br>
            <a:r>
              <a:rPr lang="en-US" sz="2400" dirty="0" smtClean="0"/>
              <a:t>Freedom from Severe Renal Dysfunction*</a:t>
            </a:r>
            <a:br>
              <a:rPr lang="en-US" sz="2400" dirty="0" smtClean="0"/>
            </a:br>
            <a:r>
              <a:rPr lang="en-US" sz="2000" dirty="0" smtClean="0"/>
              <a:t>(Follow-ups: April 1994 – June 2012)</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5" name="TextBox 14"/>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143000"/>
          </a:xfrm>
        </p:spPr>
        <p:txBody>
          <a:bodyPr/>
          <a:lstStyle/>
          <a:p>
            <a:r>
              <a:rPr lang="en-US" sz="2600" dirty="0" smtClean="0"/>
              <a:t>Pediatric Lung Transplants</a:t>
            </a:r>
            <a:r>
              <a:rPr lang="en-US" sz="2400" dirty="0" smtClean="0"/>
              <a:t/>
            </a:r>
            <a:br>
              <a:rPr lang="en-US" sz="2400" dirty="0" smtClean="0"/>
            </a:br>
            <a:r>
              <a:rPr lang="en-US" sz="2400" dirty="0" smtClean="0"/>
              <a:t>Cumulative Post-Transplant Malignancy Rates in </a:t>
            </a:r>
            <a:r>
              <a:rPr lang="en-US" sz="2400" u="sng" dirty="0" smtClean="0"/>
              <a:t>Survivors</a:t>
            </a:r>
            <a:r>
              <a:rPr lang="en-US" sz="2400" dirty="0" smtClean="0"/>
              <a:t/>
            </a:r>
            <a:br>
              <a:rPr lang="en-US" sz="2400" dirty="0" smtClean="0"/>
            </a:br>
            <a:r>
              <a:rPr lang="en-US" sz="2000" dirty="0" smtClean="0"/>
              <a:t>(Follow-ups: April 1994 – June 2012)</a:t>
            </a:r>
            <a:endParaRPr lang="en-US" sz="2000" dirty="0"/>
          </a:p>
        </p:txBody>
      </p:sp>
      <p:graphicFrame>
        <p:nvGraphicFramePr>
          <p:cNvPr id="13" name="Content Placeholder 12"/>
          <p:cNvGraphicFramePr>
            <a:graphicFrameLocks noGrp="1"/>
          </p:cNvGraphicFramePr>
          <p:nvPr>
            <p:ph idx="1"/>
          </p:nvPr>
        </p:nvGraphicFramePr>
        <p:xfrm>
          <a:off x="762000" y="1524000"/>
          <a:ext cx="7543801" cy="2971798"/>
        </p:xfrm>
        <a:graphic>
          <a:graphicData uri="http://schemas.openxmlformats.org/drawingml/2006/table">
            <a:tbl>
              <a:tblPr bandRow="1">
                <a:tableStyleId>{5C22544A-7EE6-4342-B048-85BDC9FD1C3A}</a:tableStyleId>
              </a:tblPr>
              <a:tblGrid>
                <a:gridCol w="1418978"/>
                <a:gridCol w="2010022"/>
                <a:gridCol w="1295400"/>
                <a:gridCol w="1295400"/>
                <a:gridCol w="1524001"/>
              </a:tblGrid>
              <a:tr h="627661">
                <a:tc gridSpan="2">
                  <a:txBody>
                    <a:bodyPr/>
                    <a:lstStyle/>
                    <a:p>
                      <a:pPr rtl="0" fontAlgn="t"/>
                      <a:r>
                        <a:rPr lang="en-US" sz="1600" b="1" dirty="0">
                          <a:solidFill>
                            <a:srgbClr val="FFFF00"/>
                          </a:solidFill>
                        </a:rPr>
                        <a:t>Malignancy/Type</a:t>
                      </a:r>
                      <a:endParaRPr lang="en-US" sz="1600" dirty="0"/>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hMerge="1">
                  <a:txBody>
                    <a:bodyPr/>
                    <a:lstStyle/>
                    <a:p>
                      <a:endParaRPr lang="en-US"/>
                    </a:p>
                  </a:txBody>
                  <a:tcPr/>
                </a:tc>
                <a:tc>
                  <a:txBody>
                    <a:bodyPr/>
                    <a:lstStyle/>
                    <a:p>
                      <a:pPr algn="ctr" rtl="0" fontAlgn="t"/>
                      <a:r>
                        <a:rPr lang="en-US" sz="1600" b="1" dirty="0">
                          <a:solidFill>
                            <a:srgbClr val="FFFF00"/>
                          </a:solidFill>
                        </a:rPr>
                        <a:t>1-Year  Survivors</a:t>
                      </a:r>
                      <a:endParaRPr lang="en-US" sz="1600" dirty="0"/>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fontAlgn="t"/>
                      <a:r>
                        <a:rPr lang="en-US" sz="1600" b="1" dirty="0">
                          <a:solidFill>
                            <a:srgbClr val="FFFF00"/>
                          </a:solidFill>
                        </a:rPr>
                        <a:t>5-Year Survivors</a:t>
                      </a:r>
                      <a:endParaRPr lang="en-US" sz="1600" dirty="0"/>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fontAlgn="t"/>
                      <a:r>
                        <a:rPr lang="en-US" sz="1600" b="1" dirty="0" smtClean="0">
                          <a:solidFill>
                            <a:srgbClr val="FFFF00"/>
                          </a:solidFill>
                        </a:rPr>
                        <a:t>7-Year </a:t>
                      </a:r>
                      <a:r>
                        <a:rPr lang="en-US" sz="1600" b="1" dirty="0">
                          <a:solidFill>
                            <a:srgbClr val="FFFF00"/>
                          </a:solidFill>
                        </a:rPr>
                        <a:t>Survivors</a:t>
                      </a:r>
                      <a:endParaRPr lang="en-US" sz="1600" dirty="0"/>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520557">
                <a:tc gridSpan="2">
                  <a:txBody>
                    <a:bodyPr/>
                    <a:lstStyle/>
                    <a:p>
                      <a:pPr rtl="0" fontAlgn="t"/>
                      <a:r>
                        <a:rPr lang="en-US" sz="1600" b="1" dirty="0">
                          <a:solidFill>
                            <a:schemeClr val="tx1"/>
                          </a:solidFill>
                        </a:rPr>
                        <a:t>No Malignancy</a:t>
                      </a:r>
                      <a:endParaRPr lang="en-US" sz="1600" dirty="0">
                        <a:solidFill>
                          <a:schemeClr val="tx1"/>
                        </a:solidFill>
                      </a:endParaRPr>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hMerge="1">
                  <a:txBody>
                    <a:bodyPr/>
                    <a:lstStyle/>
                    <a:p>
                      <a:endParaRPr lang="en-US"/>
                    </a:p>
                  </a:txBody>
                  <a:tcPr/>
                </a:tc>
                <a:tc>
                  <a:txBody>
                    <a:bodyPr/>
                    <a:lstStyle/>
                    <a:p>
                      <a:pPr algn="ctr" fontAlgn="t"/>
                      <a:r>
                        <a:rPr lang="en-US" sz="1500" b="1" i="0" u="none" strike="noStrike" dirty="0" smtClean="0">
                          <a:solidFill>
                            <a:schemeClr val="tx1"/>
                          </a:solidFill>
                          <a:latin typeface="+mn-lt"/>
                        </a:rPr>
                        <a:t>694 </a:t>
                      </a:r>
                      <a:r>
                        <a:rPr lang="en-US" sz="1500" b="1" i="0" u="none" strike="noStrike" dirty="0">
                          <a:solidFill>
                            <a:schemeClr val="tx1"/>
                          </a:solidFill>
                          <a:latin typeface="+mn-lt"/>
                        </a:rPr>
                        <a:t>(</a:t>
                      </a:r>
                      <a:r>
                        <a:rPr lang="en-US" sz="1500" b="1" i="0" u="none" strike="noStrike" dirty="0" smtClean="0">
                          <a:solidFill>
                            <a:schemeClr val="tx1"/>
                          </a:solidFill>
                          <a:latin typeface="+mn-lt"/>
                        </a:rPr>
                        <a:t>94.3%)</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500" b="1" i="0" u="none" strike="noStrike" dirty="0" smtClean="0">
                          <a:solidFill>
                            <a:schemeClr val="tx1"/>
                          </a:solidFill>
                          <a:latin typeface="+mn-lt"/>
                        </a:rPr>
                        <a:t>192 </a:t>
                      </a:r>
                      <a:r>
                        <a:rPr lang="en-US" sz="1500" b="1" i="0" u="none" strike="noStrike" dirty="0">
                          <a:solidFill>
                            <a:schemeClr val="tx1"/>
                          </a:solidFill>
                          <a:latin typeface="+mn-lt"/>
                        </a:rPr>
                        <a:t>(</a:t>
                      </a:r>
                      <a:r>
                        <a:rPr lang="en-US" sz="1500" b="1" i="0" u="none" strike="noStrike" dirty="0" smtClean="0">
                          <a:solidFill>
                            <a:schemeClr val="tx1"/>
                          </a:solidFill>
                          <a:latin typeface="+mn-lt"/>
                        </a:rPr>
                        <a:t>89.3%)</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500" b="1" i="0" u="none" strike="noStrike" dirty="0" smtClean="0">
                          <a:solidFill>
                            <a:schemeClr val="tx1"/>
                          </a:solidFill>
                          <a:latin typeface="+mn-lt"/>
                        </a:rPr>
                        <a:t>106 </a:t>
                      </a:r>
                      <a:r>
                        <a:rPr lang="en-US" sz="1500" b="1" i="0" u="none" strike="noStrike" dirty="0">
                          <a:solidFill>
                            <a:schemeClr val="tx1"/>
                          </a:solidFill>
                          <a:latin typeface="+mn-lt"/>
                        </a:rPr>
                        <a:t>(</a:t>
                      </a:r>
                      <a:r>
                        <a:rPr lang="en-US" sz="1500" b="1" i="0" u="none" strike="noStrike" dirty="0" smtClean="0">
                          <a:solidFill>
                            <a:schemeClr val="tx1"/>
                          </a:solidFill>
                          <a:latin typeface="+mn-lt"/>
                        </a:rPr>
                        <a:t>91.4%)</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520557">
                <a:tc gridSpan="2">
                  <a:txBody>
                    <a:bodyPr/>
                    <a:lstStyle/>
                    <a:p>
                      <a:pPr rtl="0" fontAlgn="t"/>
                      <a:r>
                        <a:rPr lang="en-US" sz="1600" b="1" dirty="0">
                          <a:solidFill>
                            <a:schemeClr val="tx1"/>
                          </a:solidFill>
                        </a:rPr>
                        <a:t>Malignancy (all types combined)</a:t>
                      </a:r>
                      <a:endParaRPr lang="en-US" sz="1600" dirty="0">
                        <a:solidFill>
                          <a:schemeClr val="tx1"/>
                        </a:solidFill>
                      </a:endParaRPr>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hMerge="1">
                  <a:txBody>
                    <a:bodyPr/>
                    <a:lstStyle/>
                    <a:p>
                      <a:endParaRPr lang="en-US"/>
                    </a:p>
                  </a:txBody>
                  <a:tcPr/>
                </a:tc>
                <a:tc>
                  <a:txBody>
                    <a:bodyPr/>
                    <a:lstStyle/>
                    <a:p>
                      <a:pPr algn="ctr" fontAlgn="t"/>
                      <a:r>
                        <a:rPr lang="en-US" sz="1500" b="1" i="0" u="none" strike="noStrike" dirty="0" smtClean="0">
                          <a:solidFill>
                            <a:schemeClr val="tx1"/>
                          </a:solidFill>
                          <a:latin typeface="+mn-lt"/>
                        </a:rPr>
                        <a:t>42 </a:t>
                      </a:r>
                      <a:r>
                        <a:rPr lang="en-US" sz="1500" b="1" i="0" u="none" strike="noStrike" dirty="0">
                          <a:solidFill>
                            <a:schemeClr val="tx1"/>
                          </a:solidFill>
                          <a:latin typeface="+mn-lt"/>
                        </a:rPr>
                        <a:t>(</a:t>
                      </a:r>
                      <a:r>
                        <a:rPr lang="en-US" sz="1500" b="1" i="0" u="none" strike="noStrike" dirty="0" smtClean="0">
                          <a:solidFill>
                            <a:schemeClr val="tx1"/>
                          </a:solidFill>
                          <a:latin typeface="+mn-lt"/>
                        </a:rPr>
                        <a:t>5.7%)</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500" b="1" i="0" u="none" strike="noStrike" dirty="0" smtClean="0">
                          <a:solidFill>
                            <a:schemeClr val="tx1"/>
                          </a:solidFill>
                          <a:latin typeface="+mn-lt"/>
                        </a:rPr>
                        <a:t>23 </a:t>
                      </a:r>
                      <a:r>
                        <a:rPr lang="en-US" sz="1500" b="1" i="0" u="none" strike="noStrike" dirty="0">
                          <a:solidFill>
                            <a:schemeClr val="tx1"/>
                          </a:solidFill>
                          <a:latin typeface="+mn-lt"/>
                        </a:rPr>
                        <a:t>(</a:t>
                      </a:r>
                      <a:r>
                        <a:rPr lang="en-US" sz="1500" b="1" i="0" u="none" strike="noStrike" dirty="0" smtClean="0">
                          <a:solidFill>
                            <a:schemeClr val="tx1"/>
                          </a:solidFill>
                          <a:latin typeface="+mn-lt"/>
                        </a:rPr>
                        <a:t>10.7%)</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500" b="1" i="0" u="none" strike="noStrike" dirty="0" smtClean="0">
                          <a:solidFill>
                            <a:schemeClr val="tx1"/>
                          </a:solidFill>
                          <a:latin typeface="+mn-lt"/>
                        </a:rPr>
                        <a:t>10 (8.6%)</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434341">
                <a:tc rowSpan="3">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600" b="1" i="1" dirty="0" smtClean="0">
                          <a:solidFill>
                            <a:schemeClr val="tx1"/>
                          </a:solidFill>
                        </a:rPr>
                        <a:t>Malignancy Type*</a:t>
                      </a:r>
                    </a:p>
                    <a:p>
                      <a:pPr marL="0" marR="0" algn="ctr">
                        <a:spcBef>
                          <a:spcPts val="0"/>
                        </a:spcBef>
                        <a:spcAft>
                          <a:spcPts val="0"/>
                        </a:spcAft>
                      </a:pPr>
                      <a:endParaRPr lang="en-US" sz="1600" b="1" u="sng" dirty="0">
                        <a:solidFill>
                          <a:schemeClr val="tx1"/>
                        </a:solidFill>
                        <a:latin typeface="+mn-lt"/>
                        <a:ea typeface="Times New Roman"/>
                        <a:cs typeface="Times New Roman"/>
                      </a:endParaRPr>
                    </a:p>
                  </a:txBody>
                  <a:tcPr marR="68580" marT="9144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fontAlgn="t"/>
                      <a:r>
                        <a:rPr lang="en-US" sz="1600" b="1" i="1" baseline="0" dirty="0" smtClean="0">
                          <a:solidFill>
                            <a:schemeClr val="tx2">
                              <a:lumMod val="20000"/>
                              <a:lumOff val="80000"/>
                            </a:schemeClr>
                          </a:solidFill>
                        </a:rPr>
                        <a:t>Lymphoma</a:t>
                      </a:r>
                      <a:endParaRPr lang="en-US" sz="1600" baseline="0" dirty="0">
                        <a:solidFill>
                          <a:schemeClr val="tx2">
                            <a:lumMod val="20000"/>
                            <a:lumOff val="80000"/>
                          </a:schemeClr>
                        </a:solidFill>
                      </a:endParaRPr>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rtl="0" fontAlgn="t"/>
                      <a:r>
                        <a:rPr lang="en-US" sz="1600" b="1" i="1" dirty="0" smtClean="0">
                          <a:solidFill>
                            <a:schemeClr val="tx2">
                              <a:lumMod val="20000"/>
                              <a:lumOff val="80000"/>
                            </a:schemeClr>
                          </a:solidFill>
                        </a:rPr>
                        <a:t>39</a:t>
                      </a:r>
                      <a:endParaRPr lang="en-US" sz="1600" dirty="0">
                        <a:solidFill>
                          <a:schemeClr val="tx2">
                            <a:lumMod val="20000"/>
                            <a:lumOff val="80000"/>
                          </a:schemeClr>
                        </a:solidFill>
                      </a:endParaRPr>
                    </a:p>
                  </a:txBody>
                  <a:tcPr marL="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rtl="0" fontAlgn="t"/>
                      <a:r>
                        <a:rPr lang="en-US" sz="1600" b="1" i="1" dirty="0" smtClean="0">
                          <a:solidFill>
                            <a:schemeClr val="tx2">
                              <a:lumMod val="20000"/>
                              <a:lumOff val="80000"/>
                            </a:schemeClr>
                          </a:solidFill>
                        </a:rPr>
                        <a:t>22</a:t>
                      </a:r>
                      <a:endParaRPr lang="en-US" sz="1600" dirty="0">
                        <a:solidFill>
                          <a:schemeClr val="tx2">
                            <a:lumMod val="20000"/>
                            <a:lumOff val="80000"/>
                          </a:schemeClr>
                        </a:solidFill>
                      </a:endParaRPr>
                    </a:p>
                  </a:txBody>
                  <a:tcPr marL="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rtl="0" fontAlgn="t"/>
                      <a:r>
                        <a:rPr lang="en-US" sz="1600" b="1" i="1" dirty="0" smtClean="0">
                          <a:solidFill>
                            <a:schemeClr val="tx2">
                              <a:lumMod val="20000"/>
                              <a:lumOff val="80000"/>
                            </a:schemeClr>
                          </a:solidFill>
                        </a:rPr>
                        <a:t>10</a:t>
                      </a:r>
                      <a:endParaRPr lang="en-US" sz="1600" dirty="0">
                        <a:solidFill>
                          <a:schemeClr val="tx2">
                            <a:lumMod val="20000"/>
                            <a:lumOff val="80000"/>
                          </a:schemeClr>
                        </a:solidFill>
                      </a:endParaRPr>
                    </a:p>
                  </a:txBody>
                  <a:tcPr marL="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434341">
                <a:tc vMerge="1">
                  <a:txBody>
                    <a:bodyPr/>
                    <a:lstStyle/>
                    <a:p>
                      <a:pPr marL="0" marR="0" algn="ctr">
                        <a:spcBef>
                          <a:spcPts val="0"/>
                        </a:spcBef>
                        <a:spcAft>
                          <a:spcPts val="0"/>
                        </a:spcAft>
                      </a:pPr>
                      <a:endParaRPr lang="en-US" sz="1600" b="1" u="sng" dirty="0">
                        <a:solidFill>
                          <a:schemeClr val="tx1"/>
                        </a:solidFill>
                        <a:latin typeface="+mn-lt"/>
                        <a:ea typeface="Times New Roman"/>
                        <a:cs typeface="Times New Roman"/>
                      </a:endParaRPr>
                    </a:p>
                  </a:txBody>
                  <a:tcPr marR="68580" marT="9144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fontAlgn="t"/>
                      <a:r>
                        <a:rPr lang="en-US" sz="1600" b="1" i="1" baseline="0" dirty="0" smtClean="0">
                          <a:solidFill>
                            <a:schemeClr val="tx2">
                              <a:lumMod val="20000"/>
                              <a:lumOff val="80000"/>
                            </a:schemeClr>
                          </a:solidFill>
                        </a:rPr>
                        <a:t>Other</a:t>
                      </a:r>
                      <a:endParaRPr lang="en-US" sz="1600" baseline="0" dirty="0">
                        <a:solidFill>
                          <a:schemeClr val="tx2">
                            <a:lumMod val="20000"/>
                            <a:lumOff val="80000"/>
                          </a:schemeClr>
                        </a:solidFill>
                      </a:endParaRPr>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rtl="0" fontAlgn="t"/>
                      <a:r>
                        <a:rPr lang="en-US" sz="1600" b="1" i="1">
                          <a:solidFill>
                            <a:schemeClr val="tx2">
                              <a:lumMod val="20000"/>
                              <a:lumOff val="80000"/>
                            </a:schemeClr>
                          </a:solidFill>
                        </a:rPr>
                        <a:t>2</a:t>
                      </a:r>
                      <a:endParaRPr lang="en-US" sz="1600">
                        <a:solidFill>
                          <a:schemeClr val="tx2">
                            <a:lumMod val="20000"/>
                            <a:lumOff val="80000"/>
                          </a:schemeClr>
                        </a:solidFill>
                      </a:endParaRPr>
                    </a:p>
                  </a:txBody>
                  <a:tcPr marL="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rtl="0" fontAlgn="t"/>
                      <a:r>
                        <a:rPr lang="en-US" sz="1600" b="1" i="1" dirty="0">
                          <a:solidFill>
                            <a:schemeClr val="tx2">
                              <a:lumMod val="20000"/>
                              <a:lumOff val="80000"/>
                            </a:schemeClr>
                          </a:solidFill>
                        </a:rPr>
                        <a:t>1</a:t>
                      </a:r>
                      <a:endParaRPr lang="en-US" sz="1600" dirty="0">
                        <a:solidFill>
                          <a:schemeClr val="tx2">
                            <a:lumMod val="20000"/>
                            <a:lumOff val="80000"/>
                          </a:schemeClr>
                        </a:solidFill>
                      </a:endParaRPr>
                    </a:p>
                  </a:txBody>
                  <a:tcPr marL="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rtl="0" fontAlgn="t"/>
                      <a:r>
                        <a:rPr lang="en-US" sz="1600" b="1" i="1" dirty="0">
                          <a:solidFill>
                            <a:schemeClr val="tx2">
                              <a:lumMod val="20000"/>
                              <a:lumOff val="80000"/>
                            </a:schemeClr>
                          </a:solidFill>
                        </a:rPr>
                        <a:t>0</a:t>
                      </a:r>
                      <a:endParaRPr lang="en-US" sz="1600" dirty="0">
                        <a:solidFill>
                          <a:schemeClr val="tx2">
                            <a:lumMod val="20000"/>
                            <a:lumOff val="80000"/>
                          </a:schemeClr>
                        </a:solidFill>
                      </a:endParaRPr>
                    </a:p>
                  </a:txBody>
                  <a:tcPr marL="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434341">
                <a:tc vMerge="1">
                  <a:txBody>
                    <a:bodyPr/>
                    <a:lstStyle/>
                    <a:p>
                      <a:pPr marL="0" marR="0" algn="ctr">
                        <a:spcBef>
                          <a:spcPts val="0"/>
                        </a:spcBef>
                        <a:spcAft>
                          <a:spcPts val="0"/>
                        </a:spcAft>
                      </a:pPr>
                      <a:endParaRPr lang="en-US" sz="1600" b="1" u="sng" dirty="0">
                        <a:solidFill>
                          <a:schemeClr val="tx1"/>
                        </a:solidFill>
                        <a:latin typeface="+mn-lt"/>
                        <a:ea typeface="Times New Roman"/>
                        <a:cs typeface="Times New Roman"/>
                      </a:endParaRPr>
                    </a:p>
                  </a:txBody>
                  <a:tcPr marR="68580" marT="9144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fontAlgn="t"/>
                      <a:r>
                        <a:rPr lang="en-US" sz="1600" b="1" i="1" baseline="0" dirty="0" smtClean="0">
                          <a:solidFill>
                            <a:schemeClr val="tx2">
                              <a:lumMod val="20000"/>
                              <a:lumOff val="80000"/>
                            </a:schemeClr>
                          </a:solidFill>
                        </a:rPr>
                        <a:t>Type Not Reported</a:t>
                      </a:r>
                      <a:endParaRPr lang="en-US" sz="1600" baseline="0" dirty="0">
                        <a:solidFill>
                          <a:schemeClr val="tx2">
                            <a:lumMod val="20000"/>
                            <a:lumOff val="80000"/>
                          </a:schemeClr>
                        </a:solidFill>
                      </a:endParaRPr>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rtl="0" fontAlgn="t"/>
                      <a:r>
                        <a:rPr lang="en-US" sz="1600" b="1" i="1" dirty="0">
                          <a:solidFill>
                            <a:schemeClr val="tx2">
                              <a:lumMod val="20000"/>
                              <a:lumOff val="80000"/>
                            </a:schemeClr>
                          </a:solidFill>
                        </a:rPr>
                        <a:t>1</a:t>
                      </a:r>
                      <a:endParaRPr lang="en-US" sz="1600" dirty="0">
                        <a:solidFill>
                          <a:schemeClr val="tx2">
                            <a:lumMod val="20000"/>
                            <a:lumOff val="80000"/>
                          </a:schemeClr>
                        </a:solidFill>
                      </a:endParaRPr>
                    </a:p>
                  </a:txBody>
                  <a:tcPr marL="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rtl="0" fontAlgn="t"/>
                      <a:r>
                        <a:rPr lang="en-US" sz="1600" b="1" i="1">
                          <a:solidFill>
                            <a:schemeClr val="tx2">
                              <a:lumMod val="20000"/>
                              <a:lumOff val="80000"/>
                            </a:schemeClr>
                          </a:solidFill>
                        </a:rPr>
                        <a:t>0</a:t>
                      </a:r>
                      <a:endParaRPr lang="en-US" sz="1600">
                        <a:solidFill>
                          <a:schemeClr val="tx2">
                            <a:lumMod val="20000"/>
                            <a:lumOff val="80000"/>
                          </a:schemeClr>
                        </a:solidFill>
                      </a:endParaRPr>
                    </a:p>
                  </a:txBody>
                  <a:tcPr marL="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rtl="0" fontAlgn="t"/>
                      <a:r>
                        <a:rPr lang="en-US" sz="1600" b="1" i="1" dirty="0">
                          <a:solidFill>
                            <a:schemeClr val="tx2">
                              <a:lumMod val="20000"/>
                              <a:lumOff val="80000"/>
                            </a:schemeClr>
                          </a:solidFill>
                        </a:rPr>
                        <a:t>0</a:t>
                      </a:r>
                      <a:endParaRPr lang="en-US" sz="1600" dirty="0">
                        <a:solidFill>
                          <a:schemeClr val="tx2">
                            <a:lumMod val="20000"/>
                            <a:lumOff val="80000"/>
                          </a:schemeClr>
                        </a:solidFill>
                      </a:endParaRPr>
                    </a:p>
                  </a:txBody>
                  <a:tcPr marL="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bl>
          </a:graphicData>
        </a:graphic>
      </p:graphicFrame>
      <p:sp>
        <p:nvSpPr>
          <p:cNvPr id="9" name="TextBox 8"/>
          <p:cNvSpPr txBox="1"/>
          <p:nvPr/>
        </p:nvSpPr>
        <p:spPr>
          <a:xfrm>
            <a:off x="685800" y="5257800"/>
            <a:ext cx="8229600" cy="553998"/>
          </a:xfrm>
          <a:prstGeom prst="rect">
            <a:avLst/>
          </a:prstGeom>
          <a:noFill/>
        </p:spPr>
        <p:txBody>
          <a:bodyPr wrap="square" rtlCol="0">
            <a:spAutoFit/>
          </a:bodyPr>
          <a:lstStyle/>
          <a:p>
            <a:r>
              <a:rPr lang="en-US" sz="1500" b="1" dirty="0" smtClean="0"/>
              <a:t>* Recipients may have experienced more than one type of malignancy so sum of individual malignancy types may be greater than total number with malignancy.</a:t>
            </a:r>
            <a:endParaRPr lang="en-US" sz="1500" dirty="0"/>
          </a:p>
        </p:txBody>
      </p:sp>
      <p:sp>
        <p:nvSpPr>
          <p:cNvPr id="10" name="TextBox 9"/>
          <p:cNvSpPr txBox="1"/>
          <p:nvPr/>
        </p:nvSpPr>
        <p:spPr>
          <a:xfrm>
            <a:off x="762000" y="4724400"/>
            <a:ext cx="6324600" cy="307777"/>
          </a:xfrm>
          <a:prstGeom prst="rect">
            <a:avLst/>
          </a:prstGeom>
          <a:noFill/>
        </p:spPr>
        <p:txBody>
          <a:bodyPr wrap="square" rtlCol="0">
            <a:spAutoFit/>
          </a:bodyPr>
          <a:lstStyle/>
          <a:p>
            <a:r>
              <a:rPr lang="en-US" sz="1400" b="1" dirty="0" smtClean="0">
                <a:solidFill>
                  <a:srgbClr val="FFFF00"/>
                </a:solidFill>
              </a:rPr>
              <a:t>”Other” includes Liver and primitive neuroectodermal tumor. </a:t>
            </a:r>
          </a:p>
        </p:txBody>
      </p:sp>
      <p:grpSp>
        <p:nvGrpSpPr>
          <p:cNvPr id="16" name="Group 15"/>
          <p:cNvGrpSpPr/>
          <p:nvPr/>
        </p:nvGrpSpPr>
        <p:grpSpPr>
          <a:xfrm>
            <a:off x="2" y="6146792"/>
            <a:ext cx="4715932" cy="711201"/>
            <a:chOff x="1" y="6067776"/>
            <a:chExt cx="4952999" cy="790224"/>
          </a:xfrm>
        </p:grpSpPr>
        <p:pic>
          <p:nvPicPr>
            <p:cNvPr id="17" name="Picture 16"/>
            <p:cNvPicPr>
              <a:picLocks noChangeAspect="1"/>
            </p:cNvPicPr>
            <p:nvPr/>
          </p:nvPicPr>
          <p:blipFill>
            <a:blip r:embed="rId3" cstate="print"/>
            <a:stretch>
              <a:fillRect/>
            </a:stretch>
          </p:blipFill>
          <p:spPr>
            <a:xfrm>
              <a:off x="1" y="6172200"/>
              <a:ext cx="4952999" cy="685800"/>
            </a:xfrm>
            <a:prstGeom prst="rect">
              <a:avLst/>
            </a:prstGeom>
          </p:spPr>
        </p:pic>
        <p:sp>
          <p:nvSpPr>
            <p:cNvPr id="18" name="TextBox 17"/>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9" name="TextBox 18"/>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685800"/>
          </a:xfrm>
        </p:spPr>
        <p:txBody>
          <a:bodyPr/>
          <a:lstStyle/>
          <a:p>
            <a:r>
              <a:rPr lang="en-US" sz="2600" dirty="0" smtClean="0"/>
              <a:t>Pediatric Lung Transplants</a:t>
            </a:r>
            <a:r>
              <a:rPr lang="en-US" sz="2800" dirty="0" smtClean="0"/>
              <a:t/>
            </a:r>
            <a:br>
              <a:rPr lang="en-US" sz="2800" dirty="0" smtClean="0"/>
            </a:br>
            <a:r>
              <a:rPr lang="en-US" sz="2400" dirty="0" smtClean="0"/>
              <a:t>Freedom from Malignancy </a:t>
            </a:r>
            <a:r>
              <a:rPr lang="en-US" sz="2000" dirty="0" smtClean="0"/>
              <a:t>(Follow-ups: April 1994 – June 2012)</a:t>
            </a:r>
            <a:endParaRPr lang="en-US" sz="2000" dirty="0"/>
          </a:p>
        </p:txBody>
      </p:sp>
      <p:graphicFrame>
        <p:nvGraphicFramePr>
          <p:cNvPr id="4" name="Content Placeholder 3"/>
          <p:cNvGraphicFramePr>
            <a:graphicFrameLocks noGrp="1"/>
          </p:cNvGraphicFramePr>
          <p:nvPr>
            <p:ph idx="1"/>
          </p:nvPr>
        </p:nvGraphicFramePr>
        <p:xfrm>
          <a:off x="228600" y="1219200"/>
          <a:ext cx="8610600" cy="49530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5" name="TextBox 14"/>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90600"/>
          </a:xfrm>
        </p:spPr>
        <p:txBody>
          <a:bodyPr/>
          <a:lstStyle/>
          <a:p>
            <a:r>
              <a:rPr lang="en-US" sz="2600" dirty="0" smtClean="0"/>
              <a:t>Pediatric Lung Transplants</a:t>
            </a:r>
            <a:br>
              <a:rPr lang="en-US" sz="2600" dirty="0" smtClean="0"/>
            </a:br>
            <a:r>
              <a:rPr lang="en-US" sz="2400" dirty="0" smtClean="0"/>
              <a:t>Cause of Death </a:t>
            </a:r>
            <a:r>
              <a:rPr lang="en-US" sz="2000" dirty="0" smtClean="0"/>
              <a:t>(Deaths: January 1992 – June 2012)</a:t>
            </a:r>
            <a:endParaRPr lang="en-US" sz="2000" dirty="0"/>
          </a:p>
        </p:txBody>
      </p:sp>
      <p:graphicFrame>
        <p:nvGraphicFramePr>
          <p:cNvPr id="13" name="Content Placeholder 12"/>
          <p:cNvGraphicFramePr>
            <a:graphicFrameLocks noGrp="1"/>
          </p:cNvGraphicFramePr>
          <p:nvPr>
            <p:ph idx="1"/>
          </p:nvPr>
        </p:nvGraphicFramePr>
        <p:xfrm>
          <a:off x="228601" y="1143000"/>
          <a:ext cx="8686799" cy="4952997"/>
        </p:xfrm>
        <a:graphic>
          <a:graphicData uri="http://schemas.openxmlformats.org/drawingml/2006/table">
            <a:tbl>
              <a:tblPr>
                <a:tableStyleId>{5C22544A-7EE6-4342-B048-85BDC9FD1C3A}</a:tableStyleId>
              </a:tblPr>
              <a:tblGrid>
                <a:gridCol w="2743200"/>
                <a:gridCol w="914399"/>
                <a:gridCol w="1295400"/>
                <a:gridCol w="1371600"/>
                <a:gridCol w="1371601"/>
                <a:gridCol w="990599"/>
              </a:tblGrid>
              <a:tr h="575822">
                <a:tc>
                  <a:txBody>
                    <a:bodyPr/>
                    <a:lstStyle/>
                    <a:p>
                      <a:pPr algn="ctr" rtl="0" fontAlgn="t"/>
                      <a:r>
                        <a:rPr lang="en-US" sz="1400" b="1" dirty="0">
                          <a:solidFill>
                            <a:srgbClr val="FFFF00"/>
                          </a:solidFill>
                        </a:rPr>
                        <a:t>CAUSE OF DEATH</a:t>
                      </a:r>
                      <a:endParaRPr lang="en-US" dirty="0">
                        <a:solidFill>
                          <a:srgbClr val="FFFF00"/>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200" b="1" dirty="0">
                          <a:solidFill>
                            <a:schemeClr val="tx1"/>
                          </a:solidFill>
                        </a:rPr>
                        <a:t>0-30 Days   (N </a:t>
                      </a:r>
                      <a:r>
                        <a:rPr lang="en-US" sz="1200" b="1" dirty="0" smtClean="0">
                          <a:solidFill>
                            <a:schemeClr val="tx1"/>
                          </a:solidFill>
                        </a:rPr>
                        <a:t>=123)</a:t>
                      </a:r>
                      <a:endParaRPr lang="en-US" sz="1200"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200" b="1" dirty="0">
                          <a:solidFill>
                            <a:schemeClr val="tx1"/>
                          </a:solidFill>
                        </a:rPr>
                        <a:t>31 Days - 1 Year  </a:t>
                      </a:r>
                    </a:p>
                    <a:p>
                      <a:pPr algn="ctr" rtl="0"/>
                      <a:r>
                        <a:rPr lang="en-US" sz="1200" b="1" dirty="0">
                          <a:solidFill>
                            <a:schemeClr val="tx1"/>
                          </a:solidFill>
                        </a:rPr>
                        <a:t> (</a:t>
                      </a:r>
                      <a:r>
                        <a:rPr lang="en-US" sz="1200" b="1" dirty="0" smtClean="0">
                          <a:solidFill>
                            <a:schemeClr val="tx1"/>
                          </a:solidFill>
                        </a:rPr>
                        <a:t>N=171)</a:t>
                      </a:r>
                      <a:endParaRPr lang="en-US" sz="1200"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200" b="1" dirty="0">
                          <a:solidFill>
                            <a:schemeClr val="tx1"/>
                          </a:solidFill>
                        </a:rPr>
                        <a:t> &gt;1 Year - 3 Years </a:t>
                      </a:r>
                    </a:p>
                    <a:p>
                      <a:pPr algn="ctr" rtl="0"/>
                      <a:r>
                        <a:rPr lang="en-US" sz="1200" b="1" dirty="0">
                          <a:solidFill>
                            <a:schemeClr val="tx1"/>
                          </a:solidFill>
                        </a:rPr>
                        <a:t> (</a:t>
                      </a:r>
                      <a:r>
                        <a:rPr lang="en-US" sz="1200" b="1" dirty="0" smtClean="0">
                          <a:solidFill>
                            <a:schemeClr val="tx1"/>
                          </a:solidFill>
                        </a:rPr>
                        <a:t>N=225)</a:t>
                      </a:r>
                      <a:endParaRPr lang="en-US" sz="1200"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200" b="1" dirty="0">
                          <a:solidFill>
                            <a:schemeClr val="tx1"/>
                          </a:solidFill>
                        </a:rPr>
                        <a:t>&gt;3 Years - 5 Years   </a:t>
                      </a:r>
                    </a:p>
                    <a:p>
                      <a:pPr algn="ctr" rtl="0"/>
                      <a:r>
                        <a:rPr lang="en-US" sz="1200" b="1" dirty="0">
                          <a:solidFill>
                            <a:schemeClr val="tx1"/>
                          </a:solidFill>
                        </a:rPr>
                        <a:t>(</a:t>
                      </a:r>
                      <a:r>
                        <a:rPr lang="en-US" sz="1200" b="1" dirty="0" smtClean="0">
                          <a:solidFill>
                            <a:schemeClr val="tx1"/>
                          </a:solidFill>
                        </a:rPr>
                        <a:t>N=104)</a:t>
                      </a:r>
                      <a:endParaRPr lang="en-US" sz="1200"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200" b="1" dirty="0">
                          <a:solidFill>
                            <a:schemeClr val="tx1"/>
                          </a:solidFill>
                        </a:rPr>
                        <a:t>&gt;5 Years   </a:t>
                      </a:r>
                    </a:p>
                    <a:p>
                      <a:pPr algn="ctr" rtl="0"/>
                      <a:r>
                        <a:rPr lang="en-US" sz="1200" b="1" dirty="0">
                          <a:solidFill>
                            <a:schemeClr val="tx1"/>
                          </a:solidFill>
                        </a:rPr>
                        <a:t>(</a:t>
                      </a:r>
                      <a:r>
                        <a:rPr lang="en-US" sz="1200" b="1" dirty="0" smtClean="0">
                          <a:solidFill>
                            <a:schemeClr val="tx1"/>
                          </a:solidFill>
                        </a:rPr>
                        <a:t>N=97)</a:t>
                      </a:r>
                      <a:endParaRPr lang="en-US" sz="1200"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97925">
                <a:tc>
                  <a:txBody>
                    <a:bodyPr/>
                    <a:lstStyle/>
                    <a:p>
                      <a:pPr rtl="0"/>
                      <a:r>
                        <a:rPr lang="en-US" sz="1300" b="1" dirty="0">
                          <a:solidFill>
                            <a:schemeClr val="tx1"/>
                          </a:solidFill>
                        </a:rPr>
                        <a:t>BRONCHIOLITIS</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a:solidFill>
                            <a:schemeClr val="tx1"/>
                          </a:solidFill>
                          <a:latin typeface="+mn-lt"/>
                        </a:rPr>
                        <a:t> </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dirty="0" smtClean="0">
                          <a:solidFill>
                            <a:schemeClr val="tx1"/>
                          </a:solidFill>
                          <a:latin typeface="+mn-lt"/>
                        </a:rPr>
                        <a:t>17 (9.9%)</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dirty="0" smtClean="0">
                          <a:solidFill>
                            <a:schemeClr val="tx1"/>
                          </a:solidFill>
                          <a:latin typeface="+mn-lt"/>
                        </a:rPr>
                        <a:t>85 </a:t>
                      </a:r>
                      <a:r>
                        <a:rPr lang="en-US" sz="1200" b="1" i="0" u="none" strike="noStrike" dirty="0">
                          <a:solidFill>
                            <a:schemeClr val="tx1"/>
                          </a:solidFill>
                          <a:latin typeface="+mn-lt"/>
                        </a:rPr>
                        <a:t>(</a:t>
                      </a:r>
                      <a:r>
                        <a:rPr lang="en-US" sz="1200" b="1" i="0" u="none" strike="noStrike" dirty="0" smtClean="0">
                          <a:solidFill>
                            <a:schemeClr val="tx1"/>
                          </a:solidFill>
                          <a:latin typeface="+mn-lt"/>
                        </a:rPr>
                        <a:t>37.8%)</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dirty="0" smtClean="0">
                          <a:solidFill>
                            <a:schemeClr val="tx1"/>
                          </a:solidFill>
                          <a:latin typeface="+mn-lt"/>
                        </a:rPr>
                        <a:t>40 </a:t>
                      </a:r>
                      <a:r>
                        <a:rPr lang="en-US" sz="1200" b="1" i="0" u="none" strike="noStrike" dirty="0">
                          <a:solidFill>
                            <a:schemeClr val="tx1"/>
                          </a:solidFill>
                          <a:latin typeface="+mn-lt"/>
                        </a:rPr>
                        <a:t>(</a:t>
                      </a:r>
                      <a:r>
                        <a:rPr lang="en-US" sz="1200" b="1" i="0" u="none" strike="noStrike" dirty="0" smtClean="0">
                          <a:solidFill>
                            <a:schemeClr val="tx1"/>
                          </a:solidFill>
                          <a:latin typeface="+mn-lt"/>
                        </a:rPr>
                        <a:t>38.5%)</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dirty="0" smtClean="0">
                          <a:solidFill>
                            <a:schemeClr val="tx1"/>
                          </a:solidFill>
                          <a:latin typeface="+mn-lt"/>
                        </a:rPr>
                        <a:t>46 </a:t>
                      </a:r>
                      <a:r>
                        <a:rPr lang="en-US" sz="1200" b="1" i="0" u="none" strike="noStrike" dirty="0">
                          <a:solidFill>
                            <a:schemeClr val="tx1"/>
                          </a:solidFill>
                          <a:latin typeface="+mn-lt"/>
                        </a:rPr>
                        <a:t>(</a:t>
                      </a:r>
                      <a:r>
                        <a:rPr lang="en-US" sz="1200" b="1" i="0" u="none" strike="noStrike" dirty="0" smtClean="0">
                          <a:solidFill>
                            <a:schemeClr val="tx1"/>
                          </a:solidFill>
                          <a:latin typeface="+mn-lt"/>
                        </a:rPr>
                        <a:t>47.4%)</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97925">
                <a:tc>
                  <a:txBody>
                    <a:bodyPr/>
                    <a:lstStyle/>
                    <a:p>
                      <a:pPr rtl="0"/>
                      <a:r>
                        <a:rPr lang="en-US" sz="1300" b="1" dirty="0">
                          <a:solidFill>
                            <a:schemeClr val="tx1"/>
                          </a:solidFill>
                        </a:rPr>
                        <a:t>ACUTE REJECTION</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dirty="0">
                          <a:solidFill>
                            <a:schemeClr val="tx1"/>
                          </a:solidFill>
                          <a:latin typeface="+mn-lt"/>
                        </a:rPr>
                        <a:t>3 (</a:t>
                      </a:r>
                      <a:r>
                        <a:rPr lang="en-US" sz="1200" b="1" i="0" u="none" strike="noStrike" dirty="0" smtClean="0">
                          <a:solidFill>
                            <a:schemeClr val="tx1"/>
                          </a:solidFill>
                          <a:latin typeface="+mn-lt"/>
                        </a:rPr>
                        <a:t>2.4%)</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dirty="0">
                          <a:solidFill>
                            <a:schemeClr val="tx1"/>
                          </a:solidFill>
                          <a:latin typeface="+mn-lt"/>
                        </a:rPr>
                        <a:t>4</a:t>
                      </a:r>
                      <a:r>
                        <a:rPr lang="en-US" sz="1200" b="1" i="0" u="none" strike="noStrike" dirty="0" smtClean="0">
                          <a:solidFill>
                            <a:schemeClr val="tx1"/>
                          </a:solidFill>
                          <a:latin typeface="+mn-lt"/>
                        </a:rPr>
                        <a:t> (2.3%)</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dirty="0">
                          <a:solidFill>
                            <a:schemeClr val="tx1"/>
                          </a:solidFill>
                          <a:latin typeface="+mn-lt"/>
                        </a:rPr>
                        <a:t>2 </a:t>
                      </a:r>
                      <a:r>
                        <a:rPr lang="en-US" sz="1200" b="1" i="0" u="none" strike="noStrike" dirty="0" smtClean="0">
                          <a:solidFill>
                            <a:schemeClr val="tx1"/>
                          </a:solidFill>
                          <a:latin typeface="+mn-lt"/>
                        </a:rPr>
                        <a:t>(0.9%)</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dirty="0">
                          <a:solidFill>
                            <a:schemeClr val="tx1"/>
                          </a:solidFill>
                          <a:latin typeface="+mn-lt"/>
                        </a:rPr>
                        <a:t>2 </a:t>
                      </a:r>
                      <a:r>
                        <a:rPr lang="en-US" sz="1200" b="1" i="0" u="none" strike="noStrike" dirty="0" smtClean="0">
                          <a:solidFill>
                            <a:schemeClr val="tx1"/>
                          </a:solidFill>
                          <a:latin typeface="+mn-lt"/>
                        </a:rPr>
                        <a:t>(1.9%)</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a:solidFill>
                            <a:schemeClr val="tx1"/>
                          </a:solidFill>
                          <a:latin typeface="+mn-lt"/>
                        </a:rPr>
                        <a:t> </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97925">
                <a:tc>
                  <a:txBody>
                    <a:bodyPr/>
                    <a:lstStyle/>
                    <a:p>
                      <a:pPr rtl="0"/>
                      <a:r>
                        <a:rPr lang="en-US" sz="1300" b="1" dirty="0">
                          <a:solidFill>
                            <a:schemeClr val="tx1"/>
                          </a:solidFill>
                        </a:rPr>
                        <a:t>LYMPHOMA</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dirty="0">
                          <a:solidFill>
                            <a:schemeClr val="tx1"/>
                          </a:solidFill>
                          <a:latin typeface="+mn-lt"/>
                        </a:rPr>
                        <a:t> </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dirty="0">
                          <a:solidFill>
                            <a:schemeClr val="tx1"/>
                          </a:solidFill>
                          <a:latin typeface="+mn-lt"/>
                        </a:rPr>
                        <a:t>8 </a:t>
                      </a:r>
                      <a:r>
                        <a:rPr lang="en-US" sz="1200" b="1" i="0" u="none" strike="noStrike" dirty="0" smtClean="0">
                          <a:solidFill>
                            <a:schemeClr val="tx1"/>
                          </a:solidFill>
                          <a:latin typeface="+mn-lt"/>
                        </a:rPr>
                        <a:t>(4.7%)</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dirty="0">
                          <a:solidFill>
                            <a:schemeClr val="tx1"/>
                          </a:solidFill>
                          <a:latin typeface="+mn-lt"/>
                        </a:rPr>
                        <a:t>7 (</a:t>
                      </a:r>
                      <a:r>
                        <a:rPr lang="en-US" sz="1200" b="1" i="0" u="none" strike="noStrike" dirty="0" smtClean="0">
                          <a:solidFill>
                            <a:schemeClr val="tx1"/>
                          </a:solidFill>
                          <a:latin typeface="+mn-lt"/>
                        </a:rPr>
                        <a:t>3.1%)</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dirty="0">
                          <a:solidFill>
                            <a:schemeClr val="tx1"/>
                          </a:solidFill>
                          <a:latin typeface="+mn-lt"/>
                        </a:rPr>
                        <a:t>4 </a:t>
                      </a:r>
                      <a:r>
                        <a:rPr lang="en-US" sz="1200" b="1" i="0" u="none" strike="noStrike" dirty="0" smtClean="0">
                          <a:solidFill>
                            <a:schemeClr val="tx1"/>
                          </a:solidFill>
                          <a:latin typeface="+mn-lt"/>
                        </a:rPr>
                        <a:t>(3.8%)</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dirty="0">
                          <a:solidFill>
                            <a:schemeClr val="tx1"/>
                          </a:solidFill>
                          <a:latin typeface="+mn-lt"/>
                        </a:rPr>
                        <a:t>5 </a:t>
                      </a:r>
                      <a:r>
                        <a:rPr lang="en-US" sz="1200" b="1" i="0" u="none" strike="noStrike" dirty="0" smtClean="0">
                          <a:solidFill>
                            <a:schemeClr val="tx1"/>
                          </a:solidFill>
                          <a:latin typeface="+mn-lt"/>
                        </a:rPr>
                        <a:t>(5.2%)</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97925">
                <a:tc>
                  <a:txBody>
                    <a:bodyPr/>
                    <a:lstStyle/>
                    <a:p>
                      <a:pPr rtl="0"/>
                      <a:r>
                        <a:rPr lang="en-US" sz="1300" b="1" dirty="0">
                          <a:solidFill>
                            <a:schemeClr val="tx1"/>
                          </a:solidFill>
                        </a:rPr>
                        <a:t>MALIGNANCY, NON-LYMPHOMA</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dirty="0">
                          <a:solidFill>
                            <a:schemeClr val="tx1"/>
                          </a:solidFill>
                          <a:latin typeface="+mn-lt"/>
                        </a:rPr>
                        <a:t> </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dirty="0">
                          <a:solidFill>
                            <a:schemeClr val="tx1"/>
                          </a:solidFill>
                          <a:latin typeface="+mn-lt"/>
                        </a:rPr>
                        <a:t>2</a:t>
                      </a:r>
                      <a:r>
                        <a:rPr lang="en-US" sz="1200" b="1" i="0" u="none" strike="noStrike" dirty="0" smtClean="0">
                          <a:solidFill>
                            <a:schemeClr val="tx1"/>
                          </a:solidFill>
                          <a:latin typeface="+mn-lt"/>
                        </a:rPr>
                        <a:t> (1.2%)</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dirty="0">
                          <a:solidFill>
                            <a:schemeClr val="tx1"/>
                          </a:solidFill>
                          <a:latin typeface="+mn-lt"/>
                        </a:rPr>
                        <a:t>1 (</a:t>
                      </a:r>
                      <a:r>
                        <a:rPr lang="en-US" sz="1200" b="1" i="0" u="none" strike="noStrike" dirty="0" smtClean="0">
                          <a:solidFill>
                            <a:schemeClr val="tx1"/>
                          </a:solidFill>
                          <a:latin typeface="+mn-lt"/>
                        </a:rPr>
                        <a:t>0.4%)</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dirty="0">
                          <a:solidFill>
                            <a:schemeClr val="tx1"/>
                          </a:solidFill>
                          <a:latin typeface="+mn-lt"/>
                        </a:rPr>
                        <a:t> </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dirty="0">
                          <a:solidFill>
                            <a:schemeClr val="tx1"/>
                          </a:solidFill>
                          <a:latin typeface="+mn-lt"/>
                        </a:rPr>
                        <a:t>3 (</a:t>
                      </a:r>
                      <a:r>
                        <a:rPr lang="en-US" sz="1200" b="1" i="0" u="none" strike="noStrike" dirty="0" smtClean="0">
                          <a:solidFill>
                            <a:schemeClr val="tx1"/>
                          </a:solidFill>
                          <a:latin typeface="+mn-lt"/>
                        </a:rPr>
                        <a:t>3.1%)</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97925">
                <a:tc>
                  <a:txBody>
                    <a:bodyPr/>
                    <a:lstStyle/>
                    <a:p>
                      <a:pPr rtl="0"/>
                      <a:r>
                        <a:rPr lang="en-US" sz="1300" b="1" dirty="0">
                          <a:solidFill>
                            <a:schemeClr val="tx1"/>
                          </a:solidFill>
                        </a:rPr>
                        <a:t>CMV</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dirty="0">
                          <a:solidFill>
                            <a:schemeClr val="tx1"/>
                          </a:solidFill>
                          <a:latin typeface="+mn-lt"/>
                        </a:rPr>
                        <a:t> </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dirty="0" smtClean="0">
                          <a:solidFill>
                            <a:schemeClr val="tx1"/>
                          </a:solidFill>
                          <a:latin typeface="+mn-lt"/>
                        </a:rPr>
                        <a:t>6(3.5%)</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dirty="0">
                          <a:solidFill>
                            <a:schemeClr val="tx1"/>
                          </a:solidFill>
                          <a:latin typeface="+mn-lt"/>
                        </a:rPr>
                        <a:t> </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dirty="0">
                          <a:solidFill>
                            <a:schemeClr val="tx1"/>
                          </a:solidFill>
                          <a:latin typeface="+mn-lt"/>
                        </a:rPr>
                        <a:t> </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dirty="0">
                          <a:solidFill>
                            <a:schemeClr val="tx1"/>
                          </a:solidFill>
                          <a:latin typeface="+mn-lt"/>
                        </a:rPr>
                        <a:t> </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97925">
                <a:tc>
                  <a:txBody>
                    <a:bodyPr/>
                    <a:lstStyle/>
                    <a:p>
                      <a:pPr rtl="0"/>
                      <a:r>
                        <a:rPr lang="en-US" sz="1300" b="1" dirty="0">
                          <a:solidFill>
                            <a:schemeClr val="tx1"/>
                          </a:solidFill>
                        </a:rPr>
                        <a:t>INFECTION, NON-CMV</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dirty="0" smtClean="0">
                          <a:solidFill>
                            <a:schemeClr val="tx1"/>
                          </a:solidFill>
                          <a:latin typeface="+mn-lt"/>
                        </a:rPr>
                        <a:t>16</a:t>
                      </a:r>
                      <a:r>
                        <a:rPr lang="en-US" sz="1200" b="1" i="0" u="none" strike="noStrike" baseline="0" dirty="0" smtClean="0">
                          <a:solidFill>
                            <a:schemeClr val="tx1"/>
                          </a:solidFill>
                          <a:latin typeface="+mn-lt"/>
                        </a:rPr>
                        <a:t> </a:t>
                      </a:r>
                      <a:r>
                        <a:rPr lang="en-US" sz="1200" b="1" i="0" u="none" strike="noStrike" dirty="0" smtClean="0">
                          <a:solidFill>
                            <a:schemeClr val="tx1"/>
                          </a:solidFill>
                          <a:latin typeface="+mn-lt"/>
                        </a:rPr>
                        <a:t>(13.0%)</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dirty="0" smtClean="0">
                          <a:solidFill>
                            <a:schemeClr val="tx1"/>
                          </a:solidFill>
                          <a:latin typeface="+mn-lt"/>
                        </a:rPr>
                        <a:t>56 </a:t>
                      </a:r>
                      <a:r>
                        <a:rPr lang="en-US" sz="1200" b="1" i="0" u="none" strike="noStrike" dirty="0">
                          <a:solidFill>
                            <a:schemeClr val="tx1"/>
                          </a:solidFill>
                          <a:latin typeface="+mn-lt"/>
                        </a:rPr>
                        <a:t>(</a:t>
                      </a:r>
                      <a:r>
                        <a:rPr lang="en-US" sz="1200" b="1" i="0" u="none" strike="noStrike" dirty="0" smtClean="0">
                          <a:solidFill>
                            <a:schemeClr val="tx1"/>
                          </a:solidFill>
                          <a:latin typeface="+mn-lt"/>
                        </a:rPr>
                        <a:t>32.7%)</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dirty="0" smtClean="0">
                          <a:solidFill>
                            <a:schemeClr val="tx1"/>
                          </a:solidFill>
                          <a:latin typeface="+mn-lt"/>
                        </a:rPr>
                        <a:t>35 </a:t>
                      </a:r>
                      <a:r>
                        <a:rPr lang="en-US" sz="1200" b="1" i="0" u="none" strike="noStrike" dirty="0">
                          <a:solidFill>
                            <a:schemeClr val="tx1"/>
                          </a:solidFill>
                          <a:latin typeface="+mn-lt"/>
                        </a:rPr>
                        <a:t>(</a:t>
                      </a:r>
                      <a:r>
                        <a:rPr lang="en-US" sz="1200" b="1" i="0" u="none" strike="noStrike" dirty="0" smtClean="0">
                          <a:solidFill>
                            <a:schemeClr val="tx1"/>
                          </a:solidFill>
                          <a:latin typeface="+mn-lt"/>
                        </a:rPr>
                        <a:t>15.6%)</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dirty="0" smtClean="0">
                          <a:solidFill>
                            <a:schemeClr val="tx1"/>
                          </a:solidFill>
                          <a:latin typeface="+mn-lt"/>
                        </a:rPr>
                        <a:t>19 </a:t>
                      </a:r>
                      <a:r>
                        <a:rPr lang="en-US" sz="1200" b="1" i="0" u="none" strike="noStrike" dirty="0">
                          <a:solidFill>
                            <a:schemeClr val="tx1"/>
                          </a:solidFill>
                          <a:latin typeface="+mn-lt"/>
                        </a:rPr>
                        <a:t>(</a:t>
                      </a:r>
                      <a:r>
                        <a:rPr lang="en-US" sz="1200" b="1" i="0" u="none" strike="noStrike" dirty="0" smtClean="0">
                          <a:solidFill>
                            <a:schemeClr val="tx1"/>
                          </a:solidFill>
                          <a:latin typeface="+mn-lt"/>
                        </a:rPr>
                        <a:t>18.3%)</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dirty="0">
                          <a:solidFill>
                            <a:schemeClr val="tx1"/>
                          </a:solidFill>
                          <a:latin typeface="+mn-lt"/>
                        </a:rPr>
                        <a:t>9 </a:t>
                      </a:r>
                      <a:r>
                        <a:rPr lang="en-US" sz="1200" b="1" i="0" u="none" strike="noStrike" dirty="0" smtClean="0">
                          <a:solidFill>
                            <a:schemeClr val="tx1"/>
                          </a:solidFill>
                          <a:latin typeface="+mn-lt"/>
                        </a:rPr>
                        <a:t>(9.3%)</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97925">
                <a:tc>
                  <a:txBody>
                    <a:bodyPr/>
                    <a:lstStyle/>
                    <a:p>
                      <a:pPr rtl="0"/>
                      <a:r>
                        <a:rPr lang="en-US" sz="1300" b="1" dirty="0">
                          <a:solidFill>
                            <a:schemeClr val="tx1"/>
                          </a:solidFill>
                        </a:rPr>
                        <a:t>GRAFT FAILURE</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dirty="0" smtClean="0">
                          <a:solidFill>
                            <a:schemeClr val="tx1"/>
                          </a:solidFill>
                          <a:latin typeface="+mn-lt"/>
                        </a:rPr>
                        <a:t>36 (29.3%)</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dirty="0" smtClean="0">
                          <a:solidFill>
                            <a:schemeClr val="tx1"/>
                          </a:solidFill>
                          <a:latin typeface="+mn-lt"/>
                        </a:rPr>
                        <a:t>33 </a:t>
                      </a:r>
                      <a:r>
                        <a:rPr lang="en-US" sz="1200" b="1" i="0" u="none" strike="noStrike" dirty="0">
                          <a:solidFill>
                            <a:schemeClr val="tx1"/>
                          </a:solidFill>
                          <a:latin typeface="+mn-lt"/>
                        </a:rPr>
                        <a:t>(</a:t>
                      </a:r>
                      <a:r>
                        <a:rPr lang="en-US" sz="1200" b="1" i="0" u="none" strike="noStrike" dirty="0" smtClean="0">
                          <a:solidFill>
                            <a:schemeClr val="tx1"/>
                          </a:solidFill>
                          <a:latin typeface="+mn-lt"/>
                        </a:rPr>
                        <a:t>19.3%)</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dirty="0" smtClean="0">
                          <a:solidFill>
                            <a:schemeClr val="tx1"/>
                          </a:solidFill>
                          <a:latin typeface="+mn-lt"/>
                        </a:rPr>
                        <a:t>55 </a:t>
                      </a:r>
                      <a:r>
                        <a:rPr lang="en-US" sz="1200" b="1" i="0" u="none" strike="noStrike" dirty="0">
                          <a:solidFill>
                            <a:schemeClr val="tx1"/>
                          </a:solidFill>
                          <a:latin typeface="+mn-lt"/>
                        </a:rPr>
                        <a:t>(</a:t>
                      </a:r>
                      <a:r>
                        <a:rPr lang="en-US" sz="1200" b="1" i="0" u="none" strike="noStrike" dirty="0" smtClean="0">
                          <a:solidFill>
                            <a:schemeClr val="tx1"/>
                          </a:solidFill>
                          <a:latin typeface="+mn-lt"/>
                        </a:rPr>
                        <a:t>24.4%)</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dirty="0" smtClean="0">
                          <a:solidFill>
                            <a:schemeClr val="tx1"/>
                          </a:solidFill>
                          <a:latin typeface="+mn-lt"/>
                        </a:rPr>
                        <a:t>22 </a:t>
                      </a:r>
                      <a:r>
                        <a:rPr lang="en-US" sz="1200" b="1" i="0" u="none" strike="noStrike" dirty="0">
                          <a:solidFill>
                            <a:schemeClr val="tx1"/>
                          </a:solidFill>
                          <a:latin typeface="+mn-lt"/>
                        </a:rPr>
                        <a:t>(</a:t>
                      </a:r>
                      <a:r>
                        <a:rPr lang="en-US" sz="1200" b="1" i="0" u="none" strike="noStrike" dirty="0" smtClean="0">
                          <a:solidFill>
                            <a:schemeClr val="tx1"/>
                          </a:solidFill>
                          <a:latin typeface="+mn-lt"/>
                        </a:rPr>
                        <a:t>21.2%)</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dirty="0" smtClean="0">
                          <a:solidFill>
                            <a:schemeClr val="tx1"/>
                          </a:solidFill>
                          <a:latin typeface="+mn-lt"/>
                        </a:rPr>
                        <a:t>19 (19.6%)</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97925">
                <a:tc>
                  <a:txBody>
                    <a:bodyPr/>
                    <a:lstStyle/>
                    <a:p>
                      <a:pPr rtl="0"/>
                      <a:r>
                        <a:rPr lang="en-US" sz="1300" b="1" dirty="0">
                          <a:solidFill>
                            <a:schemeClr val="tx1"/>
                          </a:solidFill>
                        </a:rPr>
                        <a:t>CARDIOVASCULAR</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dirty="0" smtClean="0">
                          <a:solidFill>
                            <a:schemeClr val="tx1"/>
                          </a:solidFill>
                          <a:latin typeface="+mn-lt"/>
                        </a:rPr>
                        <a:t>19 </a:t>
                      </a:r>
                      <a:r>
                        <a:rPr lang="en-US" sz="1200" b="1" i="0" u="none" strike="noStrike" dirty="0">
                          <a:solidFill>
                            <a:schemeClr val="tx1"/>
                          </a:solidFill>
                          <a:latin typeface="+mn-lt"/>
                        </a:rPr>
                        <a:t>(</a:t>
                      </a:r>
                      <a:r>
                        <a:rPr lang="en-US" sz="1200" b="1" i="0" u="none" strike="noStrike" dirty="0" smtClean="0">
                          <a:solidFill>
                            <a:schemeClr val="tx1"/>
                          </a:solidFill>
                          <a:latin typeface="+mn-lt"/>
                        </a:rPr>
                        <a:t>15.4%)</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dirty="0" smtClean="0">
                          <a:solidFill>
                            <a:schemeClr val="tx1"/>
                          </a:solidFill>
                          <a:latin typeface="+mn-lt"/>
                        </a:rPr>
                        <a:t>7</a:t>
                      </a:r>
                      <a:r>
                        <a:rPr lang="en-US" sz="1200" b="1" i="0" u="none" strike="noStrike" baseline="0" dirty="0" smtClean="0">
                          <a:solidFill>
                            <a:schemeClr val="tx1"/>
                          </a:solidFill>
                          <a:latin typeface="+mn-lt"/>
                        </a:rPr>
                        <a:t> </a:t>
                      </a:r>
                      <a:r>
                        <a:rPr lang="en-US" sz="1200" b="1" i="0" u="none" strike="noStrike" dirty="0" smtClean="0">
                          <a:solidFill>
                            <a:schemeClr val="tx1"/>
                          </a:solidFill>
                          <a:latin typeface="+mn-lt"/>
                        </a:rPr>
                        <a:t>(4.1%)</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dirty="0">
                          <a:solidFill>
                            <a:schemeClr val="tx1"/>
                          </a:solidFill>
                          <a:latin typeface="+mn-lt"/>
                        </a:rPr>
                        <a:t>3 (</a:t>
                      </a:r>
                      <a:r>
                        <a:rPr lang="en-US" sz="1200" b="1" i="0" u="none" strike="noStrike" dirty="0" smtClean="0">
                          <a:solidFill>
                            <a:schemeClr val="tx1"/>
                          </a:solidFill>
                          <a:latin typeface="+mn-lt"/>
                        </a:rPr>
                        <a:t>1.3%)</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dirty="0">
                          <a:solidFill>
                            <a:schemeClr val="tx1"/>
                          </a:solidFill>
                          <a:latin typeface="+mn-lt"/>
                        </a:rPr>
                        <a:t>1 (</a:t>
                      </a:r>
                      <a:r>
                        <a:rPr lang="en-US" sz="1200" b="1" i="0" u="none" strike="noStrike" dirty="0" smtClean="0">
                          <a:solidFill>
                            <a:schemeClr val="tx1"/>
                          </a:solidFill>
                          <a:latin typeface="+mn-lt"/>
                        </a:rPr>
                        <a:t>1.0%)</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dirty="0">
                          <a:solidFill>
                            <a:schemeClr val="tx1"/>
                          </a:solidFill>
                          <a:latin typeface="+mn-lt"/>
                        </a:rPr>
                        <a:t> </a:t>
                      </a:r>
                      <a:r>
                        <a:rPr lang="en-US" sz="1200" b="1" i="0" u="none" strike="noStrike" dirty="0" smtClean="0">
                          <a:solidFill>
                            <a:schemeClr val="tx1"/>
                          </a:solidFill>
                          <a:latin typeface="+mn-lt"/>
                        </a:rPr>
                        <a:t>1 (1.0%)</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97925">
                <a:tc>
                  <a:txBody>
                    <a:bodyPr/>
                    <a:lstStyle/>
                    <a:p>
                      <a:pPr rtl="0"/>
                      <a:r>
                        <a:rPr lang="en-US" sz="1300" b="1" dirty="0">
                          <a:solidFill>
                            <a:schemeClr val="tx1"/>
                          </a:solidFill>
                        </a:rPr>
                        <a:t>TECHNICAL</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dirty="0" smtClean="0">
                          <a:solidFill>
                            <a:schemeClr val="tx1"/>
                          </a:solidFill>
                          <a:latin typeface="+mn-lt"/>
                        </a:rPr>
                        <a:t>14 </a:t>
                      </a:r>
                      <a:r>
                        <a:rPr lang="en-US" sz="1200" b="1" i="0" u="none" strike="noStrike" dirty="0">
                          <a:solidFill>
                            <a:schemeClr val="tx1"/>
                          </a:solidFill>
                          <a:latin typeface="+mn-lt"/>
                        </a:rPr>
                        <a:t>(11.4%)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dirty="0">
                          <a:solidFill>
                            <a:schemeClr val="tx1"/>
                          </a:solidFill>
                          <a:latin typeface="+mn-lt"/>
                        </a:rPr>
                        <a:t>5 </a:t>
                      </a:r>
                      <a:r>
                        <a:rPr lang="en-US" sz="1200" b="1" i="0" u="none" strike="noStrike" dirty="0" smtClean="0">
                          <a:solidFill>
                            <a:schemeClr val="tx1"/>
                          </a:solidFill>
                          <a:latin typeface="+mn-lt"/>
                        </a:rPr>
                        <a:t>(2.9%)</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dirty="0">
                          <a:solidFill>
                            <a:schemeClr val="tx1"/>
                          </a:solidFill>
                          <a:latin typeface="+mn-lt"/>
                        </a:rPr>
                        <a:t>6 (</a:t>
                      </a:r>
                      <a:r>
                        <a:rPr lang="en-US" sz="1200" b="1" i="0" u="none" strike="noStrike" dirty="0" smtClean="0">
                          <a:solidFill>
                            <a:schemeClr val="tx1"/>
                          </a:solidFill>
                          <a:latin typeface="+mn-lt"/>
                        </a:rPr>
                        <a:t>2.7%)</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dirty="0">
                          <a:solidFill>
                            <a:schemeClr val="tx1"/>
                          </a:solidFill>
                          <a:latin typeface="+mn-lt"/>
                        </a:rPr>
                        <a:t>3 </a:t>
                      </a:r>
                      <a:r>
                        <a:rPr lang="en-US" sz="1200" b="1" i="0" u="none" strike="noStrike" dirty="0" smtClean="0">
                          <a:solidFill>
                            <a:schemeClr val="tx1"/>
                          </a:solidFill>
                          <a:latin typeface="+mn-lt"/>
                        </a:rPr>
                        <a:t>(2.9%)</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200" b="1" i="0" u="none" strike="noStrike" dirty="0">
                          <a:solidFill>
                            <a:schemeClr val="tx1"/>
                          </a:solidFill>
                          <a:latin typeface="+mn-lt"/>
                        </a:rPr>
                        <a:t>1 (</a:t>
                      </a:r>
                      <a:r>
                        <a:rPr lang="en-US" sz="1200" b="1" i="0" u="none" strike="noStrike" dirty="0" smtClean="0">
                          <a:solidFill>
                            <a:schemeClr val="tx1"/>
                          </a:solidFill>
                          <a:latin typeface="+mn-lt"/>
                        </a:rPr>
                        <a:t>1.0%)</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97925">
                <a:tc>
                  <a:txBody>
                    <a:bodyPr/>
                    <a:lstStyle/>
                    <a:p>
                      <a:pPr rtl="0"/>
                      <a:r>
                        <a:rPr lang="en-US" sz="1300" b="1" dirty="0">
                          <a:solidFill>
                            <a:schemeClr val="tx1"/>
                          </a:solidFill>
                        </a:rPr>
                        <a:t>MULTIPLE ORGAN FAILURE</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dirty="0" smtClean="0">
                          <a:solidFill>
                            <a:schemeClr val="tx1"/>
                          </a:solidFill>
                          <a:latin typeface="+mn-lt"/>
                        </a:rPr>
                        <a:t>13 (10.6</a:t>
                      </a:r>
                      <a:r>
                        <a:rPr lang="en-US" sz="1200" b="1" i="0" u="none" strike="noStrike" dirty="0">
                          <a:solidFill>
                            <a:schemeClr val="tx1"/>
                          </a:solidFill>
                          <a:latin typeface="+mn-lt"/>
                        </a:rPr>
                        <a:t>%)</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dirty="0" smtClean="0">
                          <a:solidFill>
                            <a:schemeClr val="tx1"/>
                          </a:solidFill>
                          <a:latin typeface="+mn-lt"/>
                        </a:rPr>
                        <a:t>21 </a:t>
                      </a:r>
                      <a:r>
                        <a:rPr lang="en-US" sz="1200" b="1" i="0" u="none" strike="noStrike" dirty="0">
                          <a:solidFill>
                            <a:schemeClr val="tx1"/>
                          </a:solidFill>
                          <a:latin typeface="+mn-lt"/>
                        </a:rPr>
                        <a:t>(</a:t>
                      </a:r>
                      <a:r>
                        <a:rPr lang="en-US" sz="1200" b="1" i="0" u="none" strike="noStrike" dirty="0" smtClean="0">
                          <a:solidFill>
                            <a:schemeClr val="tx1"/>
                          </a:solidFill>
                          <a:latin typeface="+mn-lt"/>
                        </a:rPr>
                        <a:t>12.3%)</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dirty="0" smtClean="0">
                          <a:solidFill>
                            <a:schemeClr val="tx1"/>
                          </a:solidFill>
                          <a:latin typeface="+mn-lt"/>
                        </a:rPr>
                        <a:t>11 </a:t>
                      </a:r>
                      <a:r>
                        <a:rPr lang="en-US" sz="1200" b="1" i="0" u="none" strike="noStrike" dirty="0">
                          <a:solidFill>
                            <a:schemeClr val="tx1"/>
                          </a:solidFill>
                          <a:latin typeface="+mn-lt"/>
                        </a:rPr>
                        <a:t>(</a:t>
                      </a:r>
                      <a:r>
                        <a:rPr lang="en-US" sz="1200" b="1" i="0" u="none" strike="noStrike" dirty="0" smtClean="0">
                          <a:solidFill>
                            <a:schemeClr val="tx1"/>
                          </a:solidFill>
                          <a:latin typeface="+mn-lt"/>
                        </a:rPr>
                        <a:t>4.9%)</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dirty="0" smtClean="0">
                          <a:solidFill>
                            <a:schemeClr val="tx1"/>
                          </a:solidFill>
                          <a:latin typeface="+mn-lt"/>
                        </a:rPr>
                        <a:t>4 (3.8%)</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200" b="1" i="0" u="none" strike="noStrike" dirty="0" smtClean="0">
                          <a:solidFill>
                            <a:schemeClr val="tx1"/>
                          </a:solidFill>
                          <a:latin typeface="+mn-lt"/>
                        </a:rPr>
                        <a:t>5 (5.2%)</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97925">
                <a:tc>
                  <a:txBody>
                    <a:bodyPr/>
                    <a:lstStyle/>
                    <a:p>
                      <a:pPr rtl="0"/>
                      <a:r>
                        <a:rPr lang="en-US" sz="1300" b="1" dirty="0">
                          <a:solidFill>
                            <a:schemeClr val="tx1"/>
                          </a:solidFill>
                        </a:rPr>
                        <a:t>OTHER</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t"/>
                      <a:r>
                        <a:rPr lang="en-US" sz="1200" b="1" i="0" u="none" strike="noStrike" dirty="0" smtClean="0">
                          <a:solidFill>
                            <a:schemeClr val="tx1"/>
                          </a:solidFill>
                          <a:latin typeface="+mn-lt"/>
                        </a:rPr>
                        <a:t>22 </a:t>
                      </a:r>
                      <a:r>
                        <a:rPr lang="en-US" sz="1200" b="1" i="0" u="none" strike="noStrike" dirty="0">
                          <a:solidFill>
                            <a:schemeClr val="tx1"/>
                          </a:solidFill>
                          <a:latin typeface="+mn-lt"/>
                        </a:rPr>
                        <a:t>(</a:t>
                      </a:r>
                      <a:r>
                        <a:rPr lang="en-US" sz="1200" b="1" i="0" u="none" strike="noStrike" dirty="0" smtClean="0">
                          <a:solidFill>
                            <a:schemeClr val="tx1"/>
                          </a:solidFill>
                          <a:latin typeface="+mn-lt"/>
                        </a:rPr>
                        <a:t>17.9%)</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t"/>
                      <a:r>
                        <a:rPr lang="en-US" sz="1200" b="1" i="0" u="none" strike="noStrike" dirty="0">
                          <a:solidFill>
                            <a:schemeClr val="tx1"/>
                          </a:solidFill>
                          <a:latin typeface="+mn-lt"/>
                        </a:rPr>
                        <a:t>12 (</a:t>
                      </a:r>
                      <a:r>
                        <a:rPr lang="en-US" sz="1200" b="1" i="0" u="none" strike="noStrike" dirty="0" smtClean="0">
                          <a:solidFill>
                            <a:schemeClr val="tx1"/>
                          </a:solidFill>
                          <a:latin typeface="+mn-lt"/>
                        </a:rPr>
                        <a:t>7.0%)</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t"/>
                      <a:r>
                        <a:rPr lang="en-US" sz="1200" b="1" i="0" u="none" strike="noStrike" dirty="0" smtClean="0">
                          <a:solidFill>
                            <a:schemeClr val="tx1"/>
                          </a:solidFill>
                          <a:latin typeface="+mn-lt"/>
                        </a:rPr>
                        <a:t>20 (8.9%)</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t"/>
                      <a:r>
                        <a:rPr lang="en-US" sz="1200" b="1" i="0" u="none" strike="noStrike" dirty="0" smtClean="0">
                          <a:solidFill>
                            <a:schemeClr val="tx1"/>
                          </a:solidFill>
                          <a:latin typeface="+mn-lt"/>
                        </a:rPr>
                        <a:t>9 (8.7%)</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t"/>
                      <a:r>
                        <a:rPr lang="en-US" sz="1200" b="1" i="0" u="none" strike="noStrike" dirty="0">
                          <a:solidFill>
                            <a:schemeClr val="tx1"/>
                          </a:solidFill>
                          <a:latin typeface="+mn-lt"/>
                        </a:rPr>
                        <a:t>8</a:t>
                      </a:r>
                      <a:r>
                        <a:rPr lang="en-US" sz="1200" b="1" i="0" u="none" strike="noStrike" dirty="0" smtClean="0">
                          <a:solidFill>
                            <a:schemeClr val="tx1"/>
                          </a:solidFill>
                          <a:latin typeface="+mn-lt"/>
                        </a:rPr>
                        <a:t> (8.2%)</a:t>
                      </a:r>
                      <a:endParaRPr lang="en-US" sz="12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r>
            </a:tbl>
          </a:graphicData>
        </a:graphic>
      </p:graphicFrame>
      <p:grpSp>
        <p:nvGrpSpPr>
          <p:cNvPr id="8" name="Group 7"/>
          <p:cNvGrpSpPr/>
          <p:nvPr/>
        </p:nvGrpSpPr>
        <p:grpSpPr>
          <a:xfrm>
            <a:off x="2" y="6146792"/>
            <a:ext cx="4715932" cy="711201"/>
            <a:chOff x="1" y="6067776"/>
            <a:chExt cx="4952999" cy="790224"/>
          </a:xfrm>
        </p:grpSpPr>
        <p:pic>
          <p:nvPicPr>
            <p:cNvPr id="14" name="Picture 13"/>
            <p:cNvPicPr>
              <a:picLocks noChangeAspect="1"/>
            </p:cNvPicPr>
            <p:nvPr/>
          </p:nvPicPr>
          <p:blipFill>
            <a:blip r:embed="rId3" cstate="print"/>
            <a:stretch>
              <a:fillRect/>
            </a:stretch>
          </p:blipFill>
          <p:spPr>
            <a:xfrm>
              <a:off x="1" y="6172200"/>
              <a:ext cx="4952999" cy="685800"/>
            </a:xfrm>
            <a:prstGeom prst="rect">
              <a:avLst/>
            </a:prstGeom>
          </p:spPr>
        </p:pic>
        <p:sp>
          <p:nvSpPr>
            <p:cNvPr id="15" name="TextBox 14"/>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066800"/>
          </a:xfrm>
        </p:spPr>
        <p:txBody>
          <a:bodyPr/>
          <a:lstStyle/>
          <a:p>
            <a:r>
              <a:rPr lang="en-US" sz="2600" dirty="0" smtClean="0"/>
              <a:t>Pediatric Lung Transplants</a:t>
            </a:r>
            <a:r>
              <a:rPr lang="en-US" sz="2800" dirty="0" smtClean="0"/>
              <a:t/>
            </a:r>
            <a:br>
              <a:rPr lang="en-US" sz="2800" dirty="0" smtClean="0"/>
            </a:br>
            <a:r>
              <a:rPr lang="en-US" sz="2400" dirty="0" smtClean="0"/>
              <a:t>Relative Incidence of Leading Causes of Death</a:t>
            </a:r>
            <a:br>
              <a:rPr lang="en-US" sz="2400" dirty="0" smtClean="0"/>
            </a:br>
            <a:r>
              <a:rPr lang="en-US" sz="2000" dirty="0" smtClean="0"/>
              <a:t>(Deaths: January 1992 – June 2012)</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5" name="TextBox 14"/>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sz="4000" dirty="0" smtClean="0"/>
              <a:t>Multivariable Analyses</a:t>
            </a:r>
            <a:endParaRPr lang="en-US" sz="4000" dirty="0"/>
          </a:p>
        </p:txBody>
      </p:sp>
      <p:grpSp>
        <p:nvGrpSpPr>
          <p:cNvPr id="7" name="Group 6"/>
          <p:cNvGrpSpPr/>
          <p:nvPr/>
        </p:nvGrpSpPr>
        <p:grpSpPr>
          <a:xfrm>
            <a:off x="2" y="6146792"/>
            <a:ext cx="4715932" cy="711201"/>
            <a:chOff x="1" y="6067776"/>
            <a:chExt cx="4952999" cy="790224"/>
          </a:xfrm>
        </p:grpSpPr>
        <p:pic>
          <p:nvPicPr>
            <p:cNvPr id="8" name="Picture 7"/>
            <p:cNvPicPr>
              <a:picLocks noChangeAspect="1"/>
            </p:cNvPicPr>
            <p:nvPr/>
          </p:nvPicPr>
          <p:blipFill>
            <a:blip r:embed="rId3" cstate="print"/>
            <a:stretch>
              <a:fillRect/>
            </a:stretch>
          </p:blipFill>
          <p:spPr>
            <a:xfrm>
              <a:off x="1" y="6172200"/>
              <a:ext cx="4952999" cy="685800"/>
            </a:xfrm>
            <a:prstGeom prst="rect">
              <a:avLst/>
            </a:prstGeom>
          </p:spPr>
        </p:pic>
        <p:sp>
          <p:nvSpPr>
            <p:cNvPr id="10" name="TextBox 9"/>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3" name="TextBox 12"/>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685800"/>
          </a:xfrm>
        </p:spPr>
        <p:txBody>
          <a:bodyPr/>
          <a:lstStyle/>
          <a:p>
            <a:r>
              <a:rPr lang="en-US" sz="2600" dirty="0" smtClean="0"/>
              <a:t>Pediatric Lung Transplants </a:t>
            </a:r>
            <a:r>
              <a:rPr lang="en-US" sz="2000" dirty="0" smtClean="0"/>
              <a:t>(April 1994 – June 2011)</a:t>
            </a:r>
            <a:br>
              <a:rPr lang="en-US" sz="2000" dirty="0" smtClean="0"/>
            </a:br>
            <a:r>
              <a:rPr lang="en-US" sz="2400" dirty="0" smtClean="0"/>
              <a:t>Risk Factors For 1 Year Mortality/Graft Failure</a:t>
            </a:r>
            <a:endParaRPr lang="en-US" sz="2400" dirty="0"/>
          </a:p>
        </p:txBody>
      </p:sp>
      <p:graphicFrame>
        <p:nvGraphicFramePr>
          <p:cNvPr id="10" name="Content Placeholder 9"/>
          <p:cNvGraphicFramePr>
            <a:graphicFrameLocks noGrp="1"/>
          </p:cNvGraphicFramePr>
          <p:nvPr>
            <p:ph idx="1"/>
          </p:nvPr>
        </p:nvGraphicFramePr>
        <p:xfrm>
          <a:off x="304800" y="1676400"/>
          <a:ext cx="8534398" cy="2895601"/>
        </p:xfrm>
        <a:graphic>
          <a:graphicData uri="http://schemas.openxmlformats.org/drawingml/2006/table">
            <a:tbl>
              <a:tblPr firstRow="1" bandRow="1">
                <a:tableStyleId>{C083E6E3-FA7D-4D7B-A595-EF9225AFEA82}</a:tableStyleId>
              </a:tblPr>
              <a:tblGrid>
                <a:gridCol w="4267200"/>
                <a:gridCol w="762000"/>
                <a:gridCol w="990600"/>
                <a:gridCol w="990599"/>
                <a:gridCol w="687293"/>
                <a:gridCol w="836706"/>
              </a:tblGrid>
              <a:tr h="682209">
                <a:tc>
                  <a:txBody>
                    <a:bodyPr/>
                    <a:lstStyle/>
                    <a:p>
                      <a:pPr algn="ctr" rtl="0" fontAlgn="t"/>
                      <a:r>
                        <a:rPr lang="en-US" sz="1500" b="1" i="1" dirty="0">
                          <a:solidFill>
                            <a:srgbClr val="FFFF00"/>
                          </a:solidFill>
                        </a:rPr>
                        <a:t>VARIABLE</a:t>
                      </a:r>
                      <a:endParaRPr lang="en-US" dirty="0"/>
                    </a:p>
                  </a:txBody>
                  <a:tcPr marL="45720" marR="0" marT="91440" marB="0">
                    <a:lnL>
                      <a:noFill/>
                    </a:lnL>
                    <a:lnT w="12700" cmpd="sng">
                      <a:noFill/>
                    </a:lnT>
                    <a:lnB w="12700" cap="flat" cmpd="sng" algn="ctr">
                      <a:solidFill>
                        <a:srgbClr val="FFFF00"/>
                      </a:solidFill>
                      <a:prstDash val="solid"/>
                      <a:round/>
                      <a:headEnd type="none" w="med" len="med"/>
                      <a:tailEnd type="none" w="med" len="med"/>
                    </a:lnB>
                    <a:solidFill>
                      <a:schemeClr val="bg2"/>
                    </a:solidFill>
                  </a:tcPr>
                </a:tc>
                <a:tc>
                  <a:txBody>
                    <a:bodyPr/>
                    <a:lstStyle/>
                    <a:p>
                      <a:pPr algn="ctr" rtl="0" fontAlgn="t"/>
                      <a:r>
                        <a:rPr lang="en-US" sz="1500" b="1" i="1" dirty="0">
                          <a:solidFill>
                            <a:srgbClr val="FFFF00"/>
                          </a:solidFill>
                        </a:rPr>
                        <a:t>N</a:t>
                      </a:r>
                      <a:endParaRPr lang="en-US" dirty="0"/>
                    </a:p>
                  </a:txBody>
                  <a:tcPr marL="0" marR="0" marT="91440" marB="0">
                    <a:lnT w="12700" cmpd="sng">
                      <a:noFill/>
                    </a:lnT>
                    <a:lnB w="12700" cap="flat" cmpd="sng" algn="ctr">
                      <a:solidFill>
                        <a:srgbClr val="FFFF00"/>
                      </a:solidFill>
                      <a:prstDash val="solid"/>
                      <a:round/>
                      <a:headEnd type="none" w="med" len="med"/>
                      <a:tailEnd type="none" w="med" len="med"/>
                    </a:lnB>
                    <a:solidFill>
                      <a:schemeClr val="bg2"/>
                    </a:solidFill>
                  </a:tcPr>
                </a:tc>
                <a:tc>
                  <a:txBody>
                    <a:bodyPr/>
                    <a:lstStyle/>
                    <a:p>
                      <a:pPr algn="ctr" rtl="0" fontAlgn="t"/>
                      <a:r>
                        <a:rPr lang="en-US" sz="1500" b="1" i="1" dirty="0" smtClean="0">
                          <a:solidFill>
                            <a:srgbClr val="FFFF00"/>
                          </a:solidFill>
                        </a:rPr>
                        <a:t>Hazard Ratio</a:t>
                      </a:r>
                      <a:endParaRPr lang="en-US" dirty="0"/>
                    </a:p>
                  </a:txBody>
                  <a:tcPr marL="0" marR="0" marT="91440" marB="0">
                    <a:lnT w="12700" cmpd="sng">
                      <a:noFill/>
                    </a:lnT>
                    <a:lnB w="12700" cap="flat" cmpd="sng" algn="ctr">
                      <a:solidFill>
                        <a:srgbClr val="FFFF00"/>
                      </a:solidFill>
                      <a:prstDash val="solid"/>
                      <a:round/>
                      <a:headEnd type="none" w="med" len="med"/>
                      <a:tailEnd type="none" w="med" len="med"/>
                    </a:lnB>
                    <a:solidFill>
                      <a:schemeClr val="bg2"/>
                    </a:solidFill>
                  </a:tcPr>
                </a:tc>
                <a:tc>
                  <a:txBody>
                    <a:bodyPr/>
                    <a:lstStyle/>
                    <a:p>
                      <a:pPr algn="ctr" rtl="0" fontAlgn="t"/>
                      <a:r>
                        <a:rPr lang="en-US" sz="1500" b="1" i="1" dirty="0">
                          <a:solidFill>
                            <a:srgbClr val="FFFF00"/>
                          </a:solidFill>
                        </a:rPr>
                        <a:t>P-value</a:t>
                      </a:r>
                      <a:endParaRPr lang="en-US" dirty="0"/>
                    </a:p>
                  </a:txBody>
                  <a:tcPr marL="0" marR="0" marT="91440" marB="0">
                    <a:lnT w="12700" cmpd="sng">
                      <a:noFill/>
                    </a:lnT>
                    <a:lnB w="12700" cap="flat" cmpd="sng" algn="ctr">
                      <a:solidFill>
                        <a:srgbClr val="FFFF00"/>
                      </a:solidFill>
                      <a:prstDash val="solid"/>
                      <a:round/>
                      <a:headEnd type="none" w="med" len="med"/>
                      <a:tailEnd type="none" w="med" len="med"/>
                    </a:lnB>
                    <a:solidFill>
                      <a:schemeClr val="bg2"/>
                    </a:solidFill>
                  </a:tcPr>
                </a:tc>
                <a:tc gridSpan="2">
                  <a:txBody>
                    <a:bodyPr/>
                    <a:lstStyle/>
                    <a:p>
                      <a:pPr algn="ctr" rtl="0" fontAlgn="t"/>
                      <a:r>
                        <a:rPr lang="en-US" sz="1500" b="1" i="1" dirty="0">
                          <a:solidFill>
                            <a:srgbClr val="FFFF00"/>
                          </a:solidFill>
                        </a:rPr>
                        <a:t>95% Confidence Interval</a:t>
                      </a:r>
                      <a:endParaRPr lang="en-US" dirty="0"/>
                    </a:p>
                  </a:txBody>
                  <a:tcPr marL="0" marR="0" marT="91440" marB="0">
                    <a:lnR>
                      <a:noFill/>
                    </a:lnR>
                    <a:lnT w="12700" cmpd="sng">
                      <a:noFill/>
                    </a:lnT>
                    <a:lnB w="12700" cap="flat" cmpd="sng" algn="ctr">
                      <a:solidFill>
                        <a:srgbClr val="FFFF00"/>
                      </a:solidFill>
                      <a:prstDash val="solid"/>
                      <a:round/>
                      <a:headEnd type="none" w="med" len="med"/>
                      <a:tailEnd type="none" w="med" len="med"/>
                    </a:lnB>
                    <a:solidFill>
                      <a:schemeClr val="bg2"/>
                    </a:solidFill>
                  </a:tcPr>
                </a:tc>
                <a:tc hMerge="1">
                  <a:txBody>
                    <a:bodyPr/>
                    <a:lstStyle/>
                    <a:p>
                      <a:endParaRPr lang="en-US"/>
                    </a:p>
                  </a:txBody>
                  <a:tcPr/>
                </a:tc>
              </a:tr>
              <a:tr h="553348">
                <a:tc>
                  <a:txBody>
                    <a:bodyPr/>
                    <a:lstStyle/>
                    <a:p>
                      <a:pPr rtl="0"/>
                      <a:r>
                        <a:rPr lang="en-US" sz="1500" b="1" dirty="0"/>
                        <a:t>On ventilator</a:t>
                      </a:r>
                      <a:endParaRPr lang="en-US" dirty="0"/>
                    </a:p>
                  </a:txBody>
                  <a:tcPr marL="45720" marR="0" marT="0" marB="0" anchor="ctr">
                    <a:lnL>
                      <a:noFill/>
                    </a:lnL>
                    <a:lnT w="12700" cap="flat" cmpd="sng" algn="ctr">
                      <a:solidFill>
                        <a:srgbClr val="FFFF00"/>
                      </a:solidFill>
                      <a:prstDash val="solid"/>
                      <a:round/>
                      <a:headEnd type="none" w="med" len="med"/>
                      <a:tailEnd type="none" w="med" len="med"/>
                    </a:lnT>
                    <a:solidFill>
                      <a:schemeClr val="bg2"/>
                    </a:solidFill>
                  </a:tcPr>
                </a:tc>
                <a:tc>
                  <a:txBody>
                    <a:bodyPr/>
                    <a:lstStyle/>
                    <a:p>
                      <a:pPr algn="ctr" fontAlgn="t"/>
                      <a:r>
                        <a:rPr lang="en-US" sz="1500" b="1" i="0" u="none" strike="noStrike">
                          <a:solidFill>
                            <a:schemeClr val="tx1"/>
                          </a:solidFill>
                          <a:latin typeface="Arial"/>
                        </a:rPr>
                        <a:t>141</a:t>
                      </a:r>
                    </a:p>
                  </a:txBody>
                  <a:tcPr marL="9525" marR="9525" marT="9525" marB="0" anchor="ctr">
                    <a:lnT w="12700" cap="flat" cmpd="sng" algn="ctr">
                      <a:solidFill>
                        <a:srgbClr val="FFFF00"/>
                      </a:solidFill>
                      <a:prstDash val="solid"/>
                      <a:round/>
                      <a:headEnd type="none" w="med" len="med"/>
                      <a:tailEnd type="none" w="med" len="med"/>
                    </a:lnT>
                    <a:solidFill>
                      <a:schemeClr val="bg2"/>
                    </a:solidFill>
                  </a:tcPr>
                </a:tc>
                <a:tc>
                  <a:txBody>
                    <a:bodyPr/>
                    <a:lstStyle/>
                    <a:p>
                      <a:pPr algn="ctr" fontAlgn="t"/>
                      <a:r>
                        <a:rPr lang="en-US" sz="1500" b="1" i="0" u="none" strike="noStrike" dirty="0">
                          <a:solidFill>
                            <a:schemeClr val="tx1"/>
                          </a:solidFill>
                          <a:latin typeface="Arial"/>
                        </a:rPr>
                        <a:t>3.13</a:t>
                      </a:r>
                    </a:p>
                  </a:txBody>
                  <a:tcPr marL="9525" marR="9525" marT="9525" marB="0" anchor="ctr">
                    <a:lnT w="12700" cap="flat" cmpd="sng" algn="ctr">
                      <a:solidFill>
                        <a:srgbClr val="FFFF00"/>
                      </a:solidFill>
                      <a:prstDash val="solid"/>
                      <a:round/>
                      <a:headEnd type="none" w="med" len="med"/>
                      <a:tailEnd type="none" w="med" len="med"/>
                    </a:lnT>
                    <a:solidFill>
                      <a:schemeClr val="bg2"/>
                    </a:solidFill>
                  </a:tcPr>
                </a:tc>
                <a:tc>
                  <a:txBody>
                    <a:bodyPr/>
                    <a:lstStyle/>
                    <a:p>
                      <a:pPr algn="ctr" fontAlgn="t"/>
                      <a:r>
                        <a:rPr lang="en-US" sz="1500" b="1" i="0" u="none" strike="noStrike">
                          <a:solidFill>
                            <a:schemeClr val="tx1"/>
                          </a:solidFill>
                          <a:latin typeface="Arial"/>
                        </a:rPr>
                        <a:t>&lt;.0001</a:t>
                      </a:r>
                    </a:p>
                  </a:txBody>
                  <a:tcPr marL="9525" marR="9525" marT="9525" marB="0" anchor="ctr">
                    <a:lnT w="12700" cap="flat" cmpd="sng" algn="ctr">
                      <a:solidFill>
                        <a:srgbClr val="FFFF00"/>
                      </a:solidFill>
                      <a:prstDash val="solid"/>
                      <a:round/>
                      <a:headEnd type="none" w="med" len="med"/>
                      <a:tailEnd type="none" w="med" len="med"/>
                    </a:lnT>
                    <a:solidFill>
                      <a:schemeClr val="bg2"/>
                    </a:solidFill>
                  </a:tcPr>
                </a:tc>
                <a:tc>
                  <a:txBody>
                    <a:bodyPr/>
                    <a:lstStyle/>
                    <a:p>
                      <a:pPr algn="r" fontAlgn="t"/>
                      <a:r>
                        <a:rPr lang="en-US" sz="1500" b="1" i="0" u="none" strike="noStrike" dirty="0" smtClean="0">
                          <a:solidFill>
                            <a:schemeClr val="tx1"/>
                          </a:solidFill>
                          <a:latin typeface="Arial"/>
                        </a:rPr>
                        <a:t>2.03 -</a:t>
                      </a:r>
                      <a:endParaRPr lang="en-US" sz="1500" b="1" i="0" u="none" strike="noStrike" dirty="0">
                        <a:solidFill>
                          <a:schemeClr val="tx1"/>
                        </a:solidFill>
                        <a:latin typeface="Arial"/>
                      </a:endParaRPr>
                    </a:p>
                  </a:txBody>
                  <a:tcPr marL="45720" marR="45720" marT="9525" marB="0" anchor="ctr">
                    <a:lnT w="12700" cap="flat" cmpd="sng" algn="ctr">
                      <a:solidFill>
                        <a:srgbClr val="FFFF00"/>
                      </a:solidFill>
                      <a:prstDash val="solid"/>
                      <a:round/>
                      <a:headEnd type="none" w="med" len="med"/>
                      <a:tailEnd type="none" w="med" len="med"/>
                    </a:lnT>
                    <a:solidFill>
                      <a:schemeClr val="bg2"/>
                    </a:solidFill>
                  </a:tcPr>
                </a:tc>
                <a:tc>
                  <a:txBody>
                    <a:bodyPr/>
                    <a:lstStyle/>
                    <a:p>
                      <a:pPr algn="l" fontAlgn="t"/>
                      <a:r>
                        <a:rPr lang="en-US" sz="1500" b="1" i="0" u="none" strike="noStrike" dirty="0">
                          <a:solidFill>
                            <a:schemeClr val="tx1"/>
                          </a:solidFill>
                          <a:latin typeface="Arial"/>
                        </a:rPr>
                        <a:t>4.81</a:t>
                      </a:r>
                    </a:p>
                  </a:txBody>
                  <a:tcPr marL="45720" marR="45720" marT="9525" marB="0" anchor="ctr">
                    <a:lnR>
                      <a:noFill/>
                    </a:lnR>
                    <a:lnT w="12700" cap="flat" cmpd="sng" algn="ctr">
                      <a:solidFill>
                        <a:srgbClr val="FFFF00"/>
                      </a:solidFill>
                      <a:prstDash val="solid"/>
                      <a:round/>
                      <a:headEnd type="none" w="med" len="med"/>
                      <a:tailEnd type="none" w="med" len="med"/>
                    </a:lnT>
                    <a:solidFill>
                      <a:schemeClr val="bg2"/>
                    </a:solidFill>
                  </a:tcPr>
                </a:tc>
              </a:tr>
              <a:tr h="553348">
                <a:tc>
                  <a:txBody>
                    <a:bodyPr/>
                    <a:lstStyle/>
                    <a:p>
                      <a:pPr rtl="0"/>
                      <a:r>
                        <a:rPr lang="en-US" sz="1500" b="1" dirty="0"/>
                        <a:t>Year of transplant: </a:t>
                      </a:r>
                      <a:r>
                        <a:rPr lang="en-US" sz="1500" b="1" dirty="0" smtClean="0"/>
                        <a:t>4/1994-2001 </a:t>
                      </a:r>
                      <a:r>
                        <a:rPr lang="en-US" sz="1500" b="1" dirty="0"/>
                        <a:t>vs. </a:t>
                      </a:r>
                      <a:r>
                        <a:rPr lang="en-US" sz="1500" b="1" dirty="0" smtClean="0"/>
                        <a:t>2002-6/2011</a:t>
                      </a:r>
                      <a:endParaRPr lang="en-US" dirty="0"/>
                    </a:p>
                  </a:txBody>
                  <a:tcPr marL="45720" marR="0" marT="0" marB="0" anchor="ctr">
                    <a:lnL>
                      <a:noFill/>
                    </a:lnL>
                    <a:lnB w="12700" cap="flat" cmpd="sng" algn="ctr">
                      <a:noFill/>
                      <a:prstDash val="solid"/>
                      <a:round/>
                      <a:headEnd type="none" w="med" len="med"/>
                      <a:tailEnd type="none" w="med" len="med"/>
                    </a:lnB>
                    <a:solidFill>
                      <a:schemeClr val="bg2"/>
                    </a:solidFill>
                  </a:tcPr>
                </a:tc>
                <a:tc>
                  <a:txBody>
                    <a:bodyPr/>
                    <a:lstStyle/>
                    <a:p>
                      <a:pPr algn="ctr" fontAlgn="t"/>
                      <a:r>
                        <a:rPr lang="en-US" sz="1500" b="1" i="0" u="none" strike="noStrike">
                          <a:solidFill>
                            <a:schemeClr val="tx1"/>
                          </a:solidFill>
                          <a:latin typeface="Arial"/>
                        </a:rPr>
                        <a:t>330</a:t>
                      </a:r>
                    </a:p>
                  </a:txBody>
                  <a:tcPr marL="9525" marR="9525" marT="9525" marB="0" anchor="ctr">
                    <a:lnB w="12700" cap="flat" cmpd="sng" algn="ctr">
                      <a:noFill/>
                      <a:prstDash val="solid"/>
                      <a:round/>
                      <a:headEnd type="none" w="med" len="med"/>
                      <a:tailEnd type="none" w="med" len="med"/>
                    </a:lnB>
                    <a:solidFill>
                      <a:schemeClr val="bg2"/>
                    </a:solidFill>
                  </a:tcPr>
                </a:tc>
                <a:tc>
                  <a:txBody>
                    <a:bodyPr/>
                    <a:lstStyle/>
                    <a:p>
                      <a:pPr algn="ctr" fontAlgn="t"/>
                      <a:r>
                        <a:rPr lang="en-US" sz="1500" b="1" i="0" u="none" strike="noStrike">
                          <a:solidFill>
                            <a:schemeClr val="tx1"/>
                          </a:solidFill>
                          <a:latin typeface="Arial"/>
                        </a:rPr>
                        <a:t>1.82</a:t>
                      </a:r>
                    </a:p>
                  </a:txBody>
                  <a:tcPr marL="9525" marR="9525" marT="9525" marB="0" anchor="ctr">
                    <a:lnB w="12700" cap="flat" cmpd="sng" algn="ctr">
                      <a:noFill/>
                      <a:prstDash val="solid"/>
                      <a:round/>
                      <a:headEnd type="none" w="med" len="med"/>
                      <a:tailEnd type="none" w="med" len="med"/>
                    </a:lnB>
                    <a:solidFill>
                      <a:schemeClr val="bg2"/>
                    </a:solidFill>
                  </a:tcPr>
                </a:tc>
                <a:tc>
                  <a:txBody>
                    <a:bodyPr/>
                    <a:lstStyle/>
                    <a:p>
                      <a:pPr algn="ctr" fontAlgn="t"/>
                      <a:r>
                        <a:rPr lang="en-US" sz="1500" b="1" i="0" u="none" strike="noStrike">
                          <a:solidFill>
                            <a:schemeClr val="tx1"/>
                          </a:solidFill>
                          <a:latin typeface="Arial"/>
                        </a:rPr>
                        <a:t>0.0004</a:t>
                      </a:r>
                    </a:p>
                  </a:txBody>
                  <a:tcPr marL="9525" marR="9525" marT="9525" marB="0" anchor="ctr">
                    <a:lnB w="12700" cap="flat" cmpd="sng" algn="ctr">
                      <a:noFill/>
                      <a:prstDash val="solid"/>
                      <a:round/>
                      <a:headEnd type="none" w="med" len="med"/>
                      <a:tailEnd type="none" w="med" len="med"/>
                    </a:lnB>
                    <a:solidFill>
                      <a:schemeClr val="bg2"/>
                    </a:solidFill>
                  </a:tcPr>
                </a:tc>
                <a:tc>
                  <a:txBody>
                    <a:bodyPr/>
                    <a:lstStyle/>
                    <a:p>
                      <a:pPr algn="r" fontAlgn="t"/>
                      <a:r>
                        <a:rPr lang="en-US" sz="1500" b="1" i="0" u="none" strike="noStrike" dirty="0" smtClean="0">
                          <a:solidFill>
                            <a:schemeClr val="tx1"/>
                          </a:solidFill>
                          <a:latin typeface="Arial"/>
                        </a:rPr>
                        <a:t>1.30 -</a:t>
                      </a:r>
                      <a:endParaRPr lang="en-US" sz="1500" b="1" i="0" u="none" strike="noStrike" dirty="0">
                        <a:solidFill>
                          <a:schemeClr val="tx1"/>
                        </a:solidFill>
                        <a:latin typeface="Arial"/>
                      </a:endParaRPr>
                    </a:p>
                  </a:txBody>
                  <a:tcPr marL="45720" marR="45720" marT="9525" marB="0" anchor="ctr">
                    <a:lnB w="12700" cap="flat" cmpd="sng" algn="ctr">
                      <a:noFill/>
                      <a:prstDash val="solid"/>
                      <a:round/>
                      <a:headEnd type="none" w="med" len="med"/>
                      <a:tailEnd type="none" w="med" len="med"/>
                    </a:lnB>
                    <a:solidFill>
                      <a:schemeClr val="bg2"/>
                    </a:solidFill>
                  </a:tcPr>
                </a:tc>
                <a:tc>
                  <a:txBody>
                    <a:bodyPr/>
                    <a:lstStyle/>
                    <a:p>
                      <a:pPr algn="l" fontAlgn="t"/>
                      <a:r>
                        <a:rPr lang="en-US" sz="1500" b="1" i="0" u="none" strike="noStrike" dirty="0">
                          <a:solidFill>
                            <a:schemeClr val="tx1"/>
                          </a:solidFill>
                          <a:latin typeface="Arial"/>
                        </a:rPr>
                        <a:t>2.53</a:t>
                      </a:r>
                    </a:p>
                  </a:txBody>
                  <a:tcPr marL="45720" marR="45720" marT="9525" marB="0" anchor="ctr">
                    <a:lnR>
                      <a:noFill/>
                    </a:lnR>
                    <a:lnB w="12700" cap="flat" cmpd="sng" algn="ctr">
                      <a:noFill/>
                      <a:prstDash val="solid"/>
                      <a:round/>
                      <a:headEnd type="none" w="med" len="med"/>
                      <a:tailEnd type="none" w="med" len="med"/>
                    </a:lnB>
                    <a:solidFill>
                      <a:schemeClr val="bg2"/>
                    </a:solidFill>
                  </a:tcPr>
                </a:tc>
              </a:tr>
              <a:tr h="5533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1" dirty="0" smtClean="0">
                          <a:cs typeface="Arial"/>
                        </a:rPr>
                        <a:t>Donor CMV+/Recipient CMV-</a:t>
                      </a:r>
                      <a:endParaRPr lang="en-US" sz="1500" dirty="0" smtClean="0"/>
                    </a:p>
                  </a:txBody>
                  <a:tcPr marL="45720" marR="0" marT="0" marB="0" anchor="ctr">
                    <a:lnL>
                      <a:noFill/>
                    </a:lnL>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pPr algn="ctr" fontAlgn="t"/>
                      <a:r>
                        <a:rPr lang="en-US" sz="1500" b="1" i="0" u="none" strike="noStrike">
                          <a:solidFill>
                            <a:schemeClr val="tx1"/>
                          </a:solidFill>
                          <a:latin typeface="Arial"/>
                        </a:rPr>
                        <a:t>261</a:t>
                      </a:r>
                    </a:p>
                  </a:txBody>
                  <a:tcPr marL="9525" marR="9525" marT="9525" marB="0"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pPr algn="ctr" fontAlgn="t"/>
                      <a:r>
                        <a:rPr lang="en-US" sz="1500" b="1" i="0" u="none" strike="noStrike">
                          <a:solidFill>
                            <a:schemeClr val="tx1"/>
                          </a:solidFill>
                          <a:latin typeface="Arial"/>
                        </a:rPr>
                        <a:t>1.49</a:t>
                      </a:r>
                    </a:p>
                  </a:txBody>
                  <a:tcPr marL="9525" marR="9525" marT="9525" marB="0"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pPr algn="ctr" fontAlgn="t"/>
                      <a:r>
                        <a:rPr lang="en-US" sz="1500" b="1" i="0" u="none" strike="noStrike">
                          <a:solidFill>
                            <a:schemeClr val="tx1"/>
                          </a:solidFill>
                          <a:latin typeface="Arial"/>
                        </a:rPr>
                        <a:t>0.0135</a:t>
                      </a:r>
                    </a:p>
                  </a:txBody>
                  <a:tcPr marL="9525" marR="9525" marT="9525" marB="0"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pPr algn="r" fontAlgn="t"/>
                      <a:r>
                        <a:rPr lang="en-US" sz="1500" b="1" i="0" u="none" strike="noStrike" dirty="0" smtClean="0">
                          <a:solidFill>
                            <a:schemeClr val="tx1"/>
                          </a:solidFill>
                          <a:latin typeface="Arial"/>
                        </a:rPr>
                        <a:t>1.09 -</a:t>
                      </a:r>
                      <a:endParaRPr lang="en-US" sz="1500" b="1" i="0" u="none" strike="noStrike" dirty="0">
                        <a:solidFill>
                          <a:schemeClr val="tx1"/>
                        </a:solidFill>
                        <a:latin typeface="Arial"/>
                      </a:endParaRPr>
                    </a:p>
                  </a:txBody>
                  <a:tcPr marL="45720" marR="45720" marT="9525" marB="0"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pPr algn="l" fontAlgn="t"/>
                      <a:r>
                        <a:rPr lang="en-US" sz="1500" b="1" i="0" u="none" strike="noStrike" dirty="0">
                          <a:solidFill>
                            <a:schemeClr val="tx1"/>
                          </a:solidFill>
                          <a:latin typeface="Arial"/>
                        </a:rPr>
                        <a:t>2.06</a:t>
                      </a:r>
                    </a:p>
                  </a:txBody>
                  <a:tcPr marL="45720" marR="45720" marT="9525" marB="0" anchor="ctr">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r>
              <a:tr h="553348">
                <a:tc>
                  <a:txBody>
                    <a:bodyPr/>
                    <a:lstStyle/>
                    <a:p>
                      <a:pPr rtl="0" fontAlgn="t"/>
                      <a:r>
                        <a:rPr lang="en-US" sz="1500" b="1" dirty="0" smtClean="0">
                          <a:ln>
                            <a:noFill/>
                          </a:ln>
                        </a:rPr>
                        <a:t>Chronic steroid use</a:t>
                      </a:r>
                      <a:endParaRPr lang="en-US" sz="1500" dirty="0">
                        <a:ln>
                          <a:noFill/>
                        </a:ln>
                      </a:endParaRPr>
                    </a:p>
                  </a:txBody>
                  <a:tcPr marL="45720" marR="0" marT="0" marB="0" anchor="ctr">
                    <a:lnL>
                      <a:noFill/>
                    </a:lnL>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pPr algn="ctr" fontAlgn="t"/>
                      <a:r>
                        <a:rPr lang="en-US" sz="1500" b="1" i="0" u="none" strike="noStrike">
                          <a:solidFill>
                            <a:schemeClr val="tx1"/>
                          </a:solidFill>
                          <a:latin typeface="Arial"/>
                        </a:rPr>
                        <a:t>309</a:t>
                      </a:r>
                    </a:p>
                  </a:txBody>
                  <a:tcPr marL="9525" marR="9525" marT="9525" marB="0"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pPr algn="ctr" fontAlgn="t"/>
                      <a:r>
                        <a:rPr lang="en-US" sz="1500" b="1" i="0" u="none" strike="noStrike">
                          <a:solidFill>
                            <a:schemeClr val="tx1"/>
                          </a:solidFill>
                          <a:latin typeface="Arial"/>
                        </a:rPr>
                        <a:t>1.41</a:t>
                      </a:r>
                    </a:p>
                  </a:txBody>
                  <a:tcPr marL="9525" marR="9525" marT="9525" marB="0"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pPr algn="ctr" fontAlgn="t"/>
                      <a:r>
                        <a:rPr lang="en-US" sz="1500" b="1" i="0" u="none" strike="noStrike">
                          <a:solidFill>
                            <a:schemeClr val="tx1"/>
                          </a:solidFill>
                          <a:latin typeface="Arial"/>
                        </a:rPr>
                        <a:t>0.0391</a:t>
                      </a:r>
                    </a:p>
                  </a:txBody>
                  <a:tcPr marL="9525" marR="9525" marT="9525" marB="0"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pPr algn="r" fontAlgn="t"/>
                      <a:r>
                        <a:rPr lang="en-US" sz="1500" b="1" i="0" u="none" strike="noStrike" dirty="0" smtClean="0">
                          <a:solidFill>
                            <a:schemeClr val="tx1"/>
                          </a:solidFill>
                          <a:latin typeface="Arial"/>
                        </a:rPr>
                        <a:t>1.02 -</a:t>
                      </a:r>
                      <a:endParaRPr lang="en-US" sz="1500" b="1" i="0" u="none" strike="noStrike" dirty="0">
                        <a:solidFill>
                          <a:schemeClr val="tx1"/>
                        </a:solidFill>
                        <a:latin typeface="Arial"/>
                      </a:endParaRPr>
                    </a:p>
                  </a:txBody>
                  <a:tcPr marL="45720" marR="45720" marT="9525" marB="0"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a:txBody>
                    <a:bodyPr/>
                    <a:lstStyle/>
                    <a:p>
                      <a:pPr algn="l" fontAlgn="t"/>
                      <a:r>
                        <a:rPr lang="en-US" sz="1500" b="1" i="0" u="none" strike="noStrike" dirty="0">
                          <a:solidFill>
                            <a:schemeClr val="tx1"/>
                          </a:solidFill>
                          <a:latin typeface="Arial"/>
                        </a:rPr>
                        <a:t>1.96</a:t>
                      </a:r>
                    </a:p>
                  </a:txBody>
                  <a:tcPr marL="45720" marR="45720" marT="9525" marB="0" anchor="ctr">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r>
            </a:tbl>
          </a:graphicData>
        </a:graphic>
      </p:graphicFrame>
      <p:sp>
        <p:nvSpPr>
          <p:cNvPr id="9" name="TextBox 8"/>
          <p:cNvSpPr txBox="1"/>
          <p:nvPr/>
        </p:nvSpPr>
        <p:spPr>
          <a:xfrm>
            <a:off x="3886200" y="5638800"/>
            <a:ext cx="1295400" cy="461665"/>
          </a:xfrm>
          <a:prstGeom prst="rect">
            <a:avLst/>
          </a:prstGeom>
          <a:noFill/>
        </p:spPr>
        <p:txBody>
          <a:bodyPr wrap="square" rtlCol="0">
            <a:spAutoFit/>
          </a:bodyPr>
          <a:lstStyle/>
          <a:p>
            <a:pPr algn="ctr"/>
            <a:r>
              <a:rPr lang="en-US" sz="2400" b="1" dirty="0" smtClean="0">
                <a:solidFill>
                  <a:srgbClr val="FFFF00"/>
                </a:solidFill>
              </a:rPr>
              <a:t>N = 833</a:t>
            </a:r>
            <a:endParaRPr lang="en-US" sz="2400" b="1" dirty="0">
              <a:solidFill>
                <a:srgbClr val="FFFF00"/>
              </a:solidFill>
            </a:endParaRPr>
          </a:p>
        </p:txBody>
      </p:sp>
      <p:grpSp>
        <p:nvGrpSpPr>
          <p:cNvPr id="11" name="Group 10"/>
          <p:cNvGrpSpPr/>
          <p:nvPr/>
        </p:nvGrpSpPr>
        <p:grpSpPr>
          <a:xfrm>
            <a:off x="2" y="6146792"/>
            <a:ext cx="4715932" cy="711201"/>
            <a:chOff x="1" y="6067776"/>
            <a:chExt cx="4952999" cy="790224"/>
          </a:xfrm>
        </p:grpSpPr>
        <p:pic>
          <p:nvPicPr>
            <p:cNvPr id="12" name="Picture 11"/>
            <p:cNvPicPr>
              <a:picLocks noChangeAspect="1"/>
            </p:cNvPicPr>
            <p:nvPr/>
          </p:nvPicPr>
          <p:blipFill>
            <a:blip r:embed="rId3" cstate="print"/>
            <a:stretch>
              <a:fillRect/>
            </a:stretch>
          </p:blipFill>
          <p:spPr>
            <a:xfrm>
              <a:off x="1" y="6172200"/>
              <a:ext cx="4952999" cy="685800"/>
            </a:xfrm>
            <a:prstGeom prst="rect">
              <a:avLst/>
            </a:prstGeom>
          </p:spPr>
        </p:pic>
        <p:sp>
          <p:nvSpPr>
            <p:cNvPr id="17" name="TextBox 16"/>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8" name="TextBox 17"/>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685800"/>
          </a:xfrm>
        </p:spPr>
        <p:txBody>
          <a:bodyPr/>
          <a:lstStyle/>
          <a:p>
            <a:r>
              <a:rPr lang="en-US" sz="2600" dirty="0" smtClean="0"/>
              <a:t>Pediatric Lung Transplants </a:t>
            </a:r>
            <a:r>
              <a:rPr lang="en-US" sz="2000" dirty="0" smtClean="0"/>
              <a:t>(April 1994 – June 2011)</a:t>
            </a:r>
            <a:r>
              <a:rPr lang="en-US" sz="1800" dirty="0" smtClean="0"/>
              <a:t/>
            </a:r>
            <a:br>
              <a:rPr lang="en-US" sz="1800" dirty="0" smtClean="0"/>
            </a:br>
            <a:r>
              <a:rPr lang="en-US" sz="2400" dirty="0" smtClean="0"/>
              <a:t>Risk Factors For 1 Year Mortality/Graft Failure</a:t>
            </a:r>
            <a:endParaRPr lang="en-US" sz="2400" dirty="0"/>
          </a:p>
        </p:txBody>
      </p:sp>
      <p:graphicFrame>
        <p:nvGraphicFramePr>
          <p:cNvPr id="10" name="Content Placeholder 9"/>
          <p:cNvGraphicFramePr>
            <a:graphicFrameLocks noGrp="1"/>
          </p:cNvGraphicFramePr>
          <p:nvPr>
            <p:ph idx="1"/>
          </p:nvPr>
        </p:nvGraphicFramePr>
        <p:xfrm>
          <a:off x="304800" y="1676400"/>
          <a:ext cx="8305800" cy="2342253"/>
        </p:xfrm>
        <a:graphic>
          <a:graphicData uri="http://schemas.openxmlformats.org/drawingml/2006/table">
            <a:tbl>
              <a:tblPr firstRow="1" bandRow="1">
                <a:tableStyleId>{C083E6E3-FA7D-4D7B-A595-EF9225AFEA82}</a:tableStyleId>
              </a:tblPr>
              <a:tblGrid>
                <a:gridCol w="5486400"/>
                <a:gridCol w="2819400"/>
              </a:tblGrid>
              <a:tr h="682209">
                <a:tc gridSpan="2">
                  <a:txBody>
                    <a:bodyPr/>
                    <a:lstStyle/>
                    <a:p>
                      <a:pPr algn="ctr" rtl="0" fontAlgn="t"/>
                      <a:r>
                        <a:rPr lang="en-US" sz="2400" b="1" i="1" dirty="0">
                          <a:solidFill>
                            <a:srgbClr val="FFFF00"/>
                          </a:solidFill>
                        </a:rPr>
                        <a:t>Continuous Factors (see figures)</a:t>
                      </a:r>
                      <a:r>
                        <a:rPr lang="en-US" sz="2400" dirty="0">
                          <a:solidFill>
                            <a:srgbClr val="FFFF00"/>
                          </a:solidFill>
                        </a:rPr>
                        <a:t> </a:t>
                      </a:r>
                      <a:endParaRPr lang="en-US" dirty="0"/>
                    </a:p>
                  </a:txBody>
                  <a:tcPr marL="0" marR="0" marT="9144" marB="0">
                    <a:lnL>
                      <a:noFill/>
                    </a:lnL>
                    <a:lnT w="12700" cmpd="sng">
                      <a:noFill/>
                    </a:lnT>
                    <a:lnB w="12700" cap="flat" cmpd="sng" algn="ctr">
                      <a:noFill/>
                      <a:prstDash val="solid"/>
                      <a:round/>
                      <a:headEnd type="none" w="med" len="med"/>
                      <a:tailEnd type="none" w="med" len="med"/>
                    </a:lnB>
                    <a:solidFill>
                      <a:schemeClr val="bg2"/>
                    </a:solidFill>
                  </a:tcPr>
                </a:tc>
                <a:tc hMerge="1">
                  <a:txBody>
                    <a:bodyPr/>
                    <a:lstStyle/>
                    <a:p>
                      <a:pPr algn="ctr" rtl="0" fontAlgn="t"/>
                      <a:endParaRPr lang="en-US" dirty="0"/>
                    </a:p>
                  </a:txBody>
                  <a:tcPr marL="0" marR="0" marT="91440" marB="0">
                    <a:lnT w="12700" cmpd="sng">
                      <a:noFill/>
                    </a:lnT>
                    <a:lnB w="12700" cap="flat" cmpd="sng" algn="ctr">
                      <a:solidFill>
                        <a:srgbClr val="FFFF00"/>
                      </a:solidFill>
                      <a:prstDash val="solid"/>
                      <a:round/>
                      <a:headEnd type="none" w="med" len="med"/>
                      <a:tailEnd type="none" w="med" len="med"/>
                    </a:lnB>
                    <a:solidFill>
                      <a:schemeClr val="bg2"/>
                    </a:solidFill>
                  </a:tcPr>
                </a:tc>
              </a:tr>
              <a:tr h="553348">
                <a:tc>
                  <a:txBody>
                    <a:bodyPr/>
                    <a:lstStyle/>
                    <a:p>
                      <a:pPr rtl="0" fontAlgn="t"/>
                      <a:r>
                        <a:rPr lang="en-US" b="1" dirty="0" smtClean="0"/>
                        <a:t>Recipient age (borderline)</a:t>
                      </a:r>
                      <a:endParaRPr lang="en-US" b="1" dirty="0"/>
                    </a:p>
                  </a:txBody>
                  <a:tcPr marL="45720" marR="0" marT="91440" marB="0">
                    <a:lnL>
                      <a:noFill/>
                    </a:lnL>
                    <a:lnT w="12700" cap="flat" cmpd="sng" algn="ctr">
                      <a:noFill/>
                      <a:prstDash val="solid"/>
                      <a:round/>
                      <a:headEnd type="none" w="med" len="med"/>
                      <a:tailEnd type="none" w="med" len="med"/>
                    </a:lnT>
                    <a:lnB w="12700" cmpd="sng">
                      <a:noFill/>
                    </a:lnB>
                    <a:solidFill>
                      <a:schemeClr val="bg2"/>
                    </a:solidFill>
                  </a:tcPr>
                </a:tc>
                <a:tc>
                  <a:txBody>
                    <a:bodyPr/>
                    <a:lstStyle/>
                    <a:p>
                      <a:pPr algn="ctr" rtl="0"/>
                      <a:endParaRPr lang="en-US" dirty="0"/>
                    </a:p>
                  </a:txBody>
                  <a:tcPr marL="45720" marR="0" marT="91440" marB="0" anchor="ctr">
                    <a:lnT w="12700" cap="flat" cmpd="sng" algn="ctr">
                      <a:noFill/>
                      <a:prstDash val="solid"/>
                      <a:round/>
                      <a:headEnd type="none" w="med" len="med"/>
                      <a:tailEnd type="none" w="med" len="med"/>
                    </a:lnT>
                    <a:lnB w="12700" cmpd="sng">
                      <a:noFill/>
                    </a:lnB>
                    <a:solidFill>
                      <a:schemeClr val="bg2"/>
                    </a:solidFill>
                  </a:tcPr>
                </a:tc>
              </a:tr>
              <a:tr h="553348">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b="1" dirty="0" smtClean="0"/>
                        <a:t>Pediatric transplant center volume (borderline)</a:t>
                      </a:r>
                      <a:endParaRPr lang="en-US" dirty="0" smtClean="0"/>
                    </a:p>
                  </a:txBody>
                  <a:tcPr marL="45720" marR="0" marT="91440" marB="0">
                    <a:lnL>
                      <a:noFill/>
                    </a:lnL>
                    <a:lnT w="12700" cap="flat" cmpd="sng" algn="ctr">
                      <a:noFill/>
                      <a:prstDash val="solid"/>
                      <a:round/>
                      <a:headEnd type="none" w="med" len="med"/>
                      <a:tailEnd type="none" w="med" len="med"/>
                    </a:lnT>
                    <a:lnB w="12700" cmpd="sng">
                      <a:noFill/>
                    </a:lnB>
                    <a:solidFill>
                      <a:schemeClr val="bg2"/>
                    </a:solidFill>
                  </a:tcPr>
                </a:tc>
                <a:tc>
                  <a:txBody>
                    <a:bodyPr/>
                    <a:lstStyle/>
                    <a:p>
                      <a:pPr algn="ctr" rtl="0"/>
                      <a:endParaRPr lang="en-US" dirty="0"/>
                    </a:p>
                  </a:txBody>
                  <a:tcPr marL="45720" marR="0" marT="91440" marB="0" anchor="ctr">
                    <a:lnT w="12700" cap="flat" cmpd="sng" algn="ctr">
                      <a:noFill/>
                      <a:prstDash val="solid"/>
                      <a:round/>
                      <a:headEnd type="none" w="med" len="med"/>
                      <a:tailEnd type="none" w="med" len="med"/>
                    </a:lnT>
                    <a:lnB w="12700" cmpd="sng">
                      <a:noFill/>
                    </a:lnB>
                    <a:solidFill>
                      <a:schemeClr val="bg2"/>
                    </a:solidFill>
                  </a:tcPr>
                </a:tc>
              </a:tr>
              <a:tr h="553348">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800" b="1" dirty="0" smtClean="0"/>
                        <a:t>Bilirubin</a:t>
                      </a:r>
                      <a:r>
                        <a:rPr lang="en-US" sz="1800" b="0" baseline="0" dirty="0"/>
                        <a:t> </a:t>
                      </a:r>
                      <a:r>
                        <a:rPr lang="en-US" sz="1800" b="1" baseline="0" dirty="0" smtClean="0"/>
                        <a:t>(borderline)</a:t>
                      </a:r>
                      <a:endParaRPr lang="en-US" sz="1800" b="1" dirty="0" smtClean="0"/>
                    </a:p>
                  </a:txBody>
                  <a:tcPr marL="45720" marR="0" marT="91440" marB="0">
                    <a:lnL>
                      <a:noFill/>
                    </a:lnL>
                    <a:lnT w="12700" cap="flat" cmpd="sng" algn="ctr">
                      <a:noFill/>
                      <a:prstDash val="solid"/>
                      <a:round/>
                      <a:headEnd type="none" w="med" len="med"/>
                      <a:tailEnd type="none" w="med" len="med"/>
                    </a:lnT>
                    <a:lnB w="12700" cmpd="sng">
                      <a:noFill/>
                    </a:lnB>
                    <a:solidFill>
                      <a:schemeClr val="bg2"/>
                    </a:solidFill>
                  </a:tcPr>
                </a:tc>
                <a:tc>
                  <a:txBody>
                    <a:bodyPr/>
                    <a:lstStyle/>
                    <a:p>
                      <a:pPr algn="ctr" rtl="0"/>
                      <a:endParaRPr lang="en-US" dirty="0"/>
                    </a:p>
                  </a:txBody>
                  <a:tcPr marL="45720" marR="0" marT="91440" marB="0" anchor="ctr">
                    <a:lnT w="12700" cap="flat" cmpd="sng" algn="ctr">
                      <a:noFill/>
                      <a:prstDash val="solid"/>
                      <a:round/>
                      <a:headEnd type="none" w="med" len="med"/>
                      <a:tailEnd type="none" w="med" len="med"/>
                    </a:lnT>
                    <a:lnB w="12700" cmpd="sng">
                      <a:noFill/>
                    </a:lnB>
                    <a:solidFill>
                      <a:schemeClr val="bg2"/>
                    </a:solidFill>
                  </a:tcPr>
                </a:tc>
              </a:tr>
            </a:tbl>
          </a:graphicData>
        </a:graphic>
      </p:graphicFrame>
      <p:grpSp>
        <p:nvGrpSpPr>
          <p:cNvPr id="8" name="Group 7"/>
          <p:cNvGrpSpPr/>
          <p:nvPr/>
        </p:nvGrpSpPr>
        <p:grpSpPr>
          <a:xfrm>
            <a:off x="2" y="6146792"/>
            <a:ext cx="4715932" cy="711201"/>
            <a:chOff x="1" y="6067776"/>
            <a:chExt cx="4952999" cy="790224"/>
          </a:xfrm>
        </p:grpSpPr>
        <p:pic>
          <p:nvPicPr>
            <p:cNvPr id="9" name="Picture 8"/>
            <p:cNvPicPr>
              <a:picLocks noChangeAspect="1"/>
            </p:cNvPicPr>
            <p:nvPr/>
          </p:nvPicPr>
          <p:blipFill>
            <a:blip r:embed="rId3" cstate="print"/>
            <a:stretch>
              <a:fillRect/>
            </a:stretch>
          </p:blipFill>
          <p:spPr>
            <a:xfrm>
              <a:off x="1" y="6172200"/>
              <a:ext cx="4952999" cy="685800"/>
            </a:xfrm>
            <a:prstGeom prst="rect">
              <a:avLst/>
            </a:prstGeom>
          </p:spPr>
        </p:pic>
        <p:sp>
          <p:nvSpPr>
            <p:cNvPr id="11" name="TextBox 10"/>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066800"/>
          </a:xfrm>
        </p:spPr>
        <p:txBody>
          <a:bodyPr/>
          <a:lstStyle/>
          <a:p>
            <a:r>
              <a:rPr lang="en-US" sz="2600" dirty="0" smtClean="0"/>
              <a:t>Pediatric Lung Transplants </a:t>
            </a:r>
            <a:r>
              <a:rPr lang="en-US" sz="2000" dirty="0" smtClean="0"/>
              <a:t>(April 1994 – June 2011)</a:t>
            </a:r>
            <a:r>
              <a:rPr lang="en-US" sz="2300" dirty="0" smtClean="0"/>
              <a:t/>
            </a:r>
            <a:br>
              <a:rPr lang="en-US" sz="2300" dirty="0" smtClean="0"/>
            </a:br>
            <a:r>
              <a:rPr lang="en-US" sz="2300" dirty="0" smtClean="0"/>
              <a:t> </a:t>
            </a:r>
            <a:r>
              <a:rPr lang="en-US" sz="2400" dirty="0" smtClean="0"/>
              <a:t>Risk Factors For 1 Year Mortality/Graft Failure</a:t>
            </a:r>
            <a:br>
              <a:rPr lang="en-US" sz="2400" dirty="0" smtClean="0"/>
            </a:br>
            <a:r>
              <a:rPr lang="en-US" sz="2400" dirty="0" smtClean="0">
                <a:solidFill>
                  <a:srgbClr val="FFFF00"/>
                </a:solidFill>
              </a:rPr>
              <a:t>Recipient Age</a:t>
            </a:r>
            <a:endParaRPr lang="en-US" sz="2400" dirty="0">
              <a:solidFill>
                <a:srgbClr val="FFFF00"/>
              </a:solidFill>
            </a:endParaRPr>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6400800" y="1981200"/>
            <a:ext cx="1828800" cy="323165"/>
          </a:xfrm>
          <a:prstGeom prst="rect">
            <a:avLst/>
          </a:prstGeom>
          <a:noFill/>
        </p:spPr>
        <p:txBody>
          <a:bodyPr wrap="square" rtlCol="0">
            <a:spAutoFit/>
          </a:bodyPr>
          <a:lstStyle/>
          <a:p>
            <a:r>
              <a:rPr lang="en-US" sz="1500" b="1" dirty="0" smtClean="0">
                <a:solidFill>
                  <a:srgbClr val="FFFF00"/>
                </a:solidFill>
              </a:rPr>
              <a:t>p = 0.0620</a:t>
            </a:r>
            <a:endParaRPr lang="en-US" sz="1500" b="1" dirty="0">
              <a:solidFill>
                <a:srgbClr val="FFFF00"/>
              </a:solidFill>
            </a:endParaRPr>
          </a:p>
        </p:txBody>
      </p:sp>
      <p:grpSp>
        <p:nvGrpSpPr>
          <p:cNvPr id="10" name="Group 9"/>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7" name="TextBox 16"/>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600" dirty="0" smtClean="0"/>
              <a:t>Pediatric Lung Transplants</a:t>
            </a:r>
            <a:r>
              <a:rPr lang="en-US" sz="2500" dirty="0" smtClean="0"/>
              <a:t/>
            </a:r>
            <a:br>
              <a:rPr lang="en-US" sz="2500" dirty="0" smtClean="0"/>
            </a:br>
            <a:r>
              <a:rPr lang="en-US" sz="2400" dirty="0" smtClean="0"/>
              <a:t>Donor Type Distribution by Recipient Age Group Within Era </a:t>
            </a:r>
            <a:r>
              <a:rPr lang="en-US" sz="2600" dirty="0" smtClean="0"/>
              <a:t/>
            </a:r>
            <a:br>
              <a:rPr lang="en-US" sz="2600" dirty="0" smtClean="0"/>
            </a:br>
            <a:r>
              <a:rPr lang="en-US" sz="2000" dirty="0" smtClean="0"/>
              <a:t>(Transplants: January 1986 – June 2012)</a:t>
            </a:r>
            <a:endParaRPr lang="en-US" sz="2000" dirty="0"/>
          </a:p>
        </p:txBody>
      </p:sp>
      <p:graphicFrame>
        <p:nvGraphicFramePr>
          <p:cNvPr id="4" name="Content Placeholder 3"/>
          <p:cNvGraphicFramePr>
            <a:graphicFrameLocks noGrp="1"/>
          </p:cNvGraphicFramePr>
          <p:nvPr>
            <p:ph idx="1"/>
          </p:nvPr>
        </p:nvGraphicFramePr>
        <p:xfrm>
          <a:off x="228600" y="13716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5257800" y="6172200"/>
            <a:ext cx="3657600" cy="461665"/>
          </a:xfrm>
          <a:prstGeom prst="rect">
            <a:avLst/>
          </a:prstGeom>
          <a:noFill/>
        </p:spPr>
        <p:txBody>
          <a:bodyPr wrap="square" rtlCol="0">
            <a:spAutoFit/>
          </a:bodyPr>
          <a:lstStyle/>
          <a:p>
            <a:r>
              <a:rPr lang="en-US" sz="1200" b="1" dirty="0" smtClean="0">
                <a:solidFill>
                  <a:srgbClr val="FFFF00"/>
                </a:solidFill>
              </a:rPr>
              <a:t>Analysis includes deceased and living donor transplants.</a:t>
            </a:r>
            <a:endParaRPr lang="en-US" sz="1200" dirty="0">
              <a:solidFill>
                <a:srgbClr val="FFFF00"/>
              </a:solidFill>
            </a:endParaRPr>
          </a:p>
        </p:txBody>
      </p:sp>
      <p:grpSp>
        <p:nvGrpSpPr>
          <p:cNvPr id="15" name="Group 14"/>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TextBox 16"/>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8" name="TextBox 17"/>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066800"/>
          </a:xfrm>
        </p:spPr>
        <p:txBody>
          <a:bodyPr/>
          <a:lstStyle/>
          <a:p>
            <a:r>
              <a:rPr lang="en-US" sz="2600" dirty="0" smtClean="0"/>
              <a:t>Pediatric Lung Transplants </a:t>
            </a:r>
            <a:r>
              <a:rPr lang="en-US" sz="2000" dirty="0" smtClean="0"/>
              <a:t>(April 1994 – June 2011)</a:t>
            </a:r>
            <a:r>
              <a:rPr lang="en-US" sz="2300" dirty="0" smtClean="0"/>
              <a:t/>
            </a:r>
            <a:br>
              <a:rPr lang="en-US" sz="2300" dirty="0" smtClean="0"/>
            </a:br>
            <a:r>
              <a:rPr lang="en-US" sz="2300" dirty="0" smtClean="0"/>
              <a:t> </a:t>
            </a:r>
            <a:r>
              <a:rPr lang="en-US" sz="2400" dirty="0" smtClean="0"/>
              <a:t>Risk Factors For 1 Year Mortality/Graft Failure</a:t>
            </a:r>
            <a:br>
              <a:rPr lang="en-US" sz="2400" dirty="0" smtClean="0"/>
            </a:br>
            <a:r>
              <a:rPr lang="en-US" sz="2400" dirty="0" smtClean="0">
                <a:solidFill>
                  <a:srgbClr val="FFFF00"/>
                </a:solidFill>
              </a:rPr>
              <a:t>Center Volume Pediatric Transplants</a:t>
            </a:r>
            <a:endParaRPr lang="en-US" sz="2400" dirty="0">
              <a:solidFill>
                <a:srgbClr val="FFFF00"/>
              </a:solidFill>
            </a:endParaRPr>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6400800" y="1981200"/>
            <a:ext cx="1828800" cy="323165"/>
          </a:xfrm>
          <a:prstGeom prst="rect">
            <a:avLst/>
          </a:prstGeom>
          <a:noFill/>
        </p:spPr>
        <p:txBody>
          <a:bodyPr wrap="square" rtlCol="0">
            <a:spAutoFit/>
          </a:bodyPr>
          <a:lstStyle/>
          <a:p>
            <a:r>
              <a:rPr lang="en-US" sz="1500" b="1" dirty="0" smtClean="0">
                <a:solidFill>
                  <a:srgbClr val="FFFF00"/>
                </a:solidFill>
              </a:rPr>
              <a:t>p = 0.0716</a:t>
            </a:r>
            <a:endParaRPr lang="en-US" sz="1500" b="1" dirty="0">
              <a:solidFill>
                <a:srgbClr val="FFFF00"/>
              </a:solidFill>
            </a:endParaRPr>
          </a:p>
        </p:txBody>
      </p:sp>
      <p:grpSp>
        <p:nvGrpSpPr>
          <p:cNvPr id="10" name="Group 9"/>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7" name="TextBox 16"/>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066800"/>
          </a:xfrm>
        </p:spPr>
        <p:txBody>
          <a:bodyPr/>
          <a:lstStyle/>
          <a:p>
            <a:r>
              <a:rPr lang="en-US" sz="2600" dirty="0" smtClean="0"/>
              <a:t>Pediatric Lung Transplants </a:t>
            </a:r>
            <a:r>
              <a:rPr lang="en-US" sz="2000" dirty="0" smtClean="0"/>
              <a:t>(April 1994 – June 2011)</a:t>
            </a:r>
            <a:r>
              <a:rPr lang="en-US" sz="2300" dirty="0" smtClean="0"/>
              <a:t/>
            </a:r>
            <a:br>
              <a:rPr lang="en-US" sz="2300" dirty="0" smtClean="0"/>
            </a:br>
            <a:r>
              <a:rPr lang="en-US" sz="2300" dirty="0" smtClean="0"/>
              <a:t> </a:t>
            </a:r>
            <a:r>
              <a:rPr lang="en-US" sz="2400" dirty="0" smtClean="0"/>
              <a:t>Risk Factors For 1 Year Mortality/Graft Failure</a:t>
            </a:r>
            <a:br>
              <a:rPr lang="en-US" sz="2400" dirty="0" smtClean="0"/>
            </a:br>
            <a:r>
              <a:rPr lang="en-US" sz="2400" dirty="0" smtClean="0">
                <a:solidFill>
                  <a:srgbClr val="FFFF00"/>
                </a:solidFill>
              </a:rPr>
              <a:t>Recipient Bilirubin</a:t>
            </a:r>
            <a:endParaRPr lang="en-US" sz="2400" dirty="0">
              <a:solidFill>
                <a:srgbClr val="FFFF00"/>
              </a:solidFill>
            </a:endParaRPr>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6400800" y="1981200"/>
            <a:ext cx="1828800" cy="323165"/>
          </a:xfrm>
          <a:prstGeom prst="rect">
            <a:avLst/>
          </a:prstGeom>
          <a:noFill/>
        </p:spPr>
        <p:txBody>
          <a:bodyPr wrap="square" rtlCol="0">
            <a:spAutoFit/>
          </a:bodyPr>
          <a:lstStyle/>
          <a:p>
            <a:r>
              <a:rPr lang="en-US" sz="1500" b="1" dirty="0" smtClean="0">
                <a:solidFill>
                  <a:srgbClr val="FFFF00"/>
                </a:solidFill>
              </a:rPr>
              <a:t>p = 0.0924</a:t>
            </a:r>
            <a:endParaRPr lang="en-US" sz="1500" b="1" dirty="0">
              <a:solidFill>
                <a:srgbClr val="FFFF00"/>
              </a:solidFill>
            </a:endParaRPr>
          </a:p>
        </p:txBody>
      </p:sp>
      <p:grpSp>
        <p:nvGrpSpPr>
          <p:cNvPr id="10" name="Group 9"/>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7" name="TextBox 16"/>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685800"/>
          </a:xfrm>
        </p:spPr>
        <p:txBody>
          <a:bodyPr/>
          <a:lstStyle/>
          <a:p>
            <a:r>
              <a:rPr lang="en-US" sz="2600" dirty="0" smtClean="0"/>
              <a:t>Pediatric Lung Transplants</a:t>
            </a:r>
            <a:r>
              <a:rPr lang="en-US" sz="2000" dirty="0" smtClean="0"/>
              <a:t> (April 1994 – June 2007)</a:t>
            </a:r>
            <a:r>
              <a:rPr lang="en-US" sz="2300" dirty="0" smtClean="0"/>
              <a:t/>
            </a:r>
            <a:br>
              <a:rPr lang="en-US" sz="2300" dirty="0" smtClean="0"/>
            </a:br>
            <a:r>
              <a:rPr lang="en-US" sz="2400" dirty="0" smtClean="0"/>
              <a:t>Risk Factors For 5 Year Mortality/Graft Failure</a:t>
            </a:r>
            <a:endParaRPr lang="en-US" sz="2400" dirty="0"/>
          </a:p>
        </p:txBody>
      </p:sp>
      <p:graphicFrame>
        <p:nvGraphicFramePr>
          <p:cNvPr id="10" name="Content Placeholder 9"/>
          <p:cNvGraphicFramePr>
            <a:graphicFrameLocks noGrp="1"/>
          </p:cNvGraphicFramePr>
          <p:nvPr>
            <p:ph idx="1"/>
          </p:nvPr>
        </p:nvGraphicFramePr>
        <p:xfrm>
          <a:off x="304800" y="1676400"/>
          <a:ext cx="8534398" cy="2743200"/>
        </p:xfrm>
        <a:graphic>
          <a:graphicData uri="http://schemas.openxmlformats.org/drawingml/2006/table">
            <a:tbl>
              <a:tblPr firstRow="1" bandRow="1">
                <a:tableStyleId>{C083E6E3-FA7D-4D7B-A595-EF9225AFEA82}</a:tableStyleId>
              </a:tblPr>
              <a:tblGrid>
                <a:gridCol w="4267200"/>
                <a:gridCol w="762000"/>
                <a:gridCol w="990600"/>
                <a:gridCol w="990599"/>
                <a:gridCol w="687293"/>
                <a:gridCol w="836706"/>
              </a:tblGrid>
              <a:tr h="798990">
                <a:tc>
                  <a:txBody>
                    <a:bodyPr/>
                    <a:lstStyle/>
                    <a:p>
                      <a:pPr rtl="0" fontAlgn="t"/>
                      <a:r>
                        <a:rPr lang="en-US" sz="1500" b="1" i="1" dirty="0">
                          <a:solidFill>
                            <a:srgbClr val="FFFF00"/>
                          </a:solidFill>
                        </a:rPr>
                        <a:t>VARIABLE</a:t>
                      </a:r>
                      <a:endParaRPr lang="en-US" dirty="0"/>
                    </a:p>
                  </a:txBody>
                  <a:tcPr marL="45720" marR="0" marT="91440" marB="0">
                    <a:lnL>
                      <a:noFill/>
                    </a:lnL>
                    <a:lnT w="12700" cmpd="sng">
                      <a:noFill/>
                    </a:lnT>
                    <a:lnB w="19050" cap="flat" cmpd="sng" algn="ctr">
                      <a:solidFill>
                        <a:srgbClr val="FFFF00"/>
                      </a:solidFill>
                      <a:prstDash val="solid"/>
                      <a:round/>
                      <a:headEnd type="none" w="med" len="med"/>
                      <a:tailEnd type="none" w="med" len="med"/>
                    </a:lnB>
                    <a:solidFill>
                      <a:schemeClr val="bg2"/>
                    </a:solidFill>
                  </a:tcPr>
                </a:tc>
                <a:tc>
                  <a:txBody>
                    <a:bodyPr/>
                    <a:lstStyle/>
                    <a:p>
                      <a:pPr algn="ctr" rtl="0" fontAlgn="t"/>
                      <a:r>
                        <a:rPr lang="en-US" sz="1500" b="1" i="1" dirty="0">
                          <a:solidFill>
                            <a:srgbClr val="FFFF00"/>
                          </a:solidFill>
                        </a:rPr>
                        <a:t>N</a:t>
                      </a:r>
                      <a:endParaRPr lang="en-US" dirty="0"/>
                    </a:p>
                  </a:txBody>
                  <a:tcPr marL="0" marR="0" marT="91440" marB="0">
                    <a:lnT w="12700" cmpd="sng">
                      <a:noFill/>
                    </a:lnT>
                    <a:lnB w="19050" cap="flat" cmpd="sng" algn="ctr">
                      <a:solidFill>
                        <a:srgbClr val="FFFF00"/>
                      </a:solidFill>
                      <a:prstDash val="solid"/>
                      <a:round/>
                      <a:headEnd type="none" w="med" len="med"/>
                      <a:tailEnd type="none" w="med" len="med"/>
                    </a:lnB>
                    <a:solidFill>
                      <a:schemeClr val="bg2"/>
                    </a:solidFill>
                  </a:tcPr>
                </a:tc>
                <a:tc>
                  <a:txBody>
                    <a:bodyPr/>
                    <a:lstStyle/>
                    <a:p>
                      <a:pPr algn="ctr" rtl="0" fontAlgn="t"/>
                      <a:r>
                        <a:rPr lang="en-US" sz="1500" b="1" i="1" dirty="0" smtClean="0">
                          <a:solidFill>
                            <a:srgbClr val="FFFF00"/>
                          </a:solidFill>
                        </a:rPr>
                        <a:t>Hazard Ratio</a:t>
                      </a:r>
                      <a:endParaRPr lang="en-US" dirty="0"/>
                    </a:p>
                  </a:txBody>
                  <a:tcPr marL="0" marR="0" marT="91440" marB="0">
                    <a:lnT w="12700" cmpd="sng">
                      <a:noFill/>
                    </a:lnT>
                    <a:lnB w="19050" cap="flat" cmpd="sng" algn="ctr">
                      <a:solidFill>
                        <a:srgbClr val="FFFF00"/>
                      </a:solidFill>
                      <a:prstDash val="solid"/>
                      <a:round/>
                      <a:headEnd type="none" w="med" len="med"/>
                      <a:tailEnd type="none" w="med" len="med"/>
                    </a:lnB>
                    <a:solidFill>
                      <a:schemeClr val="bg2"/>
                    </a:solidFill>
                  </a:tcPr>
                </a:tc>
                <a:tc>
                  <a:txBody>
                    <a:bodyPr/>
                    <a:lstStyle/>
                    <a:p>
                      <a:pPr algn="ctr" rtl="0" fontAlgn="t"/>
                      <a:r>
                        <a:rPr lang="en-US" sz="1500" b="1" i="1" dirty="0">
                          <a:solidFill>
                            <a:srgbClr val="FFFF00"/>
                          </a:solidFill>
                        </a:rPr>
                        <a:t>P-value</a:t>
                      </a:r>
                      <a:endParaRPr lang="en-US" dirty="0"/>
                    </a:p>
                  </a:txBody>
                  <a:tcPr marL="0" marR="0" marT="91440" marB="0">
                    <a:lnT w="12700" cmpd="sng">
                      <a:noFill/>
                    </a:lnT>
                    <a:lnB w="19050" cap="flat" cmpd="sng" algn="ctr">
                      <a:solidFill>
                        <a:srgbClr val="FFFF00"/>
                      </a:solidFill>
                      <a:prstDash val="solid"/>
                      <a:round/>
                      <a:headEnd type="none" w="med" len="med"/>
                      <a:tailEnd type="none" w="med" len="med"/>
                    </a:lnB>
                    <a:solidFill>
                      <a:schemeClr val="bg2"/>
                    </a:solidFill>
                  </a:tcPr>
                </a:tc>
                <a:tc gridSpan="2">
                  <a:txBody>
                    <a:bodyPr/>
                    <a:lstStyle/>
                    <a:p>
                      <a:pPr algn="ctr" rtl="0" fontAlgn="t"/>
                      <a:r>
                        <a:rPr lang="en-US" sz="1500" b="1" i="1" dirty="0">
                          <a:solidFill>
                            <a:srgbClr val="FFFF00"/>
                          </a:solidFill>
                        </a:rPr>
                        <a:t>95% Confidence Interval</a:t>
                      </a:r>
                      <a:endParaRPr lang="en-US" dirty="0"/>
                    </a:p>
                  </a:txBody>
                  <a:tcPr marL="0" marR="0" marT="91440" marB="0">
                    <a:lnR>
                      <a:noFill/>
                    </a:lnR>
                    <a:lnT w="12700" cmpd="sng">
                      <a:noFill/>
                    </a:lnT>
                    <a:lnB w="19050" cap="flat" cmpd="sng" algn="ctr">
                      <a:solidFill>
                        <a:srgbClr val="FFFF00"/>
                      </a:solidFill>
                      <a:prstDash val="solid"/>
                      <a:round/>
                      <a:headEnd type="none" w="med" len="med"/>
                      <a:tailEnd type="none" w="med" len="med"/>
                    </a:lnB>
                    <a:solidFill>
                      <a:schemeClr val="bg2"/>
                    </a:solidFill>
                  </a:tcPr>
                </a:tc>
                <a:tc hMerge="1">
                  <a:txBody>
                    <a:bodyPr/>
                    <a:lstStyle/>
                    <a:p>
                      <a:endParaRPr lang="en-US"/>
                    </a:p>
                  </a:txBody>
                  <a:tcPr/>
                </a:tc>
              </a:tr>
              <a:tr h="648070">
                <a:tc>
                  <a:txBody>
                    <a:bodyPr/>
                    <a:lstStyle/>
                    <a:p>
                      <a:pPr rtl="0"/>
                      <a:r>
                        <a:rPr lang="en-US" sz="1500" b="1" dirty="0"/>
                        <a:t>On ventilator</a:t>
                      </a:r>
                      <a:endParaRPr lang="en-US" dirty="0"/>
                    </a:p>
                  </a:txBody>
                  <a:tcPr marL="45720" marR="0" marT="0" marB="0" anchor="ctr">
                    <a:lnL>
                      <a:noFill/>
                    </a:lnL>
                    <a:lnT w="19050" cap="flat" cmpd="sng" algn="ctr">
                      <a:solidFill>
                        <a:srgbClr val="FFFF00"/>
                      </a:solidFill>
                      <a:prstDash val="solid"/>
                      <a:round/>
                      <a:headEnd type="none" w="med" len="med"/>
                      <a:tailEnd type="none" w="med" len="med"/>
                    </a:lnT>
                    <a:solidFill>
                      <a:schemeClr val="bg2"/>
                    </a:solidFill>
                  </a:tcPr>
                </a:tc>
                <a:tc>
                  <a:txBody>
                    <a:bodyPr/>
                    <a:lstStyle/>
                    <a:p>
                      <a:pPr algn="ctr" fontAlgn="t"/>
                      <a:r>
                        <a:rPr lang="en-US" sz="1600" b="1" i="0" u="none" strike="noStrike" dirty="0" smtClean="0">
                          <a:solidFill>
                            <a:schemeClr val="tx1"/>
                          </a:solidFill>
                          <a:latin typeface="Arial"/>
                        </a:rPr>
                        <a:t>97</a:t>
                      </a:r>
                      <a:endParaRPr lang="en-US" sz="1600" b="1" i="0" u="none" strike="noStrike" dirty="0">
                        <a:solidFill>
                          <a:schemeClr val="tx1"/>
                        </a:solidFill>
                        <a:latin typeface="Arial"/>
                      </a:endParaRPr>
                    </a:p>
                  </a:txBody>
                  <a:tcPr marL="9525" marR="9525" marT="9525" marB="0" anchor="ctr">
                    <a:lnT w="19050" cap="flat" cmpd="sng" algn="ctr">
                      <a:solidFill>
                        <a:srgbClr val="FFFF00"/>
                      </a:solidFill>
                      <a:prstDash val="solid"/>
                      <a:round/>
                      <a:headEnd type="none" w="med" len="med"/>
                      <a:tailEnd type="none" w="med" len="med"/>
                    </a:lnT>
                    <a:solidFill>
                      <a:schemeClr val="bg2"/>
                    </a:solidFill>
                  </a:tcPr>
                </a:tc>
                <a:tc>
                  <a:txBody>
                    <a:bodyPr/>
                    <a:lstStyle/>
                    <a:p>
                      <a:pPr algn="ctr" fontAlgn="t"/>
                      <a:r>
                        <a:rPr lang="en-US" sz="1600" b="1" i="0" u="none" strike="noStrike" dirty="0">
                          <a:solidFill>
                            <a:schemeClr val="tx1"/>
                          </a:solidFill>
                          <a:latin typeface="Arial"/>
                        </a:rPr>
                        <a:t>1.92</a:t>
                      </a:r>
                    </a:p>
                  </a:txBody>
                  <a:tcPr marL="9525" marR="9525" marT="9525" marB="0" anchor="ctr">
                    <a:lnT w="19050" cap="flat" cmpd="sng" algn="ctr">
                      <a:solidFill>
                        <a:srgbClr val="FFFF00"/>
                      </a:solidFill>
                      <a:prstDash val="solid"/>
                      <a:round/>
                      <a:headEnd type="none" w="med" len="med"/>
                      <a:tailEnd type="none" w="med" len="med"/>
                    </a:lnT>
                    <a:solidFill>
                      <a:schemeClr val="bg2"/>
                    </a:solidFill>
                  </a:tcPr>
                </a:tc>
                <a:tc>
                  <a:txBody>
                    <a:bodyPr/>
                    <a:lstStyle/>
                    <a:p>
                      <a:pPr algn="ctr" fontAlgn="t"/>
                      <a:r>
                        <a:rPr lang="en-US" sz="1600" b="1" i="0" u="none" strike="noStrike" dirty="0">
                          <a:solidFill>
                            <a:schemeClr val="tx1"/>
                          </a:solidFill>
                          <a:latin typeface="Arial"/>
                        </a:rPr>
                        <a:t>0.0014</a:t>
                      </a:r>
                    </a:p>
                  </a:txBody>
                  <a:tcPr marL="9525" marR="9525" marT="9525" marB="0" anchor="ctr">
                    <a:lnT w="19050" cap="flat" cmpd="sng" algn="ctr">
                      <a:solidFill>
                        <a:srgbClr val="FFFF00"/>
                      </a:solidFill>
                      <a:prstDash val="solid"/>
                      <a:round/>
                      <a:headEnd type="none" w="med" len="med"/>
                      <a:tailEnd type="none" w="med" len="med"/>
                    </a:lnT>
                    <a:solidFill>
                      <a:schemeClr val="bg2"/>
                    </a:solidFill>
                  </a:tcPr>
                </a:tc>
                <a:tc>
                  <a:txBody>
                    <a:bodyPr/>
                    <a:lstStyle/>
                    <a:p>
                      <a:pPr algn="r" fontAlgn="t"/>
                      <a:r>
                        <a:rPr lang="en-US" sz="1600" b="1" i="0" u="none" strike="noStrike" dirty="0">
                          <a:solidFill>
                            <a:schemeClr val="tx1"/>
                          </a:solidFill>
                          <a:latin typeface="Arial"/>
                        </a:rPr>
                        <a:t>1.29 -</a:t>
                      </a:r>
                    </a:p>
                  </a:txBody>
                  <a:tcPr marL="45720" marR="45720" marT="9525" marB="0" anchor="ctr">
                    <a:lnT w="19050" cap="flat" cmpd="sng" algn="ctr">
                      <a:solidFill>
                        <a:srgbClr val="FFFF00"/>
                      </a:solidFill>
                      <a:prstDash val="solid"/>
                      <a:round/>
                      <a:headEnd type="none" w="med" len="med"/>
                      <a:tailEnd type="none" w="med" len="med"/>
                    </a:lnT>
                    <a:solidFill>
                      <a:schemeClr val="bg2"/>
                    </a:solidFill>
                  </a:tcPr>
                </a:tc>
                <a:tc>
                  <a:txBody>
                    <a:bodyPr/>
                    <a:lstStyle/>
                    <a:p>
                      <a:pPr algn="l" fontAlgn="t"/>
                      <a:r>
                        <a:rPr lang="en-US" sz="1600" b="1" i="0" u="none" strike="noStrike">
                          <a:solidFill>
                            <a:schemeClr val="tx1"/>
                          </a:solidFill>
                          <a:latin typeface="Arial"/>
                        </a:rPr>
                        <a:t>2.87</a:t>
                      </a:r>
                    </a:p>
                  </a:txBody>
                  <a:tcPr marL="45720" marR="45720" marT="9525" marB="0" anchor="ctr">
                    <a:lnR>
                      <a:noFill/>
                    </a:lnR>
                    <a:lnT w="19050" cap="flat" cmpd="sng" algn="ctr">
                      <a:solidFill>
                        <a:srgbClr val="FFFF00"/>
                      </a:solidFill>
                      <a:prstDash val="solid"/>
                      <a:round/>
                      <a:headEnd type="none" w="med" len="med"/>
                      <a:tailEnd type="none" w="med" len="med"/>
                    </a:lnT>
                    <a:solidFill>
                      <a:schemeClr val="bg2"/>
                    </a:solidFill>
                  </a:tcPr>
                </a:tc>
              </a:tr>
              <a:tr h="648070">
                <a:tc>
                  <a:txBody>
                    <a:bodyPr/>
                    <a:lstStyle/>
                    <a:p>
                      <a:pPr rtl="0"/>
                      <a:r>
                        <a:rPr lang="en-US" sz="1500" b="1" dirty="0"/>
                        <a:t>Year of transplant: </a:t>
                      </a:r>
                      <a:r>
                        <a:rPr lang="en-US" sz="1500" b="1" dirty="0" smtClean="0"/>
                        <a:t>4/1994-2001 </a:t>
                      </a:r>
                      <a:r>
                        <a:rPr lang="en-US" sz="1500" b="1" dirty="0"/>
                        <a:t>vs. </a:t>
                      </a:r>
                      <a:r>
                        <a:rPr lang="en-US" sz="1500" b="1" dirty="0" smtClean="0"/>
                        <a:t>2002-6/2007</a:t>
                      </a:r>
                      <a:endParaRPr lang="en-US" dirty="0"/>
                    </a:p>
                  </a:txBody>
                  <a:tcPr marL="45720" marR="0" marT="0" marB="0" anchor="ctr">
                    <a:lnL>
                      <a:noFill/>
                    </a:lnL>
                    <a:solidFill>
                      <a:schemeClr val="bg2"/>
                    </a:solidFill>
                  </a:tcPr>
                </a:tc>
                <a:tc>
                  <a:txBody>
                    <a:bodyPr/>
                    <a:lstStyle/>
                    <a:p>
                      <a:pPr algn="ctr" fontAlgn="t"/>
                      <a:r>
                        <a:rPr lang="en-US" sz="1600" b="1" i="0" u="none" strike="noStrike">
                          <a:solidFill>
                            <a:schemeClr val="tx1"/>
                          </a:solidFill>
                          <a:latin typeface="Arial"/>
                        </a:rPr>
                        <a:t>330</a:t>
                      </a:r>
                    </a:p>
                  </a:txBody>
                  <a:tcPr marL="9525" marR="9525" marT="9525" marB="0" anchor="ctr">
                    <a:solidFill>
                      <a:schemeClr val="bg2"/>
                    </a:solidFill>
                  </a:tcPr>
                </a:tc>
                <a:tc>
                  <a:txBody>
                    <a:bodyPr/>
                    <a:lstStyle/>
                    <a:p>
                      <a:pPr algn="ctr" fontAlgn="t"/>
                      <a:r>
                        <a:rPr lang="en-US" sz="1600" b="1" i="0" u="none" strike="noStrike">
                          <a:solidFill>
                            <a:schemeClr val="tx1"/>
                          </a:solidFill>
                          <a:latin typeface="Arial"/>
                        </a:rPr>
                        <a:t>1.37</a:t>
                      </a:r>
                    </a:p>
                  </a:txBody>
                  <a:tcPr marL="9525" marR="9525" marT="9525" marB="0" anchor="ctr">
                    <a:solidFill>
                      <a:schemeClr val="bg2"/>
                    </a:solidFill>
                  </a:tcPr>
                </a:tc>
                <a:tc>
                  <a:txBody>
                    <a:bodyPr/>
                    <a:lstStyle/>
                    <a:p>
                      <a:pPr algn="ctr" fontAlgn="t"/>
                      <a:r>
                        <a:rPr lang="en-US" sz="1600" b="1" i="0" u="none" strike="noStrike" dirty="0">
                          <a:solidFill>
                            <a:schemeClr val="tx1"/>
                          </a:solidFill>
                          <a:latin typeface="Arial"/>
                        </a:rPr>
                        <a:t>0.0095</a:t>
                      </a:r>
                    </a:p>
                  </a:txBody>
                  <a:tcPr marL="9525" marR="9525" marT="9525" marB="0" anchor="ctr">
                    <a:solidFill>
                      <a:schemeClr val="bg2"/>
                    </a:solidFill>
                  </a:tcPr>
                </a:tc>
                <a:tc>
                  <a:txBody>
                    <a:bodyPr/>
                    <a:lstStyle/>
                    <a:p>
                      <a:pPr algn="r" fontAlgn="t"/>
                      <a:r>
                        <a:rPr lang="en-US" sz="1600" b="1" i="0" u="none" strike="noStrike" dirty="0">
                          <a:solidFill>
                            <a:schemeClr val="tx1"/>
                          </a:solidFill>
                          <a:latin typeface="Arial"/>
                        </a:rPr>
                        <a:t>1.08 -</a:t>
                      </a:r>
                    </a:p>
                  </a:txBody>
                  <a:tcPr marL="45720" marR="45720" marT="9525" marB="0" anchor="ctr">
                    <a:solidFill>
                      <a:schemeClr val="bg2"/>
                    </a:solidFill>
                  </a:tcPr>
                </a:tc>
                <a:tc>
                  <a:txBody>
                    <a:bodyPr/>
                    <a:lstStyle/>
                    <a:p>
                      <a:pPr algn="l" fontAlgn="t"/>
                      <a:r>
                        <a:rPr lang="en-US" sz="1600" b="1" i="0" u="none" strike="noStrike" dirty="0">
                          <a:solidFill>
                            <a:schemeClr val="tx1"/>
                          </a:solidFill>
                          <a:latin typeface="Arial"/>
                        </a:rPr>
                        <a:t>1.73</a:t>
                      </a:r>
                    </a:p>
                  </a:txBody>
                  <a:tcPr marL="45720" marR="45720" marT="9525" marB="0" anchor="ctr">
                    <a:lnR>
                      <a:noFill/>
                    </a:lnR>
                    <a:solidFill>
                      <a:schemeClr val="bg2"/>
                    </a:solidFill>
                  </a:tcPr>
                </a:tc>
              </a:tr>
              <a:tr h="6480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1" dirty="0" smtClean="0"/>
                        <a:t>Chronic steroid use</a:t>
                      </a:r>
                      <a:endParaRPr lang="en-US" sz="1500" dirty="0" smtClean="0"/>
                    </a:p>
                  </a:txBody>
                  <a:tcPr marL="45720" marR="0" marT="0" marB="0" anchor="ctr">
                    <a:lnL>
                      <a:noFill/>
                    </a:lnL>
                    <a:lnB w="12700" cmpd="sng">
                      <a:noFill/>
                    </a:lnB>
                    <a:solidFill>
                      <a:schemeClr val="bg2"/>
                    </a:solidFill>
                  </a:tcPr>
                </a:tc>
                <a:tc>
                  <a:txBody>
                    <a:bodyPr/>
                    <a:lstStyle/>
                    <a:p>
                      <a:pPr algn="ctr" fontAlgn="t"/>
                      <a:r>
                        <a:rPr lang="en-US" sz="1600" b="1" i="0" u="none" strike="noStrike" dirty="0" smtClean="0">
                          <a:solidFill>
                            <a:schemeClr val="tx1"/>
                          </a:solidFill>
                          <a:latin typeface="Arial"/>
                        </a:rPr>
                        <a:t>234</a:t>
                      </a:r>
                      <a:endParaRPr lang="en-US" sz="1600" b="1" i="0" u="none" strike="noStrike" dirty="0">
                        <a:solidFill>
                          <a:schemeClr val="tx1"/>
                        </a:solidFill>
                        <a:latin typeface="Arial"/>
                      </a:endParaRPr>
                    </a:p>
                  </a:txBody>
                  <a:tcPr marL="9525" marR="9525" marT="9525" marB="0" anchor="ctr">
                    <a:lnB w="12700" cmpd="sng">
                      <a:noFill/>
                    </a:lnB>
                    <a:solidFill>
                      <a:schemeClr val="bg2"/>
                    </a:solidFill>
                  </a:tcPr>
                </a:tc>
                <a:tc>
                  <a:txBody>
                    <a:bodyPr/>
                    <a:lstStyle/>
                    <a:p>
                      <a:pPr algn="ctr" fontAlgn="t"/>
                      <a:r>
                        <a:rPr lang="en-US" sz="1600" b="1" i="0" u="none" strike="noStrike" dirty="0">
                          <a:solidFill>
                            <a:schemeClr val="tx1"/>
                          </a:solidFill>
                          <a:latin typeface="Arial"/>
                        </a:rPr>
                        <a:t>1.32</a:t>
                      </a:r>
                    </a:p>
                  </a:txBody>
                  <a:tcPr marL="9525" marR="9525" marT="9525" marB="0" anchor="ctr">
                    <a:lnB w="12700" cmpd="sng">
                      <a:noFill/>
                    </a:lnB>
                    <a:solidFill>
                      <a:schemeClr val="bg2"/>
                    </a:solidFill>
                  </a:tcPr>
                </a:tc>
                <a:tc>
                  <a:txBody>
                    <a:bodyPr/>
                    <a:lstStyle/>
                    <a:p>
                      <a:pPr algn="ctr" fontAlgn="t"/>
                      <a:r>
                        <a:rPr lang="en-US" sz="1600" b="1" i="0" u="none" strike="noStrike" dirty="0">
                          <a:solidFill>
                            <a:schemeClr val="tx1"/>
                          </a:solidFill>
                          <a:latin typeface="Arial"/>
                        </a:rPr>
                        <a:t>0.0151</a:t>
                      </a:r>
                    </a:p>
                  </a:txBody>
                  <a:tcPr marL="9525" marR="9525" marT="9525" marB="0" anchor="ctr">
                    <a:lnB w="12700" cmpd="sng">
                      <a:noFill/>
                    </a:lnB>
                    <a:solidFill>
                      <a:schemeClr val="bg2"/>
                    </a:solidFill>
                  </a:tcPr>
                </a:tc>
                <a:tc>
                  <a:txBody>
                    <a:bodyPr/>
                    <a:lstStyle/>
                    <a:p>
                      <a:pPr algn="r" fontAlgn="t"/>
                      <a:r>
                        <a:rPr lang="en-US" sz="1600" b="1" i="0" u="none" strike="noStrike" dirty="0">
                          <a:solidFill>
                            <a:schemeClr val="tx1"/>
                          </a:solidFill>
                          <a:latin typeface="Arial"/>
                        </a:rPr>
                        <a:t>1.06 -</a:t>
                      </a:r>
                    </a:p>
                  </a:txBody>
                  <a:tcPr marL="45720" marR="45720" marT="9525" marB="0" anchor="ctr">
                    <a:lnB w="12700" cmpd="sng">
                      <a:noFill/>
                    </a:lnB>
                    <a:solidFill>
                      <a:schemeClr val="bg2"/>
                    </a:solidFill>
                  </a:tcPr>
                </a:tc>
                <a:tc>
                  <a:txBody>
                    <a:bodyPr/>
                    <a:lstStyle/>
                    <a:p>
                      <a:pPr algn="l" fontAlgn="t"/>
                      <a:r>
                        <a:rPr lang="en-US" sz="1600" b="1" i="0" u="none" strike="noStrike" dirty="0">
                          <a:solidFill>
                            <a:schemeClr val="tx1"/>
                          </a:solidFill>
                          <a:latin typeface="Arial"/>
                        </a:rPr>
                        <a:t>1.66</a:t>
                      </a:r>
                    </a:p>
                  </a:txBody>
                  <a:tcPr marL="45720" marR="45720" marT="9525" marB="0" anchor="ctr">
                    <a:lnR>
                      <a:noFill/>
                    </a:lnR>
                    <a:lnB w="12700" cmpd="sng">
                      <a:noFill/>
                    </a:lnB>
                    <a:solidFill>
                      <a:schemeClr val="bg2"/>
                    </a:solidFill>
                  </a:tcPr>
                </a:tc>
              </a:tr>
            </a:tbl>
          </a:graphicData>
        </a:graphic>
      </p:graphicFrame>
      <p:sp>
        <p:nvSpPr>
          <p:cNvPr id="9" name="TextBox 8"/>
          <p:cNvSpPr txBox="1"/>
          <p:nvPr/>
        </p:nvSpPr>
        <p:spPr>
          <a:xfrm>
            <a:off x="3886200" y="5638800"/>
            <a:ext cx="1295400" cy="461665"/>
          </a:xfrm>
          <a:prstGeom prst="rect">
            <a:avLst/>
          </a:prstGeom>
          <a:noFill/>
        </p:spPr>
        <p:txBody>
          <a:bodyPr wrap="square" rtlCol="0">
            <a:spAutoFit/>
          </a:bodyPr>
          <a:lstStyle/>
          <a:p>
            <a:pPr algn="ctr"/>
            <a:r>
              <a:rPr lang="en-US" sz="2400" b="1" dirty="0" smtClean="0">
                <a:solidFill>
                  <a:srgbClr val="FFFF00"/>
                </a:solidFill>
              </a:rPr>
              <a:t>N = 620</a:t>
            </a:r>
            <a:endParaRPr lang="en-US" sz="2400" b="1" dirty="0">
              <a:solidFill>
                <a:srgbClr val="FFFF00"/>
              </a:solidFill>
            </a:endParaRPr>
          </a:p>
        </p:txBody>
      </p:sp>
      <p:grpSp>
        <p:nvGrpSpPr>
          <p:cNvPr id="11" name="Group 10"/>
          <p:cNvGrpSpPr/>
          <p:nvPr/>
        </p:nvGrpSpPr>
        <p:grpSpPr>
          <a:xfrm>
            <a:off x="2" y="6146792"/>
            <a:ext cx="4715932" cy="711201"/>
            <a:chOff x="1" y="6067776"/>
            <a:chExt cx="4952999" cy="790224"/>
          </a:xfrm>
        </p:grpSpPr>
        <p:pic>
          <p:nvPicPr>
            <p:cNvPr id="12" name="Picture 11"/>
            <p:cNvPicPr>
              <a:picLocks noChangeAspect="1"/>
            </p:cNvPicPr>
            <p:nvPr/>
          </p:nvPicPr>
          <p:blipFill>
            <a:blip r:embed="rId3" cstate="print"/>
            <a:stretch>
              <a:fillRect/>
            </a:stretch>
          </p:blipFill>
          <p:spPr>
            <a:xfrm>
              <a:off x="1" y="6172200"/>
              <a:ext cx="4952999" cy="685800"/>
            </a:xfrm>
            <a:prstGeom prst="rect">
              <a:avLst/>
            </a:prstGeom>
          </p:spPr>
        </p:pic>
        <p:sp>
          <p:nvSpPr>
            <p:cNvPr id="17" name="TextBox 16"/>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8" name="TextBox 17"/>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685800"/>
          </a:xfrm>
        </p:spPr>
        <p:txBody>
          <a:bodyPr/>
          <a:lstStyle/>
          <a:p>
            <a:r>
              <a:rPr lang="en-US" sz="2600" dirty="0" smtClean="0"/>
              <a:t>Pediatric Lung Transplants </a:t>
            </a:r>
            <a:r>
              <a:rPr lang="en-US" sz="2300" dirty="0" smtClean="0"/>
              <a:t>(April 1994 – June 2007)</a:t>
            </a:r>
            <a:br>
              <a:rPr lang="en-US" sz="2300" dirty="0" smtClean="0"/>
            </a:br>
            <a:r>
              <a:rPr lang="en-US" sz="2400" dirty="0" smtClean="0"/>
              <a:t>Risk Factors For 5 Year Mortality/Graft Failure</a:t>
            </a:r>
            <a:endParaRPr lang="en-US" sz="2400" dirty="0"/>
          </a:p>
        </p:txBody>
      </p:sp>
      <p:graphicFrame>
        <p:nvGraphicFramePr>
          <p:cNvPr id="10" name="Content Placeholder 9"/>
          <p:cNvGraphicFramePr>
            <a:graphicFrameLocks noGrp="1"/>
          </p:cNvGraphicFramePr>
          <p:nvPr>
            <p:ph idx="1"/>
          </p:nvPr>
        </p:nvGraphicFramePr>
        <p:xfrm>
          <a:off x="304800" y="1676400"/>
          <a:ext cx="8305800" cy="2342253"/>
        </p:xfrm>
        <a:graphic>
          <a:graphicData uri="http://schemas.openxmlformats.org/drawingml/2006/table">
            <a:tbl>
              <a:tblPr firstRow="1" bandRow="1">
                <a:tableStyleId>{C083E6E3-FA7D-4D7B-A595-EF9225AFEA82}</a:tableStyleId>
              </a:tblPr>
              <a:tblGrid>
                <a:gridCol w="4114800"/>
                <a:gridCol w="4191000"/>
              </a:tblGrid>
              <a:tr h="682209">
                <a:tc gridSpan="2">
                  <a:txBody>
                    <a:bodyPr/>
                    <a:lstStyle/>
                    <a:p>
                      <a:pPr algn="ctr" rtl="0" fontAlgn="t"/>
                      <a:r>
                        <a:rPr lang="en-US" sz="2400" b="1" i="1" dirty="0">
                          <a:solidFill>
                            <a:srgbClr val="FFFF00"/>
                          </a:solidFill>
                        </a:rPr>
                        <a:t>Continuous Factors (see figures)</a:t>
                      </a:r>
                      <a:r>
                        <a:rPr lang="en-US" sz="2400" dirty="0">
                          <a:solidFill>
                            <a:srgbClr val="FFFF00"/>
                          </a:solidFill>
                        </a:rPr>
                        <a:t> </a:t>
                      </a:r>
                      <a:endParaRPr lang="en-US" dirty="0"/>
                    </a:p>
                  </a:txBody>
                  <a:tcPr marL="0" marR="0" marT="9144" marB="0">
                    <a:lnL>
                      <a:noFill/>
                    </a:lnL>
                    <a:lnT w="12700" cmpd="sng">
                      <a:noFill/>
                    </a:lnT>
                    <a:lnB w="12700" cap="flat" cmpd="sng" algn="ctr">
                      <a:noFill/>
                      <a:prstDash val="solid"/>
                      <a:round/>
                      <a:headEnd type="none" w="med" len="med"/>
                      <a:tailEnd type="none" w="med" len="med"/>
                    </a:lnB>
                    <a:solidFill>
                      <a:schemeClr val="bg2"/>
                    </a:solidFill>
                  </a:tcPr>
                </a:tc>
                <a:tc hMerge="1">
                  <a:txBody>
                    <a:bodyPr/>
                    <a:lstStyle/>
                    <a:p>
                      <a:pPr algn="ctr" rtl="0" fontAlgn="t"/>
                      <a:endParaRPr lang="en-US" dirty="0"/>
                    </a:p>
                  </a:txBody>
                  <a:tcPr marL="0" marR="0" marT="91440" marB="0">
                    <a:lnT w="12700" cmpd="sng">
                      <a:noFill/>
                    </a:lnT>
                    <a:lnB w="12700" cap="flat" cmpd="sng" algn="ctr">
                      <a:solidFill>
                        <a:srgbClr val="FFFF00"/>
                      </a:solidFill>
                      <a:prstDash val="solid"/>
                      <a:round/>
                      <a:headEnd type="none" w="med" len="med"/>
                      <a:tailEnd type="none" w="med" len="med"/>
                    </a:lnB>
                    <a:solidFill>
                      <a:schemeClr val="bg2"/>
                    </a:solidFill>
                  </a:tcPr>
                </a:tc>
              </a:tr>
              <a:tr h="553348">
                <a:tc>
                  <a:txBody>
                    <a:bodyPr/>
                    <a:lstStyle/>
                    <a:p>
                      <a:pPr rtl="0" fontAlgn="t"/>
                      <a:r>
                        <a:rPr lang="en-US" b="1" dirty="0" smtClean="0"/>
                        <a:t>Recipient age</a:t>
                      </a:r>
                      <a:endParaRPr lang="en-US" dirty="0"/>
                    </a:p>
                  </a:txBody>
                  <a:tcPr marL="45720" marR="0" marT="91440" marB="0">
                    <a:lnL>
                      <a:noFill/>
                    </a:lnL>
                    <a:lnT w="12700" cap="flat" cmpd="sng" algn="ctr">
                      <a:noFill/>
                      <a:prstDash val="solid"/>
                      <a:round/>
                      <a:headEnd type="none" w="med" len="med"/>
                      <a:tailEnd type="none" w="med" len="med"/>
                    </a:lnT>
                    <a:solidFill>
                      <a:schemeClr val="bg2"/>
                    </a:solidFill>
                  </a:tcPr>
                </a:tc>
                <a:tc>
                  <a:txBody>
                    <a:bodyPr/>
                    <a:lstStyle/>
                    <a:p>
                      <a:pPr algn="ctr" rtl="0"/>
                      <a:endParaRPr lang="en-US" dirty="0"/>
                    </a:p>
                  </a:txBody>
                  <a:tcPr marL="45720" marR="0" marT="91440" marB="0" anchor="ctr">
                    <a:lnT w="12700" cap="flat" cmpd="sng" algn="ctr">
                      <a:noFill/>
                      <a:prstDash val="solid"/>
                      <a:round/>
                      <a:headEnd type="none" w="med" len="med"/>
                      <a:tailEnd type="none" w="med" len="med"/>
                    </a:lnT>
                    <a:solidFill>
                      <a:schemeClr val="bg2"/>
                    </a:solidFill>
                  </a:tcPr>
                </a:tc>
              </a:tr>
              <a:tr h="553348">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b="1" dirty="0" smtClean="0"/>
                        <a:t>Pediatric transplant center volume </a:t>
                      </a:r>
                      <a:endParaRPr lang="en-US" dirty="0"/>
                    </a:p>
                  </a:txBody>
                  <a:tcPr marL="45720" marR="0" marT="91440" marB="0">
                    <a:lnL>
                      <a:noFill/>
                    </a:lnL>
                    <a:solidFill>
                      <a:schemeClr val="bg2"/>
                    </a:solidFill>
                  </a:tcPr>
                </a:tc>
                <a:tc>
                  <a:txBody>
                    <a:bodyPr/>
                    <a:lstStyle/>
                    <a:p>
                      <a:pPr algn="ctr" rtl="0"/>
                      <a:endParaRPr lang="en-US" dirty="0"/>
                    </a:p>
                  </a:txBody>
                  <a:tcPr marL="45720" marR="0" marT="91440" marB="0" anchor="ctr">
                    <a:solidFill>
                      <a:schemeClr val="bg2"/>
                    </a:solidFill>
                  </a:tcPr>
                </a:tc>
              </a:tr>
              <a:tr h="553348">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b="1" dirty="0" smtClean="0"/>
                        <a:t>Height difference</a:t>
                      </a:r>
                      <a:endParaRPr lang="en-US" b="1" dirty="0"/>
                    </a:p>
                  </a:txBody>
                  <a:tcPr marL="45720" marR="0" marT="91440" marB="0">
                    <a:lnL>
                      <a:noFill/>
                    </a:lnL>
                    <a:lnB w="12700" cmpd="sng">
                      <a:noFill/>
                    </a:lnB>
                    <a:solidFill>
                      <a:schemeClr val="bg2"/>
                    </a:solidFill>
                  </a:tcPr>
                </a:tc>
                <a:tc>
                  <a:txBody>
                    <a:bodyPr/>
                    <a:lstStyle/>
                    <a:p>
                      <a:pPr algn="ctr" rtl="0"/>
                      <a:endParaRPr lang="en-US" dirty="0"/>
                    </a:p>
                  </a:txBody>
                  <a:tcPr marL="45720" marR="0" marT="91440" marB="0" anchor="ctr">
                    <a:lnB w="12700" cmpd="sng">
                      <a:noFill/>
                    </a:lnB>
                    <a:solidFill>
                      <a:schemeClr val="bg2"/>
                    </a:solidFill>
                  </a:tcPr>
                </a:tc>
              </a:tr>
            </a:tbl>
          </a:graphicData>
        </a:graphic>
      </p:graphicFrame>
      <p:grpSp>
        <p:nvGrpSpPr>
          <p:cNvPr id="8" name="Group 7"/>
          <p:cNvGrpSpPr/>
          <p:nvPr/>
        </p:nvGrpSpPr>
        <p:grpSpPr>
          <a:xfrm>
            <a:off x="2" y="6146792"/>
            <a:ext cx="4715932" cy="711201"/>
            <a:chOff x="1" y="6067776"/>
            <a:chExt cx="4952999" cy="790224"/>
          </a:xfrm>
        </p:grpSpPr>
        <p:pic>
          <p:nvPicPr>
            <p:cNvPr id="9" name="Picture 8"/>
            <p:cNvPicPr>
              <a:picLocks noChangeAspect="1"/>
            </p:cNvPicPr>
            <p:nvPr/>
          </p:nvPicPr>
          <p:blipFill>
            <a:blip r:embed="rId3" cstate="print"/>
            <a:stretch>
              <a:fillRect/>
            </a:stretch>
          </p:blipFill>
          <p:spPr>
            <a:xfrm>
              <a:off x="1" y="6172200"/>
              <a:ext cx="4952999" cy="685800"/>
            </a:xfrm>
            <a:prstGeom prst="rect">
              <a:avLst/>
            </a:prstGeom>
          </p:spPr>
        </p:pic>
        <p:sp>
          <p:nvSpPr>
            <p:cNvPr id="11" name="TextBox 10"/>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600" dirty="0" smtClean="0"/>
              <a:t>Pediatric Lung Transplants </a:t>
            </a:r>
            <a:r>
              <a:rPr lang="en-US" sz="2000" dirty="0" smtClean="0"/>
              <a:t>(April 1994 – June 2007)</a:t>
            </a:r>
            <a:br>
              <a:rPr lang="en-US" sz="2000" dirty="0" smtClean="0"/>
            </a:br>
            <a:r>
              <a:rPr lang="en-US" sz="2400" dirty="0" smtClean="0"/>
              <a:t>Risk Factors For 5 Year Mortality/Graft Failure</a:t>
            </a:r>
            <a:br>
              <a:rPr lang="en-US" sz="2400" dirty="0" smtClean="0"/>
            </a:br>
            <a:r>
              <a:rPr lang="en-US" sz="2400" dirty="0" smtClean="0">
                <a:solidFill>
                  <a:srgbClr val="FFFF00"/>
                </a:solidFill>
              </a:rPr>
              <a:t>Recipient Age</a:t>
            </a:r>
            <a:endParaRPr lang="en-US" sz="2400" dirty="0">
              <a:solidFill>
                <a:srgbClr val="FFFF00"/>
              </a:solidFill>
            </a:endParaRPr>
          </a:p>
        </p:txBody>
      </p:sp>
      <p:graphicFrame>
        <p:nvGraphicFramePr>
          <p:cNvPr id="4" name="Content Placeholder 3"/>
          <p:cNvGraphicFramePr>
            <a:graphicFrameLocks noGrp="1"/>
          </p:cNvGraphicFramePr>
          <p:nvPr>
            <p:ph idx="1"/>
          </p:nvPr>
        </p:nvGraphicFramePr>
        <p:xfrm>
          <a:off x="228600" y="1447800"/>
          <a:ext cx="861060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6400800" y="1981200"/>
            <a:ext cx="1828800" cy="323165"/>
          </a:xfrm>
          <a:prstGeom prst="rect">
            <a:avLst/>
          </a:prstGeom>
          <a:noFill/>
        </p:spPr>
        <p:txBody>
          <a:bodyPr wrap="square" rtlCol="0">
            <a:spAutoFit/>
          </a:bodyPr>
          <a:lstStyle/>
          <a:p>
            <a:r>
              <a:rPr lang="en-US" sz="1500" b="1" dirty="0" smtClean="0">
                <a:solidFill>
                  <a:srgbClr val="FFFF00"/>
                </a:solidFill>
              </a:rPr>
              <a:t>p = 0.0079</a:t>
            </a:r>
            <a:endParaRPr lang="en-US" sz="1500" b="1" dirty="0">
              <a:solidFill>
                <a:srgbClr val="FFFF00"/>
              </a:solidFill>
            </a:endParaRPr>
          </a:p>
        </p:txBody>
      </p:sp>
      <p:grpSp>
        <p:nvGrpSpPr>
          <p:cNvPr id="10" name="Group 9"/>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7" name="TextBox 16"/>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600" dirty="0" smtClean="0"/>
              <a:t>Pediatric Lung Transplants </a:t>
            </a:r>
            <a:r>
              <a:rPr lang="en-US" sz="2000" dirty="0" smtClean="0"/>
              <a:t>(April 1994 – June 2007)</a:t>
            </a:r>
            <a:br>
              <a:rPr lang="en-US" sz="2000" dirty="0" smtClean="0"/>
            </a:br>
            <a:r>
              <a:rPr lang="en-US" sz="2400" dirty="0" smtClean="0"/>
              <a:t>Risk Factors For 5 Year Mortality/Graft Failure</a:t>
            </a:r>
            <a:br>
              <a:rPr lang="en-US" sz="2400" dirty="0" smtClean="0"/>
            </a:br>
            <a:r>
              <a:rPr lang="en-US" sz="2400" dirty="0" smtClean="0">
                <a:solidFill>
                  <a:srgbClr val="FFFF00"/>
                </a:solidFill>
              </a:rPr>
              <a:t>Center Volume Pediatric Transplants</a:t>
            </a:r>
            <a:endParaRPr lang="en-US" sz="2400" dirty="0">
              <a:solidFill>
                <a:srgbClr val="FFFF00"/>
              </a:solidFill>
            </a:endParaRPr>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6400800" y="1981200"/>
            <a:ext cx="1828800" cy="323165"/>
          </a:xfrm>
          <a:prstGeom prst="rect">
            <a:avLst/>
          </a:prstGeom>
          <a:noFill/>
        </p:spPr>
        <p:txBody>
          <a:bodyPr wrap="square" rtlCol="0">
            <a:spAutoFit/>
          </a:bodyPr>
          <a:lstStyle/>
          <a:p>
            <a:r>
              <a:rPr lang="en-US" sz="1500" b="1" dirty="0" smtClean="0">
                <a:solidFill>
                  <a:srgbClr val="FFFF00"/>
                </a:solidFill>
              </a:rPr>
              <a:t>p = 0.0022</a:t>
            </a:r>
            <a:endParaRPr lang="en-US" sz="1500" b="1" dirty="0">
              <a:solidFill>
                <a:srgbClr val="FFFF00"/>
              </a:solidFill>
            </a:endParaRPr>
          </a:p>
        </p:txBody>
      </p:sp>
      <p:grpSp>
        <p:nvGrpSpPr>
          <p:cNvPr id="10" name="Group 9"/>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7" name="TextBox 16"/>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066800"/>
          </a:xfrm>
        </p:spPr>
        <p:txBody>
          <a:bodyPr/>
          <a:lstStyle/>
          <a:p>
            <a:r>
              <a:rPr lang="en-US" sz="2600" dirty="0" smtClean="0"/>
              <a:t>Pediatric Lung Transplants </a:t>
            </a:r>
            <a:r>
              <a:rPr lang="en-US" sz="2000" dirty="0" smtClean="0"/>
              <a:t>(April 1994 – June 2007)</a:t>
            </a:r>
            <a:br>
              <a:rPr lang="en-US" sz="2000" dirty="0" smtClean="0"/>
            </a:br>
            <a:r>
              <a:rPr lang="en-US" sz="2400" dirty="0" smtClean="0"/>
              <a:t>Risk Factors For 5 Year Mortality/Graft Failure</a:t>
            </a:r>
            <a:br>
              <a:rPr lang="en-US" sz="2400" dirty="0" smtClean="0"/>
            </a:br>
            <a:r>
              <a:rPr lang="en-US" sz="2400" dirty="0" smtClean="0">
                <a:solidFill>
                  <a:srgbClr val="FFFF00"/>
                </a:solidFill>
              </a:rPr>
              <a:t>Height Difference</a:t>
            </a:r>
            <a:endParaRPr lang="en-US" sz="2400" dirty="0">
              <a:solidFill>
                <a:srgbClr val="FFFF00"/>
              </a:solidFill>
            </a:endParaRPr>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6400800" y="1981200"/>
            <a:ext cx="1828800" cy="323165"/>
          </a:xfrm>
          <a:prstGeom prst="rect">
            <a:avLst/>
          </a:prstGeom>
          <a:noFill/>
        </p:spPr>
        <p:txBody>
          <a:bodyPr wrap="square" rtlCol="0">
            <a:spAutoFit/>
          </a:bodyPr>
          <a:lstStyle/>
          <a:p>
            <a:r>
              <a:rPr lang="en-US" sz="1500" b="1" dirty="0" smtClean="0">
                <a:solidFill>
                  <a:srgbClr val="FFFF00"/>
                </a:solidFill>
              </a:rPr>
              <a:t>p = 0.0075</a:t>
            </a:r>
            <a:endParaRPr lang="en-US" sz="1500" b="1" dirty="0">
              <a:solidFill>
                <a:srgbClr val="FFFF00"/>
              </a:solidFill>
            </a:endParaRPr>
          </a:p>
        </p:txBody>
      </p:sp>
      <p:grpSp>
        <p:nvGrpSpPr>
          <p:cNvPr id="10" name="Group 9"/>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7" name="TextBox 16"/>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685800"/>
          </a:xfrm>
        </p:spPr>
        <p:txBody>
          <a:bodyPr/>
          <a:lstStyle/>
          <a:p>
            <a:r>
              <a:rPr lang="en-US" sz="2600" dirty="0" smtClean="0"/>
              <a:t>Pediatric Lung Transplants</a:t>
            </a:r>
            <a:r>
              <a:rPr lang="en-US" sz="2300" dirty="0" smtClean="0"/>
              <a:t> </a:t>
            </a:r>
            <a:r>
              <a:rPr lang="en-US" sz="2000" dirty="0" smtClean="0"/>
              <a:t>(January 1992 – June 2002)</a:t>
            </a:r>
            <a:br>
              <a:rPr lang="en-US" sz="2000" dirty="0" smtClean="0"/>
            </a:br>
            <a:r>
              <a:rPr lang="en-US" sz="2400" dirty="0" smtClean="0"/>
              <a:t>Risk Factors For 10 Year Mortality/Graft Failure</a:t>
            </a:r>
            <a:endParaRPr lang="en-US" sz="2400" dirty="0"/>
          </a:p>
        </p:txBody>
      </p:sp>
      <p:graphicFrame>
        <p:nvGraphicFramePr>
          <p:cNvPr id="10" name="Content Placeholder 9"/>
          <p:cNvGraphicFramePr>
            <a:graphicFrameLocks noGrp="1"/>
          </p:cNvGraphicFramePr>
          <p:nvPr>
            <p:ph idx="1"/>
          </p:nvPr>
        </p:nvGraphicFramePr>
        <p:xfrm>
          <a:off x="304800" y="1676400"/>
          <a:ext cx="8534398" cy="3048000"/>
        </p:xfrm>
        <a:graphic>
          <a:graphicData uri="http://schemas.openxmlformats.org/drawingml/2006/table">
            <a:tbl>
              <a:tblPr firstRow="1" bandRow="1">
                <a:tableStyleId>{C083E6E3-FA7D-4D7B-A595-EF9225AFEA82}</a:tableStyleId>
              </a:tblPr>
              <a:tblGrid>
                <a:gridCol w="4267200"/>
                <a:gridCol w="762000"/>
                <a:gridCol w="990600"/>
                <a:gridCol w="990599"/>
                <a:gridCol w="687293"/>
                <a:gridCol w="836706"/>
              </a:tblGrid>
              <a:tr h="887766">
                <a:tc>
                  <a:txBody>
                    <a:bodyPr/>
                    <a:lstStyle/>
                    <a:p>
                      <a:pPr rtl="0" fontAlgn="t"/>
                      <a:r>
                        <a:rPr lang="en-US" sz="1500" b="1" i="1" dirty="0">
                          <a:solidFill>
                            <a:srgbClr val="FFFF00"/>
                          </a:solidFill>
                        </a:rPr>
                        <a:t>VARIABLE</a:t>
                      </a:r>
                      <a:endParaRPr lang="en-US" dirty="0"/>
                    </a:p>
                  </a:txBody>
                  <a:tcPr marL="45720" marR="0" marT="91440" marB="0">
                    <a:lnL>
                      <a:noFill/>
                    </a:lnL>
                    <a:lnT w="12700" cmpd="sng">
                      <a:noFill/>
                    </a:lnT>
                    <a:lnB w="19050" cap="flat" cmpd="sng" algn="ctr">
                      <a:solidFill>
                        <a:srgbClr val="FFFF00"/>
                      </a:solidFill>
                      <a:prstDash val="solid"/>
                      <a:round/>
                      <a:headEnd type="none" w="med" len="med"/>
                      <a:tailEnd type="none" w="med" len="med"/>
                    </a:lnB>
                    <a:solidFill>
                      <a:schemeClr val="bg2"/>
                    </a:solidFill>
                  </a:tcPr>
                </a:tc>
                <a:tc>
                  <a:txBody>
                    <a:bodyPr/>
                    <a:lstStyle/>
                    <a:p>
                      <a:pPr algn="ctr" rtl="0" fontAlgn="t"/>
                      <a:r>
                        <a:rPr lang="en-US" sz="1500" b="1" i="1" dirty="0">
                          <a:solidFill>
                            <a:srgbClr val="FFFF00"/>
                          </a:solidFill>
                        </a:rPr>
                        <a:t>N</a:t>
                      </a:r>
                      <a:endParaRPr lang="en-US" dirty="0"/>
                    </a:p>
                  </a:txBody>
                  <a:tcPr marL="0" marR="0" marT="91440" marB="0">
                    <a:lnT w="12700" cmpd="sng">
                      <a:noFill/>
                    </a:lnT>
                    <a:lnB w="19050" cap="flat" cmpd="sng" algn="ctr">
                      <a:solidFill>
                        <a:srgbClr val="FFFF00"/>
                      </a:solidFill>
                      <a:prstDash val="solid"/>
                      <a:round/>
                      <a:headEnd type="none" w="med" len="med"/>
                      <a:tailEnd type="none" w="med" len="med"/>
                    </a:lnB>
                    <a:solidFill>
                      <a:schemeClr val="bg2"/>
                    </a:solidFill>
                  </a:tcPr>
                </a:tc>
                <a:tc>
                  <a:txBody>
                    <a:bodyPr/>
                    <a:lstStyle/>
                    <a:p>
                      <a:pPr algn="ctr" rtl="0" fontAlgn="t"/>
                      <a:r>
                        <a:rPr lang="en-US" sz="1500" b="1" i="1" dirty="0" smtClean="0">
                          <a:solidFill>
                            <a:srgbClr val="FFFF00"/>
                          </a:solidFill>
                        </a:rPr>
                        <a:t>Hazard Ratio</a:t>
                      </a:r>
                      <a:endParaRPr lang="en-US" dirty="0"/>
                    </a:p>
                  </a:txBody>
                  <a:tcPr marL="0" marR="0" marT="91440" marB="0">
                    <a:lnT w="12700" cmpd="sng">
                      <a:noFill/>
                    </a:lnT>
                    <a:lnB w="19050" cap="flat" cmpd="sng" algn="ctr">
                      <a:solidFill>
                        <a:srgbClr val="FFFF00"/>
                      </a:solidFill>
                      <a:prstDash val="solid"/>
                      <a:round/>
                      <a:headEnd type="none" w="med" len="med"/>
                      <a:tailEnd type="none" w="med" len="med"/>
                    </a:lnB>
                    <a:solidFill>
                      <a:schemeClr val="bg2"/>
                    </a:solidFill>
                  </a:tcPr>
                </a:tc>
                <a:tc>
                  <a:txBody>
                    <a:bodyPr/>
                    <a:lstStyle/>
                    <a:p>
                      <a:pPr algn="ctr" rtl="0" fontAlgn="t"/>
                      <a:r>
                        <a:rPr lang="en-US" sz="1500" b="1" i="1" dirty="0">
                          <a:solidFill>
                            <a:srgbClr val="FFFF00"/>
                          </a:solidFill>
                        </a:rPr>
                        <a:t>P-value</a:t>
                      </a:r>
                      <a:endParaRPr lang="en-US" dirty="0"/>
                    </a:p>
                  </a:txBody>
                  <a:tcPr marL="0" marR="0" marT="91440" marB="0">
                    <a:lnT w="12700" cmpd="sng">
                      <a:noFill/>
                    </a:lnT>
                    <a:lnB w="19050" cap="flat" cmpd="sng" algn="ctr">
                      <a:solidFill>
                        <a:srgbClr val="FFFF00"/>
                      </a:solidFill>
                      <a:prstDash val="solid"/>
                      <a:round/>
                      <a:headEnd type="none" w="med" len="med"/>
                      <a:tailEnd type="none" w="med" len="med"/>
                    </a:lnB>
                    <a:solidFill>
                      <a:schemeClr val="bg2"/>
                    </a:solidFill>
                  </a:tcPr>
                </a:tc>
                <a:tc gridSpan="2">
                  <a:txBody>
                    <a:bodyPr/>
                    <a:lstStyle/>
                    <a:p>
                      <a:pPr algn="ctr" rtl="0" fontAlgn="t"/>
                      <a:r>
                        <a:rPr lang="en-US" sz="1500" b="1" i="1" dirty="0">
                          <a:solidFill>
                            <a:srgbClr val="FFFF00"/>
                          </a:solidFill>
                        </a:rPr>
                        <a:t>95% Confidence Interval</a:t>
                      </a:r>
                      <a:endParaRPr lang="en-US" dirty="0"/>
                    </a:p>
                  </a:txBody>
                  <a:tcPr marL="0" marR="0" marT="91440" marB="0">
                    <a:lnR>
                      <a:noFill/>
                    </a:lnR>
                    <a:lnT w="12700" cmpd="sng">
                      <a:noFill/>
                    </a:lnT>
                    <a:lnB w="19050" cap="flat" cmpd="sng" algn="ctr">
                      <a:solidFill>
                        <a:srgbClr val="FFFF00"/>
                      </a:solidFill>
                      <a:prstDash val="solid"/>
                      <a:round/>
                      <a:headEnd type="none" w="med" len="med"/>
                      <a:tailEnd type="none" w="med" len="med"/>
                    </a:lnB>
                    <a:solidFill>
                      <a:schemeClr val="bg2"/>
                    </a:solidFill>
                  </a:tcPr>
                </a:tc>
                <a:tc hMerge="1">
                  <a:txBody>
                    <a:bodyPr/>
                    <a:lstStyle/>
                    <a:p>
                      <a:endParaRPr lang="en-US"/>
                    </a:p>
                  </a:txBody>
                  <a:tcPr/>
                </a:tc>
              </a:tr>
              <a:tr h="720078">
                <a:tc>
                  <a:txBody>
                    <a:bodyPr/>
                    <a:lstStyle/>
                    <a:p>
                      <a:pPr rtl="0"/>
                      <a:r>
                        <a:rPr lang="en-US" sz="1500" b="1" dirty="0"/>
                        <a:t>On ventilator</a:t>
                      </a:r>
                      <a:endParaRPr lang="en-US" dirty="0"/>
                    </a:p>
                  </a:txBody>
                  <a:tcPr marL="45720" marR="0" marT="0" marB="0" anchor="ctr">
                    <a:lnL>
                      <a:noFill/>
                    </a:lnL>
                    <a:lnT w="19050" cap="flat" cmpd="sng" algn="ctr">
                      <a:solidFill>
                        <a:srgbClr val="FFFF00"/>
                      </a:solidFill>
                      <a:prstDash val="solid"/>
                      <a:round/>
                      <a:headEnd type="none" w="med" len="med"/>
                      <a:tailEnd type="none" w="med" len="med"/>
                    </a:lnT>
                    <a:solidFill>
                      <a:schemeClr val="bg2"/>
                    </a:solidFill>
                  </a:tcPr>
                </a:tc>
                <a:tc>
                  <a:txBody>
                    <a:bodyPr/>
                    <a:lstStyle/>
                    <a:p>
                      <a:pPr algn="ctr" fontAlgn="t"/>
                      <a:r>
                        <a:rPr lang="en-US" sz="1500" b="1" i="0" u="none" strike="noStrike">
                          <a:solidFill>
                            <a:schemeClr val="tx1"/>
                          </a:solidFill>
                          <a:latin typeface="Arial"/>
                        </a:rPr>
                        <a:t>71</a:t>
                      </a:r>
                    </a:p>
                  </a:txBody>
                  <a:tcPr marL="9525" marR="9525" marT="9525" marB="0" anchor="ctr">
                    <a:lnT w="19050" cap="flat" cmpd="sng" algn="ctr">
                      <a:solidFill>
                        <a:srgbClr val="FFFF00"/>
                      </a:solidFill>
                      <a:prstDash val="solid"/>
                      <a:round/>
                      <a:headEnd type="none" w="med" len="med"/>
                      <a:tailEnd type="none" w="med" len="med"/>
                    </a:lnT>
                    <a:solidFill>
                      <a:schemeClr val="bg2"/>
                    </a:solidFill>
                  </a:tcPr>
                </a:tc>
                <a:tc>
                  <a:txBody>
                    <a:bodyPr/>
                    <a:lstStyle/>
                    <a:p>
                      <a:pPr algn="ctr" fontAlgn="t"/>
                      <a:r>
                        <a:rPr lang="en-US" sz="1500" b="1" i="0" u="none" strike="noStrike">
                          <a:solidFill>
                            <a:schemeClr val="tx1"/>
                          </a:solidFill>
                          <a:latin typeface="Arial"/>
                        </a:rPr>
                        <a:t>2.20</a:t>
                      </a:r>
                    </a:p>
                  </a:txBody>
                  <a:tcPr marL="9525" marR="9525" marT="9525" marB="0" anchor="ctr">
                    <a:lnT w="19050" cap="flat" cmpd="sng" algn="ctr">
                      <a:solidFill>
                        <a:srgbClr val="FFFF00"/>
                      </a:solidFill>
                      <a:prstDash val="solid"/>
                      <a:round/>
                      <a:headEnd type="none" w="med" len="med"/>
                      <a:tailEnd type="none" w="med" len="med"/>
                    </a:lnT>
                    <a:solidFill>
                      <a:schemeClr val="bg2"/>
                    </a:solidFill>
                  </a:tcPr>
                </a:tc>
                <a:tc>
                  <a:txBody>
                    <a:bodyPr/>
                    <a:lstStyle/>
                    <a:p>
                      <a:pPr algn="ctr" fontAlgn="t"/>
                      <a:r>
                        <a:rPr lang="en-US" sz="1500" b="1" i="0" u="none" strike="noStrike">
                          <a:solidFill>
                            <a:schemeClr val="tx1"/>
                          </a:solidFill>
                          <a:latin typeface="Arial"/>
                        </a:rPr>
                        <a:t>0.0003</a:t>
                      </a:r>
                    </a:p>
                  </a:txBody>
                  <a:tcPr marL="9525" marR="9525" marT="9525" marB="0" anchor="ctr">
                    <a:lnT w="19050" cap="flat" cmpd="sng" algn="ctr">
                      <a:solidFill>
                        <a:srgbClr val="FFFF00"/>
                      </a:solidFill>
                      <a:prstDash val="solid"/>
                      <a:round/>
                      <a:headEnd type="none" w="med" len="med"/>
                      <a:tailEnd type="none" w="med" len="med"/>
                    </a:lnT>
                    <a:solidFill>
                      <a:schemeClr val="bg2"/>
                    </a:solidFill>
                  </a:tcPr>
                </a:tc>
                <a:tc>
                  <a:txBody>
                    <a:bodyPr/>
                    <a:lstStyle/>
                    <a:p>
                      <a:pPr algn="r" fontAlgn="t"/>
                      <a:r>
                        <a:rPr lang="en-US" sz="1500" b="1" i="0" u="none" strike="noStrike" dirty="0">
                          <a:solidFill>
                            <a:schemeClr val="tx1"/>
                          </a:solidFill>
                          <a:latin typeface="Arial"/>
                        </a:rPr>
                        <a:t>1.44 -</a:t>
                      </a:r>
                    </a:p>
                  </a:txBody>
                  <a:tcPr marL="45720" marR="45720" marT="9525" marB="0" anchor="ctr">
                    <a:lnT w="19050" cap="flat" cmpd="sng" algn="ctr">
                      <a:solidFill>
                        <a:srgbClr val="FFFF00"/>
                      </a:solidFill>
                      <a:prstDash val="solid"/>
                      <a:round/>
                      <a:headEnd type="none" w="med" len="med"/>
                      <a:tailEnd type="none" w="med" len="med"/>
                    </a:lnT>
                    <a:solidFill>
                      <a:schemeClr val="bg2"/>
                    </a:solidFill>
                  </a:tcPr>
                </a:tc>
                <a:tc>
                  <a:txBody>
                    <a:bodyPr/>
                    <a:lstStyle/>
                    <a:p>
                      <a:pPr algn="l" fontAlgn="t"/>
                      <a:r>
                        <a:rPr lang="en-US" sz="1500" b="1" i="0" u="none" strike="noStrike">
                          <a:solidFill>
                            <a:schemeClr val="tx1"/>
                          </a:solidFill>
                          <a:latin typeface="Arial"/>
                        </a:rPr>
                        <a:t>3.36</a:t>
                      </a:r>
                    </a:p>
                  </a:txBody>
                  <a:tcPr marL="45720" marR="45720" marT="9525" marB="0" anchor="ctr">
                    <a:lnR>
                      <a:noFill/>
                    </a:lnR>
                    <a:lnT w="19050" cap="flat" cmpd="sng" algn="ctr">
                      <a:solidFill>
                        <a:srgbClr val="FFFF00"/>
                      </a:solidFill>
                      <a:prstDash val="solid"/>
                      <a:round/>
                      <a:headEnd type="none" w="med" len="med"/>
                      <a:tailEnd type="none" w="med" len="med"/>
                    </a:lnT>
                    <a:solidFill>
                      <a:schemeClr val="bg2"/>
                    </a:solidFill>
                  </a:tcPr>
                </a:tc>
              </a:tr>
              <a:tr h="72007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1" dirty="0" smtClean="0"/>
                        <a:t>Chronic steroid use</a:t>
                      </a:r>
                      <a:endParaRPr lang="en-US" sz="1500" dirty="0" smtClean="0"/>
                    </a:p>
                  </a:txBody>
                  <a:tcPr marL="45720" marR="0" marT="0" marB="0" anchor="ctr">
                    <a:lnL>
                      <a:noFill/>
                    </a:lnL>
                    <a:lnB w="19050" cap="flat" cmpd="sng" algn="ctr">
                      <a:solidFill>
                        <a:srgbClr val="FFFF00"/>
                      </a:solidFill>
                      <a:prstDash val="solid"/>
                      <a:round/>
                      <a:headEnd type="none" w="med" len="med"/>
                      <a:tailEnd type="none" w="med" len="med"/>
                    </a:lnB>
                    <a:solidFill>
                      <a:schemeClr val="bg2"/>
                    </a:solidFill>
                  </a:tcPr>
                </a:tc>
                <a:tc>
                  <a:txBody>
                    <a:bodyPr/>
                    <a:lstStyle/>
                    <a:p>
                      <a:pPr algn="ctr" fontAlgn="t"/>
                      <a:r>
                        <a:rPr lang="en-US" sz="1500" b="1" i="0" u="none" strike="noStrike">
                          <a:solidFill>
                            <a:schemeClr val="tx1"/>
                          </a:solidFill>
                          <a:latin typeface="Arial"/>
                        </a:rPr>
                        <a:t>110</a:t>
                      </a:r>
                    </a:p>
                  </a:txBody>
                  <a:tcPr marL="9525" marR="9525" marT="9525" marB="0" anchor="ctr">
                    <a:lnB w="19050" cap="flat" cmpd="sng" algn="ctr">
                      <a:solidFill>
                        <a:srgbClr val="FFFF00"/>
                      </a:solidFill>
                      <a:prstDash val="solid"/>
                      <a:round/>
                      <a:headEnd type="none" w="med" len="med"/>
                      <a:tailEnd type="none" w="med" len="med"/>
                    </a:lnB>
                    <a:solidFill>
                      <a:schemeClr val="bg2"/>
                    </a:solidFill>
                  </a:tcPr>
                </a:tc>
                <a:tc>
                  <a:txBody>
                    <a:bodyPr/>
                    <a:lstStyle/>
                    <a:p>
                      <a:pPr algn="ctr" fontAlgn="t"/>
                      <a:r>
                        <a:rPr lang="en-US" sz="1500" b="1" i="0" u="none" strike="noStrike">
                          <a:solidFill>
                            <a:schemeClr val="tx1"/>
                          </a:solidFill>
                          <a:latin typeface="Arial"/>
                        </a:rPr>
                        <a:t>1.37</a:t>
                      </a:r>
                    </a:p>
                  </a:txBody>
                  <a:tcPr marL="9525" marR="9525" marT="9525" marB="0" anchor="ctr">
                    <a:lnB w="19050" cap="flat" cmpd="sng" algn="ctr">
                      <a:solidFill>
                        <a:srgbClr val="FFFF00"/>
                      </a:solidFill>
                      <a:prstDash val="solid"/>
                      <a:round/>
                      <a:headEnd type="none" w="med" len="med"/>
                      <a:tailEnd type="none" w="med" len="med"/>
                    </a:lnB>
                    <a:solidFill>
                      <a:schemeClr val="bg2"/>
                    </a:solidFill>
                  </a:tcPr>
                </a:tc>
                <a:tc>
                  <a:txBody>
                    <a:bodyPr/>
                    <a:lstStyle/>
                    <a:p>
                      <a:pPr algn="ctr" fontAlgn="t"/>
                      <a:r>
                        <a:rPr lang="en-US" sz="1500" b="1" i="0" u="none" strike="noStrike">
                          <a:solidFill>
                            <a:schemeClr val="tx1"/>
                          </a:solidFill>
                          <a:latin typeface="Arial"/>
                        </a:rPr>
                        <a:t>0.0185</a:t>
                      </a:r>
                    </a:p>
                  </a:txBody>
                  <a:tcPr marL="9525" marR="9525" marT="9525" marB="0" anchor="ctr">
                    <a:lnB w="19050" cap="flat" cmpd="sng" algn="ctr">
                      <a:solidFill>
                        <a:srgbClr val="FFFF00"/>
                      </a:solidFill>
                      <a:prstDash val="solid"/>
                      <a:round/>
                      <a:headEnd type="none" w="med" len="med"/>
                      <a:tailEnd type="none" w="med" len="med"/>
                    </a:lnB>
                    <a:solidFill>
                      <a:schemeClr val="bg2"/>
                    </a:solidFill>
                  </a:tcPr>
                </a:tc>
                <a:tc>
                  <a:txBody>
                    <a:bodyPr/>
                    <a:lstStyle/>
                    <a:p>
                      <a:pPr algn="r" fontAlgn="t"/>
                      <a:r>
                        <a:rPr lang="en-US" sz="1500" b="1" i="0" u="none" strike="noStrike" dirty="0">
                          <a:solidFill>
                            <a:schemeClr val="tx1"/>
                          </a:solidFill>
                          <a:latin typeface="Arial"/>
                        </a:rPr>
                        <a:t>1.05 -</a:t>
                      </a:r>
                    </a:p>
                  </a:txBody>
                  <a:tcPr marL="45720" marR="45720" marT="9525" marB="0" anchor="ctr">
                    <a:lnB w="19050" cap="flat" cmpd="sng" algn="ctr">
                      <a:solidFill>
                        <a:srgbClr val="FFFF00"/>
                      </a:solidFill>
                      <a:prstDash val="solid"/>
                      <a:round/>
                      <a:headEnd type="none" w="med" len="med"/>
                      <a:tailEnd type="none" w="med" len="med"/>
                    </a:lnB>
                    <a:solidFill>
                      <a:schemeClr val="bg2"/>
                    </a:solidFill>
                  </a:tcPr>
                </a:tc>
                <a:tc>
                  <a:txBody>
                    <a:bodyPr/>
                    <a:lstStyle/>
                    <a:p>
                      <a:pPr algn="l" fontAlgn="t"/>
                      <a:r>
                        <a:rPr lang="en-US" sz="1500" b="1" i="0" u="none" strike="noStrike" dirty="0">
                          <a:solidFill>
                            <a:schemeClr val="tx1"/>
                          </a:solidFill>
                          <a:latin typeface="Arial"/>
                        </a:rPr>
                        <a:t>1.78</a:t>
                      </a:r>
                    </a:p>
                  </a:txBody>
                  <a:tcPr marL="45720" marR="45720" marT="9525" marB="0" anchor="ctr">
                    <a:lnR>
                      <a:noFill/>
                    </a:lnR>
                    <a:lnB w="19050" cap="flat" cmpd="sng" algn="ctr">
                      <a:solidFill>
                        <a:srgbClr val="FFFF00"/>
                      </a:solidFill>
                      <a:prstDash val="solid"/>
                      <a:round/>
                      <a:headEnd type="none" w="med" len="med"/>
                      <a:tailEnd type="none" w="med" len="med"/>
                    </a:lnB>
                    <a:solidFill>
                      <a:schemeClr val="bg2"/>
                    </a:solidFill>
                  </a:tcPr>
                </a:tc>
              </a:tr>
              <a:tr h="720078">
                <a:tc>
                  <a:txBody>
                    <a:bodyPr/>
                    <a:lstStyle/>
                    <a:p>
                      <a:pPr rtl="0"/>
                      <a:r>
                        <a:rPr lang="en-US" sz="1500" b="1" dirty="0" smtClean="0"/>
                        <a:t>Donor cause of death = anoxia</a:t>
                      </a:r>
                      <a:endParaRPr lang="en-US" sz="1500" b="1" dirty="0"/>
                    </a:p>
                  </a:txBody>
                  <a:tcPr marL="45720" marR="0" marT="0" marB="0" anchor="ctr">
                    <a:lnL>
                      <a:noFill/>
                    </a:lnL>
                    <a:lnT w="19050" cap="flat" cmpd="sng" algn="ctr">
                      <a:solidFill>
                        <a:srgbClr val="FFFF00"/>
                      </a:solidFill>
                      <a:prstDash val="solid"/>
                      <a:round/>
                      <a:headEnd type="none" w="med" len="med"/>
                      <a:tailEnd type="none" w="med" len="med"/>
                    </a:lnT>
                    <a:lnB w="12700" cmpd="sng">
                      <a:noFill/>
                    </a:lnB>
                    <a:solidFill>
                      <a:schemeClr val="bg2"/>
                    </a:solidFill>
                  </a:tcPr>
                </a:tc>
                <a:tc>
                  <a:txBody>
                    <a:bodyPr/>
                    <a:lstStyle/>
                    <a:p>
                      <a:pPr algn="ctr" fontAlgn="t"/>
                      <a:r>
                        <a:rPr lang="en-US" sz="1500" b="1" i="0" u="none" strike="noStrike">
                          <a:solidFill>
                            <a:schemeClr val="tx1"/>
                          </a:solidFill>
                          <a:latin typeface="Arial"/>
                        </a:rPr>
                        <a:t>45</a:t>
                      </a:r>
                    </a:p>
                  </a:txBody>
                  <a:tcPr marL="9525" marR="9525" marT="9525" marB="0" anchor="ctr">
                    <a:lnT w="19050" cap="flat" cmpd="sng" algn="ctr">
                      <a:solidFill>
                        <a:srgbClr val="FFFF00"/>
                      </a:solidFill>
                      <a:prstDash val="solid"/>
                      <a:round/>
                      <a:headEnd type="none" w="med" len="med"/>
                      <a:tailEnd type="none" w="med" len="med"/>
                    </a:lnT>
                    <a:lnB w="12700" cmpd="sng">
                      <a:noFill/>
                    </a:lnB>
                    <a:solidFill>
                      <a:schemeClr val="bg2"/>
                    </a:solidFill>
                  </a:tcPr>
                </a:tc>
                <a:tc>
                  <a:txBody>
                    <a:bodyPr/>
                    <a:lstStyle/>
                    <a:p>
                      <a:pPr algn="ctr" fontAlgn="t"/>
                      <a:r>
                        <a:rPr lang="en-US" sz="1500" b="1" i="0" u="none" strike="noStrike">
                          <a:solidFill>
                            <a:schemeClr val="tx1"/>
                          </a:solidFill>
                          <a:latin typeface="Arial"/>
                        </a:rPr>
                        <a:t>1.37</a:t>
                      </a:r>
                    </a:p>
                  </a:txBody>
                  <a:tcPr marL="9525" marR="9525" marT="9525" marB="0" anchor="ctr">
                    <a:lnT w="19050" cap="flat" cmpd="sng" algn="ctr">
                      <a:solidFill>
                        <a:srgbClr val="FFFF00"/>
                      </a:solidFill>
                      <a:prstDash val="solid"/>
                      <a:round/>
                      <a:headEnd type="none" w="med" len="med"/>
                      <a:tailEnd type="none" w="med" len="med"/>
                    </a:lnT>
                    <a:lnB w="12700" cmpd="sng">
                      <a:noFill/>
                    </a:lnB>
                    <a:solidFill>
                      <a:schemeClr val="bg2"/>
                    </a:solidFill>
                  </a:tcPr>
                </a:tc>
                <a:tc>
                  <a:txBody>
                    <a:bodyPr/>
                    <a:lstStyle/>
                    <a:p>
                      <a:pPr algn="ctr" fontAlgn="t"/>
                      <a:r>
                        <a:rPr lang="en-US" sz="1500" b="1" i="0" u="none" strike="noStrike">
                          <a:solidFill>
                            <a:schemeClr val="tx1"/>
                          </a:solidFill>
                          <a:latin typeface="Arial"/>
                        </a:rPr>
                        <a:t>0.0923</a:t>
                      </a:r>
                    </a:p>
                  </a:txBody>
                  <a:tcPr marL="9525" marR="9525" marT="9525" marB="0" anchor="ctr">
                    <a:lnT w="19050" cap="flat" cmpd="sng" algn="ctr">
                      <a:solidFill>
                        <a:srgbClr val="FFFF00"/>
                      </a:solidFill>
                      <a:prstDash val="solid"/>
                      <a:round/>
                      <a:headEnd type="none" w="med" len="med"/>
                      <a:tailEnd type="none" w="med" len="med"/>
                    </a:lnT>
                    <a:lnB w="12700" cmpd="sng">
                      <a:noFill/>
                    </a:lnB>
                    <a:solidFill>
                      <a:schemeClr val="bg2"/>
                    </a:solidFill>
                  </a:tcPr>
                </a:tc>
                <a:tc>
                  <a:txBody>
                    <a:bodyPr/>
                    <a:lstStyle/>
                    <a:p>
                      <a:pPr algn="r" fontAlgn="t"/>
                      <a:r>
                        <a:rPr lang="en-US" sz="1500" b="1" i="0" u="none" strike="noStrike" dirty="0">
                          <a:solidFill>
                            <a:schemeClr val="tx1"/>
                          </a:solidFill>
                          <a:latin typeface="Arial"/>
                        </a:rPr>
                        <a:t>0.95 -</a:t>
                      </a:r>
                    </a:p>
                  </a:txBody>
                  <a:tcPr marL="45720" marR="45720" marT="9525" marB="0" anchor="ctr">
                    <a:lnT w="19050" cap="flat" cmpd="sng" algn="ctr">
                      <a:solidFill>
                        <a:srgbClr val="FFFF00"/>
                      </a:solidFill>
                      <a:prstDash val="solid"/>
                      <a:round/>
                      <a:headEnd type="none" w="med" len="med"/>
                      <a:tailEnd type="none" w="med" len="med"/>
                    </a:lnT>
                    <a:lnB w="12700" cmpd="sng">
                      <a:noFill/>
                    </a:lnB>
                    <a:solidFill>
                      <a:schemeClr val="bg2"/>
                    </a:solidFill>
                  </a:tcPr>
                </a:tc>
                <a:tc>
                  <a:txBody>
                    <a:bodyPr/>
                    <a:lstStyle/>
                    <a:p>
                      <a:pPr algn="l" fontAlgn="t"/>
                      <a:r>
                        <a:rPr lang="en-US" sz="1500" b="1" i="0" u="none" strike="noStrike" dirty="0">
                          <a:solidFill>
                            <a:schemeClr val="tx1"/>
                          </a:solidFill>
                          <a:latin typeface="Arial"/>
                        </a:rPr>
                        <a:t>1.98</a:t>
                      </a:r>
                    </a:p>
                  </a:txBody>
                  <a:tcPr marL="45720" marR="45720" marT="9525" marB="0" anchor="ctr">
                    <a:lnR>
                      <a:noFill/>
                    </a:lnR>
                    <a:lnT w="19050" cap="flat" cmpd="sng" algn="ctr">
                      <a:solidFill>
                        <a:srgbClr val="FFFF00"/>
                      </a:solidFill>
                      <a:prstDash val="solid"/>
                      <a:round/>
                      <a:headEnd type="none" w="med" len="med"/>
                      <a:tailEnd type="none" w="med" len="med"/>
                    </a:lnT>
                    <a:lnB w="12700" cmpd="sng">
                      <a:noFill/>
                    </a:lnB>
                    <a:solidFill>
                      <a:schemeClr val="bg2"/>
                    </a:solidFill>
                  </a:tcPr>
                </a:tc>
              </a:tr>
            </a:tbl>
          </a:graphicData>
        </a:graphic>
      </p:graphicFrame>
      <p:sp>
        <p:nvSpPr>
          <p:cNvPr id="9" name="TextBox 8"/>
          <p:cNvSpPr txBox="1"/>
          <p:nvPr/>
        </p:nvSpPr>
        <p:spPr>
          <a:xfrm>
            <a:off x="3886200" y="5638800"/>
            <a:ext cx="1295400" cy="461665"/>
          </a:xfrm>
          <a:prstGeom prst="rect">
            <a:avLst/>
          </a:prstGeom>
          <a:noFill/>
        </p:spPr>
        <p:txBody>
          <a:bodyPr wrap="square" rtlCol="0">
            <a:spAutoFit/>
          </a:bodyPr>
          <a:lstStyle/>
          <a:p>
            <a:pPr algn="ctr"/>
            <a:r>
              <a:rPr lang="en-US" sz="2400" b="1" dirty="0" smtClean="0">
                <a:solidFill>
                  <a:srgbClr val="FFFF00"/>
                </a:solidFill>
              </a:rPr>
              <a:t>N = 422</a:t>
            </a:r>
            <a:endParaRPr lang="en-US" sz="2400" b="1" dirty="0">
              <a:solidFill>
                <a:srgbClr val="FFFF00"/>
              </a:solidFill>
            </a:endParaRPr>
          </a:p>
        </p:txBody>
      </p:sp>
      <p:grpSp>
        <p:nvGrpSpPr>
          <p:cNvPr id="11" name="Group 10"/>
          <p:cNvGrpSpPr/>
          <p:nvPr/>
        </p:nvGrpSpPr>
        <p:grpSpPr>
          <a:xfrm>
            <a:off x="2" y="6146792"/>
            <a:ext cx="4715932" cy="711201"/>
            <a:chOff x="1" y="6067776"/>
            <a:chExt cx="4952999" cy="790224"/>
          </a:xfrm>
        </p:grpSpPr>
        <p:pic>
          <p:nvPicPr>
            <p:cNvPr id="12" name="Picture 11"/>
            <p:cNvPicPr>
              <a:picLocks noChangeAspect="1"/>
            </p:cNvPicPr>
            <p:nvPr/>
          </p:nvPicPr>
          <p:blipFill>
            <a:blip r:embed="rId3" cstate="print"/>
            <a:stretch>
              <a:fillRect/>
            </a:stretch>
          </p:blipFill>
          <p:spPr>
            <a:xfrm>
              <a:off x="1" y="6172200"/>
              <a:ext cx="4952999" cy="685800"/>
            </a:xfrm>
            <a:prstGeom prst="rect">
              <a:avLst/>
            </a:prstGeom>
          </p:spPr>
        </p:pic>
        <p:sp>
          <p:nvSpPr>
            <p:cNvPr id="17" name="TextBox 16"/>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8" name="TextBox 17"/>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685800"/>
          </a:xfrm>
        </p:spPr>
        <p:txBody>
          <a:bodyPr/>
          <a:lstStyle/>
          <a:p>
            <a:r>
              <a:rPr lang="en-US" sz="2600" dirty="0" smtClean="0"/>
              <a:t>Pediatric Lung Transplants </a:t>
            </a:r>
            <a:r>
              <a:rPr lang="en-US" sz="2000" dirty="0" smtClean="0"/>
              <a:t>(January 1992 – June 2002)</a:t>
            </a:r>
            <a:r>
              <a:rPr lang="en-US" sz="1800" dirty="0" smtClean="0"/>
              <a:t/>
            </a:r>
            <a:br>
              <a:rPr lang="en-US" sz="1800" dirty="0" smtClean="0"/>
            </a:br>
            <a:r>
              <a:rPr lang="en-US" sz="2400" dirty="0" smtClean="0"/>
              <a:t>Risk Factors For 10 Year Mortality/Graft Failure</a:t>
            </a:r>
            <a:endParaRPr lang="en-US" sz="2400" dirty="0"/>
          </a:p>
        </p:txBody>
      </p:sp>
      <p:graphicFrame>
        <p:nvGraphicFramePr>
          <p:cNvPr id="10" name="Content Placeholder 9"/>
          <p:cNvGraphicFramePr>
            <a:graphicFrameLocks noGrp="1"/>
          </p:cNvGraphicFramePr>
          <p:nvPr>
            <p:ph idx="1"/>
          </p:nvPr>
        </p:nvGraphicFramePr>
        <p:xfrm>
          <a:off x="304800" y="1676400"/>
          <a:ext cx="8305800" cy="1788905"/>
        </p:xfrm>
        <a:graphic>
          <a:graphicData uri="http://schemas.openxmlformats.org/drawingml/2006/table">
            <a:tbl>
              <a:tblPr firstRow="1" bandRow="1">
                <a:tableStyleId>{C083E6E3-FA7D-4D7B-A595-EF9225AFEA82}</a:tableStyleId>
              </a:tblPr>
              <a:tblGrid>
                <a:gridCol w="5181600"/>
                <a:gridCol w="3124200"/>
              </a:tblGrid>
              <a:tr h="682209">
                <a:tc gridSpan="2">
                  <a:txBody>
                    <a:bodyPr/>
                    <a:lstStyle/>
                    <a:p>
                      <a:pPr algn="ctr" rtl="0" fontAlgn="t"/>
                      <a:r>
                        <a:rPr lang="en-US" sz="2400" b="1" i="1" dirty="0">
                          <a:solidFill>
                            <a:srgbClr val="FFFF00"/>
                          </a:solidFill>
                        </a:rPr>
                        <a:t>Continuous Factors (see figures)</a:t>
                      </a:r>
                      <a:r>
                        <a:rPr lang="en-US" sz="2400" dirty="0">
                          <a:solidFill>
                            <a:srgbClr val="FFFF00"/>
                          </a:solidFill>
                        </a:rPr>
                        <a:t> </a:t>
                      </a:r>
                      <a:endParaRPr lang="en-US" dirty="0"/>
                    </a:p>
                  </a:txBody>
                  <a:tcPr marL="0" marR="0" marT="9144" marB="0">
                    <a:lnL>
                      <a:noFill/>
                    </a:lnL>
                    <a:lnT w="12700" cmpd="sng">
                      <a:noFill/>
                    </a:lnT>
                    <a:lnB w="12700" cap="flat" cmpd="sng" algn="ctr">
                      <a:noFill/>
                      <a:prstDash val="solid"/>
                      <a:round/>
                      <a:headEnd type="none" w="med" len="med"/>
                      <a:tailEnd type="none" w="med" len="med"/>
                    </a:lnB>
                    <a:solidFill>
                      <a:schemeClr val="bg2"/>
                    </a:solidFill>
                  </a:tcPr>
                </a:tc>
                <a:tc hMerge="1">
                  <a:txBody>
                    <a:bodyPr/>
                    <a:lstStyle/>
                    <a:p>
                      <a:pPr algn="ctr" rtl="0" fontAlgn="t"/>
                      <a:endParaRPr lang="en-US" dirty="0"/>
                    </a:p>
                  </a:txBody>
                  <a:tcPr marL="0" marR="0" marT="91440" marB="0">
                    <a:lnT w="12700" cmpd="sng">
                      <a:noFill/>
                    </a:lnT>
                    <a:lnB w="12700" cap="flat" cmpd="sng" algn="ctr">
                      <a:solidFill>
                        <a:srgbClr val="FFFF00"/>
                      </a:solidFill>
                      <a:prstDash val="solid"/>
                      <a:round/>
                      <a:headEnd type="none" w="med" len="med"/>
                      <a:tailEnd type="none" w="med" len="med"/>
                    </a:lnB>
                    <a:solidFill>
                      <a:schemeClr val="bg2"/>
                    </a:solidFill>
                  </a:tcPr>
                </a:tc>
              </a:tr>
              <a:tr h="553348">
                <a:tc>
                  <a:txBody>
                    <a:bodyPr/>
                    <a:lstStyle/>
                    <a:p>
                      <a:pPr rtl="0" fontAlgn="t"/>
                      <a:r>
                        <a:rPr lang="en-US" b="1" dirty="0" smtClean="0"/>
                        <a:t>Recipient age</a:t>
                      </a:r>
                      <a:endParaRPr lang="en-US" dirty="0"/>
                    </a:p>
                  </a:txBody>
                  <a:tcPr marL="45720" marR="0" marT="91440" marB="0">
                    <a:lnL>
                      <a:noFill/>
                    </a:lnL>
                    <a:lnT w="12700" cap="flat" cmpd="sng" algn="ctr">
                      <a:noFill/>
                      <a:prstDash val="solid"/>
                      <a:round/>
                      <a:headEnd type="none" w="med" len="med"/>
                      <a:tailEnd type="none" w="med" len="med"/>
                    </a:lnT>
                    <a:lnB w="12700" cmpd="sng">
                      <a:noFill/>
                    </a:lnB>
                    <a:solidFill>
                      <a:schemeClr val="bg2"/>
                    </a:solidFill>
                  </a:tcPr>
                </a:tc>
                <a:tc>
                  <a:txBody>
                    <a:bodyPr/>
                    <a:lstStyle/>
                    <a:p>
                      <a:pPr algn="ctr" rtl="0"/>
                      <a:endParaRPr lang="en-US" dirty="0"/>
                    </a:p>
                  </a:txBody>
                  <a:tcPr marL="45720" marR="0" marT="91440" marB="0" anchor="ctr">
                    <a:lnT w="12700" cap="flat" cmpd="sng" algn="ctr">
                      <a:noFill/>
                      <a:prstDash val="solid"/>
                      <a:round/>
                      <a:headEnd type="none" w="med" len="med"/>
                      <a:tailEnd type="none" w="med" len="med"/>
                    </a:lnT>
                    <a:lnB w="12700" cmpd="sng">
                      <a:noFill/>
                    </a:lnB>
                    <a:solidFill>
                      <a:schemeClr val="bg2"/>
                    </a:solidFill>
                  </a:tcPr>
                </a:tc>
              </a:tr>
              <a:tr h="553348">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b="1" dirty="0" smtClean="0"/>
                        <a:t>Pediatric transplant center volume</a:t>
                      </a:r>
                      <a:endParaRPr lang="en-US" dirty="0" smtClean="0"/>
                    </a:p>
                  </a:txBody>
                  <a:tcPr marL="45720" marR="0" marT="91440" marB="0">
                    <a:lnL>
                      <a:noFill/>
                    </a:lnL>
                    <a:lnT w="12700" cap="flat" cmpd="sng" algn="ctr">
                      <a:noFill/>
                      <a:prstDash val="solid"/>
                      <a:round/>
                      <a:headEnd type="none" w="med" len="med"/>
                      <a:tailEnd type="none" w="med" len="med"/>
                    </a:lnT>
                    <a:lnB w="12700" cmpd="sng">
                      <a:noFill/>
                    </a:lnB>
                    <a:solidFill>
                      <a:schemeClr val="bg2"/>
                    </a:solidFill>
                  </a:tcPr>
                </a:tc>
                <a:tc>
                  <a:txBody>
                    <a:bodyPr/>
                    <a:lstStyle/>
                    <a:p>
                      <a:pPr algn="ctr" rtl="0"/>
                      <a:endParaRPr lang="en-US" dirty="0"/>
                    </a:p>
                  </a:txBody>
                  <a:tcPr marL="45720" marR="0" marT="91440" marB="0" anchor="ctr">
                    <a:lnT w="12700" cap="flat" cmpd="sng" algn="ctr">
                      <a:noFill/>
                      <a:prstDash val="solid"/>
                      <a:round/>
                      <a:headEnd type="none" w="med" len="med"/>
                      <a:tailEnd type="none" w="med" len="med"/>
                    </a:lnT>
                    <a:lnB w="12700" cmpd="sng">
                      <a:noFill/>
                    </a:lnB>
                    <a:solidFill>
                      <a:schemeClr val="bg2"/>
                    </a:solidFill>
                  </a:tcPr>
                </a:tc>
              </a:tr>
            </a:tbl>
          </a:graphicData>
        </a:graphic>
      </p:graphicFrame>
      <p:grpSp>
        <p:nvGrpSpPr>
          <p:cNvPr id="8" name="Group 7"/>
          <p:cNvGrpSpPr/>
          <p:nvPr/>
        </p:nvGrpSpPr>
        <p:grpSpPr>
          <a:xfrm>
            <a:off x="2" y="6146792"/>
            <a:ext cx="4715932" cy="711201"/>
            <a:chOff x="1" y="6067776"/>
            <a:chExt cx="4952999" cy="790224"/>
          </a:xfrm>
        </p:grpSpPr>
        <p:pic>
          <p:nvPicPr>
            <p:cNvPr id="9" name="Picture 8"/>
            <p:cNvPicPr>
              <a:picLocks noChangeAspect="1"/>
            </p:cNvPicPr>
            <p:nvPr/>
          </p:nvPicPr>
          <p:blipFill>
            <a:blip r:embed="rId3" cstate="print"/>
            <a:stretch>
              <a:fillRect/>
            </a:stretch>
          </p:blipFill>
          <p:spPr>
            <a:xfrm>
              <a:off x="1" y="6172200"/>
              <a:ext cx="4952999" cy="685800"/>
            </a:xfrm>
            <a:prstGeom prst="rect">
              <a:avLst/>
            </a:prstGeom>
          </p:spPr>
        </p:pic>
        <p:sp>
          <p:nvSpPr>
            <p:cNvPr id="11" name="TextBox 10"/>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600" dirty="0" smtClean="0"/>
              <a:t>Pediatric Lung Transplants </a:t>
            </a:r>
            <a:r>
              <a:rPr lang="en-US" sz="2000" dirty="0" smtClean="0"/>
              <a:t>(January 1992 – June 2002)</a:t>
            </a:r>
            <a:br>
              <a:rPr lang="en-US" sz="2000" dirty="0" smtClean="0"/>
            </a:br>
            <a:r>
              <a:rPr lang="en-US" sz="2400" dirty="0" smtClean="0"/>
              <a:t>Risk Factors For 10 Year Mortality/Graft Failure</a:t>
            </a:r>
            <a:br>
              <a:rPr lang="en-US" sz="2400" dirty="0" smtClean="0"/>
            </a:br>
            <a:r>
              <a:rPr lang="en-US" sz="2400" dirty="0" smtClean="0">
                <a:solidFill>
                  <a:srgbClr val="FFFF00"/>
                </a:solidFill>
              </a:rPr>
              <a:t>Recipient Age</a:t>
            </a:r>
            <a:endParaRPr lang="en-US" sz="2400" dirty="0">
              <a:solidFill>
                <a:srgbClr val="FFFF00"/>
              </a:solidFill>
            </a:endParaRPr>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6400800" y="1981200"/>
            <a:ext cx="1828800" cy="323165"/>
          </a:xfrm>
          <a:prstGeom prst="rect">
            <a:avLst/>
          </a:prstGeom>
          <a:noFill/>
        </p:spPr>
        <p:txBody>
          <a:bodyPr wrap="square" rtlCol="0">
            <a:spAutoFit/>
          </a:bodyPr>
          <a:lstStyle/>
          <a:p>
            <a:r>
              <a:rPr lang="en-US" sz="1500" b="1" dirty="0" smtClean="0">
                <a:solidFill>
                  <a:srgbClr val="FFFF00"/>
                </a:solidFill>
              </a:rPr>
              <a:t>p = 0.0269</a:t>
            </a:r>
            <a:endParaRPr lang="en-US" sz="1500" b="1" dirty="0">
              <a:solidFill>
                <a:srgbClr val="FFFF00"/>
              </a:solidFill>
            </a:endParaRPr>
          </a:p>
        </p:txBody>
      </p:sp>
      <p:grpSp>
        <p:nvGrpSpPr>
          <p:cNvPr id="10" name="Group 9"/>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7" name="TextBox 16"/>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839200" cy="914400"/>
          </a:xfrm>
        </p:spPr>
        <p:txBody>
          <a:bodyPr/>
          <a:lstStyle/>
          <a:p>
            <a:r>
              <a:rPr lang="en-US" sz="2600" dirty="0" smtClean="0"/>
              <a:t>Pediatric Lung Transplants</a:t>
            </a:r>
            <a:r>
              <a:rPr lang="en-US" sz="2800" dirty="0" smtClean="0"/>
              <a:t/>
            </a:r>
            <a:br>
              <a:rPr lang="en-US" sz="2800" dirty="0" smtClean="0"/>
            </a:br>
            <a:r>
              <a:rPr lang="en-US" sz="2400" dirty="0" smtClean="0"/>
              <a:t>Donor Age Distribution </a:t>
            </a:r>
            <a:br>
              <a:rPr lang="en-US" sz="2400" dirty="0" smtClean="0"/>
            </a:br>
            <a:r>
              <a:rPr lang="en-US" sz="2000" dirty="0" smtClean="0"/>
              <a:t>(Transplants: January 1986 – June 2012)</a:t>
            </a:r>
            <a:endParaRPr lang="en-US" sz="2000" dirty="0"/>
          </a:p>
        </p:txBody>
      </p:sp>
      <p:graphicFrame>
        <p:nvGraphicFramePr>
          <p:cNvPr id="10" name="Content Placeholder 9"/>
          <p:cNvGraphicFramePr>
            <a:graphicFrameLocks noGrp="1"/>
          </p:cNvGraphicFramePr>
          <p:nvPr>
            <p:ph idx="1"/>
          </p:nvPr>
        </p:nvGraphicFramePr>
        <p:xfrm>
          <a:off x="0" y="1371600"/>
          <a:ext cx="88392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p:spPr>
        </p:pic>
        <p:sp>
          <p:nvSpPr>
            <p:cNvPr id="15" name="TextBox 14"/>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sz="2600" dirty="0" smtClean="0"/>
              <a:t>Pediatric Lung Transplants </a:t>
            </a:r>
            <a:r>
              <a:rPr lang="en-US" sz="2000" dirty="0" smtClean="0"/>
              <a:t>(January 1992 – June 2002)</a:t>
            </a:r>
            <a:r>
              <a:rPr lang="en-US" sz="1800" dirty="0" smtClean="0"/>
              <a:t/>
            </a:r>
            <a:br>
              <a:rPr lang="en-US" sz="1800" dirty="0" smtClean="0"/>
            </a:br>
            <a:r>
              <a:rPr lang="en-US" sz="2400" dirty="0" smtClean="0"/>
              <a:t>Risk Factors For 10 Year Mortality/Graft Failure</a:t>
            </a:r>
            <a:br>
              <a:rPr lang="en-US" sz="2400" dirty="0" smtClean="0"/>
            </a:br>
            <a:r>
              <a:rPr lang="en-US" sz="2400" dirty="0" smtClean="0">
                <a:solidFill>
                  <a:srgbClr val="FFFF00"/>
                </a:solidFill>
              </a:rPr>
              <a:t>Center Volume Pediatric Transplants</a:t>
            </a:r>
            <a:endParaRPr lang="en-US" sz="2400" dirty="0">
              <a:solidFill>
                <a:srgbClr val="FFFF00"/>
              </a:solidFill>
            </a:endParaRPr>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6400800" y="1981200"/>
            <a:ext cx="1828800" cy="323165"/>
          </a:xfrm>
          <a:prstGeom prst="rect">
            <a:avLst/>
          </a:prstGeom>
          <a:noFill/>
        </p:spPr>
        <p:txBody>
          <a:bodyPr wrap="square" rtlCol="0">
            <a:spAutoFit/>
          </a:bodyPr>
          <a:lstStyle/>
          <a:p>
            <a:r>
              <a:rPr lang="en-US" sz="1500" b="1" dirty="0" smtClean="0">
                <a:solidFill>
                  <a:srgbClr val="FFFF00"/>
                </a:solidFill>
              </a:rPr>
              <a:t>p = 0.0430</a:t>
            </a:r>
            <a:endParaRPr lang="en-US" sz="1500" b="1" dirty="0">
              <a:solidFill>
                <a:srgbClr val="FFFF00"/>
              </a:solidFill>
            </a:endParaRPr>
          </a:p>
        </p:txBody>
      </p:sp>
      <p:grpSp>
        <p:nvGrpSpPr>
          <p:cNvPr id="10" name="Group 9"/>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7" name="TextBox 16"/>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14400"/>
          </a:xfrm>
        </p:spPr>
        <p:txBody>
          <a:bodyPr/>
          <a:lstStyle/>
          <a:p>
            <a:r>
              <a:rPr lang="en-US" sz="2600" dirty="0" smtClean="0"/>
              <a:t>Pediatric Lung Transplants</a:t>
            </a:r>
            <a:r>
              <a:rPr lang="en-US" sz="3600" dirty="0" smtClean="0"/>
              <a:t/>
            </a:r>
            <a:br>
              <a:rPr lang="en-US" sz="3600" dirty="0" smtClean="0"/>
            </a:br>
            <a:r>
              <a:rPr lang="en-US" sz="2400" dirty="0" smtClean="0"/>
              <a:t>Donor and Recipient Age </a:t>
            </a:r>
            <a:r>
              <a:rPr lang="en-US" sz="2000" dirty="0" smtClean="0"/>
              <a:t>(Transplants: January 2000 – June 2012)</a:t>
            </a:r>
            <a:endParaRPr lang="en-US" sz="2000" dirty="0"/>
          </a:p>
        </p:txBody>
      </p:sp>
      <p:graphicFrame>
        <p:nvGraphicFramePr>
          <p:cNvPr id="10" name="Content Placeholder 9"/>
          <p:cNvGraphicFramePr>
            <a:graphicFrameLocks noGrp="1"/>
          </p:cNvGraphicFramePr>
          <p:nvPr>
            <p:ph idx="1"/>
          </p:nvPr>
        </p:nvGraphicFramePr>
        <p:xfrm>
          <a:off x="304800" y="1219200"/>
          <a:ext cx="8610600" cy="5105400"/>
        </p:xfrm>
        <a:graphic>
          <a:graphicData uri="http://schemas.openxmlformats.org/drawingml/2006/chart">
            <c:chart xmlns:c="http://schemas.openxmlformats.org/drawingml/2006/chart" xmlns:r="http://schemas.openxmlformats.org/officeDocument/2006/relationships" r:id="rId3"/>
          </a:graphicData>
        </a:graphic>
      </p:graphicFrame>
      <p:grpSp>
        <p:nvGrpSpPr>
          <p:cNvPr id="12" name="Group 11"/>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8991600" cy="1143000"/>
          </a:xfrm>
        </p:spPr>
        <p:txBody>
          <a:bodyPr/>
          <a:lstStyle/>
          <a:p>
            <a:r>
              <a:rPr lang="en-US" sz="2600" dirty="0" smtClean="0"/>
              <a:t>Pediatric Lung Transplants</a:t>
            </a:r>
            <a:br>
              <a:rPr lang="en-US" sz="2600" dirty="0" smtClean="0"/>
            </a:br>
            <a:r>
              <a:rPr lang="en-US" sz="2400" dirty="0" smtClean="0"/>
              <a:t>Recipient Age Distribution by Year of Transplant</a:t>
            </a:r>
            <a:endParaRPr lang="en-US" sz="2400" dirty="0"/>
          </a:p>
        </p:txBody>
      </p:sp>
      <p:graphicFrame>
        <p:nvGraphicFramePr>
          <p:cNvPr id="4" name="Content Placeholder 3"/>
          <p:cNvGraphicFramePr>
            <a:graphicFrameLocks noGrp="1"/>
          </p:cNvGraphicFramePr>
          <p:nvPr>
            <p:ph idx="1"/>
          </p:nvPr>
        </p:nvGraphicFramePr>
        <p:xfrm>
          <a:off x="228600" y="1066800"/>
          <a:ext cx="8610600"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724400" y="5486400"/>
            <a:ext cx="4419600" cy="769441"/>
          </a:xfrm>
          <a:prstGeom prst="rect">
            <a:avLst/>
          </a:prstGeom>
          <a:noFill/>
        </p:spPr>
        <p:txBody>
          <a:bodyPr wrap="square" rtlCol="0">
            <a:spAutoFit/>
          </a:bodyPr>
          <a:lstStyle/>
          <a:p>
            <a:r>
              <a:rPr lang="en-US" sz="1100" b="1" dirty="0" smtClean="0">
                <a:solidFill>
                  <a:srgbClr val="FFFF00"/>
                </a:solidFill>
              </a:rPr>
              <a:t>NOTE: This figure includes only the pediatric lung transplants that are reported to the ISHLT Transplant Registry. Therefore, these numbers should not be interpreted as the rate of change in pediatric lung procedures performed worldwide.</a:t>
            </a:r>
          </a:p>
        </p:txBody>
      </p:sp>
      <p:sp>
        <p:nvSpPr>
          <p:cNvPr id="10" name="TextBox 9"/>
          <p:cNvSpPr txBox="1"/>
          <p:nvPr/>
        </p:nvSpPr>
        <p:spPr>
          <a:xfrm>
            <a:off x="5029200" y="6324600"/>
            <a:ext cx="3886200" cy="461665"/>
          </a:xfrm>
          <a:prstGeom prst="rect">
            <a:avLst/>
          </a:prstGeom>
          <a:noFill/>
        </p:spPr>
        <p:txBody>
          <a:bodyPr wrap="square" rtlCol="0">
            <a:spAutoFit/>
          </a:bodyPr>
          <a:lstStyle/>
          <a:p>
            <a:r>
              <a:rPr lang="en-US" sz="1200" b="1" dirty="0" smtClean="0">
                <a:solidFill>
                  <a:srgbClr val="FFFF00"/>
                </a:solidFill>
              </a:rPr>
              <a:t>Analysis includes deceased and living donor transplants.</a:t>
            </a:r>
            <a:endParaRPr lang="en-US" sz="1200" dirty="0">
              <a:solidFill>
                <a:srgbClr val="FFFF00"/>
              </a:solidFill>
            </a:endParaRPr>
          </a:p>
        </p:txBody>
      </p:sp>
      <p:grpSp>
        <p:nvGrpSpPr>
          <p:cNvPr id="15" name="Group 14"/>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TextBox 16"/>
            <p:cNvSpPr txBox="1"/>
            <p:nvPr/>
          </p:nvSpPr>
          <p:spPr>
            <a:xfrm>
              <a:off x="2895600" y="6568974"/>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a:t>
              </a:r>
              <a:r>
                <a:rPr lang="en-US" sz="1000" b="1" dirty="0" smtClean="0">
                  <a:solidFill>
                    <a:schemeClr val="bg1"/>
                  </a:solidFill>
                  <a:latin typeface="Arial"/>
                  <a:cs typeface="Arial"/>
                </a:rPr>
                <a:t>989-997</a:t>
              </a:r>
              <a:endParaRPr lang="en-US" sz="1000" b="1" dirty="0">
                <a:solidFill>
                  <a:schemeClr val="bg1"/>
                </a:solidFill>
                <a:latin typeface="Arial"/>
                <a:cs typeface="Arial"/>
              </a:endParaRPr>
            </a:p>
          </p:txBody>
        </p:sp>
        <p:sp>
          <p:nvSpPr>
            <p:cNvPr id="18" name="TextBox 17"/>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UNOSTemplate">
  <a:themeElements>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Author0 xmlns="f5f82c5e-0c74-4764-aa18-b9ea25529750">UNOS</Author0>
    <DateCreated xmlns="f5f82c5e-0c74-4764-aa18-b9ea25529750">2006-01-01T05:00:00+00:00</DateCreated>
    <Brief_x0020_Description xmlns="f5f82c5e-0c74-4764-aa18-b9ea25529750">This is the blank UNOS slide template. It has the UNOS logo at the bottom. </Brief_x0020_Description>
    <Target_x0020_Audience xmlns="f5f82c5e-0c74-4764-aa18-b9ea25529750"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9F1888A67B08347AB72B1A336AD4062" ma:contentTypeVersion="4" ma:contentTypeDescription="Create a new document." ma:contentTypeScope="" ma:versionID="5af7a05520683203a0a53d42a3817b35">
  <xsd:schema xmlns:xsd="http://www.w3.org/2001/XMLSchema" xmlns:p="http://schemas.microsoft.com/office/2006/metadata/properties" xmlns:ns2="f5f82c5e-0c74-4764-aa18-b9ea25529750" targetNamespace="http://schemas.microsoft.com/office/2006/metadata/properties" ma:root="true" ma:fieldsID="f0880058f2ba474784fc5b8a56266c17" ns2:_="">
    <xsd:import namespace="f5f82c5e-0c74-4764-aa18-b9ea25529750"/>
    <xsd:element name="properties">
      <xsd:complexType>
        <xsd:sequence>
          <xsd:element name="documentManagement">
            <xsd:complexType>
              <xsd:all>
                <xsd:element ref="ns2:Brief_x0020_Description" minOccurs="0"/>
                <xsd:element ref="ns2:DateCreated" minOccurs="0"/>
                <xsd:element ref="ns2:Author0" minOccurs="0"/>
                <xsd:element ref="ns2:Target_x0020_Audience" minOccurs="0"/>
              </xsd:all>
            </xsd:complexType>
          </xsd:element>
        </xsd:sequence>
      </xsd:complexType>
    </xsd:element>
  </xsd:schema>
  <xsd:schema xmlns:xsd="http://www.w3.org/2001/XMLSchema" xmlns:dms="http://schemas.microsoft.com/office/2006/documentManagement/types" targetNamespace="f5f82c5e-0c74-4764-aa18-b9ea25529750" elementFormDefault="qualified">
    <xsd:import namespace="http://schemas.microsoft.com/office/2006/documentManagement/types"/>
    <xsd:element name="Brief_x0020_Description" ma:index="8" nillable="true" ma:displayName="Brief Description" ma:internalName="Brief_x0020_Description">
      <xsd:simpleType>
        <xsd:restriction base="dms:Note"/>
      </xsd:simpleType>
    </xsd:element>
    <xsd:element name="DateCreated" ma:index="9" nillable="true" ma:displayName="DateCreated" ma:format="DateOnly" ma:internalName="DateCreated">
      <xsd:simpleType>
        <xsd:restriction base="dms:DateTime"/>
      </xsd:simpleType>
    </xsd:element>
    <xsd:element name="Author0" ma:index="10" nillable="true" ma:displayName="Author" ma:internalName="Author0">
      <xsd:simpleType>
        <xsd:restriction base="dms:Text">
          <xsd:maxLength value="255"/>
        </xsd:restriction>
      </xsd:simpleType>
    </xsd:element>
    <xsd:element name="Target_x0020_Audience" ma:index="11" nillable="true" ma:displayName="Target Audience" ma:internalName="Target_x0020_Audience">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91805D6-AC72-435D-A51A-1C2C01D7BD28}">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f5f82c5e-0c74-4764-aa18-b9ea25529750"/>
    <ds:schemaRef ds:uri="http://schemas.openxmlformats.org/package/2006/metadata/core-properties"/>
  </ds:schemaRefs>
</ds:datastoreItem>
</file>

<file path=customXml/itemProps2.xml><?xml version="1.0" encoding="utf-8"?>
<ds:datastoreItem xmlns:ds="http://schemas.openxmlformats.org/officeDocument/2006/customXml" ds:itemID="{0B0E37F9-AFE8-4A12-A93D-93C2D8F10C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5f82c5e-0c74-4764-aa18-b9ea25529750"/>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867B47CE-0255-4774-B4EC-289B3F01EA0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UNOSTemplate</Template>
  <TotalTime>3797</TotalTime>
  <Words>6154</Words>
  <Application>Microsoft Office PowerPoint</Application>
  <PresentationFormat>On-screen Show (4:3)</PresentationFormat>
  <Paragraphs>1075</Paragraphs>
  <Slides>70</Slides>
  <Notes>70</Notes>
  <HiddenSlides>0</HiddenSlides>
  <MMClips>0</MMClips>
  <ScaleCrop>false</ScaleCrop>
  <HeadingPairs>
    <vt:vector size="4" baseType="variant">
      <vt:variant>
        <vt:lpstr>Theme</vt:lpstr>
      </vt:variant>
      <vt:variant>
        <vt:i4>1</vt:i4>
      </vt:variant>
      <vt:variant>
        <vt:lpstr>Slide Titles</vt:lpstr>
      </vt:variant>
      <vt:variant>
        <vt:i4>70</vt:i4>
      </vt:variant>
    </vt:vector>
  </HeadingPairs>
  <TitlesOfParts>
    <vt:vector size="71" baseType="lpstr">
      <vt:lpstr>UNOSTemplate</vt:lpstr>
      <vt:lpstr>LUNG TRANSPLANTATION</vt:lpstr>
      <vt:lpstr>Donor, Recipient and Center Characteristics</vt:lpstr>
      <vt:lpstr>Pediatric Lung Transplants Recipient Age Distribution – Number  (Transplants: January 1986 – June 2012)</vt:lpstr>
      <vt:lpstr>Pediatric Lung Transplants Recipient Age Distribution – Percentage (Transplants: January 1986 – June 2012)</vt:lpstr>
      <vt:lpstr>Pediatric Lung Transplants Donor Type Distribution by Transplant Year (Transplants: January 1986 – December 2011)</vt:lpstr>
      <vt:lpstr>Pediatric Lung Transplants Donor Type Distribution by Recipient Age Group Within Era  (Transplants: January 1986 – June 2012)</vt:lpstr>
      <vt:lpstr>Pediatric Lung Transplants Donor Age Distribution  (Transplants: January 1986 – June 2012)</vt:lpstr>
      <vt:lpstr>Pediatric Lung Transplants Donor and Recipient Age (Transplants: January 2000 – June 2012)</vt:lpstr>
      <vt:lpstr>Pediatric Lung Transplants Recipient Age Distribution by Year of Transplant</vt:lpstr>
      <vt:lpstr>Pediatric Lung Transplants Number of Centers Reporting Transplants by Location (Transplants: January 1986 – 2011)</vt:lpstr>
      <vt:lpstr>Pediatric Lung Transplants Number of Centers Reporting Transplants by Center Volume</vt:lpstr>
      <vt:lpstr>Pediatric Lung Transplants Number of Transplants by Center Volume</vt:lpstr>
      <vt:lpstr>Pediatric Lung Transplants Indications by Age Group (Transplants: January 1990 – June 2012)</vt:lpstr>
      <vt:lpstr>Pediatric Lung Transplants Diagnosis by Year Of Transplant Age: 11-17 Years</vt:lpstr>
      <vt:lpstr>Pediatric Lung Transplants Age Distribution by Location (Transplants: January 2000 – June 2012)</vt:lpstr>
      <vt:lpstr>Pediatric Lung Transplants Diagnosis Distribution by Location (Transplants: January 2000 – June 2012)</vt:lpstr>
      <vt:lpstr>Pediatric Lung Transplants  Donor Age Distribution by Location (Transplants: January 2000 – June 2012)</vt:lpstr>
      <vt:lpstr>Post-Transplant: Survival and Other Outcomes</vt:lpstr>
      <vt:lpstr>Lung Transplants Kaplan-Meier Survival by Recipient Age Group  (Transplants: January 1990 – June 2011)</vt:lpstr>
      <vt:lpstr>Lung Transplants Kaplan-Meier Survival by Recipient Age Group and Procedure Type (Transplants: January 1990 – June 2011)</vt:lpstr>
      <vt:lpstr>Pediatric Lung Transplants Kaplan-Meier Survival by Procedure Type (Transplants: January 1990 – June 2011)</vt:lpstr>
      <vt:lpstr>Pediatric Lung Transplants Kaplan-Meier Survival by Diagnosis (Transplants: January 1990 – June 2011)</vt:lpstr>
      <vt:lpstr>Pediatric Lung Transplants Kaplan-Meier Survival for Congenital Diagnoses (Transplants: January 1990 – June 2011)</vt:lpstr>
      <vt:lpstr>Pediatric Lung Transplants Kaplan-Meier Survival by Recipient Age Group (Transplants: January 1990 – June 2011)</vt:lpstr>
      <vt:lpstr>Pediatric Lung Transplants Conditional Kaplan-Meier Survival by Recipient Age Group (Transplants: January 1990 – June 2011)</vt:lpstr>
      <vt:lpstr>Pediatric Lung Transplants Kaplan-Meier Survival by Era  (Transplants: January 1988 – June 2011)</vt:lpstr>
      <vt:lpstr>Pediatric Lung Transplants Kaplan-Meier Survival by Donor Age for Recipients Age 11-17 Years (Transplants: January 1990 – June 2011)</vt:lpstr>
      <vt:lpstr>Pediatric Lung Transplants Kaplan-Meier Survival by Donor Type for Recipients Age 11-17 Years (Transplants: January 1990 – June 2011)</vt:lpstr>
      <vt:lpstr>Pediatric Lung Re-transplants (Re-transplants: January 1994 – June 2012)</vt:lpstr>
      <vt:lpstr>Pediatric Lung Re-transplants Kaplan-Meier Survival by Transplant Type (Transplants: January 1994 – June 2011)</vt:lpstr>
      <vt:lpstr>Pediatric Lung Re-transplants Survival by Inter-Transplant Interval  (Transplants: January 1988 – June 2011)</vt:lpstr>
      <vt:lpstr>Pediatric Lung Re-transplants Survival by Diagnosis  (Transplants: January 1988 – June 2011)</vt:lpstr>
      <vt:lpstr>Pediatric Lung Transplants Functional Status of Surviving Recipients  (Follow-ups: March 2005 – June 2012)</vt:lpstr>
      <vt:lpstr>Pediatric Lung Transplants Rehospitalization Post-transplant of Surviving Recipients  (Follow-ups: April 1994 – June 2012)</vt:lpstr>
      <vt:lpstr>Pediatric Lung Transplants Rehospitalization Post-transplant of Surviving Recipients  (Follow-ups: April 1994 – June 2012)</vt:lpstr>
      <vt:lpstr>Induction and Maintenance Immunosuppression</vt:lpstr>
      <vt:lpstr>Pediatric Lung Transplants Induction Immunosuppression  (Transplants: January 2001 – June 2012)</vt:lpstr>
      <vt:lpstr>Pediatric Lung Transplants Induction Immunosuppression (Transplants: January 2001 – June 2012)</vt:lpstr>
      <vt:lpstr>Pediatric Lung Transplants Kaplan-Meier Survival Stratified by Induction Use  (Transplants: January 2001 – June 2011)</vt:lpstr>
      <vt:lpstr>Pediatric Lung Transplants Maintenance Immunosuppression at Time of Follow-up (Follow-ups: January 2001 – June 2012)</vt:lpstr>
      <vt:lpstr>Pediatric Lung Transplants Maintenance Immunosuppression at Time of Follow-up (Follow-ups: January 2001 – June 2012)</vt:lpstr>
      <vt:lpstr>Pediatric Lung Transplants   Maintenance Immunosuppression Drug Combinations at Time of Follow-up (Follow-ups: January 2001 – June 2012)</vt:lpstr>
      <vt:lpstr>Post-Transplant Morbidities</vt:lpstr>
      <vt:lpstr>Pediatric Lung Transplants Cumulative Morbidity Rates in Survivors within 1 Year Post-Transplant (Follow-ups: April 1994 – June 2012)</vt:lpstr>
      <vt:lpstr>Pediatric Lung Transplants Cumulative Morbidity Rates in Survivors within 5 Years Post-Transplant (Follow-ups: April 1994 – June 2012)</vt:lpstr>
      <vt:lpstr>Pediatric Lung Transplants Cumulative Morbidity Rates in Survivors within 7 Years Post-Transplant (Follow-ups: April 1994 – June 2012)</vt:lpstr>
      <vt:lpstr>Pediatric Lung Transplants Freedom from Bronchiolitis Obliterans Syndrome  (Follow-ups: April 1994 – June 2012)</vt:lpstr>
      <vt:lpstr>Pediatric Lung Transplants  Freedom from Bronchiolitis Obliterans Syndrome  by Age Group (Follow-ups: April 1994 – June 2012)</vt:lpstr>
      <vt:lpstr>Pediatric Lung Transplants Freedom from Bronchiolitis Obliterans Syndrome  by Diagnosis (Follow-ups: April 1994 – June 2012)</vt:lpstr>
      <vt:lpstr>Pediatric Lung Transplants Freedom from Bronchiolitis Obliterans Syndrome by Induction Use (Follow-ups: April 1994 – June 2012)</vt:lpstr>
      <vt:lpstr>Pediatric Lung Transplants Freedom from Severe Renal Dysfunction* (Follow-ups: April 1994 – June 2012)</vt:lpstr>
      <vt:lpstr>Pediatric Lung Transplants Cumulative Post-Transplant Malignancy Rates in Survivors (Follow-ups: April 1994 – June 2012)</vt:lpstr>
      <vt:lpstr>Pediatric Lung Transplants Freedom from Malignancy (Follow-ups: April 1994 – June 2012)</vt:lpstr>
      <vt:lpstr>Pediatric Lung Transplants Cause of Death (Deaths: January 1992 – June 2012)</vt:lpstr>
      <vt:lpstr>Pediatric Lung Transplants Relative Incidence of Leading Causes of Death (Deaths: January 1992 – June 2012)</vt:lpstr>
      <vt:lpstr>Multivariable Analyses</vt:lpstr>
      <vt:lpstr>Pediatric Lung Transplants (April 1994 – June 2011) Risk Factors For 1 Year Mortality/Graft Failure</vt:lpstr>
      <vt:lpstr>Pediatric Lung Transplants (April 1994 – June 2011) Risk Factors For 1 Year Mortality/Graft Failure</vt:lpstr>
      <vt:lpstr>Pediatric Lung Transplants (April 1994 – June 2011)  Risk Factors For 1 Year Mortality/Graft Failure Recipient Age</vt:lpstr>
      <vt:lpstr>Pediatric Lung Transplants (April 1994 – June 2011)  Risk Factors For 1 Year Mortality/Graft Failure Center Volume Pediatric Transplants</vt:lpstr>
      <vt:lpstr>Pediatric Lung Transplants (April 1994 – June 2011)  Risk Factors For 1 Year Mortality/Graft Failure Recipient Bilirubin</vt:lpstr>
      <vt:lpstr>Pediatric Lung Transplants (April 1994 – June 2007) Risk Factors For 5 Year Mortality/Graft Failure</vt:lpstr>
      <vt:lpstr>Pediatric Lung Transplants (April 1994 – June 2007) Risk Factors For 5 Year Mortality/Graft Failure</vt:lpstr>
      <vt:lpstr>Pediatric Lung Transplants (April 1994 – June 2007) Risk Factors For 5 Year Mortality/Graft Failure Recipient Age</vt:lpstr>
      <vt:lpstr>Pediatric Lung Transplants (April 1994 – June 2007) Risk Factors For 5 Year Mortality/Graft Failure Center Volume Pediatric Transplants</vt:lpstr>
      <vt:lpstr>Pediatric Lung Transplants (April 1994 – June 2007) Risk Factors For 5 Year Mortality/Graft Failure Height Difference</vt:lpstr>
      <vt:lpstr>Pediatric Lung Transplants (January 1992 – June 2002) Risk Factors For 10 Year Mortality/Graft Failure</vt:lpstr>
      <vt:lpstr>Pediatric Lung Transplants (January 1992 – June 2002) Risk Factors For 10 Year Mortality/Graft Failure</vt:lpstr>
      <vt:lpstr>Pediatric Lung Transplants (January 1992 – June 2002) Risk Factors For 10 Year Mortality/Graft Failure Recipient Age</vt:lpstr>
      <vt:lpstr>Pediatric Lung Transplants (January 1992 – June 2002) Risk Factors For 10 Year Mortality/Graft Failure Center Volume Pediatric Transplants</vt:lpstr>
    </vt:vector>
  </TitlesOfParts>
  <Company>UNOS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UNOS Slide Template</dc:title>
  <dc:creator>Manny Carwile</dc:creator>
  <cp:lastModifiedBy>Anna Kucheryavaya</cp:lastModifiedBy>
  <cp:revision>686</cp:revision>
  <dcterms:created xsi:type="dcterms:W3CDTF">2009-06-30T12:53:17Z</dcterms:created>
  <dcterms:modified xsi:type="dcterms:W3CDTF">2013-09-30T15:12:23Z</dcterms:modified>
  <cp:contentType>Document</cp:contentTyp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0x010100B9F1888A67B08347AB72B1A336AD4062</vt:lpwstr>
  </property>
</Properties>
</file>