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rawings/drawing4.xml" ContentType="application/vnd.openxmlformats-officedocument.drawingml.chartshapes+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rawings/drawing2.xml" ContentType="application/vnd.openxmlformats-officedocument.drawingml.chartshape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charts/chart13.xml" ContentType="application/vnd.openxmlformats-officedocument.drawingml.chart+xml"/>
  <Override PartName="/ppt/charts/chart15.xml" ContentType="application/vnd.openxmlformats-officedocument.drawingml.char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notesSlides/notesSlide14.xml" ContentType="application/vnd.openxmlformats-officedocument.presentationml.notesSlide+xml"/>
  <Override PartName="/docProps/custom.xml" ContentType="application/vnd.openxmlformats-officedocument.custom-properties+xml"/>
  <Override PartName="/ppt/charts/chart7.xml" ContentType="application/vnd.openxmlformats-officedocument.drawingml.chart+xml"/>
  <Override PartName="/ppt/notesSlides/notesSlide9.xml" ContentType="application/vnd.openxmlformats-officedocument.presentationml.notesSlide+xml"/>
  <Override PartName="/ppt/notesSlides/notesSlide12.xml" ContentType="application/vnd.openxmlformats-officedocument.presentationml.notesSlide+xml"/>
  <Default Extension="xlsx" ContentType="application/vnd.openxmlformats-officedocument.spreadsheetml.sheet"/>
  <Override PartName="/ppt/charts/chart3.xml" ContentType="application/vnd.openxmlformats-officedocument.drawingml.chart+xml"/>
  <Override PartName="/ppt/charts/chart5.xml" ContentType="application/vnd.openxmlformats-officedocument.drawingml.char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rawings/drawing3.xml" ContentType="application/vnd.openxmlformats-officedocument.drawingml.chartshape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charts/chart16.xml" ContentType="application/vnd.openxmlformats-officedocument.drawingml.char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charts/chart14.xml" ContentType="application/vnd.openxmlformats-officedocument.drawingml.char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charts/chart8.xml" ContentType="application/vnd.openxmlformats-officedocument.drawingml.chart+xml"/>
  <Override PartName="/ppt/charts/chart12.xml" ContentType="application/vnd.openxmlformats-officedocument.drawingml.char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charts/chart6.xml" ContentType="application/vnd.openxmlformats-officedocument.drawingml.chart+xml"/>
  <Override PartName="/ppt/notesSlides/notesSlide8.xml" ContentType="application/vnd.openxmlformats-officedocument.presentationml.notesSlide+xml"/>
  <Override PartName="/ppt/charts/chart10.xml" ContentType="application/vnd.openxmlformats-officedocument.drawingml.chart+xml"/>
  <Override PartName="/ppt/notesSlides/notesSlide11.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5"/>
  </p:notesMasterIdLst>
  <p:sldIdLst>
    <p:sldId id="294" r:id="rId5"/>
    <p:sldId id="312" r:id="rId6"/>
    <p:sldId id="295" r:id="rId7"/>
    <p:sldId id="296" r:id="rId8"/>
    <p:sldId id="297" r:id="rId9"/>
    <p:sldId id="298" r:id="rId10"/>
    <p:sldId id="299" r:id="rId11"/>
    <p:sldId id="300" r:id="rId12"/>
    <p:sldId id="301" r:id="rId13"/>
    <p:sldId id="302" r:id="rId14"/>
    <p:sldId id="303" r:id="rId15"/>
    <p:sldId id="304" r:id="rId16"/>
    <p:sldId id="313" r:id="rId17"/>
    <p:sldId id="305" r:id="rId18"/>
    <p:sldId id="306" r:id="rId19"/>
    <p:sldId id="307" r:id="rId20"/>
    <p:sldId id="308" r:id="rId21"/>
    <p:sldId id="309" r:id="rId22"/>
    <p:sldId id="310" r:id="rId23"/>
    <p:sldId id="311"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0033"/>
    <a:srgbClr val="00FF00"/>
    <a:srgbClr val="FF0000"/>
    <a:srgbClr val="9966FF"/>
    <a:srgbClr val="FFFF00"/>
    <a:srgbClr val="4DEAF1"/>
    <a:srgbClr val="000077"/>
    <a:srgbClr val="2626FF"/>
    <a:srgbClr val="A6A200"/>
    <a:srgbClr val="C0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366" autoAdjust="0"/>
  </p:normalViewPr>
  <p:slideViewPr>
    <p:cSldViewPr>
      <p:cViewPr>
        <p:scale>
          <a:sx n="70" d="100"/>
          <a:sy n="70" d="100"/>
        </p:scale>
        <p:origin x="-1080" y="-19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Office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Office_Excel_Worksheet11.xlsx"/></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12.xlsx"/></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Office_Excel_Worksheet13.xlsx"/></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Office_Excel_Worksheet14.xlsx"/></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Office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Office_Excel_Worksheet16.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Office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Office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Office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Office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Office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0564885141569696"/>
          <c:y val="3.9152185718164596E-2"/>
          <c:w val="0.85968051006898583"/>
          <c:h val="0.8224667390714081"/>
        </c:manualLayout>
      </c:layout>
      <c:barChart>
        <c:barDir val="col"/>
        <c:grouping val="clustered"/>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c:spPr>
          <c:dLbls>
            <c:dLbl>
              <c:idx val="2"/>
              <c:layout>
                <c:manualLayout>
                  <c:x val="-5.899705014749298E-3"/>
                  <c:y val="1.4367816091954019E-2"/>
                </c:manualLayout>
              </c:layout>
              <c:showVal val="1"/>
            </c:dLbl>
            <c:spPr>
              <a:solidFill>
                <a:schemeClr val="bg2"/>
              </a:solidFill>
            </c:spPr>
            <c:txPr>
              <a:bodyPr/>
              <a:lstStyle/>
              <a:p>
                <a:pPr>
                  <a:defRPr sz="1400" b="1"/>
                </a:pPr>
                <a:endParaRPr lang="en-US"/>
              </a:p>
            </c:txPr>
            <c:showVal val="1"/>
          </c:dLbls>
          <c:cat>
            <c:strRef>
              <c:f>Sheet1!$A$2:$A$5</c:f>
              <c:strCache>
                <c:ptCount val="4"/>
                <c:pt idx="0">
                  <c:v>&lt;1</c:v>
                </c:pt>
                <c:pt idx="1">
                  <c:v>1-5</c:v>
                </c:pt>
                <c:pt idx="2">
                  <c:v>6-10</c:v>
                </c:pt>
                <c:pt idx="3">
                  <c:v>11-17</c:v>
                </c:pt>
              </c:strCache>
            </c:strRef>
          </c:cat>
          <c:val>
            <c:numRef>
              <c:f>Sheet1!$B$2:$B$5</c:f>
              <c:numCache>
                <c:formatCode>General</c:formatCode>
                <c:ptCount val="4"/>
                <c:pt idx="0">
                  <c:v>21</c:v>
                </c:pt>
                <c:pt idx="1">
                  <c:v>106</c:v>
                </c:pt>
                <c:pt idx="2">
                  <c:v>127</c:v>
                </c:pt>
                <c:pt idx="3">
                  <c:v>425</c:v>
                </c:pt>
              </c:numCache>
            </c:numRef>
          </c:val>
        </c:ser>
        <c:gapWidth val="35"/>
        <c:axId val="159117312"/>
        <c:axId val="159119616"/>
      </c:barChart>
      <c:catAx>
        <c:axId val="159117312"/>
        <c:scaling>
          <c:orientation val="minMax"/>
        </c:scaling>
        <c:axPos val="b"/>
        <c:title>
          <c:tx>
            <c:rich>
              <a:bodyPr/>
              <a:lstStyle/>
              <a:p>
                <a:pPr>
                  <a:defRPr sz="1700"/>
                </a:pPr>
                <a:r>
                  <a:rPr lang="en-US" sz="1700" dirty="0" smtClean="0"/>
                  <a:t>Recipient  Age (Years)</a:t>
                </a:r>
                <a:endParaRPr lang="en-US" sz="1700" dirty="0"/>
              </a:p>
            </c:rich>
          </c:tx>
          <c:layout/>
        </c:title>
        <c:numFmt formatCode="General" sourceLinked="1"/>
        <c:tickLblPos val="nextTo"/>
        <c:txPr>
          <a:bodyPr rot="0"/>
          <a:lstStyle/>
          <a:p>
            <a:pPr>
              <a:defRPr sz="1500" b="1"/>
            </a:pPr>
            <a:endParaRPr lang="en-US"/>
          </a:p>
        </c:txPr>
        <c:crossAx val="159119616"/>
        <c:crosses val="autoZero"/>
        <c:auto val="1"/>
        <c:lblAlgn val="ctr"/>
        <c:lblOffset val="100"/>
        <c:tickLblSkip val="1"/>
      </c:catAx>
      <c:valAx>
        <c:axId val="159119616"/>
        <c:scaling>
          <c:orientation val="minMax"/>
          <c:max val="50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Number of Transplants</a:t>
                </a:r>
                <a:endParaRPr lang="en-US" sz="1700" b="1" i="0" baseline="0" dirty="0">
                  <a:solidFill>
                    <a:schemeClr val="tx1"/>
                  </a:solidFill>
                </a:endParaRPr>
              </a:p>
            </c:rich>
          </c:tx>
          <c:layout>
            <c:manualLayout>
              <c:xMode val="edge"/>
              <c:yMode val="edge"/>
              <c:x val="9.6357977376721761E-4"/>
              <c:y val="0.18724613087157277"/>
            </c:manualLayout>
          </c:layout>
        </c:title>
        <c:numFmt formatCode="General" sourceLinked="1"/>
        <c:tickLblPos val="nextTo"/>
        <c:txPr>
          <a:bodyPr/>
          <a:lstStyle/>
          <a:p>
            <a:pPr>
              <a:defRPr sz="1500" b="1"/>
            </a:pPr>
            <a:endParaRPr lang="en-US"/>
          </a:p>
        </c:txPr>
        <c:crossAx val="159117312"/>
        <c:crosses val="autoZero"/>
        <c:crossBetween val="between"/>
        <c:majorUnit val="50"/>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246549461489541"/>
          <c:y val="0.1442028617390568"/>
          <c:w val="0.85181045796000165"/>
          <c:h val="0.68936224705782756"/>
        </c:manualLayout>
      </c:layout>
      <c:barChart>
        <c:barDir val="col"/>
        <c:grouping val="percentStacked"/>
        <c:ser>
          <c:idx val="0"/>
          <c:order val="0"/>
          <c:tx>
            <c:strRef>
              <c:f>Sheet1!$A$2</c:f>
              <c:strCache>
                <c:ptCount val="1"/>
                <c:pt idx="0">
                  <c:v>Congenital heart disease</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Sheet1!$B$2:$D$2</c:f>
              <c:numCache>
                <c:formatCode>General</c:formatCode>
                <c:ptCount val="3"/>
                <c:pt idx="0">
                  <c:v>18</c:v>
                </c:pt>
                <c:pt idx="1">
                  <c:v>25</c:v>
                </c:pt>
                <c:pt idx="2">
                  <c:v>1</c:v>
                </c:pt>
              </c:numCache>
            </c:numRef>
          </c:val>
        </c:ser>
        <c:ser>
          <c:idx val="1"/>
          <c:order val="1"/>
          <c:tx>
            <c:strRef>
              <c:f>Sheet1!$A$3</c:f>
              <c:strCache>
                <c:ptCount val="1"/>
                <c:pt idx="0">
                  <c:v>Cystic Fibrosis</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Sheet1!$B$3:$D$3</c:f>
              <c:numCache>
                <c:formatCode>General</c:formatCode>
                <c:ptCount val="3"/>
                <c:pt idx="0">
                  <c:v>22</c:v>
                </c:pt>
                <c:pt idx="1">
                  <c:v>3</c:v>
                </c:pt>
                <c:pt idx="2">
                  <c:v>3</c:v>
                </c:pt>
              </c:numCache>
            </c:numRef>
          </c:val>
        </c:ser>
        <c:ser>
          <c:idx val="2"/>
          <c:order val="2"/>
          <c:tx>
            <c:strRef>
              <c:f>Sheet1!$A$4</c:f>
              <c:strCache>
                <c:ptCount val="1"/>
                <c:pt idx="0">
                  <c:v>IPAH</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cat>
            <c:strRef>
              <c:f>Sheet1!$B$1:$D$1</c:f>
              <c:strCache>
                <c:ptCount val="3"/>
                <c:pt idx="0">
                  <c:v>Europe</c:v>
                </c:pt>
                <c:pt idx="1">
                  <c:v>North America</c:v>
                </c:pt>
                <c:pt idx="2">
                  <c:v>Other</c:v>
                </c:pt>
              </c:strCache>
            </c:strRef>
          </c:cat>
          <c:val>
            <c:numRef>
              <c:f>Sheet1!$B$4:$D$4</c:f>
              <c:numCache>
                <c:formatCode>General</c:formatCode>
                <c:ptCount val="3"/>
                <c:pt idx="0">
                  <c:v>19</c:v>
                </c:pt>
                <c:pt idx="1">
                  <c:v>25</c:v>
                </c:pt>
                <c:pt idx="2">
                  <c:v>3</c:v>
                </c:pt>
              </c:numCache>
            </c:numRef>
          </c:val>
        </c:ser>
        <c:ser>
          <c:idx val="3"/>
          <c:order val="3"/>
          <c:tx>
            <c:strRef>
              <c:f>Sheet1!$A$5</c:f>
              <c:strCache>
                <c:ptCount val="1"/>
                <c:pt idx="0">
                  <c:v>Other</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Sheet1!$B$5:$D$5</c:f>
              <c:numCache>
                <c:formatCode>General</c:formatCode>
                <c:ptCount val="3"/>
                <c:pt idx="0">
                  <c:v>8</c:v>
                </c:pt>
                <c:pt idx="1">
                  <c:v>11</c:v>
                </c:pt>
                <c:pt idx="2">
                  <c:v>3</c:v>
                </c:pt>
              </c:numCache>
            </c:numRef>
          </c:val>
        </c:ser>
        <c:gapWidth val="45"/>
        <c:overlap val="100"/>
        <c:axId val="106984576"/>
        <c:axId val="106986112"/>
      </c:barChart>
      <c:catAx>
        <c:axId val="106984576"/>
        <c:scaling>
          <c:orientation val="minMax"/>
        </c:scaling>
        <c:axPos val="b"/>
        <c:tickLblPos val="nextTo"/>
        <c:txPr>
          <a:bodyPr/>
          <a:lstStyle/>
          <a:p>
            <a:pPr>
              <a:defRPr sz="1500" b="1"/>
            </a:pPr>
            <a:endParaRPr lang="en-US"/>
          </a:p>
        </c:txPr>
        <c:crossAx val="106986112"/>
        <c:crosses val="autoZero"/>
        <c:auto val="1"/>
        <c:lblAlgn val="ctr"/>
        <c:lblOffset val="100"/>
      </c:catAx>
      <c:valAx>
        <c:axId val="106986112"/>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9.2878314779618106E-3"/>
              <c:y val="0.31176160597112862"/>
            </c:manualLayout>
          </c:layout>
        </c:title>
        <c:numFmt formatCode="0%" sourceLinked="1"/>
        <c:tickLblPos val="nextTo"/>
        <c:txPr>
          <a:bodyPr/>
          <a:lstStyle/>
          <a:p>
            <a:pPr>
              <a:defRPr sz="1500" b="1"/>
            </a:pPr>
            <a:endParaRPr lang="en-US"/>
          </a:p>
        </c:txPr>
        <c:crossAx val="106984576"/>
        <c:crosses val="autoZero"/>
        <c:crossBetween val="between"/>
        <c:majorUnit val="0.2"/>
      </c:valAx>
      <c:spPr>
        <a:solidFill>
          <a:srgbClr val="000000"/>
        </a:solidFill>
        <a:ln w="12700">
          <a:solidFill>
            <a:srgbClr val="FFFFFF"/>
          </a:solidFill>
        </a:ln>
      </c:spPr>
    </c:plotArea>
    <c:legend>
      <c:legendPos val="t"/>
      <c:layout>
        <c:manualLayout>
          <c:xMode val="edge"/>
          <c:yMode val="edge"/>
          <c:x val="0.21578276314598621"/>
          <c:y val="3.125E-2"/>
          <c:w val="0.67603335143452692"/>
          <c:h val="7.1571932414698169E-2"/>
        </c:manualLayout>
      </c:layout>
      <c:spPr>
        <a:solidFill>
          <a:schemeClr val="bg2"/>
        </a:solidFill>
        <a:ln w="12700">
          <a:solidFill>
            <a:srgbClr val="FFFFFF"/>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246549461489538"/>
          <c:y val="0.1442028617390568"/>
          <c:w val="0.85181045796000165"/>
          <c:h val="0.68936224705782756"/>
        </c:manualLayout>
      </c:layout>
      <c:barChart>
        <c:barDir val="col"/>
        <c:grouping val="percentStacked"/>
        <c:ser>
          <c:idx val="0"/>
          <c:order val="0"/>
          <c:tx>
            <c:strRef>
              <c:f>Sheet1!$A$2</c:f>
              <c:strCache>
                <c:ptCount val="1"/>
                <c:pt idx="0">
                  <c:v>0-10 years</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Sheet1!$B$2:$D$2</c:f>
              <c:numCache>
                <c:formatCode>General</c:formatCode>
                <c:ptCount val="3"/>
                <c:pt idx="0">
                  <c:v>22</c:v>
                </c:pt>
                <c:pt idx="1">
                  <c:v>38</c:v>
                </c:pt>
                <c:pt idx="2">
                  <c:v>7</c:v>
                </c:pt>
              </c:numCache>
            </c:numRef>
          </c:val>
        </c:ser>
        <c:ser>
          <c:idx val="1"/>
          <c:order val="1"/>
          <c:tx>
            <c:strRef>
              <c:f>Sheet1!$A$3</c:f>
              <c:strCache>
                <c:ptCount val="1"/>
                <c:pt idx="0">
                  <c:v>11-17 years</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Sheet1!$B$3:$D$3</c:f>
              <c:numCache>
                <c:formatCode>General</c:formatCode>
                <c:ptCount val="3"/>
                <c:pt idx="0">
                  <c:v>26</c:v>
                </c:pt>
                <c:pt idx="1">
                  <c:v>18</c:v>
                </c:pt>
                <c:pt idx="2">
                  <c:v>2</c:v>
                </c:pt>
              </c:numCache>
            </c:numRef>
          </c:val>
        </c:ser>
        <c:ser>
          <c:idx val="2"/>
          <c:order val="2"/>
          <c:tx>
            <c:strRef>
              <c:f>Sheet1!$A$4</c:f>
              <c:strCache>
                <c:ptCount val="1"/>
                <c:pt idx="0">
                  <c:v>18-34 years</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cat>
            <c:strRef>
              <c:f>Sheet1!$B$1:$D$1</c:f>
              <c:strCache>
                <c:ptCount val="3"/>
                <c:pt idx="0">
                  <c:v>Europe</c:v>
                </c:pt>
                <c:pt idx="1">
                  <c:v>North America</c:v>
                </c:pt>
                <c:pt idx="2">
                  <c:v>Other</c:v>
                </c:pt>
              </c:strCache>
            </c:strRef>
          </c:cat>
          <c:val>
            <c:numRef>
              <c:f>Sheet1!$B$4:$D$4</c:f>
              <c:numCache>
                <c:formatCode>General</c:formatCode>
                <c:ptCount val="3"/>
                <c:pt idx="0">
                  <c:v>9</c:v>
                </c:pt>
                <c:pt idx="1">
                  <c:v>5</c:v>
                </c:pt>
                <c:pt idx="2">
                  <c:v>0</c:v>
                </c:pt>
              </c:numCache>
            </c:numRef>
          </c:val>
        </c:ser>
        <c:ser>
          <c:idx val="3"/>
          <c:order val="3"/>
          <c:tx>
            <c:strRef>
              <c:f>Sheet1!$A$5</c:f>
              <c:strCache>
                <c:ptCount val="1"/>
                <c:pt idx="0">
                  <c:v>35-49 years</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cat>
            <c:strRef>
              <c:f>Sheet1!$B$1:$D$1</c:f>
              <c:strCache>
                <c:ptCount val="3"/>
                <c:pt idx="0">
                  <c:v>Europe</c:v>
                </c:pt>
                <c:pt idx="1">
                  <c:v>North America</c:v>
                </c:pt>
                <c:pt idx="2">
                  <c:v>Other</c:v>
                </c:pt>
              </c:strCache>
            </c:strRef>
          </c:cat>
          <c:val>
            <c:numRef>
              <c:f>Sheet1!$B$5:$D$5</c:f>
              <c:numCache>
                <c:formatCode>General</c:formatCode>
                <c:ptCount val="3"/>
                <c:pt idx="0">
                  <c:v>18</c:v>
                </c:pt>
                <c:pt idx="1">
                  <c:v>3</c:v>
                </c:pt>
                <c:pt idx="2">
                  <c:v>1</c:v>
                </c:pt>
              </c:numCache>
            </c:numRef>
          </c:val>
        </c:ser>
        <c:gapWidth val="45"/>
        <c:overlap val="100"/>
        <c:axId val="107083264"/>
        <c:axId val="107084800"/>
      </c:barChart>
      <c:catAx>
        <c:axId val="107083264"/>
        <c:scaling>
          <c:orientation val="minMax"/>
        </c:scaling>
        <c:axPos val="b"/>
        <c:tickLblPos val="nextTo"/>
        <c:txPr>
          <a:bodyPr/>
          <a:lstStyle/>
          <a:p>
            <a:pPr>
              <a:defRPr sz="1500" b="1"/>
            </a:pPr>
            <a:endParaRPr lang="en-US"/>
          </a:p>
        </c:txPr>
        <c:crossAx val="107084800"/>
        <c:crosses val="autoZero"/>
        <c:auto val="1"/>
        <c:lblAlgn val="ctr"/>
        <c:lblOffset val="100"/>
      </c:catAx>
      <c:valAx>
        <c:axId val="107084800"/>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Donors</a:t>
                </a:r>
                <a:endParaRPr lang="en-US" sz="1700" dirty="0"/>
              </a:p>
            </c:rich>
          </c:tx>
          <c:layout>
            <c:manualLayout>
              <c:xMode val="edge"/>
              <c:yMode val="edge"/>
              <c:x val="9.2878314779618106E-3"/>
              <c:y val="0.31176160597112862"/>
            </c:manualLayout>
          </c:layout>
        </c:title>
        <c:numFmt formatCode="0%" sourceLinked="1"/>
        <c:tickLblPos val="nextTo"/>
        <c:txPr>
          <a:bodyPr/>
          <a:lstStyle/>
          <a:p>
            <a:pPr>
              <a:defRPr sz="1500" b="1"/>
            </a:pPr>
            <a:endParaRPr lang="en-US"/>
          </a:p>
        </c:txPr>
        <c:crossAx val="107083264"/>
        <c:crosses val="autoZero"/>
        <c:crossBetween val="between"/>
        <c:majorUnit val="0.2"/>
      </c:valAx>
      <c:spPr>
        <a:solidFill>
          <a:srgbClr val="000000"/>
        </a:solidFill>
        <a:ln w="12700">
          <a:solidFill>
            <a:srgbClr val="FFFFFF"/>
          </a:solidFill>
        </a:ln>
      </c:spPr>
    </c:plotArea>
    <c:legend>
      <c:legendPos val="t"/>
      <c:layout>
        <c:manualLayout>
          <c:xMode val="edge"/>
          <c:yMode val="edge"/>
          <c:x val="0.14592712010137082"/>
          <c:y val="1.5625E-2"/>
          <c:w val="0.74927516064803412"/>
          <c:h val="7.7063238188976924E-2"/>
        </c:manualLayout>
      </c:layout>
      <c:spPr>
        <a:solidFill>
          <a:schemeClr val="bg2"/>
        </a:solidFill>
        <a:ln w="12700">
          <a:solidFill>
            <a:srgbClr val="FFFFFF"/>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ser>
          <c:idx val="0"/>
          <c:order val="0"/>
          <c:tx>
            <c:strRef>
              <c:f>Sheet1!$B$1</c:f>
              <c:strCache>
                <c:ptCount val="1"/>
                <c:pt idx="0">
                  <c:v>Congenital (N = 97)</c:v>
                </c:pt>
              </c:strCache>
            </c:strRef>
          </c:tx>
          <c:spPr>
            <a:ln w="41275">
              <a:solidFill>
                <a:srgbClr val="4DEAF1"/>
              </a:solidFill>
            </a:ln>
          </c:spPr>
          <c:marker>
            <c:symbol val="none"/>
          </c:marker>
          <c:xVal>
            <c:numRef>
              <c:f>Sheet1!$A$2:$A$26</c:f>
              <c:numCache>
                <c:formatCode>General</c:formatCode>
                <c:ptCount val="25"/>
                <c:pt idx="0">
                  <c:v>0</c:v>
                </c:pt>
                <c:pt idx="1">
                  <c:v>8.3300000000000041E-2</c:v>
                </c:pt>
                <c:pt idx="2">
                  <c:v>0.16669999999999999</c:v>
                </c:pt>
                <c:pt idx="3">
                  <c:v>0.25</c:v>
                </c:pt>
                <c:pt idx="4">
                  <c:v>0.33330000000000087</c:v>
                </c:pt>
                <c:pt idx="5">
                  <c:v>0.41670000000000001</c:v>
                </c:pt>
                <c:pt idx="6">
                  <c:v>0.5</c:v>
                </c:pt>
                <c:pt idx="7">
                  <c:v>0.58329999999999949</c:v>
                </c:pt>
                <c:pt idx="8">
                  <c:v>0.66670000000000162</c:v>
                </c:pt>
                <c:pt idx="9">
                  <c:v>0.75000000000000111</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numCache>
            </c:numRef>
          </c:xVal>
          <c:yVal>
            <c:numRef>
              <c:f>Sheet1!$B$2:$B$26</c:f>
              <c:numCache>
                <c:formatCode>General</c:formatCode>
                <c:ptCount val="25"/>
                <c:pt idx="0">
                  <c:v>100</c:v>
                </c:pt>
                <c:pt idx="1">
                  <c:v>79.367999999999995</c:v>
                </c:pt>
                <c:pt idx="2">
                  <c:v>70.923000000000002</c:v>
                </c:pt>
                <c:pt idx="3">
                  <c:v>66.557999999999993</c:v>
                </c:pt>
                <c:pt idx="4">
                  <c:v>64.356999999999999</c:v>
                </c:pt>
                <c:pt idx="5">
                  <c:v>62.138000000000012</c:v>
                </c:pt>
                <c:pt idx="6">
                  <c:v>61.029000000000003</c:v>
                </c:pt>
                <c:pt idx="7">
                  <c:v>61.029000000000003</c:v>
                </c:pt>
                <c:pt idx="8">
                  <c:v>59.919000000000004</c:v>
                </c:pt>
                <c:pt idx="9">
                  <c:v>59.919000000000004</c:v>
                </c:pt>
                <c:pt idx="10">
                  <c:v>59.919000000000004</c:v>
                </c:pt>
                <c:pt idx="11">
                  <c:v>59.919000000000004</c:v>
                </c:pt>
                <c:pt idx="12">
                  <c:v>58.788000000000011</c:v>
                </c:pt>
                <c:pt idx="13">
                  <c:v>48.246000000000002</c:v>
                </c:pt>
                <c:pt idx="14">
                  <c:v>41.186</c:v>
                </c:pt>
                <c:pt idx="15">
                  <c:v>35.192000000000064</c:v>
                </c:pt>
                <c:pt idx="16">
                  <c:v>35.192000000000064</c:v>
                </c:pt>
                <c:pt idx="17">
                  <c:v>31.227</c:v>
                </c:pt>
                <c:pt idx="18">
                  <c:v>31.227</c:v>
                </c:pt>
                <c:pt idx="19">
                  <c:v>28.103999999999999</c:v>
                </c:pt>
                <c:pt idx="20">
                  <c:v>24.981999999999989</c:v>
                </c:pt>
                <c:pt idx="21">
                  <c:v>24.981999999999989</c:v>
                </c:pt>
                <c:pt idx="22">
                  <c:v>23.196999999999999</c:v>
                </c:pt>
                <c:pt idx="23">
                  <c:v>23.196999999999999</c:v>
                </c:pt>
                <c:pt idx="24">
                  <c:v>21.087999999999987</c:v>
                </c:pt>
              </c:numCache>
            </c:numRef>
          </c:yVal>
        </c:ser>
        <c:ser>
          <c:idx val="1"/>
          <c:order val="1"/>
          <c:tx>
            <c:strRef>
              <c:f>Sheet1!$C$1</c:f>
              <c:strCache>
                <c:ptCount val="1"/>
                <c:pt idx="0">
                  <c:v>Eisenmenger's Syndrome  (N = 51)</c:v>
                </c:pt>
              </c:strCache>
            </c:strRef>
          </c:tx>
          <c:spPr>
            <a:ln w="41275">
              <a:solidFill>
                <a:srgbClr val="FF0000"/>
              </a:solidFill>
              <a:prstDash val="solid"/>
            </a:ln>
          </c:spPr>
          <c:marker>
            <c:symbol val="none"/>
          </c:marker>
          <c:xVal>
            <c:numRef>
              <c:f>Sheet1!$A$2:$A$26</c:f>
              <c:numCache>
                <c:formatCode>General</c:formatCode>
                <c:ptCount val="25"/>
                <c:pt idx="0">
                  <c:v>0</c:v>
                </c:pt>
                <c:pt idx="1">
                  <c:v>8.3300000000000041E-2</c:v>
                </c:pt>
                <c:pt idx="2">
                  <c:v>0.16669999999999999</c:v>
                </c:pt>
                <c:pt idx="3">
                  <c:v>0.25</c:v>
                </c:pt>
                <c:pt idx="4">
                  <c:v>0.33330000000000087</c:v>
                </c:pt>
                <c:pt idx="5">
                  <c:v>0.41670000000000001</c:v>
                </c:pt>
                <c:pt idx="6">
                  <c:v>0.5</c:v>
                </c:pt>
                <c:pt idx="7">
                  <c:v>0.58329999999999949</c:v>
                </c:pt>
                <c:pt idx="8">
                  <c:v>0.66670000000000162</c:v>
                </c:pt>
                <c:pt idx="9">
                  <c:v>0.75000000000000111</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numCache>
            </c:numRef>
          </c:xVal>
          <c:yVal>
            <c:numRef>
              <c:f>Sheet1!$C$2:$C$26</c:f>
              <c:numCache>
                <c:formatCode>General</c:formatCode>
                <c:ptCount val="25"/>
                <c:pt idx="0">
                  <c:v>100</c:v>
                </c:pt>
                <c:pt idx="1">
                  <c:v>90.195999999999998</c:v>
                </c:pt>
                <c:pt idx="2">
                  <c:v>86.274000000000001</c:v>
                </c:pt>
                <c:pt idx="3">
                  <c:v>84.313999999999993</c:v>
                </c:pt>
                <c:pt idx="4">
                  <c:v>84.313999999999993</c:v>
                </c:pt>
                <c:pt idx="5">
                  <c:v>78.430999999999997</c:v>
                </c:pt>
                <c:pt idx="6">
                  <c:v>76.471000000000004</c:v>
                </c:pt>
                <c:pt idx="7">
                  <c:v>76.471000000000004</c:v>
                </c:pt>
                <c:pt idx="8">
                  <c:v>72.549000000000007</c:v>
                </c:pt>
                <c:pt idx="9">
                  <c:v>72.549000000000007</c:v>
                </c:pt>
                <c:pt idx="10">
                  <c:v>72.549000000000007</c:v>
                </c:pt>
                <c:pt idx="11">
                  <c:v>72.549000000000007</c:v>
                </c:pt>
                <c:pt idx="12">
                  <c:v>70.587999999999994</c:v>
                </c:pt>
                <c:pt idx="13">
                  <c:v>54.902000000000001</c:v>
                </c:pt>
                <c:pt idx="14">
                  <c:v>47.059000000000005</c:v>
                </c:pt>
                <c:pt idx="15">
                  <c:v>45.013000000000005</c:v>
                </c:pt>
                <c:pt idx="16">
                  <c:v>40.275000000000013</c:v>
                </c:pt>
                <c:pt idx="17">
                  <c:v>37.757000000000005</c:v>
                </c:pt>
                <c:pt idx="18">
                  <c:v>35.24</c:v>
                </c:pt>
                <c:pt idx="19">
                  <c:v>32.303999999999995</c:v>
                </c:pt>
                <c:pt idx="20">
                  <c:v>32.303999999999995</c:v>
                </c:pt>
              </c:numCache>
            </c:numRef>
          </c:yVal>
        </c:ser>
        <c:ser>
          <c:idx val="2"/>
          <c:order val="2"/>
          <c:tx>
            <c:strRef>
              <c:f>Sheet1!$D$1</c:f>
              <c:strCache>
                <c:ptCount val="1"/>
                <c:pt idx="0">
                  <c:v>IPAH (N = 111)</c:v>
                </c:pt>
              </c:strCache>
            </c:strRef>
          </c:tx>
          <c:spPr>
            <a:ln w="41275">
              <a:solidFill>
                <a:srgbClr val="00FF00"/>
              </a:solidFill>
              <a:prstDash val="solid"/>
            </a:ln>
          </c:spPr>
          <c:marker>
            <c:symbol val="none"/>
          </c:marker>
          <c:xVal>
            <c:numRef>
              <c:f>Sheet1!$A$2:$A$26</c:f>
              <c:numCache>
                <c:formatCode>General</c:formatCode>
                <c:ptCount val="25"/>
                <c:pt idx="0">
                  <c:v>0</c:v>
                </c:pt>
                <c:pt idx="1">
                  <c:v>8.3300000000000041E-2</c:v>
                </c:pt>
                <c:pt idx="2">
                  <c:v>0.16669999999999999</c:v>
                </c:pt>
                <c:pt idx="3">
                  <c:v>0.25</c:v>
                </c:pt>
                <c:pt idx="4">
                  <c:v>0.33330000000000087</c:v>
                </c:pt>
                <c:pt idx="5">
                  <c:v>0.41670000000000001</c:v>
                </c:pt>
                <c:pt idx="6">
                  <c:v>0.5</c:v>
                </c:pt>
                <c:pt idx="7">
                  <c:v>0.58329999999999949</c:v>
                </c:pt>
                <c:pt idx="8">
                  <c:v>0.66670000000000162</c:v>
                </c:pt>
                <c:pt idx="9">
                  <c:v>0.75000000000000111</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numCache>
            </c:numRef>
          </c:xVal>
          <c:yVal>
            <c:numRef>
              <c:f>Sheet1!$D$2:$D$26</c:f>
              <c:numCache>
                <c:formatCode>General</c:formatCode>
                <c:ptCount val="25"/>
                <c:pt idx="0">
                  <c:v>100</c:v>
                </c:pt>
                <c:pt idx="1">
                  <c:v>90.09</c:v>
                </c:pt>
                <c:pt idx="2">
                  <c:v>88.287999999999997</c:v>
                </c:pt>
                <c:pt idx="3">
                  <c:v>85.557999999999993</c:v>
                </c:pt>
                <c:pt idx="4">
                  <c:v>84.647999999999996</c:v>
                </c:pt>
                <c:pt idx="5">
                  <c:v>83.736999999999995</c:v>
                </c:pt>
                <c:pt idx="6">
                  <c:v>80.096999999999994</c:v>
                </c:pt>
                <c:pt idx="7">
                  <c:v>80.096999999999994</c:v>
                </c:pt>
                <c:pt idx="8">
                  <c:v>80.096999999999994</c:v>
                </c:pt>
                <c:pt idx="9">
                  <c:v>79.185999999999979</c:v>
                </c:pt>
                <c:pt idx="10">
                  <c:v>79.185999999999979</c:v>
                </c:pt>
                <c:pt idx="11">
                  <c:v>78.275999999999982</c:v>
                </c:pt>
                <c:pt idx="12">
                  <c:v>77.366</c:v>
                </c:pt>
                <c:pt idx="13">
                  <c:v>66.099999999999994</c:v>
                </c:pt>
                <c:pt idx="14">
                  <c:v>60.157000000000004</c:v>
                </c:pt>
                <c:pt idx="15">
                  <c:v>53.668000000000013</c:v>
                </c:pt>
                <c:pt idx="16">
                  <c:v>47.705000000000013</c:v>
                </c:pt>
                <c:pt idx="17">
                  <c:v>45.055</c:v>
                </c:pt>
                <c:pt idx="18">
                  <c:v>42.183</c:v>
                </c:pt>
                <c:pt idx="19">
                  <c:v>37.121000000000002</c:v>
                </c:pt>
                <c:pt idx="20">
                  <c:v>35.167000000000002</c:v>
                </c:pt>
                <c:pt idx="21">
                  <c:v>33.213000000000001</c:v>
                </c:pt>
                <c:pt idx="22">
                  <c:v>33.213000000000001</c:v>
                </c:pt>
                <c:pt idx="23">
                  <c:v>33.213000000000001</c:v>
                </c:pt>
              </c:numCache>
            </c:numRef>
          </c:yVal>
        </c:ser>
        <c:axId val="118697344"/>
        <c:axId val="126699776"/>
      </c:scatterChart>
      <c:valAx>
        <c:axId val="118697344"/>
        <c:scaling>
          <c:orientation val="minMax"/>
          <c:max val="13"/>
          <c:min val="0"/>
        </c:scaling>
        <c:axPos val="b"/>
        <c:title>
          <c:tx>
            <c:rich>
              <a:bodyPr/>
              <a:lstStyle/>
              <a:p>
                <a:pPr>
                  <a:defRPr sz="1700"/>
                </a:pPr>
                <a:r>
                  <a:rPr lang="en-US" sz="1700" dirty="0" smtClean="0"/>
                  <a:t>Years</a:t>
                </a:r>
                <a:endParaRPr lang="en-US" sz="1700" dirty="0"/>
              </a:p>
            </c:rich>
          </c:tx>
        </c:title>
        <c:numFmt formatCode="#,##0" sourceLinked="0"/>
        <c:tickLblPos val="nextTo"/>
        <c:txPr>
          <a:bodyPr rot="0"/>
          <a:lstStyle/>
          <a:p>
            <a:pPr>
              <a:defRPr sz="1500" b="1"/>
            </a:pPr>
            <a:endParaRPr lang="en-US"/>
          </a:p>
        </c:txPr>
        <c:crossAx val="126699776"/>
        <c:crosses val="autoZero"/>
        <c:crossBetween val="midCat"/>
        <c:majorUnit val="1"/>
      </c:valAx>
      <c:valAx>
        <c:axId val="126699776"/>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title>
        <c:numFmt formatCode="General" sourceLinked="1"/>
        <c:tickLblPos val="nextTo"/>
        <c:txPr>
          <a:bodyPr/>
          <a:lstStyle/>
          <a:p>
            <a:pPr>
              <a:defRPr sz="1500" b="1"/>
            </a:pPr>
            <a:endParaRPr lang="en-US"/>
          </a:p>
        </c:txPr>
        <c:crossAx val="118697344"/>
        <c:crosses val="autoZero"/>
        <c:crossBetween val="midCat"/>
        <c:majorUnit val="25"/>
      </c:valAx>
      <c:spPr>
        <a:solidFill>
          <a:schemeClr val="bg2"/>
        </a:solidFill>
        <a:ln>
          <a:solidFill>
            <a:schemeClr val="tx1"/>
          </a:solidFill>
        </a:ln>
      </c:spPr>
    </c:plotArea>
    <c:legend>
      <c:legendPos val="r"/>
      <c:layout>
        <c:manualLayout>
          <c:xMode val="edge"/>
          <c:yMode val="edge"/>
          <c:x val="0.55587752305298122"/>
          <c:y val="5.0540809414952023E-2"/>
          <c:w val="0.40134961559008681"/>
          <c:h val="0.2067250867835069"/>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ser>
          <c:idx val="0"/>
          <c:order val="0"/>
          <c:tx>
            <c:strRef>
              <c:f>Sheet1!$B$1</c:f>
              <c:strCache>
                <c:ptCount val="1"/>
                <c:pt idx="0">
                  <c:v>&lt; 1 (N = 21)</c:v>
                </c:pt>
              </c:strCache>
            </c:strRef>
          </c:tx>
          <c:spPr>
            <a:ln w="41275">
              <a:solidFill>
                <a:srgbClr val="9966FF"/>
              </a:solidFill>
            </a:ln>
          </c:spPr>
          <c:marker>
            <c:symbol val="none"/>
          </c:marker>
          <c:xVal>
            <c:numRef>
              <c:f>Sheet1!$A$2:$A$33</c:f>
              <c:numCache>
                <c:formatCode>General</c:formatCode>
                <c:ptCount val="32"/>
                <c:pt idx="0">
                  <c:v>0</c:v>
                </c:pt>
                <c:pt idx="1">
                  <c:v>8.3300000000000041E-2</c:v>
                </c:pt>
                <c:pt idx="2">
                  <c:v>0.16669999999999999</c:v>
                </c:pt>
                <c:pt idx="3">
                  <c:v>0.25</c:v>
                </c:pt>
                <c:pt idx="4">
                  <c:v>0.33330000000000076</c:v>
                </c:pt>
                <c:pt idx="5">
                  <c:v>0.41670000000000001</c:v>
                </c:pt>
                <c:pt idx="6">
                  <c:v>0.5</c:v>
                </c:pt>
                <c:pt idx="7">
                  <c:v>0.58329999999999949</c:v>
                </c:pt>
                <c:pt idx="8">
                  <c:v>0.6667000000000014</c:v>
                </c:pt>
                <c:pt idx="9">
                  <c:v>0.750000000000001</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Sheet1!$B$2:$B$33</c:f>
              <c:numCache>
                <c:formatCode>General</c:formatCode>
                <c:ptCount val="32"/>
                <c:pt idx="0">
                  <c:v>100</c:v>
                </c:pt>
                <c:pt idx="1">
                  <c:v>71.429000000000002</c:v>
                </c:pt>
                <c:pt idx="2">
                  <c:v>52.380999999999993</c:v>
                </c:pt>
              </c:numCache>
            </c:numRef>
          </c:yVal>
        </c:ser>
        <c:ser>
          <c:idx val="1"/>
          <c:order val="1"/>
          <c:tx>
            <c:strRef>
              <c:f>Sheet1!$C$1</c:f>
              <c:strCache>
                <c:ptCount val="1"/>
                <c:pt idx="0">
                  <c:v>1-5 (N = 104) </c:v>
                </c:pt>
              </c:strCache>
            </c:strRef>
          </c:tx>
          <c:spPr>
            <a:ln w="41275">
              <a:solidFill>
                <a:srgbClr val="FFFF00"/>
              </a:solidFill>
              <a:prstDash val="solid"/>
            </a:ln>
          </c:spPr>
          <c:marker>
            <c:symbol val="none"/>
          </c:marker>
          <c:xVal>
            <c:numRef>
              <c:f>Sheet1!$A$2:$A$33</c:f>
              <c:numCache>
                <c:formatCode>General</c:formatCode>
                <c:ptCount val="32"/>
                <c:pt idx="0">
                  <c:v>0</c:v>
                </c:pt>
                <c:pt idx="1">
                  <c:v>8.3300000000000041E-2</c:v>
                </c:pt>
                <c:pt idx="2">
                  <c:v>0.16669999999999999</c:v>
                </c:pt>
                <c:pt idx="3">
                  <c:v>0.25</c:v>
                </c:pt>
                <c:pt idx="4">
                  <c:v>0.33330000000000076</c:v>
                </c:pt>
                <c:pt idx="5">
                  <c:v>0.41670000000000001</c:v>
                </c:pt>
                <c:pt idx="6">
                  <c:v>0.5</c:v>
                </c:pt>
                <c:pt idx="7">
                  <c:v>0.58329999999999949</c:v>
                </c:pt>
                <c:pt idx="8">
                  <c:v>0.6667000000000014</c:v>
                </c:pt>
                <c:pt idx="9">
                  <c:v>0.750000000000001</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Sheet1!$C$2:$C$33</c:f>
              <c:numCache>
                <c:formatCode>General</c:formatCode>
                <c:ptCount val="32"/>
                <c:pt idx="0">
                  <c:v>100</c:v>
                </c:pt>
                <c:pt idx="1">
                  <c:v>84.614999999999995</c:v>
                </c:pt>
                <c:pt idx="2">
                  <c:v>72.964000000000027</c:v>
                </c:pt>
                <c:pt idx="3">
                  <c:v>68.099000000000004</c:v>
                </c:pt>
                <c:pt idx="4">
                  <c:v>65.180999999999983</c:v>
                </c:pt>
                <c:pt idx="5">
                  <c:v>63.235000000000056</c:v>
                </c:pt>
                <c:pt idx="6">
                  <c:v>63.235000000000056</c:v>
                </c:pt>
                <c:pt idx="7">
                  <c:v>63.235000000000056</c:v>
                </c:pt>
                <c:pt idx="8">
                  <c:v>61.259</c:v>
                </c:pt>
                <c:pt idx="9">
                  <c:v>60.271000000000001</c:v>
                </c:pt>
                <c:pt idx="10">
                  <c:v>59.267000000000003</c:v>
                </c:pt>
                <c:pt idx="11">
                  <c:v>58.262000000000057</c:v>
                </c:pt>
                <c:pt idx="12">
                  <c:v>56.253</c:v>
                </c:pt>
                <c:pt idx="13">
                  <c:v>42.814999999999998</c:v>
                </c:pt>
                <c:pt idx="14">
                  <c:v>39.604000000000006</c:v>
                </c:pt>
                <c:pt idx="15">
                  <c:v>36.298000000000066</c:v>
                </c:pt>
                <c:pt idx="16">
                  <c:v>33.956000000000003</c:v>
                </c:pt>
                <c:pt idx="17">
                  <c:v>31.126999999999999</c:v>
                </c:pt>
                <c:pt idx="18">
                  <c:v>28.297000000000001</c:v>
                </c:pt>
                <c:pt idx="19">
                  <c:v>23.876000000000001</c:v>
                </c:pt>
                <c:pt idx="20">
                  <c:v>22.283999999999967</c:v>
                </c:pt>
                <c:pt idx="21">
                  <c:v>20.57</c:v>
                </c:pt>
                <c:pt idx="22">
                  <c:v>17.140999999999988</c:v>
                </c:pt>
                <c:pt idx="23">
                  <c:v>17.140999999999988</c:v>
                </c:pt>
              </c:numCache>
            </c:numRef>
          </c:yVal>
        </c:ser>
        <c:ser>
          <c:idx val="2"/>
          <c:order val="2"/>
          <c:tx>
            <c:strRef>
              <c:f>Sheet1!$D$1</c:f>
              <c:strCache>
                <c:ptCount val="1"/>
                <c:pt idx="0">
                  <c:v>6-10 (N = 127) </c:v>
                </c:pt>
              </c:strCache>
            </c:strRef>
          </c:tx>
          <c:spPr>
            <a:ln w="41275">
              <a:solidFill>
                <a:srgbClr val="FF0000"/>
              </a:solidFill>
              <a:prstDash val="solid"/>
            </a:ln>
          </c:spPr>
          <c:marker>
            <c:symbol val="none"/>
          </c:marker>
          <c:xVal>
            <c:numRef>
              <c:f>Sheet1!$A$2:$A$33</c:f>
              <c:numCache>
                <c:formatCode>General</c:formatCode>
                <c:ptCount val="32"/>
                <c:pt idx="0">
                  <c:v>0</c:v>
                </c:pt>
                <c:pt idx="1">
                  <c:v>8.3300000000000041E-2</c:v>
                </c:pt>
                <c:pt idx="2">
                  <c:v>0.16669999999999999</c:v>
                </c:pt>
                <c:pt idx="3">
                  <c:v>0.25</c:v>
                </c:pt>
                <c:pt idx="4">
                  <c:v>0.33330000000000076</c:v>
                </c:pt>
                <c:pt idx="5">
                  <c:v>0.41670000000000001</c:v>
                </c:pt>
                <c:pt idx="6">
                  <c:v>0.5</c:v>
                </c:pt>
                <c:pt idx="7">
                  <c:v>0.58329999999999949</c:v>
                </c:pt>
                <c:pt idx="8">
                  <c:v>0.6667000000000014</c:v>
                </c:pt>
                <c:pt idx="9">
                  <c:v>0.750000000000001</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Sheet1!$D$2:$D$33</c:f>
              <c:numCache>
                <c:formatCode>General</c:formatCode>
                <c:ptCount val="32"/>
                <c:pt idx="0">
                  <c:v>100</c:v>
                </c:pt>
                <c:pt idx="1">
                  <c:v>86.614000000000004</c:v>
                </c:pt>
                <c:pt idx="2">
                  <c:v>83.427000000000007</c:v>
                </c:pt>
                <c:pt idx="3">
                  <c:v>80.997000000000114</c:v>
                </c:pt>
                <c:pt idx="4">
                  <c:v>79.377999999999986</c:v>
                </c:pt>
                <c:pt idx="5">
                  <c:v>78.558999999999983</c:v>
                </c:pt>
                <c:pt idx="6">
                  <c:v>75.286000000000001</c:v>
                </c:pt>
                <c:pt idx="7">
                  <c:v>75.286000000000001</c:v>
                </c:pt>
                <c:pt idx="8">
                  <c:v>75.286000000000001</c:v>
                </c:pt>
                <c:pt idx="9">
                  <c:v>75.286000000000001</c:v>
                </c:pt>
                <c:pt idx="10">
                  <c:v>73.649000000000001</c:v>
                </c:pt>
                <c:pt idx="11">
                  <c:v>72.831000000000003</c:v>
                </c:pt>
                <c:pt idx="12">
                  <c:v>72.013000000000005</c:v>
                </c:pt>
                <c:pt idx="13">
                  <c:v>62.615000000000002</c:v>
                </c:pt>
                <c:pt idx="14">
                  <c:v>56.414999999999999</c:v>
                </c:pt>
                <c:pt idx="15">
                  <c:v>47.863</c:v>
                </c:pt>
                <c:pt idx="16">
                  <c:v>45.949000000000005</c:v>
                </c:pt>
                <c:pt idx="17">
                  <c:v>41.884999999999998</c:v>
                </c:pt>
                <c:pt idx="18">
                  <c:v>37.502000000000002</c:v>
                </c:pt>
                <c:pt idx="19">
                  <c:v>32.552</c:v>
                </c:pt>
                <c:pt idx="20">
                  <c:v>31.195</c:v>
                </c:pt>
                <c:pt idx="21">
                  <c:v>31.195</c:v>
                </c:pt>
                <c:pt idx="22">
                  <c:v>29.461999999999989</c:v>
                </c:pt>
                <c:pt idx="23">
                  <c:v>27.620999999999999</c:v>
                </c:pt>
                <c:pt idx="24">
                  <c:v>23.675000000000001</c:v>
                </c:pt>
              </c:numCache>
            </c:numRef>
          </c:yVal>
        </c:ser>
        <c:ser>
          <c:idx val="3"/>
          <c:order val="3"/>
          <c:tx>
            <c:strRef>
              <c:f>Sheet1!$E$1</c:f>
              <c:strCache>
                <c:ptCount val="1"/>
                <c:pt idx="0">
                  <c:v>11-17 (N = 417) </c:v>
                </c:pt>
              </c:strCache>
            </c:strRef>
          </c:tx>
          <c:spPr>
            <a:ln w="41275">
              <a:solidFill>
                <a:srgbClr val="00FF00"/>
              </a:solidFill>
            </a:ln>
          </c:spPr>
          <c:marker>
            <c:symbol val="none"/>
          </c:marker>
          <c:xVal>
            <c:numRef>
              <c:f>Sheet1!$A$2:$A$33</c:f>
              <c:numCache>
                <c:formatCode>General</c:formatCode>
                <c:ptCount val="32"/>
                <c:pt idx="0">
                  <c:v>0</c:v>
                </c:pt>
                <c:pt idx="1">
                  <c:v>8.3300000000000041E-2</c:v>
                </c:pt>
                <c:pt idx="2">
                  <c:v>0.16669999999999999</c:v>
                </c:pt>
                <c:pt idx="3">
                  <c:v>0.25</c:v>
                </c:pt>
                <c:pt idx="4">
                  <c:v>0.33330000000000076</c:v>
                </c:pt>
                <c:pt idx="5">
                  <c:v>0.41670000000000001</c:v>
                </c:pt>
                <c:pt idx="6">
                  <c:v>0.5</c:v>
                </c:pt>
                <c:pt idx="7">
                  <c:v>0.58329999999999949</c:v>
                </c:pt>
                <c:pt idx="8">
                  <c:v>0.6667000000000014</c:v>
                </c:pt>
                <c:pt idx="9">
                  <c:v>0.750000000000001</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Sheet1!$E$2:$E$33</c:f>
              <c:numCache>
                <c:formatCode>General</c:formatCode>
                <c:ptCount val="32"/>
                <c:pt idx="0">
                  <c:v>100</c:v>
                </c:pt>
                <c:pt idx="1">
                  <c:v>84.10299999999998</c:v>
                </c:pt>
                <c:pt idx="2">
                  <c:v>77.765000000000001</c:v>
                </c:pt>
                <c:pt idx="3">
                  <c:v>75.319000000000003</c:v>
                </c:pt>
                <c:pt idx="4">
                  <c:v>74.83</c:v>
                </c:pt>
                <c:pt idx="5">
                  <c:v>72.384999999999991</c:v>
                </c:pt>
                <c:pt idx="6">
                  <c:v>70.427999999999997</c:v>
                </c:pt>
                <c:pt idx="7">
                  <c:v>70.427999999999997</c:v>
                </c:pt>
                <c:pt idx="8">
                  <c:v>69.448000000000022</c:v>
                </c:pt>
                <c:pt idx="9">
                  <c:v>69.448000000000022</c:v>
                </c:pt>
                <c:pt idx="10">
                  <c:v>68.956000000000003</c:v>
                </c:pt>
                <c:pt idx="11">
                  <c:v>68.462999999999994</c:v>
                </c:pt>
                <c:pt idx="12">
                  <c:v>67.72</c:v>
                </c:pt>
                <c:pt idx="13">
                  <c:v>59.75</c:v>
                </c:pt>
                <c:pt idx="14">
                  <c:v>52.817999999999998</c:v>
                </c:pt>
                <c:pt idx="15">
                  <c:v>47.602000000000011</c:v>
                </c:pt>
                <c:pt idx="16">
                  <c:v>42.648000000000003</c:v>
                </c:pt>
                <c:pt idx="17">
                  <c:v>38.914000000000001</c:v>
                </c:pt>
                <c:pt idx="18">
                  <c:v>37.916000000000004</c:v>
                </c:pt>
                <c:pt idx="19">
                  <c:v>35.286000000000001</c:v>
                </c:pt>
                <c:pt idx="20">
                  <c:v>32.483000000000004</c:v>
                </c:pt>
                <c:pt idx="21">
                  <c:v>31.225999999999971</c:v>
                </c:pt>
                <c:pt idx="22">
                  <c:v>28.981999999999989</c:v>
                </c:pt>
                <c:pt idx="23">
                  <c:v>27.056000000000001</c:v>
                </c:pt>
                <c:pt idx="24">
                  <c:v>25.428999999999963</c:v>
                </c:pt>
                <c:pt idx="25">
                  <c:v>23.651000000000028</c:v>
                </c:pt>
                <c:pt idx="26">
                  <c:v>21.658000000000001</c:v>
                </c:pt>
                <c:pt idx="27">
                  <c:v>20.959999999999987</c:v>
                </c:pt>
                <c:pt idx="28">
                  <c:v>19.486999999999963</c:v>
                </c:pt>
                <c:pt idx="29">
                  <c:v>19.486999999999963</c:v>
                </c:pt>
                <c:pt idx="30">
                  <c:v>18.559000000000001</c:v>
                </c:pt>
                <c:pt idx="31">
                  <c:v>18.559000000000001</c:v>
                </c:pt>
              </c:numCache>
            </c:numRef>
          </c:yVal>
        </c:ser>
        <c:axId val="126833408"/>
        <c:axId val="126835328"/>
      </c:scatterChart>
      <c:valAx>
        <c:axId val="126833408"/>
        <c:scaling>
          <c:orientation val="minMax"/>
          <c:max val="20"/>
          <c:min val="0"/>
        </c:scaling>
        <c:axPos val="b"/>
        <c:title>
          <c:tx>
            <c:rich>
              <a:bodyPr/>
              <a:lstStyle/>
              <a:p>
                <a:pPr>
                  <a:defRPr sz="1700"/>
                </a:pPr>
                <a:r>
                  <a:rPr lang="en-US" sz="1700" dirty="0" smtClean="0"/>
                  <a:t>Years</a:t>
                </a:r>
                <a:endParaRPr lang="en-US" sz="1700" dirty="0"/>
              </a:p>
            </c:rich>
          </c:tx>
        </c:title>
        <c:numFmt formatCode="#,##0" sourceLinked="0"/>
        <c:tickLblPos val="nextTo"/>
        <c:txPr>
          <a:bodyPr rot="0"/>
          <a:lstStyle/>
          <a:p>
            <a:pPr>
              <a:defRPr sz="1500" b="1"/>
            </a:pPr>
            <a:endParaRPr lang="en-US"/>
          </a:p>
        </c:txPr>
        <c:crossAx val="126835328"/>
        <c:crosses val="autoZero"/>
        <c:crossBetween val="midCat"/>
        <c:majorUnit val="1"/>
      </c:valAx>
      <c:valAx>
        <c:axId val="126835328"/>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title>
        <c:numFmt formatCode="General" sourceLinked="1"/>
        <c:tickLblPos val="nextTo"/>
        <c:txPr>
          <a:bodyPr/>
          <a:lstStyle/>
          <a:p>
            <a:pPr>
              <a:defRPr sz="1500" b="1"/>
            </a:pPr>
            <a:endParaRPr lang="en-US"/>
          </a:p>
        </c:txPr>
        <c:crossAx val="126833408"/>
        <c:crosses val="autoZero"/>
        <c:crossBetween val="midCat"/>
        <c:majorUnit val="25"/>
      </c:valAx>
      <c:spPr>
        <a:solidFill>
          <a:schemeClr val="bg2"/>
        </a:solidFill>
        <a:ln>
          <a:solidFill>
            <a:schemeClr val="tx1"/>
          </a:solidFill>
        </a:ln>
      </c:spPr>
    </c:plotArea>
    <c:legend>
      <c:legendPos val="r"/>
      <c:layout>
        <c:manualLayout>
          <c:xMode val="edge"/>
          <c:yMode val="edge"/>
          <c:x val="0.73434359974914643"/>
          <c:y val="4.7852637371942536E-2"/>
          <c:w val="0.19402654867256638"/>
          <c:h val="0.23100668868004404"/>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ser>
          <c:idx val="0"/>
          <c:order val="0"/>
          <c:tx>
            <c:strRef>
              <c:f>Sheet1!$B$1</c:f>
              <c:strCache>
                <c:ptCount val="1"/>
                <c:pt idx="0">
                  <c:v>1982-1989 (N = 182)</c:v>
                </c:pt>
              </c:strCache>
            </c:strRef>
          </c:tx>
          <c:spPr>
            <a:ln w="41275">
              <a:solidFill>
                <a:srgbClr val="4DEAF1"/>
              </a:solidFill>
            </a:ln>
          </c:spPr>
          <c:marker>
            <c:symbol val="none"/>
          </c:marker>
          <c:xVal>
            <c:numRef>
              <c:f>Sheet1!$A$2:$A$32</c:f>
              <c:numCache>
                <c:formatCode>General</c:formatCode>
                <c:ptCount val="31"/>
                <c:pt idx="0">
                  <c:v>0</c:v>
                </c:pt>
                <c:pt idx="1">
                  <c:v>8.3300000000000041E-2</c:v>
                </c:pt>
                <c:pt idx="2">
                  <c:v>0.16669999999999999</c:v>
                </c:pt>
                <c:pt idx="3">
                  <c:v>0.25</c:v>
                </c:pt>
                <c:pt idx="4">
                  <c:v>0.33330000000000104</c:v>
                </c:pt>
                <c:pt idx="5">
                  <c:v>0.41670000000000001</c:v>
                </c:pt>
                <c:pt idx="6">
                  <c:v>0.5</c:v>
                </c:pt>
                <c:pt idx="7">
                  <c:v>0.58329999999999949</c:v>
                </c:pt>
                <c:pt idx="8">
                  <c:v>0.66670000000000185</c:v>
                </c:pt>
                <c:pt idx="9">
                  <c:v>0.75000000000000133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Sheet1!$B$2:$B$32</c:f>
              <c:numCache>
                <c:formatCode>General</c:formatCode>
                <c:ptCount val="31"/>
                <c:pt idx="0">
                  <c:v>100</c:v>
                </c:pt>
                <c:pt idx="1">
                  <c:v>77.927999999999997</c:v>
                </c:pt>
                <c:pt idx="2">
                  <c:v>69.471999999999994</c:v>
                </c:pt>
                <c:pt idx="3">
                  <c:v>64.387999999999991</c:v>
                </c:pt>
                <c:pt idx="4">
                  <c:v>63.824000000000005</c:v>
                </c:pt>
                <c:pt idx="5">
                  <c:v>61</c:v>
                </c:pt>
                <c:pt idx="6">
                  <c:v>60.435000000000002</c:v>
                </c:pt>
                <c:pt idx="7">
                  <c:v>60.435000000000002</c:v>
                </c:pt>
                <c:pt idx="8">
                  <c:v>58.74</c:v>
                </c:pt>
                <c:pt idx="9">
                  <c:v>58.74</c:v>
                </c:pt>
                <c:pt idx="10">
                  <c:v>58.17</c:v>
                </c:pt>
                <c:pt idx="11">
                  <c:v>58.17</c:v>
                </c:pt>
                <c:pt idx="12">
                  <c:v>58.17</c:v>
                </c:pt>
                <c:pt idx="13">
                  <c:v>49.13</c:v>
                </c:pt>
                <c:pt idx="14">
                  <c:v>44.552</c:v>
                </c:pt>
                <c:pt idx="15">
                  <c:v>42.586999999999996</c:v>
                </c:pt>
                <c:pt idx="16">
                  <c:v>39.310999999999993</c:v>
                </c:pt>
                <c:pt idx="17">
                  <c:v>35.173000000000002</c:v>
                </c:pt>
                <c:pt idx="18">
                  <c:v>32.879000000000005</c:v>
                </c:pt>
                <c:pt idx="19">
                  <c:v>29.670999999999999</c:v>
                </c:pt>
                <c:pt idx="20">
                  <c:v>28.067</c:v>
                </c:pt>
                <c:pt idx="21">
                  <c:v>28.067</c:v>
                </c:pt>
                <c:pt idx="22">
                  <c:v>26.366</c:v>
                </c:pt>
                <c:pt idx="23">
                  <c:v>23.73</c:v>
                </c:pt>
                <c:pt idx="24">
                  <c:v>22.817000000000043</c:v>
                </c:pt>
              </c:numCache>
            </c:numRef>
          </c:yVal>
        </c:ser>
        <c:ser>
          <c:idx val="1"/>
          <c:order val="1"/>
          <c:tx>
            <c:strRef>
              <c:f>Sheet1!$C$1</c:f>
              <c:strCache>
                <c:ptCount val="1"/>
                <c:pt idx="0">
                  <c:v>1990-1996 (N = 268)</c:v>
                </c:pt>
              </c:strCache>
            </c:strRef>
          </c:tx>
          <c:spPr>
            <a:ln w="41275">
              <a:solidFill>
                <a:srgbClr val="FF0000"/>
              </a:solidFill>
              <a:prstDash val="solid"/>
            </a:ln>
          </c:spPr>
          <c:marker>
            <c:symbol val="none"/>
          </c:marker>
          <c:xVal>
            <c:numRef>
              <c:f>Sheet1!$A$2:$A$32</c:f>
              <c:numCache>
                <c:formatCode>General</c:formatCode>
                <c:ptCount val="31"/>
                <c:pt idx="0">
                  <c:v>0</c:v>
                </c:pt>
                <c:pt idx="1">
                  <c:v>8.3300000000000041E-2</c:v>
                </c:pt>
                <c:pt idx="2">
                  <c:v>0.16669999999999999</c:v>
                </c:pt>
                <c:pt idx="3">
                  <c:v>0.25</c:v>
                </c:pt>
                <c:pt idx="4">
                  <c:v>0.33330000000000104</c:v>
                </c:pt>
                <c:pt idx="5">
                  <c:v>0.41670000000000001</c:v>
                </c:pt>
                <c:pt idx="6">
                  <c:v>0.5</c:v>
                </c:pt>
                <c:pt idx="7">
                  <c:v>0.58329999999999949</c:v>
                </c:pt>
                <c:pt idx="8">
                  <c:v>0.66670000000000185</c:v>
                </c:pt>
                <c:pt idx="9">
                  <c:v>0.75000000000000133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Sheet1!$C$2:$C$32</c:f>
              <c:numCache>
                <c:formatCode>General</c:formatCode>
                <c:ptCount val="31"/>
                <c:pt idx="0">
                  <c:v>100</c:v>
                </c:pt>
                <c:pt idx="1">
                  <c:v>89.549000000000007</c:v>
                </c:pt>
                <c:pt idx="2">
                  <c:v>82.037000000000006</c:v>
                </c:pt>
                <c:pt idx="3">
                  <c:v>79.757999999999996</c:v>
                </c:pt>
                <c:pt idx="4">
                  <c:v>78.239000000000004</c:v>
                </c:pt>
                <c:pt idx="5">
                  <c:v>76.72</c:v>
                </c:pt>
                <c:pt idx="6">
                  <c:v>74.061000000000007</c:v>
                </c:pt>
                <c:pt idx="7">
                  <c:v>74.061000000000007</c:v>
                </c:pt>
                <c:pt idx="8">
                  <c:v>72.918000000000006</c:v>
                </c:pt>
                <c:pt idx="9">
                  <c:v>72.536000000000001</c:v>
                </c:pt>
                <c:pt idx="10">
                  <c:v>71.009</c:v>
                </c:pt>
                <c:pt idx="11">
                  <c:v>69.864000000000004</c:v>
                </c:pt>
                <c:pt idx="12">
                  <c:v>67.955000000000013</c:v>
                </c:pt>
                <c:pt idx="13">
                  <c:v>58.636000000000003</c:v>
                </c:pt>
                <c:pt idx="14">
                  <c:v>51.13</c:v>
                </c:pt>
                <c:pt idx="15">
                  <c:v>43.688000000000002</c:v>
                </c:pt>
                <c:pt idx="16">
                  <c:v>38.42</c:v>
                </c:pt>
                <c:pt idx="17">
                  <c:v>34.627000000000002</c:v>
                </c:pt>
                <c:pt idx="18">
                  <c:v>32.689</c:v>
                </c:pt>
                <c:pt idx="19">
                  <c:v>28.097999999999999</c:v>
                </c:pt>
                <c:pt idx="20">
                  <c:v>25.893999999999988</c:v>
                </c:pt>
                <c:pt idx="21">
                  <c:v>24.228999999999989</c:v>
                </c:pt>
                <c:pt idx="22">
                  <c:v>21.974999999999987</c:v>
                </c:pt>
                <c:pt idx="23">
                  <c:v>20.847999999999999</c:v>
                </c:pt>
                <c:pt idx="24">
                  <c:v>17.864000000000001</c:v>
                </c:pt>
                <c:pt idx="25">
                  <c:v>17.22599999999996</c:v>
                </c:pt>
                <c:pt idx="26">
                  <c:v>17.22599999999996</c:v>
                </c:pt>
                <c:pt idx="27">
                  <c:v>15.848000000000001</c:v>
                </c:pt>
                <c:pt idx="28">
                  <c:v>15.056000000000004</c:v>
                </c:pt>
                <c:pt idx="29">
                  <c:v>15.056000000000004</c:v>
                </c:pt>
                <c:pt idx="30">
                  <c:v>13.981</c:v>
                </c:pt>
              </c:numCache>
            </c:numRef>
          </c:yVal>
        </c:ser>
        <c:ser>
          <c:idx val="2"/>
          <c:order val="2"/>
          <c:tx>
            <c:strRef>
              <c:f>Sheet1!$D$1</c:f>
              <c:strCache>
                <c:ptCount val="1"/>
                <c:pt idx="0">
                  <c:v>1997-2003 (N = 136)</c:v>
                </c:pt>
              </c:strCache>
            </c:strRef>
          </c:tx>
          <c:spPr>
            <a:ln w="41275">
              <a:solidFill>
                <a:srgbClr val="00FF00"/>
              </a:solidFill>
              <a:prstDash val="solid"/>
            </a:ln>
          </c:spPr>
          <c:marker>
            <c:symbol val="none"/>
          </c:marker>
          <c:xVal>
            <c:numRef>
              <c:f>Sheet1!$A$2:$A$32</c:f>
              <c:numCache>
                <c:formatCode>General</c:formatCode>
                <c:ptCount val="31"/>
                <c:pt idx="0">
                  <c:v>0</c:v>
                </c:pt>
                <c:pt idx="1">
                  <c:v>8.3300000000000041E-2</c:v>
                </c:pt>
                <c:pt idx="2">
                  <c:v>0.16669999999999999</c:v>
                </c:pt>
                <c:pt idx="3">
                  <c:v>0.25</c:v>
                </c:pt>
                <c:pt idx="4">
                  <c:v>0.33330000000000104</c:v>
                </c:pt>
                <c:pt idx="5">
                  <c:v>0.41670000000000001</c:v>
                </c:pt>
                <c:pt idx="6">
                  <c:v>0.5</c:v>
                </c:pt>
                <c:pt idx="7">
                  <c:v>0.58329999999999949</c:v>
                </c:pt>
                <c:pt idx="8">
                  <c:v>0.66670000000000185</c:v>
                </c:pt>
                <c:pt idx="9">
                  <c:v>0.75000000000000133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Sheet1!$D$2:$D$32</c:f>
              <c:numCache>
                <c:formatCode>General</c:formatCode>
                <c:ptCount val="31"/>
                <c:pt idx="0">
                  <c:v>100</c:v>
                </c:pt>
                <c:pt idx="1">
                  <c:v>82.203999999999994</c:v>
                </c:pt>
                <c:pt idx="2">
                  <c:v>75.477999999999994</c:v>
                </c:pt>
                <c:pt idx="3">
                  <c:v>72.459000000000003</c:v>
                </c:pt>
                <c:pt idx="4">
                  <c:v>71.705000000000013</c:v>
                </c:pt>
                <c:pt idx="5">
                  <c:v>69.415999999999997</c:v>
                </c:pt>
                <c:pt idx="6">
                  <c:v>66.364999999999995</c:v>
                </c:pt>
                <c:pt idx="7">
                  <c:v>66.364999999999995</c:v>
                </c:pt>
                <c:pt idx="8">
                  <c:v>66.364999999999995</c:v>
                </c:pt>
                <c:pt idx="9">
                  <c:v>66.364999999999995</c:v>
                </c:pt>
                <c:pt idx="10">
                  <c:v>66.364999999999995</c:v>
                </c:pt>
                <c:pt idx="11">
                  <c:v>64.820999999999998</c:v>
                </c:pt>
                <c:pt idx="12">
                  <c:v>63.278000000000013</c:v>
                </c:pt>
                <c:pt idx="13">
                  <c:v>53.672000000000011</c:v>
                </c:pt>
                <c:pt idx="14">
                  <c:v>50.419000000000004</c:v>
                </c:pt>
                <c:pt idx="15">
                  <c:v>44.645000000000003</c:v>
                </c:pt>
                <c:pt idx="16">
                  <c:v>42.928000000000011</c:v>
                </c:pt>
                <c:pt idx="17">
                  <c:v>40.351999999999997</c:v>
                </c:pt>
                <c:pt idx="18">
                  <c:v>38.616</c:v>
                </c:pt>
                <c:pt idx="19">
                  <c:v>37.697000000000003</c:v>
                </c:pt>
                <c:pt idx="20">
                  <c:v>34.843999999999994</c:v>
                </c:pt>
                <c:pt idx="21">
                  <c:v>33.755000000000003</c:v>
                </c:pt>
                <c:pt idx="22">
                  <c:v>30.878</c:v>
                </c:pt>
                <c:pt idx="23">
                  <c:v>30.878</c:v>
                </c:pt>
                <c:pt idx="24">
                  <c:v>30.878</c:v>
                </c:pt>
              </c:numCache>
            </c:numRef>
          </c:yVal>
        </c:ser>
        <c:ser>
          <c:idx val="3"/>
          <c:order val="3"/>
          <c:tx>
            <c:strRef>
              <c:f>Sheet1!$E$1</c:f>
              <c:strCache>
                <c:ptCount val="1"/>
                <c:pt idx="0">
                  <c:v>2004-6/2011 (N = 83)</c:v>
                </c:pt>
              </c:strCache>
            </c:strRef>
          </c:tx>
          <c:spPr>
            <a:ln w="41275">
              <a:solidFill>
                <a:srgbClr val="FFFF00"/>
              </a:solidFill>
            </a:ln>
          </c:spPr>
          <c:marker>
            <c:symbol val="none"/>
          </c:marker>
          <c:xVal>
            <c:numRef>
              <c:f>Sheet1!$A$2:$A$32</c:f>
              <c:numCache>
                <c:formatCode>General</c:formatCode>
                <c:ptCount val="31"/>
                <c:pt idx="0">
                  <c:v>0</c:v>
                </c:pt>
                <c:pt idx="1">
                  <c:v>8.3300000000000041E-2</c:v>
                </c:pt>
                <c:pt idx="2">
                  <c:v>0.16669999999999999</c:v>
                </c:pt>
                <c:pt idx="3">
                  <c:v>0.25</c:v>
                </c:pt>
                <c:pt idx="4">
                  <c:v>0.33330000000000104</c:v>
                </c:pt>
                <c:pt idx="5">
                  <c:v>0.41670000000000001</c:v>
                </c:pt>
                <c:pt idx="6">
                  <c:v>0.5</c:v>
                </c:pt>
                <c:pt idx="7">
                  <c:v>0.58329999999999949</c:v>
                </c:pt>
                <c:pt idx="8">
                  <c:v>0.66670000000000185</c:v>
                </c:pt>
                <c:pt idx="9">
                  <c:v>0.75000000000000133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Sheet1!$E$2:$E$32</c:f>
              <c:numCache>
                <c:formatCode>General</c:formatCode>
                <c:ptCount val="31"/>
                <c:pt idx="0">
                  <c:v>100</c:v>
                </c:pt>
                <c:pt idx="1">
                  <c:v>84.302999999999983</c:v>
                </c:pt>
                <c:pt idx="2">
                  <c:v>81.86</c:v>
                </c:pt>
                <c:pt idx="3">
                  <c:v>81.86</c:v>
                </c:pt>
                <c:pt idx="4">
                  <c:v>80.637999999999991</c:v>
                </c:pt>
                <c:pt idx="5">
                  <c:v>79.397000000000006</c:v>
                </c:pt>
                <c:pt idx="6">
                  <c:v>78.156999999999982</c:v>
                </c:pt>
                <c:pt idx="7">
                  <c:v>78.156999999999982</c:v>
                </c:pt>
                <c:pt idx="8">
                  <c:v>78.156999999999982</c:v>
                </c:pt>
                <c:pt idx="9">
                  <c:v>78.156999999999982</c:v>
                </c:pt>
                <c:pt idx="10">
                  <c:v>76.896000000000001</c:v>
                </c:pt>
                <c:pt idx="11">
                  <c:v>76.896000000000001</c:v>
                </c:pt>
                <c:pt idx="12">
                  <c:v>76.896000000000001</c:v>
                </c:pt>
                <c:pt idx="13">
                  <c:v>68.678999999999988</c:v>
                </c:pt>
                <c:pt idx="14">
                  <c:v>60.034000000000006</c:v>
                </c:pt>
                <c:pt idx="15">
                  <c:v>55.166000000000011</c:v>
                </c:pt>
                <c:pt idx="16">
                  <c:v>51.351999999999997</c:v>
                </c:pt>
                <c:pt idx="17">
                  <c:v>48.649000000000001</c:v>
                </c:pt>
              </c:numCache>
            </c:numRef>
          </c:yVal>
        </c:ser>
        <c:axId val="126961152"/>
        <c:axId val="126963072"/>
      </c:scatterChart>
      <c:valAx>
        <c:axId val="126961152"/>
        <c:scaling>
          <c:orientation val="minMax"/>
          <c:max val="19"/>
          <c:min val="0"/>
        </c:scaling>
        <c:axPos val="b"/>
        <c:title>
          <c:tx>
            <c:rich>
              <a:bodyPr/>
              <a:lstStyle/>
              <a:p>
                <a:pPr>
                  <a:defRPr sz="1700"/>
                </a:pPr>
                <a:r>
                  <a:rPr lang="en-US" sz="1700" dirty="0" smtClean="0"/>
                  <a:t>Years</a:t>
                </a:r>
                <a:endParaRPr lang="en-US" sz="1700" dirty="0"/>
              </a:p>
            </c:rich>
          </c:tx>
        </c:title>
        <c:numFmt formatCode="#,##0" sourceLinked="0"/>
        <c:tickLblPos val="nextTo"/>
        <c:txPr>
          <a:bodyPr rot="0"/>
          <a:lstStyle/>
          <a:p>
            <a:pPr>
              <a:defRPr sz="1500" b="1"/>
            </a:pPr>
            <a:endParaRPr lang="en-US"/>
          </a:p>
        </c:txPr>
        <c:crossAx val="126963072"/>
        <c:crosses val="autoZero"/>
        <c:crossBetween val="midCat"/>
        <c:majorUnit val="1"/>
      </c:valAx>
      <c:valAx>
        <c:axId val="126963072"/>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title>
        <c:numFmt formatCode="General" sourceLinked="1"/>
        <c:tickLblPos val="nextTo"/>
        <c:txPr>
          <a:bodyPr/>
          <a:lstStyle/>
          <a:p>
            <a:pPr>
              <a:defRPr sz="1500" b="1"/>
            </a:pPr>
            <a:endParaRPr lang="en-US"/>
          </a:p>
        </c:txPr>
        <c:crossAx val="126961152"/>
        <c:crosses val="autoZero"/>
        <c:crossBetween val="midCat"/>
        <c:majorUnit val="25"/>
      </c:valAx>
      <c:spPr>
        <a:solidFill>
          <a:schemeClr val="bg2"/>
        </a:solidFill>
        <a:ln>
          <a:solidFill>
            <a:schemeClr val="tx1"/>
          </a:solidFill>
        </a:ln>
      </c:spPr>
    </c:plotArea>
    <c:legend>
      <c:legendPos val="r"/>
      <c:layout>
        <c:manualLayout>
          <c:xMode val="edge"/>
          <c:yMode val="edge"/>
          <c:x val="0.69894536966065079"/>
          <c:y val="4.7852637371941655E-2"/>
          <c:w val="0.23995575221238941"/>
          <c:h val="0.23100668868004404"/>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ser>
          <c:idx val="0"/>
          <c:order val="0"/>
          <c:tx>
            <c:strRef>
              <c:f>Sheet1!$B$1</c:f>
              <c:strCache>
                <c:ptCount val="1"/>
                <c:pt idx="0">
                  <c:v>1982-1989 (N = 100)</c:v>
                </c:pt>
              </c:strCache>
            </c:strRef>
          </c:tx>
          <c:spPr>
            <a:ln w="41275">
              <a:solidFill>
                <a:srgbClr val="4DEAF1"/>
              </a:solidFill>
            </a:ln>
          </c:spPr>
          <c:marker>
            <c:symbol val="none"/>
          </c:marker>
          <c:xVal>
            <c:numRef>
              <c:f>Sheet1!$A$2:$A$33</c:f>
              <c:numCache>
                <c:formatCode>General</c:formatCode>
                <c:ptCount val="32"/>
                <c:pt idx="0">
                  <c:v>0</c:v>
                </c:pt>
                <c:pt idx="1">
                  <c:v>8.3300000000000041E-2</c:v>
                </c:pt>
                <c:pt idx="2">
                  <c:v>0.16669999999999999</c:v>
                </c:pt>
                <c:pt idx="3">
                  <c:v>0.25</c:v>
                </c:pt>
                <c:pt idx="4">
                  <c:v>0.33330000000000126</c:v>
                </c:pt>
                <c:pt idx="5">
                  <c:v>0.41670000000000001</c:v>
                </c:pt>
                <c:pt idx="6">
                  <c:v>0.5</c:v>
                </c:pt>
                <c:pt idx="7">
                  <c:v>0.58329999999999949</c:v>
                </c:pt>
                <c:pt idx="8">
                  <c:v>0.66670000000000218</c:v>
                </c:pt>
                <c:pt idx="9">
                  <c:v>0.75000000000000155</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Sheet1!$B$2:$B$33</c:f>
              <c:numCache>
                <c:formatCode>General</c:formatCode>
                <c:ptCount val="32"/>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84.458000000000013</c:v>
                </c:pt>
                <c:pt idx="14">
                  <c:v>76.588999999999999</c:v>
                </c:pt>
                <c:pt idx="15">
                  <c:v>73.209999999999994</c:v>
                </c:pt>
                <c:pt idx="16">
                  <c:v>67.578999999999979</c:v>
                </c:pt>
                <c:pt idx="17">
                  <c:v>60.465000000000003</c:v>
                </c:pt>
                <c:pt idx="18">
                  <c:v>56.522000000000013</c:v>
                </c:pt>
                <c:pt idx="19">
                  <c:v>51.007000000000005</c:v>
                </c:pt>
                <c:pt idx="20">
                  <c:v>48.25</c:v>
                </c:pt>
                <c:pt idx="21">
                  <c:v>48.25</c:v>
                </c:pt>
                <c:pt idx="22">
                  <c:v>45.326000000000001</c:v>
                </c:pt>
                <c:pt idx="23">
                  <c:v>40.793000000000013</c:v>
                </c:pt>
                <c:pt idx="24">
                  <c:v>39.224000000000011</c:v>
                </c:pt>
                <c:pt idx="25">
                  <c:v>34.380999999999993</c:v>
                </c:pt>
                <c:pt idx="26">
                  <c:v>29.224</c:v>
                </c:pt>
                <c:pt idx="27">
                  <c:v>29.224</c:v>
                </c:pt>
                <c:pt idx="28">
                  <c:v>27.396999999999988</c:v>
                </c:pt>
                <c:pt idx="29">
                  <c:v>27.396999999999988</c:v>
                </c:pt>
                <c:pt idx="30">
                  <c:v>27.396999999999988</c:v>
                </c:pt>
                <c:pt idx="31">
                  <c:v>27.396999999999988</c:v>
                </c:pt>
              </c:numCache>
            </c:numRef>
          </c:yVal>
        </c:ser>
        <c:ser>
          <c:idx val="1"/>
          <c:order val="1"/>
          <c:tx>
            <c:strRef>
              <c:f>Sheet1!$C$1</c:f>
              <c:strCache>
                <c:ptCount val="1"/>
                <c:pt idx="0">
                  <c:v>1990-1996 (N = 179)</c:v>
                </c:pt>
              </c:strCache>
            </c:strRef>
          </c:tx>
          <c:spPr>
            <a:ln w="41275">
              <a:solidFill>
                <a:srgbClr val="FF0000"/>
              </a:solidFill>
              <a:prstDash val="solid"/>
            </a:ln>
          </c:spPr>
          <c:marker>
            <c:symbol val="none"/>
          </c:marker>
          <c:xVal>
            <c:numRef>
              <c:f>Sheet1!$A$2:$A$33</c:f>
              <c:numCache>
                <c:formatCode>General</c:formatCode>
                <c:ptCount val="32"/>
                <c:pt idx="0">
                  <c:v>0</c:v>
                </c:pt>
                <c:pt idx="1">
                  <c:v>8.3300000000000041E-2</c:v>
                </c:pt>
                <c:pt idx="2">
                  <c:v>0.16669999999999999</c:v>
                </c:pt>
                <c:pt idx="3">
                  <c:v>0.25</c:v>
                </c:pt>
                <c:pt idx="4">
                  <c:v>0.33330000000000126</c:v>
                </c:pt>
                <c:pt idx="5">
                  <c:v>0.41670000000000001</c:v>
                </c:pt>
                <c:pt idx="6">
                  <c:v>0.5</c:v>
                </c:pt>
                <c:pt idx="7">
                  <c:v>0.58329999999999949</c:v>
                </c:pt>
                <c:pt idx="8">
                  <c:v>0.66670000000000218</c:v>
                </c:pt>
                <c:pt idx="9">
                  <c:v>0.75000000000000155</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Sheet1!$C$2:$C$33</c:f>
              <c:numCache>
                <c:formatCode>General</c:formatCode>
                <c:ptCount val="32"/>
                <c:pt idx="0">
                  <c:v>100</c:v>
                </c:pt>
                <c:pt idx="1">
                  <c:v>100</c:v>
                </c:pt>
                <c:pt idx="2">
                  <c:v>100</c:v>
                </c:pt>
                <c:pt idx="3">
                  <c:v>100</c:v>
                </c:pt>
                <c:pt idx="4">
                  <c:v>100</c:v>
                </c:pt>
                <c:pt idx="5">
                  <c:v>100</c:v>
                </c:pt>
                <c:pt idx="6">
                  <c:v>100</c:v>
                </c:pt>
                <c:pt idx="7">
                  <c:v>100</c:v>
                </c:pt>
                <c:pt idx="8">
                  <c:v>100</c:v>
                </c:pt>
                <c:pt idx="9">
                  <c:v>100</c:v>
                </c:pt>
                <c:pt idx="10">
                  <c:v>100</c:v>
                </c:pt>
                <c:pt idx="11">
                  <c:v>100</c:v>
                </c:pt>
                <c:pt idx="12">
                  <c:v>99.44100000000023</c:v>
                </c:pt>
                <c:pt idx="13">
                  <c:v>85.804000000000002</c:v>
                </c:pt>
                <c:pt idx="14">
                  <c:v>74.819999999999993</c:v>
                </c:pt>
                <c:pt idx="15">
                  <c:v>63.931000000000004</c:v>
                </c:pt>
                <c:pt idx="16">
                  <c:v>56.222000000000108</c:v>
                </c:pt>
                <c:pt idx="17">
                  <c:v>50.671000000000006</c:v>
                </c:pt>
                <c:pt idx="18">
                  <c:v>47.835000000000001</c:v>
                </c:pt>
                <c:pt idx="19">
                  <c:v>41.117000000000004</c:v>
                </c:pt>
                <c:pt idx="20">
                  <c:v>37.892000000000003</c:v>
                </c:pt>
                <c:pt idx="21">
                  <c:v>35.454999999999998</c:v>
                </c:pt>
                <c:pt idx="22">
                  <c:v>32.157000000000004</c:v>
                </c:pt>
                <c:pt idx="23">
                  <c:v>30.507999999999999</c:v>
                </c:pt>
                <c:pt idx="24">
                  <c:v>26.141999999999999</c:v>
                </c:pt>
                <c:pt idx="25">
                  <c:v>25.207999999999988</c:v>
                </c:pt>
                <c:pt idx="26">
                  <c:v>25.207999999999988</c:v>
                </c:pt>
                <c:pt idx="27">
                  <c:v>23.192</c:v>
                </c:pt>
                <c:pt idx="28">
                  <c:v>22.032</c:v>
                </c:pt>
                <c:pt idx="29">
                  <c:v>22.032</c:v>
                </c:pt>
                <c:pt idx="30">
                  <c:v>20.457999999999988</c:v>
                </c:pt>
              </c:numCache>
            </c:numRef>
          </c:yVal>
        </c:ser>
        <c:ser>
          <c:idx val="2"/>
          <c:order val="2"/>
          <c:tx>
            <c:strRef>
              <c:f>Sheet1!$D$1</c:f>
              <c:strCache>
                <c:ptCount val="1"/>
                <c:pt idx="0">
                  <c:v>1997-2003 (N = 82)</c:v>
                </c:pt>
              </c:strCache>
            </c:strRef>
          </c:tx>
          <c:spPr>
            <a:ln w="41275">
              <a:solidFill>
                <a:srgbClr val="00FF00"/>
              </a:solidFill>
              <a:prstDash val="solid"/>
            </a:ln>
          </c:spPr>
          <c:marker>
            <c:symbol val="none"/>
          </c:marker>
          <c:xVal>
            <c:numRef>
              <c:f>Sheet1!$A$2:$A$33</c:f>
              <c:numCache>
                <c:formatCode>General</c:formatCode>
                <c:ptCount val="32"/>
                <c:pt idx="0">
                  <c:v>0</c:v>
                </c:pt>
                <c:pt idx="1">
                  <c:v>8.3300000000000041E-2</c:v>
                </c:pt>
                <c:pt idx="2">
                  <c:v>0.16669999999999999</c:v>
                </c:pt>
                <c:pt idx="3">
                  <c:v>0.25</c:v>
                </c:pt>
                <c:pt idx="4">
                  <c:v>0.33330000000000126</c:v>
                </c:pt>
                <c:pt idx="5">
                  <c:v>0.41670000000000001</c:v>
                </c:pt>
                <c:pt idx="6">
                  <c:v>0.5</c:v>
                </c:pt>
                <c:pt idx="7">
                  <c:v>0.58329999999999949</c:v>
                </c:pt>
                <c:pt idx="8">
                  <c:v>0.66670000000000218</c:v>
                </c:pt>
                <c:pt idx="9">
                  <c:v>0.75000000000000155</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Sheet1!$D$2:$D$33</c:f>
              <c:numCache>
                <c:formatCode>General</c:formatCode>
                <c:ptCount val="32"/>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84.819000000000003</c:v>
                </c:pt>
                <c:pt idx="14">
                  <c:v>79.677999999999983</c:v>
                </c:pt>
                <c:pt idx="15">
                  <c:v>70.554000000000002</c:v>
                </c:pt>
                <c:pt idx="16">
                  <c:v>67.84</c:v>
                </c:pt>
                <c:pt idx="17">
                  <c:v>63.77</c:v>
                </c:pt>
                <c:pt idx="18">
                  <c:v>61.026000000000003</c:v>
                </c:pt>
                <c:pt idx="19">
                  <c:v>59.573</c:v>
                </c:pt>
                <c:pt idx="20">
                  <c:v>55.065000000000012</c:v>
                </c:pt>
                <c:pt idx="21">
                  <c:v>53.343999999999994</c:v>
                </c:pt>
                <c:pt idx="22">
                  <c:v>48.798000000000108</c:v>
                </c:pt>
                <c:pt idx="23">
                  <c:v>48.798000000000108</c:v>
                </c:pt>
                <c:pt idx="24">
                  <c:v>48.798000000000108</c:v>
                </c:pt>
              </c:numCache>
            </c:numRef>
          </c:yVal>
        </c:ser>
        <c:ser>
          <c:idx val="3"/>
          <c:order val="3"/>
          <c:tx>
            <c:strRef>
              <c:f>Sheet1!$E$1</c:f>
              <c:strCache>
                <c:ptCount val="1"/>
                <c:pt idx="0">
                  <c:v>2004-6/2011 (N = 60)</c:v>
                </c:pt>
              </c:strCache>
            </c:strRef>
          </c:tx>
          <c:spPr>
            <a:ln w="41275">
              <a:solidFill>
                <a:srgbClr val="FFFF00"/>
              </a:solidFill>
            </a:ln>
          </c:spPr>
          <c:marker>
            <c:symbol val="none"/>
          </c:marker>
          <c:xVal>
            <c:numRef>
              <c:f>Sheet1!$A$2:$A$33</c:f>
              <c:numCache>
                <c:formatCode>General</c:formatCode>
                <c:ptCount val="32"/>
                <c:pt idx="0">
                  <c:v>0</c:v>
                </c:pt>
                <c:pt idx="1">
                  <c:v>8.3300000000000041E-2</c:v>
                </c:pt>
                <c:pt idx="2">
                  <c:v>0.16669999999999999</c:v>
                </c:pt>
                <c:pt idx="3">
                  <c:v>0.25</c:v>
                </c:pt>
                <c:pt idx="4">
                  <c:v>0.33330000000000126</c:v>
                </c:pt>
                <c:pt idx="5">
                  <c:v>0.41670000000000001</c:v>
                </c:pt>
                <c:pt idx="6">
                  <c:v>0.5</c:v>
                </c:pt>
                <c:pt idx="7">
                  <c:v>0.58329999999999949</c:v>
                </c:pt>
                <c:pt idx="8">
                  <c:v>0.66670000000000218</c:v>
                </c:pt>
                <c:pt idx="9">
                  <c:v>0.75000000000000155</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Sheet1!$E$2:$E$33</c:f>
              <c:numCache>
                <c:formatCode>General</c:formatCode>
                <c:ptCount val="32"/>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89.313999999999993</c:v>
                </c:pt>
                <c:pt idx="14">
                  <c:v>78.070999999999998</c:v>
                </c:pt>
                <c:pt idx="15">
                  <c:v>71.741000000000184</c:v>
                </c:pt>
                <c:pt idx="16">
                  <c:v>66.781000000000006</c:v>
                </c:pt>
                <c:pt idx="17">
                  <c:v>63.266000000000012</c:v>
                </c:pt>
              </c:numCache>
            </c:numRef>
          </c:yVal>
        </c:ser>
        <c:axId val="127006976"/>
        <c:axId val="127013248"/>
      </c:scatterChart>
      <c:valAx>
        <c:axId val="127006976"/>
        <c:scaling>
          <c:orientation val="minMax"/>
          <c:max val="20"/>
          <c:min val="0"/>
        </c:scaling>
        <c:axPos val="b"/>
        <c:title>
          <c:tx>
            <c:rich>
              <a:bodyPr/>
              <a:lstStyle/>
              <a:p>
                <a:pPr>
                  <a:defRPr sz="1700"/>
                </a:pPr>
                <a:r>
                  <a:rPr lang="en-US" sz="1700" dirty="0" smtClean="0"/>
                  <a:t>Years</a:t>
                </a:r>
                <a:endParaRPr lang="en-US" sz="1700" dirty="0"/>
              </a:p>
            </c:rich>
          </c:tx>
        </c:title>
        <c:numFmt formatCode="#,##0" sourceLinked="0"/>
        <c:tickLblPos val="nextTo"/>
        <c:txPr>
          <a:bodyPr rot="0"/>
          <a:lstStyle/>
          <a:p>
            <a:pPr>
              <a:defRPr sz="1500" b="1"/>
            </a:pPr>
            <a:endParaRPr lang="en-US"/>
          </a:p>
        </c:txPr>
        <c:crossAx val="127013248"/>
        <c:crosses val="autoZero"/>
        <c:crossBetween val="midCat"/>
        <c:majorUnit val="1"/>
      </c:valAx>
      <c:valAx>
        <c:axId val="127013248"/>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title>
        <c:numFmt formatCode="General" sourceLinked="1"/>
        <c:tickLblPos val="nextTo"/>
        <c:txPr>
          <a:bodyPr/>
          <a:lstStyle/>
          <a:p>
            <a:pPr>
              <a:defRPr sz="1500" b="1"/>
            </a:pPr>
            <a:endParaRPr lang="en-US"/>
          </a:p>
        </c:txPr>
        <c:crossAx val="127006976"/>
        <c:crosses val="autoZero"/>
        <c:crossBetween val="midCat"/>
        <c:majorUnit val="25"/>
      </c:valAx>
      <c:spPr>
        <a:solidFill>
          <a:schemeClr val="bg2"/>
        </a:solidFill>
        <a:ln>
          <a:solidFill>
            <a:schemeClr val="tx1"/>
          </a:solidFill>
        </a:ln>
      </c:spPr>
    </c:plotArea>
    <c:legend>
      <c:legendPos val="r"/>
      <c:layout>
        <c:manualLayout>
          <c:xMode val="edge"/>
          <c:yMode val="edge"/>
          <c:x val="0.42460908647481038"/>
          <c:y val="6.3981669630005941E-2"/>
          <c:w val="0.51491893712400993"/>
          <c:h val="0.17455507577681822"/>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0564885141569696"/>
          <c:y val="0.11423567013800821"/>
          <c:w val="0.86853006759110862"/>
          <c:h val="0.69009736686140044"/>
        </c:manualLayout>
      </c:layout>
      <c:lineChart>
        <c:grouping val="standard"/>
        <c:ser>
          <c:idx val="0"/>
          <c:order val="0"/>
          <c:tx>
            <c:strRef>
              <c:f>Sheet1!$A$2</c:f>
              <c:strCache>
                <c:ptCount val="1"/>
                <c:pt idx="0">
                  <c:v>Bronchiolitis</c:v>
                </c:pt>
              </c:strCache>
            </c:strRef>
          </c:tx>
          <c:spPr>
            <a:ln w="41275">
              <a:solidFill>
                <a:srgbClr val="FF0000"/>
              </a:solidFill>
            </a:ln>
          </c:spPr>
          <c:marker>
            <c:symbol val="diamond"/>
            <c:size val="9"/>
            <c:spPr>
              <a:solidFill>
                <a:srgbClr val="FF0000"/>
              </a:solidFill>
              <a:ln>
                <a:solidFill>
                  <a:srgbClr val="FF0000"/>
                </a:solidFill>
              </a:ln>
            </c:spPr>
          </c:marker>
          <c:cat>
            <c:strRef>
              <c:f>Sheet1!$B$1:$F$1</c:f>
              <c:strCache>
                <c:ptCount val="5"/>
                <c:pt idx="0">
                  <c:v>0-30 Days
(N = 43)</c:v>
                </c:pt>
                <c:pt idx="1">
                  <c:v>31 Days - 1 Year (N =45)</c:v>
                </c:pt>
                <c:pt idx="2">
                  <c:v>&gt;1 Year - 3 Years (N = 46)</c:v>
                </c:pt>
                <c:pt idx="3">
                  <c:v>&gt;3 Years - 5 Years (N = 36)</c:v>
                </c:pt>
                <c:pt idx="4">
                  <c:v>&gt;5 Years
(N = 66)</c:v>
                </c:pt>
              </c:strCache>
            </c:strRef>
          </c:cat>
          <c:val>
            <c:numRef>
              <c:f>Sheet1!$B$2:$F$2</c:f>
              <c:numCache>
                <c:formatCode>General</c:formatCode>
                <c:ptCount val="5"/>
                <c:pt idx="0">
                  <c:v>0</c:v>
                </c:pt>
                <c:pt idx="1">
                  <c:v>2.2000000000000002</c:v>
                </c:pt>
                <c:pt idx="2">
                  <c:v>45.7</c:v>
                </c:pt>
                <c:pt idx="3">
                  <c:v>38.9</c:v>
                </c:pt>
                <c:pt idx="4">
                  <c:v>27.3</c:v>
                </c:pt>
              </c:numCache>
            </c:numRef>
          </c:val>
        </c:ser>
        <c:ser>
          <c:idx val="1"/>
          <c:order val="1"/>
          <c:tx>
            <c:strRef>
              <c:f>Sheet1!$A$3</c:f>
              <c:strCache>
                <c:ptCount val="1"/>
                <c:pt idx="0">
                  <c:v>Infection (Non-CMV)</c:v>
                </c:pt>
              </c:strCache>
            </c:strRef>
          </c:tx>
          <c:spPr>
            <a:ln w="41275">
              <a:solidFill>
                <a:srgbClr val="FFFF00"/>
              </a:solidFill>
              <a:prstDash val="solid"/>
            </a:ln>
          </c:spPr>
          <c:marker>
            <c:symbol val="diamond"/>
            <c:size val="9"/>
            <c:spPr>
              <a:solidFill>
                <a:srgbClr val="FFFF00"/>
              </a:solidFill>
              <a:ln>
                <a:solidFill>
                  <a:srgbClr val="FFFF00"/>
                </a:solidFill>
              </a:ln>
            </c:spPr>
          </c:marker>
          <c:cat>
            <c:strRef>
              <c:f>Sheet1!$B$1:$F$1</c:f>
              <c:strCache>
                <c:ptCount val="5"/>
                <c:pt idx="0">
                  <c:v>0-30 Days
(N = 43)</c:v>
                </c:pt>
                <c:pt idx="1">
                  <c:v>31 Days - 1 Year (N =45)</c:v>
                </c:pt>
                <c:pt idx="2">
                  <c:v>&gt;1 Year - 3 Years (N = 46)</c:v>
                </c:pt>
                <c:pt idx="3">
                  <c:v>&gt;3 Years - 5 Years (N = 36)</c:v>
                </c:pt>
                <c:pt idx="4">
                  <c:v>&gt;5 Years
(N = 66)</c:v>
                </c:pt>
              </c:strCache>
            </c:strRef>
          </c:cat>
          <c:val>
            <c:numRef>
              <c:f>Sheet1!$B$3:$F$3</c:f>
              <c:numCache>
                <c:formatCode>General</c:formatCode>
                <c:ptCount val="5"/>
                <c:pt idx="0">
                  <c:v>11.6</c:v>
                </c:pt>
                <c:pt idx="1">
                  <c:v>33.300000000000004</c:v>
                </c:pt>
                <c:pt idx="2">
                  <c:v>8.7000000000000011</c:v>
                </c:pt>
                <c:pt idx="3">
                  <c:v>5.6</c:v>
                </c:pt>
                <c:pt idx="4">
                  <c:v>25.8</c:v>
                </c:pt>
              </c:numCache>
            </c:numRef>
          </c:val>
        </c:ser>
        <c:ser>
          <c:idx val="2"/>
          <c:order val="2"/>
          <c:tx>
            <c:strRef>
              <c:f>Sheet1!$A$4</c:f>
              <c:strCache>
                <c:ptCount val="1"/>
                <c:pt idx="0">
                  <c:v>Graft Failure</c:v>
                </c:pt>
              </c:strCache>
            </c:strRef>
          </c:tx>
          <c:spPr>
            <a:ln w="41275">
              <a:solidFill>
                <a:srgbClr val="00FF00"/>
              </a:solidFill>
            </a:ln>
          </c:spPr>
          <c:marker>
            <c:symbol val="diamond"/>
            <c:size val="9"/>
            <c:spPr>
              <a:solidFill>
                <a:srgbClr val="00FF00"/>
              </a:solidFill>
              <a:ln>
                <a:solidFill>
                  <a:srgbClr val="00FF00"/>
                </a:solidFill>
              </a:ln>
            </c:spPr>
          </c:marker>
          <c:cat>
            <c:strRef>
              <c:f>Sheet1!$B$1:$F$1</c:f>
              <c:strCache>
                <c:ptCount val="5"/>
                <c:pt idx="0">
                  <c:v>0-30 Days
(N = 43)</c:v>
                </c:pt>
                <c:pt idx="1">
                  <c:v>31 Days - 1 Year (N =45)</c:v>
                </c:pt>
                <c:pt idx="2">
                  <c:v>&gt;1 Year - 3 Years (N = 46)</c:v>
                </c:pt>
                <c:pt idx="3">
                  <c:v>&gt;3 Years - 5 Years (N = 36)</c:v>
                </c:pt>
                <c:pt idx="4">
                  <c:v>&gt;5 Years
(N = 66)</c:v>
                </c:pt>
              </c:strCache>
            </c:strRef>
          </c:cat>
          <c:val>
            <c:numRef>
              <c:f>Sheet1!$B$4:$F$4</c:f>
              <c:numCache>
                <c:formatCode>General</c:formatCode>
                <c:ptCount val="5"/>
                <c:pt idx="0">
                  <c:v>34.9</c:v>
                </c:pt>
                <c:pt idx="1">
                  <c:v>20</c:v>
                </c:pt>
                <c:pt idx="2">
                  <c:v>26.1</c:v>
                </c:pt>
                <c:pt idx="3">
                  <c:v>33.300000000000004</c:v>
                </c:pt>
                <c:pt idx="4">
                  <c:v>19.7</c:v>
                </c:pt>
              </c:numCache>
            </c:numRef>
          </c:val>
        </c:ser>
        <c:ser>
          <c:idx val="3"/>
          <c:order val="3"/>
          <c:tx>
            <c:strRef>
              <c:f>Sheet1!$A$5</c:f>
              <c:strCache>
                <c:ptCount val="1"/>
                <c:pt idx="0">
                  <c:v>Cardiovascular</c:v>
                </c:pt>
              </c:strCache>
            </c:strRef>
          </c:tx>
          <c:spPr>
            <a:ln w="41275">
              <a:solidFill>
                <a:srgbClr val="00FFFF"/>
              </a:solidFill>
            </a:ln>
          </c:spPr>
          <c:marker>
            <c:symbol val="diamond"/>
            <c:size val="9"/>
            <c:spPr>
              <a:solidFill>
                <a:srgbClr val="00FFFF"/>
              </a:solidFill>
              <a:ln>
                <a:solidFill>
                  <a:srgbClr val="00FFFF"/>
                </a:solidFill>
              </a:ln>
            </c:spPr>
          </c:marker>
          <c:cat>
            <c:strRef>
              <c:f>Sheet1!$B$1:$F$1</c:f>
              <c:strCache>
                <c:ptCount val="5"/>
                <c:pt idx="0">
                  <c:v>0-30 Days
(N = 43)</c:v>
                </c:pt>
                <c:pt idx="1">
                  <c:v>31 Days - 1 Year (N =45)</c:v>
                </c:pt>
                <c:pt idx="2">
                  <c:v>&gt;1 Year - 3 Years (N = 46)</c:v>
                </c:pt>
                <c:pt idx="3">
                  <c:v>&gt;3 Years - 5 Years (N = 36)</c:v>
                </c:pt>
                <c:pt idx="4">
                  <c:v>&gt;5 Years
(N = 66)</c:v>
                </c:pt>
              </c:strCache>
            </c:strRef>
          </c:cat>
          <c:val>
            <c:numRef>
              <c:f>Sheet1!$B$5:$F$5</c:f>
              <c:numCache>
                <c:formatCode>General</c:formatCode>
                <c:ptCount val="5"/>
                <c:pt idx="0">
                  <c:v>7</c:v>
                </c:pt>
                <c:pt idx="1">
                  <c:v>4.4000000000000004</c:v>
                </c:pt>
                <c:pt idx="2">
                  <c:v>4.3</c:v>
                </c:pt>
                <c:pt idx="3">
                  <c:v>2.8</c:v>
                </c:pt>
                <c:pt idx="4">
                  <c:v>6.1</c:v>
                </c:pt>
              </c:numCache>
            </c:numRef>
          </c:val>
        </c:ser>
        <c:marker val="1"/>
        <c:axId val="128201088"/>
        <c:axId val="128203008"/>
      </c:lineChart>
      <c:catAx>
        <c:axId val="128201088"/>
        <c:scaling>
          <c:orientation val="minMax"/>
        </c:scaling>
        <c:axPos val="b"/>
        <c:numFmt formatCode="#,##0" sourceLinked="1"/>
        <c:tickLblPos val="nextTo"/>
        <c:txPr>
          <a:bodyPr rot="0"/>
          <a:lstStyle/>
          <a:p>
            <a:pPr>
              <a:defRPr sz="1400" b="1"/>
            </a:pPr>
            <a:endParaRPr lang="en-US"/>
          </a:p>
        </c:txPr>
        <c:crossAx val="128203008"/>
        <c:crosses val="autoZero"/>
        <c:auto val="1"/>
        <c:lblAlgn val="ctr"/>
        <c:lblOffset val="100"/>
      </c:catAx>
      <c:valAx>
        <c:axId val="128203008"/>
        <c:scaling>
          <c:orientation val="minMax"/>
          <c:max val="6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of Deaths</a:t>
                </a:r>
                <a:endParaRPr lang="en-US" sz="1700" b="1" i="0" baseline="0" dirty="0">
                  <a:solidFill>
                    <a:schemeClr val="tx1"/>
                  </a:solidFill>
                </a:endParaRPr>
              </a:p>
            </c:rich>
          </c:tx>
          <c:layout>
            <c:manualLayout>
              <c:xMode val="edge"/>
              <c:yMode val="edge"/>
              <c:x val="1.5476854110050425E-2"/>
              <c:y val="0.32582317331302196"/>
            </c:manualLayout>
          </c:layout>
        </c:title>
        <c:numFmt formatCode="General" sourceLinked="1"/>
        <c:tickLblPos val="nextTo"/>
        <c:txPr>
          <a:bodyPr/>
          <a:lstStyle/>
          <a:p>
            <a:pPr>
              <a:defRPr sz="1500" b="1"/>
            </a:pPr>
            <a:endParaRPr lang="en-US"/>
          </a:p>
        </c:txPr>
        <c:crossAx val="128201088"/>
        <c:crosses val="autoZero"/>
        <c:crossBetween val="between"/>
        <c:majorUnit val="10"/>
      </c:valAx>
      <c:spPr>
        <a:solidFill>
          <a:schemeClr val="bg2"/>
        </a:solidFill>
        <a:ln>
          <a:solidFill>
            <a:schemeClr val="tx1"/>
          </a:solidFill>
        </a:ln>
      </c:spPr>
    </c:plotArea>
    <c:legend>
      <c:legendPos val="r"/>
      <c:layout>
        <c:manualLayout>
          <c:xMode val="edge"/>
          <c:yMode val="edge"/>
          <c:x val="0.12237463126843762"/>
          <c:y val="4.8999237998476976E-2"/>
          <c:w val="0.84092188697652481"/>
          <c:h val="0.11120734908136483"/>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0564885141569696"/>
          <c:y val="3.9152185718164582E-2"/>
          <c:w val="0.85968051006898583"/>
          <c:h val="0.80522535976106357"/>
        </c:manualLayout>
      </c:layout>
      <c:barChart>
        <c:barDir val="col"/>
        <c:grouping val="clustered"/>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c:spPr>
          <c:dLbls>
            <c:dLbl>
              <c:idx val="0"/>
              <c:layout>
                <c:manualLayout>
                  <c:x val="-1.4749262536873156E-3"/>
                  <c:y val="5.7471264367816221E-3"/>
                </c:manualLayout>
              </c:layout>
              <c:showVal val="1"/>
            </c:dLbl>
            <c:dLbl>
              <c:idx val="3"/>
              <c:layout>
                <c:manualLayout>
                  <c:x val="0"/>
                  <c:y val="-1.7241379310344827E-2"/>
                </c:manualLayout>
              </c:layout>
              <c:showVal val="1"/>
            </c:dLbl>
            <c:spPr>
              <a:solidFill>
                <a:srgbClr val="000000"/>
              </a:solidFill>
            </c:spPr>
            <c:txPr>
              <a:bodyPr/>
              <a:lstStyle/>
              <a:p>
                <a:pPr>
                  <a:defRPr sz="1400" b="1"/>
                </a:pPr>
                <a:endParaRPr lang="en-US"/>
              </a:p>
            </c:txPr>
            <c:showVal val="1"/>
          </c:dLbls>
          <c:cat>
            <c:strRef>
              <c:f>Sheet1!$A$2:$A$6</c:f>
              <c:strCache>
                <c:ptCount val="5"/>
                <c:pt idx="0">
                  <c:v>0-10</c:v>
                </c:pt>
                <c:pt idx="1">
                  <c:v>11-17</c:v>
                </c:pt>
                <c:pt idx="2">
                  <c:v>18-34</c:v>
                </c:pt>
                <c:pt idx="3">
                  <c:v>35-49</c:v>
                </c:pt>
                <c:pt idx="4">
                  <c:v>50-59</c:v>
                </c:pt>
              </c:strCache>
            </c:strRef>
          </c:cat>
          <c:val>
            <c:numRef>
              <c:f>Sheet1!$B$2:$B$6</c:f>
              <c:numCache>
                <c:formatCode>General</c:formatCode>
                <c:ptCount val="5"/>
                <c:pt idx="0">
                  <c:v>338</c:v>
                </c:pt>
                <c:pt idx="1">
                  <c:v>154</c:v>
                </c:pt>
                <c:pt idx="2">
                  <c:v>56</c:v>
                </c:pt>
                <c:pt idx="3">
                  <c:v>39</c:v>
                </c:pt>
                <c:pt idx="4">
                  <c:v>6</c:v>
                </c:pt>
              </c:numCache>
            </c:numRef>
          </c:val>
        </c:ser>
        <c:gapWidth val="35"/>
        <c:axId val="135499136"/>
        <c:axId val="187403264"/>
      </c:barChart>
      <c:catAx>
        <c:axId val="135499136"/>
        <c:scaling>
          <c:orientation val="minMax"/>
        </c:scaling>
        <c:axPos val="b"/>
        <c:title>
          <c:tx>
            <c:rich>
              <a:bodyPr/>
              <a:lstStyle/>
              <a:p>
                <a:pPr>
                  <a:defRPr sz="1700"/>
                </a:pPr>
                <a:r>
                  <a:rPr lang="en-US" sz="1700" dirty="0" smtClean="0"/>
                  <a:t>Donor  Age (Years)</a:t>
                </a:r>
                <a:endParaRPr lang="en-US" sz="1700" dirty="0"/>
              </a:p>
            </c:rich>
          </c:tx>
          <c:layout/>
        </c:title>
        <c:numFmt formatCode="General" sourceLinked="1"/>
        <c:tickLblPos val="nextTo"/>
        <c:txPr>
          <a:bodyPr rot="0"/>
          <a:lstStyle/>
          <a:p>
            <a:pPr>
              <a:defRPr sz="1500" b="1"/>
            </a:pPr>
            <a:endParaRPr lang="en-US"/>
          </a:p>
        </c:txPr>
        <c:crossAx val="187403264"/>
        <c:crosses val="autoZero"/>
        <c:auto val="1"/>
        <c:lblAlgn val="ctr"/>
        <c:lblOffset val="100"/>
        <c:tickLblSkip val="1"/>
      </c:catAx>
      <c:valAx>
        <c:axId val="187403264"/>
        <c:scaling>
          <c:orientation val="minMax"/>
          <c:max val="40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Number of Transplants</a:t>
                </a:r>
                <a:endParaRPr lang="en-US" sz="1700" b="1" i="0" baseline="0" dirty="0">
                  <a:solidFill>
                    <a:schemeClr val="tx1"/>
                  </a:solidFill>
                </a:endParaRPr>
              </a:p>
            </c:rich>
          </c:tx>
          <c:layout>
            <c:manualLayout>
              <c:xMode val="edge"/>
              <c:yMode val="edge"/>
              <c:x val="9.6357977376721761E-4"/>
              <c:y val="0.18724613087157277"/>
            </c:manualLayout>
          </c:layout>
        </c:title>
        <c:numFmt formatCode="General" sourceLinked="1"/>
        <c:tickLblPos val="nextTo"/>
        <c:txPr>
          <a:bodyPr/>
          <a:lstStyle/>
          <a:p>
            <a:pPr>
              <a:defRPr sz="1500" b="1"/>
            </a:pPr>
            <a:endParaRPr lang="en-US"/>
          </a:p>
        </c:txPr>
        <c:crossAx val="135499136"/>
        <c:crosses val="autoZero"/>
        <c:crossBetween val="between"/>
        <c:majorUnit val="50"/>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0565872296936336"/>
          <c:y val="3.7226668387763069E-2"/>
          <c:w val="0.87711355770794031"/>
          <c:h val="0.82250053784260557"/>
        </c:manualLayout>
      </c:layout>
      <c:barChart>
        <c:barDir val="col"/>
        <c:grouping val="stacked"/>
        <c:ser>
          <c:idx val="0"/>
          <c:order val="0"/>
          <c:tx>
            <c:strRef>
              <c:f>Sheet1!$B$1</c:f>
              <c:strCache>
                <c:ptCount val="1"/>
                <c:pt idx="0">
                  <c:v>&lt;1 year</c:v>
                </c:pt>
              </c:strCache>
            </c:strRef>
          </c:tx>
          <c:spPr>
            <a:gradFill flip="none" rotWithShape="1">
              <a:gsLst>
                <a:gs pos="0">
                  <a:srgbClr val="6600CC"/>
                </a:gs>
                <a:gs pos="50000">
                  <a:srgbClr val="9933FF"/>
                </a:gs>
                <a:gs pos="100000">
                  <a:srgbClr val="6600CC"/>
                </a:gs>
              </a:gsLst>
              <a:lin ang="10800000" scaled="1"/>
              <a:tileRect/>
            </a:gradFill>
          </c:spPr>
          <c:cat>
            <c:numRef>
              <c:f>Sheet1!$A$2:$A$29</c:f>
              <c:numCache>
                <c:formatCode>General</c:formatCode>
                <c:ptCount val="28"/>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numCache>
            </c:numRef>
          </c:cat>
          <c:val>
            <c:numRef>
              <c:f>Sheet1!$B$2:$B$29</c:f>
              <c:numCache>
                <c:formatCode>General</c:formatCode>
                <c:ptCount val="28"/>
                <c:pt idx="0">
                  <c:v>0</c:v>
                </c:pt>
                <c:pt idx="1">
                  <c:v>0</c:v>
                </c:pt>
                <c:pt idx="2">
                  <c:v>1</c:v>
                </c:pt>
                <c:pt idx="3">
                  <c:v>0</c:v>
                </c:pt>
                <c:pt idx="4">
                  <c:v>0</c:v>
                </c:pt>
                <c:pt idx="5">
                  <c:v>3</c:v>
                </c:pt>
                <c:pt idx="6">
                  <c:v>0</c:v>
                </c:pt>
                <c:pt idx="7">
                  <c:v>0</c:v>
                </c:pt>
                <c:pt idx="8">
                  <c:v>1</c:v>
                </c:pt>
                <c:pt idx="9">
                  <c:v>0</c:v>
                </c:pt>
                <c:pt idx="10">
                  <c:v>0</c:v>
                </c:pt>
                <c:pt idx="11">
                  <c:v>2</c:v>
                </c:pt>
                <c:pt idx="12">
                  <c:v>0</c:v>
                </c:pt>
                <c:pt idx="13">
                  <c:v>0</c:v>
                </c:pt>
                <c:pt idx="14">
                  <c:v>6</c:v>
                </c:pt>
                <c:pt idx="15">
                  <c:v>1</c:v>
                </c:pt>
                <c:pt idx="16">
                  <c:v>1</c:v>
                </c:pt>
                <c:pt idx="17">
                  <c:v>0</c:v>
                </c:pt>
                <c:pt idx="18">
                  <c:v>1</c:v>
                </c:pt>
                <c:pt idx="19">
                  <c:v>0</c:v>
                </c:pt>
                <c:pt idx="20">
                  <c:v>1</c:v>
                </c:pt>
                <c:pt idx="21">
                  <c:v>0</c:v>
                </c:pt>
                <c:pt idx="22">
                  <c:v>3</c:v>
                </c:pt>
                <c:pt idx="23">
                  <c:v>1</c:v>
                </c:pt>
                <c:pt idx="24">
                  <c:v>0</c:v>
                </c:pt>
                <c:pt idx="25">
                  <c:v>0</c:v>
                </c:pt>
                <c:pt idx="26">
                  <c:v>0</c:v>
                </c:pt>
                <c:pt idx="27">
                  <c:v>0</c:v>
                </c:pt>
              </c:numCache>
            </c:numRef>
          </c:val>
        </c:ser>
        <c:ser>
          <c:idx val="1"/>
          <c:order val="1"/>
          <c:tx>
            <c:strRef>
              <c:f>Sheet1!$C$1</c:f>
              <c:strCache>
                <c:ptCount val="1"/>
                <c:pt idx="0">
                  <c:v>1-5 years</c:v>
                </c:pt>
              </c:strCache>
            </c:strRef>
          </c:tx>
          <c:spPr>
            <a:gradFill flip="none" rotWithShape="1">
              <a:gsLst>
                <a:gs pos="0">
                  <a:srgbClr val="A6A200"/>
                </a:gs>
                <a:gs pos="50000">
                  <a:srgbClr val="FFFF00"/>
                </a:gs>
                <a:gs pos="100000">
                  <a:srgbClr val="A6A200"/>
                </a:gs>
              </a:gsLst>
              <a:lin ang="10800000" scaled="1"/>
              <a:tileRect/>
            </a:gradFill>
          </c:spPr>
          <c:cat>
            <c:numRef>
              <c:f>Sheet1!$A$2:$A$29</c:f>
              <c:numCache>
                <c:formatCode>General</c:formatCode>
                <c:ptCount val="28"/>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numCache>
            </c:numRef>
          </c:cat>
          <c:val>
            <c:numRef>
              <c:f>Sheet1!$C$2:$C$29</c:f>
              <c:numCache>
                <c:formatCode>General</c:formatCode>
                <c:ptCount val="28"/>
                <c:pt idx="0">
                  <c:v>0</c:v>
                </c:pt>
                <c:pt idx="1">
                  <c:v>3</c:v>
                </c:pt>
                <c:pt idx="2">
                  <c:v>4</c:v>
                </c:pt>
                <c:pt idx="3">
                  <c:v>6</c:v>
                </c:pt>
                <c:pt idx="4">
                  <c:v>9</c:v>
                </c:pt>
                <c:pt idx="5">
                  <c:v>8</c:v>
                </c:pt>
                <c:pt idx="6">
                  <c:v>11</c:v>
                </c:pt>
                <c:pt idx="7">
                  <c:v>4</c:v>
                </c:pt>
                <c:pt idx="8">
                  <c:v>5</c:v>
                </c:pt>
                <c:pt idx="9">
                  <c:v>7</c:v>
                </c:pt>
                <c:pt idx="10">
                  <c:v>6</c:v>
                </c:pt>
                <c:pt idx="11">
                  <c:v>1</c:v>
                </c:pt>
                <c:pt idx="12">
                  <c:v>7</c:v>
                </c:pt>
                <c:pt idx="13">
                  <c:v>5</c:v>
                </c:pt>
                <c:pt idx="14">
                  <c:v>3</c:v>
                </c:pt>
                <c:pt idx="15">
                  <c:v>6</c:v>
                </c:pt>
                <c:pt idx="16">
                  <c:v>2</c:v>
                </c:pt>
                <c:pt idx="17">
                  <c:v>3</c:v>
                </c:pt>
                <c:pt idx="18">
                  <c:v>0</c:v>
                </c:pt>
                <c:pt idx="19">
                  <c:v>1</c:v>
                </c:pt>
                <c:pt idx="20">
                  <c:v>2</c:v>
                </c:pt>
                <c:pt idx="21">
                  <c:v>1</c:v>
                </c:pt>
                <c:pt idx="22">
                  <c:v>2</c:v>
                </c:pt>
                <c:pt idx="23">
                  <c:v>3</c:v>
                </c:pt>
                <c:pt idx="24">
                  <c:v>3</c:v>
                </c:pt>
                <c:pt idx="25">
                  <c:v>2</c:v>
                </c:pt>
                <c:pt idx="26">
                  <c:v>1</c:v>
                </c:pt>
                <c:pt idx="27">
                  <c:v>1</c:v>
                </c:pt>
              </c:numCache>
            </c:numRef>
          </c:val>
        </c:ser>
        <c:ser>
          <c:idx val="2"/>
          <c:order val="2"/>
          <c:tx>
            <c:strRef>
              <c:f>Sheet1!$D$1</c:f>
              <c:strCache>
                <c:ptCount val="1"/>
                <c:pt idx="0">
                  <c:v>6-10 years</c:v>
                </c:pt>
              </c:strCache>
            </c:strRef>
          </c:tx>
          <c:spPr>
            <a:gradFill flip="none" rotWithShape="1">
              <a:gsLst>
                <a:gs pos="0">
                  <a:srgbClr val="C00000"/>
                </a:gs>
                <a:gs pos="50000">
                  <a:srgbClr val="FF0000"/>
                </a:gs>
                <a:gs pos="100000">
                  <a:srgbClr val="C00000"/>
                </a:gs>
              </a:gsLst>
              <a:lin ang="10800000" scaled="1"/>
              <a:tileRect/>
            </a:gradFill>
          </c:spPr>
          <c:cat>
            <c:numRef>
              <c:f>Sheet1!$A$2:$A$29</c:f>
              <c:numCache>
                <c:formatCode>General</c:formatCode>
                <c:ptCount val="28"/>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numCache>
            </c:numRef>
          </c:cat>
          <c:val>
            <c:numRef>
              <c:f>Sheet1!$D$2:$D$29</c:f>
              <c:numCache>
                <c:formatCode>General</c:formatCode>
                <c:ptCount val="28"/>
                <c:pt idx="0">
                  <c:v>0</c:v>
                </c:pt>
                <c:pt idx="1">
                  <c:v>1</c:v>
                </c:pt>
                <c:pt idx="2">
                  <c:v>6</c:v>
                </c:pt>
                <c:pt idx="3">
                  <c:v>8</c:v>
                </c:pt>
                <c:pt idx="4">
                  <c:v>11</c:v>
                </c:pt>
                <c:pt idx="5">
                  <c:v>13</c:v>
                </c:pt>
                <c:pt idx="6">
                  <c:v>12</c:v>
                </c:pt>
                <c:pt idx="7">
                  <c:v>16</c:v>
                </c:pt>
                <c:pt idx="8">
                  <c:v>8</c:v>
                </c:pt>
                <c:pt idx="9">
                  <c:v>5</c:v>
                </c:pt>
                <c:pt idx="10">
                  <c:v>9</c:v>
                </c:pt>
                <c:pt idx="11">
                  <c:v>4</c:v>
                </c:pt>
                <c:pt idx="12">
                  <c:v>6</c:v>
                </c:pt>
                <c:pt idx="13">
                  <c:v>3</c:v>
                </c:pt>
                <c:pt idx="14">
                  <c:v>1</c:v>
                </c:pt>
                <c:pt idx="15">
                  <c:v>3</c:v>
                </c:pt>
                <c:pt idx="16">
                  <c:v>4</c:v>
                </c:pt>
                <c:pt idx="17">
                  <c:v>3</c:v>
                </c:pt>
                <c:pt idx="18">
                  <c:v>0</c:v>
                </c:pt>
                <c:pt idx="19">
                  <c:v>2</c:v>
                </c:pt>
                <c:pt idx="20">
                  <c:v>2</c:v>
                </c:pt>
                <c:pt idx="21">
                  <c:v>2</c:v>
                </c:pt>
                <c:pt idx="22">
                  <c:v>1</c:v>
                </c:pt>
                <c:pt idx="23">
                  <c:v>0</c:v>
                </c:pt>
                <c:pt idx="24">
                  <c:v>2</c:v>
                </c:pt>
                <c:pt idx="25">
                  <c:v>2</c:v>
                </c:pt>
                <c:pt idx="26">
                  <c:v>2</c:v>
                </c:pt>
                <c:pt idx="27">
                  <c:v>1</c:v>
                </c:pt>
              </c:numCache>
            </c:numRef>
          </c:val>
        </c:ser>
        <c:ser>
          <c:idx val="3"/>
          <c:order val="3"/>
          <c:tx>
            <c:strRef>
              <c:f>Sheet1!$E$1</c:f>
              <c:strCache>
                <c:ptCount val="1"/>
                <c:pt idx="0">
                  <c:v>11-17 years</c:v>
                </c:pt>
              </c:strCache>
            </c:strRef>
          </c:tx>
          <c:spPr>
            <a:gradFill>
              <a:gsLst>
                <a:gs pos="0">
                  <a:srgbClr val="208C03"/>
                </a:gs>
                <a:gs pos="50000">
                  <a:srgbClr val="20F703"/>
                </a:gs>
                <a:gs pos="100000">
                  <a:srgbClr val="208C03"/>
                </a:gs>
              </a:gsLst>
              <a:lin ang="10800000" scaled="1"/>
            </a:gradFill>
          </c:spPr>
          <c:cat>
            <c:numRef>
              <c:f>Sheet1!$A$2:$A$29</c:f>
              <c:numCache>
                <c:formatCode>General</c:formatCode>
                <c:ptCount val="28"/>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numCache>
            </c:numRef>
          </c:cat>
          <c:val>
            <c:numRef>
              <c:f>Sheet1!$E$2:$E$29</c:f>
              <c:numCache>
                <c:formatCode>General</c:formatCode>
                <c:ptCount val="28"/>
                <c:pt idx="0">
                  <c:v>1</c:v>
                </c:pt>
                <c:pt idx="1">
                  <c:v>7</c:v>
                </c:pt>
                <c:pt idx="2">
                  <c:v>12</c:v>
                </c:pt>
                <c:pt idx="3">
                  <c:v>23</c:v>
                </c:pt>
                <c:pt idx="4">
                  <c:v>31</c:v>
                </c:pt>
                <c:pt idx="5">
                  <c:v>37</c:v>
                </c:pt>
                <c:pt idx="6">
                  <c:v>31</c:v>
                </c:pt>
                <c:pt idx="7">
                  <c:v>26</c:v>
                </c:pt>
                <c:pt idx="8">
                  <c:v>27</c:v>
                </c:pt>
                <c:pt idx="9">
                  <c:v>19</c:v>
                </c:pt>
                <c:pt idx="10">
                  <c:v>29</c:v>
                </c:pt>
                <c:pt idx="11">
                  <c:v>17</c:v>
                </c:pt>
                <c:pt idx="12">
                  <c:v>17</c:v>
                </c:pt>
                <c:pt idx="13">
                  <c:v>12</c:v>
                </c:pt>
                <c:pt idx="14">
                  <c:v>13</c:v>
                </c:pt>
                <c:pt idx="15">
                  <c:v>19</c:v>
                </c:pt>
                <c:pt idx="16">
                  <c:v>12</c:v>
                </c:pt>
                <c:pt idx="17">
                  <c:v>13</c:v>
                </c:pt>
                <c:pt idx="18">
                  <c:v>10</c:v>
                </c:pt>
                <c:pt idx="19">
                  <c:v>13</c:v>
                </c:pt>
                <c:pt idx="20">
                  <c:v>10</c:v>
                </c:pt>
                <c:pt idx="21">
                  <c:v>8</c:v>
                </c:pt>
                <c:pt idx="22">
                  <c:v>13</c:v>
                </c:pt>
                <c:pt idx="23">
                  <c:v>6</c:v>
                </c:pt>
                <c:pt idx="24">
                  <c:v>5</c:v>
                </c:pt>
                <c:pt idx="25">
                  <c:v>3</c:v>
                </c:pt>
                <c:pt idx="26">
                  <c:v>5</c:v>
                </c:pt>
                <c:pt idx="27">
                  <c:v>5</c:v>
                </c:pt>
              </c:numCache>
            </c:numRef>
          </c:val>
        </c:ser>
        <c:gapWidth val="35"/>
        <c:overlap val="100"/>
        <c:axId val="48711168"/>
        <c:axId val="48712704"/>
      </c:barChart>
      <c:catAx>
        <c:axId val="48711168"/>
        <c:scaling>
          <c:orientation val="minMax"/>
        </c:scaling>
        <c:axPos val="b"/>
        <c:numFmt formatCode="General" sourceLinked="1"/>
        <c:tickLblPos val="nextTo"/>
        <c:txPr>
          <a:bodyPr rot="-2700000"/>
          <a:lstStyle/>
          <a:p>
            <a:pPr>
              <a:defRPr sz="1400" b="1"/>
            </a:pPr>
            <a:endParaRPr lang="en-US"/>
          </a:p>
        </c:txPr>
        <c:crossAx val="48712704"/>
        <c:crosses val="autoZero"/>
        <c:auto val="1"/>
        <c:lblAlgn val="ctr"/>
        <c:lblOffset val="100"/>
        <c:tickLblSkip val="1"/>
      </c:catAx>
      <c:valAx>
        <c:axId val="48712704"/>
        <c:scaling>
          <c:orientation val="minMax"/>
          <c:max val="65"/>
        </c:scaling>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manualLayout>
              <c:xMode val="edge"/>
              <c:yMode val="edge"/>
              <c:x val="1.4749262536873156E-3"/>
              <c:y val="0.19827890366163245"/>
            </c:manualLayout>
          </c:layout>
        </c:title>
        <c:numFmt formatCode="General" sourceLinked="1"/>
        <c:tickLblPos val="nextTo"/>
        <c:txPr>
          <a:bodyPr/>
          <a:lstStyle/>
          <a:p>
            <a:pPr>
              <a:defRPr sz="1500" b="1"/>
            </a:pPr>
            <a:endParaRPr lang="en-US"/>
          </a:p>
        </c:txPr>
        <c:crossAx val="48711168"/>
        <c:crosses val="autoZero"/>
        <c:crossBetween val="between"/>
        <c:majorUnit val="5"/>
      </c:valAx>
      <c:spPr>
        <a:solidFill>
          <a:schemeClr val="bg2"/>
        </a:solidFill>
        <a:ln>
          <a:solidFill>
            <a:schemeClr val="tx1"/>
          </a:solidFill>
        </a:ln>
      </c:spPr>
    </c:plotArea>
    <c:legend>
      <c:legendPos val="r"/>
      <c:layout>
        <c:manualLayout>
          <c:xMode val="edge"/>
          <c:yMode val="edge"/>
          <c:x val="0.7885487654751121"/>
          <c:y val="0.10376889311249785"/>
          <c:w val="0.15039672032146462"/>
          <c:h val="0.25968141913295406"/>
        </c:manualLayout>
      </c:layout>
      <c:overlay val="1"/>
      <c:spPr>
        <a:solidFill>
          <a:schemeClr val="bg2"/>
        </a:solidFill>
        <a:ln>
          <a:solidFill>
            <a:schemeClr val="tx1"/>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4838505480932906"/>
          <c:y val="4.2052347623213804E-2"/>
          <c:w val="0.80604915294679891"/>
          <c:h val="0.84780649009782871"/>
        </c:manualLayout>
      </c:layout>
      <c:barChart>
        <c:barDir val="col"/>
        <c:grouping val="percentStacked"/>
        <c:ser>
          <c:idx val="0"/>
          <c:order val="0"/>
          <c:tx>
            <c:strRef>
              <c:f>Sheet1!$A$2</c:f>
              <c:strCache>
                <c:ptCount val="1"/>
                <c:pt idx="0">
                  <c:v>&lt;1 Year</c:v>
                </c:pt>
              </c:strCache>
            </c:strRef>
          </c:tx>
          <c:spPr>
            <a:gradFill>
              <a:gsLst>
                <a:gs pos="0">
                  <a:srgbClr val="6600CC"/>
                </a:gs>
                <a:gs pos="50000">
                  <a:srgbClr val="9933FF"/>
                </a:gs>
                <a:gs pos="100000">
                  <a:srgbClr val="6600CC"/>
                </a:gs>
              </a:gsLst>
              <a:lin ang="10800000" scaled="1"/>
            </a:gradFill>
            <a:ln>
              <a:solidFill>
                <a:schemeClr val="bg2"/>
              </a:solidFill>
            </a:ln>
          </c:spPr>
          <c:dLbls>
            <c:dLbl>
              <c:idx val="0"/>
              <c:layout>
                <c:manualLayout>
                  <c:x val="1.6339869281046054E-3"/>
                  <c:y val="9.6517206182560544E-2"/>
                </c:manualLayout>
              </c:layout>
              <c:dLblPos val="ctr"/>
              <c:showCatName val="1"/>
            </c:dLbl>
            <c:dLbl>
              <c:idx val="1"/>
              <c:layout>
                <c:manualLayout>
                  <c:x val="0"/>
                  <c:y val="0.10138986098959835"/>
                </c:manualLayout>
              </c:layout>
              <c:dLblPos val="ctr"/>
              <c:showCatName val="1"/>
            </c:dLbl>
            <c:dLbl>
              <c:idx val="2"/>
              <c:layout>
                <c:manualLayout>
                  <c:x val="-3.2679738562092641E-3"/>
                  <c:y val="0.11544643725089919"/>
                </c:manualLayout>
              </c:layout>
              <c:dLblPos val="ctr"/>
              <c:showCatName val="1"/>
            </c:dLbl>
            <c:txPr>
              <a:bodyPr/>
              <a:lstStyle/>
              <a:p>
                <a:pPr>
                  <a:defRPr sz="1500" b="1"/>
                </a:pPr>
                <a:endParaRPr lang="en-US"/>
              </a:p>
            </c:txPr>
            <c:dLblPos val="inEnd"/>
            <c:showCatName val="1"/>
          </c:dLbls>
          <c:cat>
            <c:strRef>
              <c:f>Sheet1!$B$1:$C$1</c:f>
              <c:strCache>
                <c:ptCount val="2"/>
                <c:pt idx="0">
                  <c:v>1982-1999</c:v>
                </c:pt>
                <c:pt idx="1">
                  <c:v>2000-6/2012</c:v>
                </c:pt>
              </c:strCache>
            </c:strRef>
          </c:cat>
          <c:val>
            <c:numRef>
              <c:f>Sheet1!$B$2:$C$2</c:f>
              <c:numCache>
                <c:formatCode>General</c:formatCode>
                <c:ptCount val="2"/>
                <c:pt idx="0">
                  <c:v>14</c:v>
                </c:pt>
                <c:pt idx="1">
                  <c:v>7</c:v>
                </c:pt>
              </c:numCache>
            </c:numRef>
          </c:val>
        </c:ser>
        <c:ser>
          <c:idx val="1"/>
          <c:order val="1"/>
          <c:tx>
            <c:strRef>
              <c:f>Sheet1!$A$3</c:f>
              <c:strCache>
                <c:ptCount val="1"/>
                <c:pt idx="0">
                  <c:v>1-5 years</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cat>
            <c:strRef>
              <c:f>Sheet1!$B$1:$C$1</c:f>
              <c:strCache>
                <c:ptCount val="2"/>
                <c:pt idx="0">
                  <c:v>1982-1999</c:v>
                </c:pt>
                <c:pt idx="1">
                  <c:v>2000-6/2012</c:v>
                </c:pt>
              </c:strCache>
            </c:strRef>
          </c:cat>
          <c:val>
            <c:numRef>
              <c:f>Sheet1!$B$3:$C$3</c:f>
              <c:numCache>
                <c:formatCode>General</c:formatCode>
                <c:ptCount val="2"/>
                <c:pt idx="0">
                  <c:v>85</c:v>
                </c:pt>
                <c:pt idx="1">
                  <c:v>21</c:v>
                </c:pt>
              </c:numCache>
            </c:numRef>
          </c:val>
        </c:ser>
        <c:ser>
          <c:idx val="2"/>
          <c:order val="2"/>
          <c:tx>
            <c:strRef>
              <c:f>Sheet1!$A$4</c:f>
              <c:strCache>
                <c:ptCount val="1"/>
                <c:pt idx="0">
                  <c:v>6-10 years</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cat>
            <c:strRef>
              <c:f>Sheet1!$B$1:$C$1</c:f>
              <c:strCache>
                <c:ptCount val="2"/>
                <c:pt idx="0">
                  <c:v>1982-1999</c:v>
                </c:pt>
                <c:pt idx="1">
                  <c:v>2000-6/2012</c:v>
                </c:pt>
              </c:strCache>
            </c:strRef>
          </c:cat>
          <c:val>
            <c:numRef>
              <c:f>Sheet1!$B$4:$C$4</c:f>
              <c:numCache>
                <c:formatCode>General</c:formatCode>
                <c:ptCount val="2"/>
                <c:pt idx="0">
                  <c:v>106</c:v>
                </c:pt>
                <c:pt idx="1">
                  <c:v>21</c:v>
                </c:pt>
              </c:numCache>
            </c:numRef>
          </c:val>
        </c:ser>
        <c:ser>
          <c:idx val="3"/>
          <c:order val="3"/>
          <c:tx>
            <c:strRef>
              <c:f>Sheet1!$A$5</c:f>
              <c:strCache>
                <c:ptCount val="1"/>
                <c:pt idx="0">
                  <c:v>11-17 years</c:v>
                </c:pt>
              </c:strCache>
            </c:strRef>
          </c:tx>
          <c:spPr>
            <a:gradFill>
              <a:gsLst>
                <a:gs pos="0">
                  <a:srgbClr val="208C03"/>
                </a:gs>
                <a:gs pos="50000">
                  <a:srgbClr val="20F703"/>
                </a:gs>
                <a:gs pos="100000">
                  <a:srgbClr val="208C03"/>
                </a:gs>
              </a:gsLst>
              <a:lin ang="10800000" scaled="1"/>
            </a:gradFill>
          </c:spPr>
          <c:cat>
            <c:strRef>
              <c:f>Sheet1!$B$1:$C$1</c:f>
              <c:strCache>
                <c:ptCount val="2"/>
                <c:pt idx="0">
                  <c:v>1982-1999</c:v>
                </c:pt>
                <c:pt idx="1">
                  <c:v>2000-6/2012</c:v>
                </c:pt>
              </c:strCache>
            </c:strRef>
          </c:cat>
          <c:val>
            <c:numRef>
              <c:f>Sheet1!$B$5:$C$5</c:f>
              <c:numCache>
                <c:formatCode>General</c:formatCode>
                <c:ptCount val="2"/>
                <c:pt idx="0">
                  <c:v>321</c:v>
                </c:pt>
                <c:pt idx="1">
                  <c:v>104</c:v>
                </c:pt>
              </c:numCache>
            </c:numRef>
          </c:val>
        </c:ser>
        <c:gapWidth val="100"/>
        <c:overlap val="100"/>
        <c:axId val="48785664"/>
        <c:axId val="48807936"/>
      </c:barChart>
      <c:catAx>
        <c:axId val="48785664"/>
        <c:scaling>
          <c:orientation val="minMax"/>
        </c:scaling>
        <c:delete val="1"/>
        <c:axPos val="b"/>
        <c:tickLblPos val="none"/>
        <c:crossAx val="48807936"/>
        <c:crosses val="autoZero"/>
        <c:auto val="1"/>
        <c:lblAlgn val="ctr"/>
        <c:lblOffset val="100"/>
      </c:catAx>
      <c:valAx>
        <c:axId val="48807936"/>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title>
        <c:numFmt formatCode="0%" sourceLinked="1"/>
        <c:tickLblPos val="nextTo"/>
        <c:txPr>
          <a:bodyPr/>
          <a:lstStyle/>
          <a:p>
            <a:pPr>
              <a:defRPr sz="1500" b="1"/>
            </a:pPr>
            <a:endParaRPr lang="en-US"/>
          </a:p>
        </c:txPr>
        <c:crossAx val="48785664"/>
        <c:crosses val="autoZero"/>
        <c:crossBetween val="between"/>
      </c:valAx>
      <c:spPr>
        <a:solidFill>
          <a:srgbClr val="000000"/>
        </a:solidFill>
        <a:ln>
          <a:solidFill>
            <a:srgbClr val="FFFFFF"/>
          </a:solidFill>
        </a:ln>
      </c:spPr>
    </c:plotArea>
    <c:legend>
      <c:legendPos val="r"/>
      <c:layout>
        <c:manualLayout>
          <c:xMode val="edge"/>
          <c:yMode val="edge"/>
          <c:x val="0.48144169478815146"/>
          <c:y val="5.6588642328799788E-2"/>
          <c:w val="0.14224116516685456"/>
          <c:h val="0.2604075399665951"/>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stacked"/>
        <c:ser>
          <c:idx val="0"/>
          <c:order val="0"/>
          <c:tx>
            <c:strRef>
              <c:f>Sheet1!$B$1</c:f>
              <c:strCache>
                <c:ptCount val="1"/>
                <c:pt idx="0">
                  <c:v>Europe</c:v>
                </c:pt>
              </c:strCache>
            </c:strRef>
          </c:tx>
          <c:spPr>
            <a:gradFill flip="none" rotWithShape="1">
              <a:gsLst>
                <a:gs pos="0">
                  <a:srgbClr val="6600CC"/>
                </a:gs>
                <a:gs pos="50000">
                  <a:srgbClr val="9933FF"/>
                </a:gs>
                <a:gs pos="100000">
                  <a:srgbClr val="6600CC"/>
                </a:gs>
              </a:gsLst>
              <a:lin ang="10800000" scaled="1"/>
              <a:tileRect/>
            </a:gradFill>
          </c:spPr>
          <c:cat>
            <c:numRef>
              <c:f>Sheet1!$A$2:$A$29</c:f>
              <c:numCache>
                <c:formatCode>General</c:formatCode>
                <c:ptCount val="28"/>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numCache>
            </c:numRef>
          </c:cat>
          <c:val>
            <c:numRef>
              <c:f>Sheet1!$B$2:$B$29</c:f>
              <c:numCache>
                <c:formatCode>General</c:formatCode>
                <c:ptCount val="28"/>
                <c:pt idx="0">
                  <c:v>1</c:v>
                </c:pt>
                <c:pt idx="1">
                  <c:v>1</c:v>
                </c:pt>
                <c:pt idx="2">
                  <c:v>3</c:v>
                </c:pt>
                <c:pt idx="3">
                  <c:v>7</c:v>
                </c:pt>
                <c:pt idx="4">
                  <c:v>11</c:v>
                </c:pt>
                <c:pt idx="5">
                  <c:v>9</c:v>
                </c:pt>
                <c:pt idx="6">
                  <c:v>15</c:v>
                </c:pt>
                <c:pt idx="7">
                  <c:v>15</c:v>
                </c:pt>
                <c:pt idx="8">
                  <c:v>14</c:v>
                </c:pt>
                <c:pt idx="9">
                  <c:v>11</c:v>
                </c:pt>
                <c:pt idx="10">
                  <c:v>14</c:v>
                </c:pt>
                <c:pt idx="11">
                  <c:v>8</c:v>
                </c:pt>
                <c:pt idx="12">
                  <c:v>11</c:v>
                </c:pt>
                <c:pt idx="13">
                  <c:v>9</c:v>
                </c:pt>
                <c:pt idx="14">
                  <c:v>8</c:v>
                </c:pt>
                <c:pt idx="15">
                  <c:v>8</c:v>
                </c:pt>
                <c:pt idx="16">
                  <c:v>6</c:v>
                </c:pt>
                <c:pt idx="17">
                  <c:v>11</c:v>
                </c:pt>
                <c:pt idx="18">
                  <c:v>4</c:v>
                </c:pt>
                <c:pt idx="19">
                  <c:v>6</c:v>
                </c:pt>
                <c:pt idx="20">
                  <c:v>5</c:v>
                </c:pt>
                <c:pt idx="21">
                  <c:v>4</c:v>
                </c:pt>
                <c:pt idx="22">
                  <c:v>6</c:v>
                </c:pt>
                <c:pt idx="23">
                  <c:v>5</c:v>
                </c:pt>
                <c:pt idx="24">
                  <c:v>4</c:v>
                </c:pt>
                <c:pt idx="25">
                  <c:v>3</c:v>
                </c:pt>
                <c:pt idx="26">
                  <c:v>3</c:v>
                </c:pt>
                <c:pt idx="27">
                  <c:v>2</c:v>
                </c:pt>
              </c:numCache>
            </c:numRef>
          </c:val>
        </c:ser>
        <c:ser>
          <c:idx val="1"/>
          <c:order val="1"/>
          <c:tx>
            <c:strRef>
              <c:f>Sheet1!$C$1</c:f>
              <c:strCache>
                <c:ptCount val="1"/>
                <c:pt idx="0">
                  <c:v>North America</c:v>
                </c:pt>
              </c:strCache>
            </c:strRef>
          </c:tx>
          <c:spPr>
            <a:gradFill>
              <a:gsLst>
                <a:gs pos="0">
                  <a:srgbClr val="A6A200"/>
                </a:gs>
                <a:gs pos="50000">
                  <a:srgbClr val="FFFF00"/>
                </a:gs>
                <a:gs pos="100000">
                  <a:srgbClr val="A6A200"/>
                </a:gs>
              </a:gsLst>
              <a:lin ang="10800000" scaled="1"/>
            </a:gradFill>
          </c:spPr>
          <c:cat>
            <c:numRef>
              <c:f>Sheet1!$A$2:$A$29</c:f>
              <c:numCache>
                <c:formatCode>General</c:formatCode>
                <c:ptCount val="28"/>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numCache>
            </c:numRef>
          </c:cat>
          <c:val>
            <c:numRef>
              <c:f>Sheet1!$C$2:$C$29</c:f>
              <c:numCache>
                <c:formatCode>General</c:formatCode>
                <c:ptCount val="28"/>
                <c:pt idx="0">
                  <c:v>0</c:v>
                </c:pt>
                <c:pt idx="1">
                  <c:v>3</c:v>
                </c:pt>
                <c:pt idx="2">
                  <c:v>3</c:v>
                </c:pt>
                <c:pt idx="3">
                  <c:v>6</c:v>
                </c:pt>
                <c:pt idx="4">
                  <c:v>5</c:v>
                </c:pt>
                <c:pt idx="5">
                  <c:v>6</c:v>
                </c:pt>
                <c:pt idx="6">
                  <c:v>6</c:v>
                </c:pt>
                <c:pt idx="7">
                  <c:v>6</c:v>
                </c:pt>
                <c:pt idx="8">
                  <c:v>6</c:v>
                </c:pt>
                <c:pt idx="9">
                  <c:v>8</c:v>
                </c:pt>
                <c:pt idx="10">
                  <c:v>11</c:v>
                </c:pt>
                <c:pt idx="11">
                  <c:v>8</c:v>
                </c:pt>
                <c:pt idx="12">
                  <c:v>9</c:v>
                </c:pt>
                <c:pt idx="13">
                  <c:v>5</c:v>
                </c:pt>
                <c:pt idx="14">
                  <c:v>5</c:v>
                </c:pt>
                <c:pt idx="15">
                  <c:v>6</c:v>
                </c:pt>
                <c:pt idx="16">
                  <c:v>7</c:v>
                </c:pt>
                <c:pt idx="17">
                  <c:v>6</c:v>
                </c:pt>
                <c:pt idx="18">
                  <c:v>5</c:v>
                </c:pt>
                <c:pt idx="19">
                  <c:v>4</c:v>
                </c:pt>
                <c:pt idx="20">
                  <c:v>4</c:v>
                </c:pt>
                <c:pt idx="21">
                  <c:v>5</c:v>
                </c:pt>
                <c:pt idx="22">
                  <c:v>5</c:v>
                </c:pt>
                <c:pt idx="23">
                  <c:v>3</c:v>
                </c:pt>
                <c:pt idx="24">
                  <c:v>2</c:v>
                </c:pt>
                <c:pt idx="25">
                  <c:v>3</c:v>
                </c:pt>
                <c:pt idx="26">
                  <c:v>2</c:v>
                </c:pt>
                <c:pt idx="27">
                  <c:v>3</c:v>
                </c:pt>
              </c:numCache>
            </c:numRef>
          </c:val>
        </c:ser>
        <c:ser>
          <c:idx val="2"/>
          <c:order val="2"/>
          <c:tx>
            <c:strRef>
              <c:f>Sheet1!$D$1</c:f>
              <c:strCache>
                <c:ptCount val="1"/>
                <c:pt idx="0">
                  <c:v>Others</c:v>
                </c:pt>
              </c:strCache>
            </c:strRef>
          </c:tx>
          <c:spPr>
            <a:gradFill>
              <a:gsLst>
                <a:gs pos="0">
                  <a:srgbClr val="C00000"/>
                </a:gs>
                <a:gs pos="50000">
                  <a:srgbClr val="FF0000"/>
                </a:gs>
                <a:gs pos="100000">
                  <a:srgbClr val="C00000"/>
                </a:gs>
              </a:gsLst>
              <a:lin ang="10800000" scaled="1"/>
            </a:gradFill>
          </c:spPr>
          <c:cat>
            <c:numRef>
              <c:f>Sheet1!$A$2:$A$29</c:f>
              <c:numCache>
                <c:formatCode>General</c:formatCode>
                <c:ptCount val="28"/>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numCache>
            </c:numRef>
          </c:cat>
          <c:val>
            <c:numRef>
              <c:f>Sheet1!$D$2:$D$29</c:f>
              <c:numCache>
                <c:formatCode>General</c:formatCode>
                <c:ptCount val="28"/>
                <c:pt idx="0">
                  <c:v>0</c:v>
                </c:pt>
                <c:pt idx="1">
                  <c:v>1</c:v>
                </c:pt>
                <c:pt idx="2">
                  <c:v>0</c:v>
                </c:pt>
                <c:pt idx="3">
                  <c:v>0</c:v>
                </c:pt>
                <c:pt idx="4">
                  <c:v>1</c:v>
                </c:pt>
                <c:pt idx="5">
                  <c:v>1</c:v>
                </c:pt>
                <c:pt idx="6">
                  <c:v>0</c:v>
                </c:pt>
                <c:pt idx="7">
                  <c:v>0</c:v>
                </c:pt>
                <c:pt idx="8">
                  <c:v>2</c:v>
                </c:pt>
                <c:pt idx="9">
                  <c:v>1</c:v>
                </c:pt>
                <c:pt idx="10">
                  <c:v>3</c:v>
                </c:pt>
                <c:pt idx="11">
                  <c:v>1</c:v>
                </c:pt>
                <c:pt idx="12">
                  <c:v>0</c:v>
                </c:pt>
                <c:pt idx="13">
                  <c:v>0</c:v>
                </c:pt>
                <c:pt idx="14">
                  <c:v>1</c:v>
                </c:pt>
                <c:pt idx="15">
                  <c:v>0</c:v>
                </c:pt>
                <c:pt idx="16">
                  <c:v>0</c:v>
                </c:pt>
                <c:pt idx="17">
                  <c:v>1</c:v>
                </c:pt>
                <c:pt idx="18">
                  <c:v>0</c:v>
                </c:pt>
                <c:pt idx="19">
                  <c:v>1</c:v>
                </c:pt>
                <c:pt idx="20">
                  <c:v>0</c:v>
                </c:pt>
                <c:pt idx="21">
                  <c:v>1</c:v>
                </c:pt>
                <c:pt idx="22">
                  <c:v>2</c:v>
                </c:pt>
                <c:pt idx="23">
                  <c:v>1</c:v>
                </c:pt>
                <c:pt idx="24">
                  <c:v>0</c:v>
                </c:pt>
                <c:pt idx="25">
                  <c:v>1</c:v>
                </c:pt>
                <c:pt idx="26">
                  <c:v>1</c:v>
                </c:pt>
                <c:pt idx="27">
                  <c:v>1</c:v>
                </c:pt>
              </c:numCache>
            </c:numRef>
          </c:val>
        </c:ser>
        <c:gapWidth val="35"/>
        <c:overlap val="100"/>
        <c:axId val="48908160"/>
        <c:axId val="48922624"/>
      </c:barChart>
      <c:catAx>
        <c:axId val="48908160"/>
        <c:scaling>
          <c:orientation val="minMax"/>
        </c:scaling>
        <c:axPos val="b"/>
        <c:title>
          <c:tx>
            <c:rich>
              <a:bodyPr/>
              <a:lstStyle/>
              <a:p>
                <a:pPr>
                  <a:defRPr sz="1700"/>
                </a:pPr>
                <a:r>
                  <a:rPr lang="en-US" sz="1700" dirty="0" smtClean="0"/>
                  <a:t>Transplant</a:t>
                </a:r>
                <a:r>
                  <a:rPr lang="en-US" sz="1700" baseline="0" dirty="0" smtClean="0"/>
                  <a:t> Year</a:t>
                </a:r>
                <a:endParaRPr lang="en-US" sz="1700" dirty="0"/>
              </a:p>
            </c:rich>
          </c:tx>
          <c:layout/>
        </c:title>
        <c:numFmt formatCode="General" sourceLinked="1"/>
        <c:tickLblPos val="nextTo"/>
        <c:txPr>
          <a:bodyPr rot="-2700000"/>
          <a:lstStyle/>
          <a:p>
            <a:pPr>
              <a:defRPr sz="1500" b="1"/>
            </a:pPr>
            <a:endParaRPr lang="en-US"/>
          </a:p>
        </c:txPr>
        <c:crossAx val="48922624"/>
        <c:crosses val="autoZero"/>
        <c:auto val="1"/>
        <c:lblAlgn val="ctr"/>
        <c:lblOffset val="100"/>
        <c:tickLblSkip val="1"/>
      </c:catAx>
      <c:valAx>
        <c:axId val="48922624"/>
        <c:scaling>
          <c:orientation val="minMax"/>
        </c:scaling>
        <c:axPos val="l"/>
        <c:majorGridlines>
          <c:spPr>
            <a:ln>
              <a:prstDash val="sysDash"/>
            </a:ln>
          </c:spPr>
        </c:majorGridlines>
        <c:title>
          <c:tx>
            <c:rich>
              <a:bodyPr rot="-5400000" vert="horz"/>
              <a:lstStyle/>
              <a:p>
                <a:pPr>
                  <a:defRPr sz="1700"/>
                </a:pPr>
                <a:r>
                  <a:rPr lang="en-US" sz="1700" dirty="0" smtClean="0"/>
                  <a:t>N of Pediatric Transplant Centers</a:t>
                </a:r>
                <a:endParaRPr lang="en-US" sz="1700" dirty="0"/>
              </a:p>
            </c:rich>
          </c:tx>
          <c:layout>
            <c:manualLayout>
              <c:xMode val="edge"/>
              <c:yMode val="edge"/>
              <c:x val="0"/>
              <c:y val="3.572281003937007E-2"/>
            </c:manualLayout>
          </c:layout>
        </c:title>
        <c:numFmt formatCode="General" sourceLinked="1"/>
        <c:tickLblPos val="nextTo"/>
        <c:txPr>
          <a:bodyPr/>
          <a:lstStyle/>
          <a:p>
            <a:pPr>
              <a:defRPr sz="1500" b="1"/>
            </a:pPr>
            <a:endParaRPr lang="en-US"/>
          </a:p>
        </c:txPr>
        <c:crossAx val="48908160"/>
        <c:crosses val="autoZero"/>
        <c:crossBetween val="between"/>
      </c:valAx>
      <c:spPr>
        <a:solidFill>
          <a:schemeClr val="bg2"/>
        </a:solidFill>
        <a:ln>
          <a:solidFill>
            <a:schemeClr val="tx1"/>
          </a:solidFill>
        </a:ln>
      </c:spPr>
    </c:plotArea>
    <c:legend>
      <c:legendPos val="r"/>
      <c:layout>
        <c:manualLayout>
          <c:xMode val="edge"/>
          <c:yMode val="edge"/>
          <c:x val="0.70776682228880816"/>
          <c:y val="6.25E-2"/>
          <c:w val="0.20373760248995421"/>
          <c:h val="0.20241326279527627"/>
        </c:manualLayout>
      </c:layout>
      <c:overlay val="1"/>
      <c:spPr>
        <a:solidFill>
          <a:schemeClr val="bg2"/>
        </a:solidFill>
        <a:ln>
          <a:solidFill>
            <a:schemeClr val="tx1"/>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stacked"/>
        <c:ser>
          <c:idx val="0"/>
          <c:order val="0"/>
          <c:tx>
            <c:strRef>
              <c:f>Sheet1!$B$1</c:f>
              <c:strCache>
                <c:ptCount val="1"/>
                <c:pt idx="0">
                  <c:v>1-4/yr</c:v>
                </c:pt>
              </c:strCache>
            </c:strRef>
          </c:tx>
          <c:spPr>
            <a:gradFill flip="none" rotWithShape="1">
              <a:gsLst>
                <a:gs pos="0">
                  <a:srgbClr val="208C03"/>
                </a:gs>
                <a:gs pos="50000">
                  <a:srgbClr val="20F703"/>
                </a:gs>
                <a:gs pos="100000">
                  <a:srgbClr val="208C03"/>
                </a:gs>
              </a:gsLst>
              <a:lin ang="10800000" scaled="1"/>
              <a:tileRect/>
            </a:gradFill>
          </c:spPr>
          <c:cat>
            <c:numRef>
              <c:f>Sheet1!$A$2:$A$29</c:f>
              <c:numCache>
                <c:formatCode>General</c:formatCode>
                <c:ptCount val="28"/>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numCache>
            </c:numRef>
          </c:cat>
          <c:val>
            <c:numRef>
              <c:f>Sheet1!$B$2:$B$29</c:f>
              <c:numCache>
                <c:formatCode>General</c:formatCode>
                <c:ptCount val="28"/>
                <c:pt idx="0">
                  <c:v>1</c:v>
                </c:pt>
                <c:pt idx="1">
                  <c:v>4</c:v>
                </c:pt>
                <c:pt idx="2">
                  <c:v>5</c:v>
                </c:pt>
                <c:pt idx="3">
                  <c:v>12</c:v>
                </c:pt>
                <c:pt idx="4">
                  <c:v>15</c:v>
                </c:pt>
                <c:pt idx="5">
                  <c:v>13</c:v>
                </c:pt>
                <c:pt idx="6">
                  <c:v>18</c:v>
                </c:pt>
                <c:pt idx="7">
                  <c:v>20</c:v>
                </c:pt>
                <c:pt idx="8">
                  <c:v>20</c:v>
                </c:pt>
                <c:pt idx="9">
                  <c:v>20</c:v>
                </c:pt>
                <c:pt idx="10">
                  <c:v>28</c:v>
                </c:pt>
                <c:pt idx="11">
                  <c:v>17</c:v>
                </c:pt>
                <c:pt idx="12">
                  <c:v>20</c:v>
                </c:pt>
                <c:pt idx="13">
                  <c:v>14</c:v>
                </c:pt>
                <c:pt idx="14">
                  <c:v>14</c:v>
                </c:pt>
                <c:pt idx="15">
                  <c:v>13</c:v>
                </c:pt>
                <c:pt idx="16">
                  <c:v>13</c:v>
                </c:pt>
                <c:pt idx="17">
                  <c:v>18</c:v>
                </c:pt>
                <c:pt idx="18">
                  <c:v>9</c:v>
                </c:pt>
                <c:pt idx="19">
                  <c:v>11</c:v>
                </c:pt>
                <c:pt idx="20">
                  <c:v>9</c:v>
                </c:pt>
                <c:pt idx="21">
                  <c:v>10</c:v>
                </c:pt>
                <c:pt idx="22">
                  <c:v>13</c:v>
                </c:pt>
                <c:pt idx="23">
                  <c:v>9</c:v>
                </c:pt>
                <c:pt idx="24">
                  <c:v>5</c:v>
                </c:pt>
                <c:pt idx="25">
                  <c:v>7</c:v>
                </c:pt>
                <c:pt idx="26">
                  <c:v>6</c:v>
                </c:pt>
                <c:pt idx="27">
                  <c:v>6</c:v>
                </c:pt>
              </c:numCache>
            </c:numRef>
          </c:val>
        </c:ser>
        <c:ser>
          <c:idx val="1"/>
          <c:order val="1"/>
          <c:tx>
            <c:strRef>
              <c:f>Sheet1!$C$1</c:f>
              <c:strCache>
                <c:ptCount val="1"/>
                <c:pt idx="0">
                  <c:v>5-9/yr</c:v>
                </c:pt>
              </c:strCache>
            </c:strRef>
          </c:tx>
          <c:spPr>
            <a:gradFill flip="none" rotWithShape="1">
              <a:gsLst>
                <a:gs pos="0">
                  <a:srgbClr val="6600CC"/>
                </a:gs>
                <a:gs pos="50000">
                  <a:srgbClr val="9933FF"/>
                </a:gs>
                <a:gs pos="100000">
                  <a:srgbClr val="6600CC"/>
                </a:gs>
              </a:gsLst>
              <a:lin ang="10800000" scaled="1"/>
              <a:tileRect/>
            </a:gradFill>
          </c:spPr>
          <c:cat>
            <c:numRef>
              <c:f>Sheet1!$A$2:$A$29</c:f>
              <c:numCache>
                <c:formatCode>General</c:formatCode>
                <c:ptCount val="28"/>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numCache>
            </c:numRef>
          </c:cat>
          <c:val>
            <c:numRef>
              <c:f>Sheet1!$C$2:$C$29</c:f>
              <c:numCache>
                <c:formatCode>General</c:formatCode>
                <c:ptCount val="28"/>
                <c:pt idx="0">
                  <c:v>0</c:v>
                </c:pt>
                <c:pt idx="1">
                  <c:v>1</c:v>
                </c:pt>
                <c:pt idx="2">
                  <c:v>0</c:v>
                </c:pt>
                <c:pt idx="3">
                  <c:v>0</c:v>
                </c:pt>
                <c:pt idx="4">
                  <c:v>1</c:v>
                </c:pt>
                <c:pt idx="5">
                  <c:v>2</c:v>
                </c:pt>
                <c:pt idx="6">
                  <c:v>2</c:v>
                </c:pt>
                <c:pt idx="7">
                  <c:v>0</c:v>
                </c:pt>
                <c:pt idx="8">
                  <c:v>2</c:v>
                </c:pt>
                <c:pt idx="9">
                  <c:v>0</c:v>
                </c:pt>
                <c:pt idx="10">
                  <c:v>0</c:v>
                </c:pt>
                <c:pt idx="11">
                  <c:v>0</c:v>
                </c:pt>
                <c:pt idx="12">
                  <c:v>0</c:v>
                </c:pt>
                <c:pt idx="13">
                  <c:v>0</c:v>
                </c:pt>
                <c:pt idx="14">
                  <c:v>0</c:v>
                </c:pt>
                <c:pt idx="15">
                  <c:v>1</c:v>
                </c:pt>
                <c:pt idx="16">
                  <c:v>0</c:v>
                </c:pt>
                <c:pt idx="17">
                  <c:v>0</c:v>
                </c:pt>
                <c:pt idx="18">
                  <c:v>0</c:v>
                </c:pt>
                <c:pt idx="19">
                  <c:v>0</c:v>
                </c:pt>
                <c:pt idx="20">
                  <c:v>0</c:v>
                </c:pt>
                <c:pt idx="21">
                  <c:v>0</c:v>
                </c:pt>
                <c:pt idx="22">
                  <c:v>0</c:v>
                </c:pt>
                <c:pt idx="23">
                  <c:v>0</c:v>
                </c:pt>
                <c:pt idx="24">
                  <c:v>1</c:v>
                </c:pt>
                <c:pt idx="25">
                  <c:v>0</c:v>
                </c:pt>
                <c:pt idx="26">
                  <c:v>0</c:v>
                </c:pt>
                <c:pt idx="27">
                  <c:v>0</c:v>
                </c:pt>
              </c:numCache>
            </c:numRef>
          </c:val>
        </c:ser>
        <c:ser>
          <c:idx val="2"/>
          <c:order val="2"/>
          <c:tx>
            <c:strRef>
              <c:f>Sheet1!$D$1</c:f>
              <c:strCache>
                <c:ptCount val="1"/>
                <c:pt idx="0">
                  <c:v>10-19/yr</c:v>
                </c:pt>
              </c:strCache>
            </c:strRef>
          </c:tx>
          <c:spPr>
            <a:gradFill>
              <a:gsLst>
                <a:gs pos="0">
                  <a:srgbClr val="C00000"/>
                </a:gs>
                <a:gs pos="50000">
                  <a:srgbClr val="FF0000"/>
                </a:gs>
                <a:gs pos="100000">
                  <a:srgbClr val="C00000"/>
                </a:gs>
              </a:gsLst>
              <a:lin ang="10800000" scaled="1"/>
            </a:gradFill>
          </c:spPr>
          <c:cat>
            <c:numRef>
              <c:f>Sheet1!$A$2:$A$29</c:f>
              <c:numCache>
                <c:formatCode>General</c:formatCode>
                <c:ptCount val="28"/>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numCache>
            </c:numRef>
          </c:cat>
          <c:val>
            <c:numRef>
              <c:f>Sheet1!$D$2:$D$29</c:f>
              <c:numCache>
                <c:formatCode>General</c:formatCode>
                <c:ptCount val="28"/>
                <c:pt idx="0">
                  <c:v>0</c:v>
                </c:pt>
                <c:pt idx="1">
                  <c:v>0</c:v>
                </c:pt>
                <c:pt idx="2">
                  <c:v>1</c:v>
                </c:pt>
                <c:pt idx="3">
                  <c:v>0</c:v>
                </c:pt>
                <c:pt idx="4">
                  <c:v>0</c:v>
                </c:pt>
                <c:pt idx="5">
                  <c:v>0</c:v>
                </c:pt>
                <c:pt idx="6">
                  <c:v>1</c:v>
                </c:pt>
                <c:pt idx="7">
                  <c:v>1</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numCache>
            </c:numRef>
          </c:val>
        </c:ser>
        <c:ser>
          <c:idx val="3"/>
          <c:order val="3"/>
          <c:tx>
            <c:strRef>
              <c:f>Sheet1!$E$1</c:f>
              <c:strCache>
                <c:ptCount val="1"/>
                <c:pt idx="0">
                  <c:v>20-29/yr</c:v>
                </c:pt>
              </c:strCache>
            </c:strRef>
          </c:tx>
          <c:spPr>
            <a:gradFill>
              <a:gsLst>
                <a:gs pos="0">
                  <a:srgbClr val="A6A200"/>
                </a:gs>
                <a:gs pos="50000">
                  <a:srgbClr val="FFFF00"/>
                </a:gs>
                <a:gs pos="100000">
                  <a:srgbClr val="A6A200"/>
                </a:gs>
              </a:gsLst>
              <a:lin ang="10800000" scaled="1"/>
            </a:gradFill>
          </c:spPr>
          <c:cat>
            <c:numRef>
              <c:f>Sheet1!$A$2:$A$29</c:f>
              <c:numCache>
                <c:formatCode>General</c:formatCode>
                <c:ptCount val="28"/>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numCache>
            </c:numRef>
          </c:cat>
          <c:val>
            <c:numRef>
              <c:f>Sheet1!$E$2:$E$29</c:f>
              <c:numCache>
                <c:formatCode>General</c:formatCode>
                <c:ptCount val="28"/>
                <c:pt idx="0">
                  <c:v>0</c:v>
                </c:pt>
                <c:pt idx="1">
                  <c:v>0</c:v>
                </c:pt>
                <c:pt idx="2">
                  <c:v>0</c:v>
                </c:pt>
                <c:pt idx="3">
                  <c:v>1</c:v>
                </c:pt>
                <c:pt idx="4">
                  <c:v>1</c:v>
                </c:pt>
                <c:pt idx="5">
                  <c:v>1</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numCache>
            </c:numRef>
          </c:val>
        </c:ser>
        <c:gapWidth val="35"/>
        <c:overlap val="100"/>
        <c:axId val="49023616"/>
        <c:axId val="49038080"/>
      </c:barChart>
      <c:catAx>
        <c:axId val="49023616"/>
        <c:scaling>
          <c:orientation val="minMax"/>
        </c:scaling>
        <c:axPos val="b"/>
        <c:title>
          <c:tx>
            <c:rich>
              <a:bodyPr/>
              <a:lstStyle/>
              <a:p>
                <a:pPr>
                  <a:defRPr sz="1700"/>
                </a:pPr>
                <a:r>
                  <a:rPr lang="en-US" sz="1700" b="1" i="0" baseline="0" dirty="0" smtClean="0">
                    <a:solidFill>
                      <a:schemeClr val="tx1"/>
                    </a:solidFill>
                  </a:rPr>
                  <a:t>Transplant Year</a:t>
                </a:r>
                <a:endParaRPr lang="en-US" sz="1700" b="1" i="0" baseline="0" dirty="0">
                  <a:solidFill>
                    <a:schemeClr val="tx1"/>
                  </a:solidFill>
                </a:endParaRPr>
              </a:p>
            </c:rich>
          </c:tx>
          <c:layout/>
        </c:title>
        <c:numFmt formatCode="General" sourceLinked="1"/>
        <c:tickLblPos val="nextTo"/>
        <c:txPr>
          <a:bodyPr rot="-2700000"/>
          <a:lstStyle/>
          <a:p>
            <a:pPr>
              <a:defRPr sz="1500" b="1"/>
            </a:pPr>
            <a:endParaRPr lang="en-US"/>
          </a:p>
        </c:txPr>
        <c:crossAx val="49038080"/>
        <c:crosses val="autoZero"/>
        <c:auto val="1"/>
        <c:lblAlgn val="ctr"/>
        <c:lblOffset val="100"/>
        <c:tickLblSkip val="1"/>
      </c:catAx>
      <c:valAx>
        <c:axId val="49038080"/>
        <c:scaling>
          <c:orientation val="minMax"/>
        </c:scaling>
        <c:axPos val="l"/>
        <c:majorGridlines>
          <c:spPr>
            <a:ln>
              <a:prstDash val="sysDash"/>
            </a:ln>
          </c:spPr>
        </c:majorGridlines>
        <c:title>
          <c:tx>
            <c:rich>
              <a:bodyPr rot="-5400000" vert="horz"/>
              <a:lstStyle/>
              <a:p>
                <a:pPr>
                  <a:defRPr sz="1700"/>
                </a:pPr>
                <a:r>
                  <a:rPr lang="en-US" sz="1700" dirty="0" smtClean="0"/>
                  <a:t>N of Pediatric Transplant Centers</a:t>
                </a:r>
                <a:endParaRPr lang="en-US" sz="1700" dirty="0"/>
              </a:p>
            </c:rich>
          </c:tx>
          <c:layout>
            <c:manualLayout>
              <c:xMode val="edge"/>
              <c:yMode val="edge"/>
              <c:x val="0"/>
              <c:y val="3.6289838770153834E-2"/>
            </c:manualLayout>
          </c:layout>
        </c:title>
        <c:numFmt formatCode="General" sourceLinked="1"/>
        <c:tickLblPos val="nextTo"/>
        <c:txPr>
          <a:bodyPr/>
          <a:lstStyle/>
          <a:p>
            <a:pPr>
              <a:defRPr sz="1500" b="1"/>
            </a:pPr>
            <a:endParaRPr lang="en-US"/>
          </a:p>
        </c:txPr>
        <c:crossAx val="49023616"/>
        <c:crosses val="autoZero"/>
        <c:crossBetween val="between"/>
      </c:valAx>
      <c:spPr>
        <a:solidFill>
          <a:schemeClr val="bg2"/>
        </a:solidFill>
        <a:ln>
          <a:solidFill>
            <a:schemeClr val="tx1"/>
          </a:solidFill>
        </a:ln>
      </c:spPr>
    </c:plotArea>
    <c:legend>
      <c:legendPos val="t"/>
      <c:layout>
        <c:manualLayout>
          <c:xMode val="edge"/>
          <c:yMode val="edge"/>
          <c:x val="0.67071748774765949"/>
          <c:y val="8.6206896551724227E-2"/>
          <c:w val="0.25591015724804644"/>
          <c:h val="0.15400081455335324"/>
        </c:manualLayout>
      </c:layout>
      <c:overlay val="1"/>
      <c:spPr>
        <a:solidFill>
          <a:schemeClr val="bg2"/>
        </a:solidFill>
        <a:ln>
          <a:solidFill>
            <a:schemeClr val="tx1"/>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8299939070116221E-2"/>
          <c:y val="4.7376543209876554E-2"/>
          <c:w val="0.88345144356955385"/>
          <c:h val="0.63831383577052869"/>
        </c:manualLayout>
      </c:layout>
      <c:lineChart>
        <c:grouping val="standard"/>
        <c:ser>
          <c:idx val="0"/>
          <c:order val="0"/>
          <c:tx>
            <c:strRef>
              <c:f>Sheet1!$B$1</c:f>
              <c:strCache>
                <c:ptCount val="1"/>
                <c:pt idx="0">
                  <c:v>Cystic Fibrosis</c:v>
                </c:pt>
              </c:strCache>
            </c:strRef>
          </c:tx>
          <c:spPr>
            <a:ln w="41275">
              <a:solidFill>
                <a:srgbClr val="00FF00"/>
              </a:solidFill>
            </a:ln>
          </c:spPr>
          <c:marker>
            <c:symbol val="none"/>
          </c:marker>
          <c:cat>
            <c:numRef>
              <c:f>Sheet1!$A$2:$A$27</c:f>
              <c:numCache>
                <c:formatCode>General</c:formatCode>
                <c:ptCount val="2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numCache>
            </c:numRef>
          </c:cat>
          <c:val>
            <c:numRef>
              <c:f>Sheet1!$B$2:$B$27</c:f>
              <c:numCache>
                <c:formatCode>General</c:formatCode>
                <c:ptCount val="26"/>
                <c:pt idx="0">
                  <c:v>0</c:v>
                </c:pt>
                <c:pt idx="1">
                  <c:v>9.0909000000000013</c:v>
                </c:pt>
                <c:pt idx="2">
                  <c:v>21.9512</c:v>
                </c:pt>
                <c:pt idx="3">
                  <c:v>41.666700000000013</c:v>
                </c:pt>
                <c:pt idx="4">
                  <c:v>43.75</c:v>
                </c:pt>
                <c:pt idx="5">
                  <c:v>40.476200000000006</c:v>
                </c:pt>
                <c:pt idx="6">
                  <c:v>38.8889</c:v>
                </c:pt>
                <c:pt idx="7">
                  <c:v>29.032299999999989</c:v>
                </c:pt>
                <c:pt idx="8">
                  <c:v>20</c:v>
                </c:pt>
                <c:pt idx="9">
                  <c:v>27.272699999999954</c:v>
                </c:pt>
                <c:pt idx="10">
                  <c:v>28.571400000000001</c:v>
                </c:pt>
                <c:pt idx="11">
                  <c:v>40</c:v>
                </c:pt>
                <c:pt idx="12">
                  <c:v>30.434799999999989</c:v>
                </c:pt>
                <c:pt idx="13">
                  <c:v>32.142900000000012</c:v>
                </c:pt>
                <c:pt idx="14">
                  <c:v>35.294100000000064</c:v>
                </c:pt>
                <c:pt idx="15">
                  <c:v>22.222199999999958</c:v>
                </c:pt>
                <c:pt idx="16">
                  <c:v>18.181799999999967</c:v>
                </c:pt>
                <c:pt idx="17">
                  <c:v>31.25</c:v>
                </c:pt>
                <c:pt idx="18">
                  <c:v>26.666699999999963</c:v>
                </c:pt>
                <c:pt idx="19">
                  <c:v>10</c:v>
                </c:pt>
                <c:pt idx="20">
                  <c:v>13.333300000000001</c:v>
                </c:pt>
                <c:pt idx="21">
                  <c:v>12.5</c:v>
                </c:pt>
                <c:pt idx="22">
                  <c:v>0</c:v>
                </c:pt>
                <c:pt idx="23">
                  <c:v>0</c:v>
                </c:pt>
                <c:pt idx="24">
                  <c:v>14.2857</c:v>
                </c:pt>
                <c:pt idx="25">
                  <c:v>28.571400000000001</c:v>
                </c:pt>
              </c:numCache>
            </c:numRef>
          </c:val>
        </c:ser>
        <c:ser>
          <c:idx val="1"/>
          <c:order val="1"/>
          <c:tx>
            <c:strRef>
              <c:f>Sheet1!$C$1</c:f>
              <c:strCache>
                <c:ptCount val="1"/>
                <c:pt idx="0">
                  <c:v>Congenital</c:v>
                </c:pt>
              </c:strCache>
            </c:strRef>
          </c:tx>
          <c:spPr>
            <a:ln w="41275">
              <a:solidFill>
                <a:srgbClr val="FF0000"/>
              </a:solidFill>
            </a:ln>
          </c:spPr>
          <c:marker>
            <c:symbol val="none"/>
          </c:marker>
          <c:cat>
            <c:numRef>
              <c:f>Sheet1!$A$2:$A$27</c:f>
              <c:numCache>
                <c:formatCode>General</c:formatCode>
                <c:ptCount val="2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numCache>
            </c:numRef>
          </c:cat>
          <c:val>
            <c:numRef>
              <c:f>Sheet1!$C$2:$C$27</c:f>
              <c:numCache>
                <c:formatCode>General</c:formatCode>
                <c:ptCount val="26"/>
                <c:pt idx="0">
                  <c:v>28.571400000000001</c:v>
                </c:pt>
                <c:pt idx="1">
                  <c:v>18.181799999999967</c:v>
                </c:pt>
                <c:pt idx="2">
                  <c:v>19.5122</c:v>
                </c:pt>
                <c:pt idx="3">
                  <c:v>27.083299999999962</c:v>
                </c:pt>
                <c:pt idx="4">
                  <c:v>12.5</c:v>
                </c:pt>
                <c:pt idx="5">
                  <c:v>19.047599999999989</c:v>
                </c:pt>
                <c:pt idx="6">
                  <c:v>22.222199999999958</c:v>
                </c:pt>
                <c:pt idx="7">
                  <c:v>25.8065</c:v>
                </c:pt>
                <c:pt idx="8">
                  <c:v>20</c:v>
                </c:pt>
                <c:pt idx="9">
                  <c:v>22.7273</c:v>
                </c:pt>
                <c:pt idx="10">
                  <c:v>14.2857</c:v>
                </c:pt>
                <c:pt idx="11">
                  <c:v>20</c:v>
                </c:pt>
                <c:pt idx="12">
                  <c:v>34.782600000000002</c:v>
                </c:pt>
                <c:pt idx="13">
                  <c:v>32.142900000000012</c:v>
                </c:pt>
                <c:pt idx="14">
                  <c:v>23.529399999999963</c:v>
                </c:pt>
                <c:pt idx="15">
                  <c:v>11.111099999999999</c:v>
                </c:pt>
                <c:pt idx="16">
                  <c:v>27.272699999999954</c:v>
                </c:pt>
                <c:pt idx="17">
                  <c:v>12.5</c:v>
                </c:pt>
                <c:pt idx="18">
                  <c:v>20</c:v>
                </c:pt>
                <c:pt idx="19">
                  <c:v>20</c:v>
                </c:pt>
                <c:pt idx="20">
                  <c:v>46.666700000000013</c:v>
                </c:pt>
                <c:pt idx="21">
                  <c:v>12.5</c:v>
                </c:pt>
                <c:pt idx="22">
                  <c:v>22.222199999999958</c:v>
                </c:pt>
                <c:pt idx="23">
                  <c:v>57.142900000000012</c:v>
                </c:pt>
                <c:pt idx="24">
                  <c:v>14.2857</c:v>
                </c:pt>
                <c:pt idx="25">
                  <c:v>28.571400000000001</c:v>
                </c:pt>
              </c:numCache>
            </c:numRef>
          </c:val>
        </c:ser>
        <c:ser>
          <c:idx val="2"/>
          <c:order val="2"/>
          <c:tx>
            <c:strRef>
              <c:f>Sheet1!$D$1</c:f>
              <c:strCache>
                <c:ptCount val="1"/>
                <c:pt idx="0">
                  <c:v>IPAH</c:v>
                </c:pt>
              </c:strCache>
            </c:strRef>
          </c:tx>
          <c:spPr>
            <a:ln w="41275">
              <a:solidFill>
                <a:srgbClr val="FFFF00"/>
              </a:solidFill>
            </a:ln>
          </c:spPr>
          <c:marker>
            <c:symbol val="none"/>
          </c:marker>
          <c:cat>
            <c:numRef>
              <c:f>Sheet1!$A$2:$A$27</c:f>
              <c:numCache>
                <c:formatCode>General</c:formatCode>
                <c:ptCount val="2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numCache>
            </c:numRef>
          </c:cat>
          <c:val>
            <c:numRef>
              <c:f>Sheet1!$D$2:$D$27</c:f>
              <c:numCache>
                <c:formatCode>General</c:formatCode>
                <c:ptCount val="26"/>
                <c:pt idx="0">
                  <c:v>38.095200000000013</c:v>
                </c:pt>
                <c:pt idx="1">
                  <c:v>30.303000000000001</c:v>
                </c:pt>
                <c:pt idx="2">
                  <c:v>24.3902</c:v>
                </c:pt>
                <c:pt idx="3">
                  <c:v>10.416700000000002</c:v>
                </c:pt>
                <c:pt idx="4">
                  <c:v>16.666699999999963</c:v>
                </c:pt>
                <c:pt idx="5">
                  <c:v>19.047599999999989</c:v>
                </c:pt>
                <c:pt idx="6">
                  <c:v>16.666699999999963</c:v>
                </c:pt>
                <c:pt idx="7">
                  <c:v>16.129000000000001</c:v>
                </c:pt>
                <c:pt idx="8">
                  <c:v>35</c:v>
                </c:pt>
                <c:pt idx="9">
                  <c:v>13.6364</c:v>
                </c:pt>
                <c:pt idx="10">
                  <c:v>28.571400000000001</c:v>
                </c:pt>
                <c:pt idx="11">
                  <c:v>25</c:v>
                </c:pt>
                <c:pt idx="12">
                  <c:v>21.739100000000001</c:v>
                </c:pt>
                <c:pt idx="13">
                  <c:v>14.2857</c:v>
                </c:pt>
                <c:pt idx="14">
                  <c:v>5.8823999999999996</c:v>
                </c:pt>
                <c:pt idx="15">
                  <c:v>27.777799999999989</c:v>
                </c:pt>
                <c:pt idx="16">
                  <c:v>45.454499999999996</c:v>
                </c:pt>
                <c:pt idx="17">
                  <c:v>31.25</c:v>
                </c:pt>
                <c:pt idx="18">
                  <c:v>46.666700000000013</c:v>
                </c:pt>
                <c:pt idx="19">
                  <c:v>30</c:v>
                </c:pt>
                <c:pt idx="20">
                  <c:v>26.666699999999963</c:v>
                </c:pt>
                <c:pt idx="21">
                  <c:v>37.5</c:v>
                </c:pt>
                <c:pt idx="22">
                  <c:v>66.666699999999992</c:v>
                </c:pt>
                <c:pt idx="23">
                  <c:v>28.571400000000001</c:v>
                </c:pt>
                <c:pt idx="24">
                  <c:v>57.142900000000012</c:v>
                </c:pt>
                <c:pt idx="25">
                  <c:v>28.571400000000001</c:v>
                </c:pt>
              </c:numCache>
            </c:numRef>
          </c:val>
        </c:ser>
        <c:marker val="1"/>
        <c:axId val="49060480"/>
        <c:axId val="49070464"/>
      </c:lineChart>
      <c:catAx>
        <c:axId val="49060480"/>
        <c:scaling>
          <c:orientation val="minMax"/>
        </c:scaling>
        <c:axPos val="b"/>
        <c:numFmt formatCode="General" sourceLinked="1"/>
        <c:tickLblPos val="nextTo"/>
        <c:txPr>
          <a:bodyPr rot="-2700000"/>
          <a:lstStyle/>
          <a:p>
            <a:pPr>
              <a:defRPr sz="1500" b="1"/>
            </a:pPr>
            <a:endParaRPr lang="en-US"/>
          </a:p>
        </c:txPr>
        <c:crossAx val="49070464"/>
        <c:crosses val="autoZero"/>
        <c:auto val="1"/>
        <c:lblAlgn val="ctr"/>
        <c:lblOffset val="100"/>
        <c:tickLblSkip val="1"/>
      </c:catAx>
      <c:valAx>
        <c:axId val="49070464"/>
        <c:scaling>
          <c:orientation val="minMax"/>
          <c:max val="100"/>
          <c:min val="0"/>
        </c:scaling>
        <c:axPos val="l"/>
        <c:majorGridlines/>
        <c:title>
          <c:tx>
            <c:rich>
              <a:bodyPr rot="-5400000" vert="horz"/>
              <a:lstStyle/>
              <a:p>
                <a:pPr>
                  <a:defRPr sz="1700"/>
                </a:pPr>
                <a:r>
                  <a:rPr lang="en-US" sz="1700" dirty="0" smtClean="0"/>
                  <a:t>% of Cases</a:t>
                </a:r>
                <a:endParaRPr lang="en-US" sz="1700" dirty="0"/>
              </a:p>
            </c:rich>
          </c:tx>
          <c:layout/>
        </c:title>
        <c:numFmt formatCode="0" sourceLinked="0"/>
        <c:tickLblPos val="nextTo"/>
        <c:txPr>
          <a:bodyPr/>
          <a:lstStyle/>
          <a:p>
            <a:pPr>
              <a:defRPr sz="1500" b="1"/>
            </a:pPr>
            <a:endParaRPr lang="en-US"/>
          </a:p>
        </c:txPr>
        <c:crossAx val="49060480"/>
        <c:crossesAt val="1"/>
        <c:crossBetween val="midCat"/>
        <c:majorUnit val="25"/>
      </c:valAx>
      <c:spPr>
        <a:solidFill>
          <a:schemeClr val="bg2"/>
        </a:solidFill>
        <a:ln>
          <a:solidFill>
            <a:schemeClr val="tx1"/>
          </a:solidFill>
        </a:ln>
      </c:spPr>
    </c:plotArea>
    <c:legend>
      <c:legendPos val="r"/>
      <c:layout>
        <c:manualLayout>
          <c:xMode val="edge"/>
          <c:yMode val="edge"/>
          <c:x val="0.26629440851143249"/>
          <c:y val="8.5606674165729743E-2"/>
          <c:w val="0.53759803921568661"/>
          <c:h val="0.1436010498687664"/>
        </c:manualLayout>
      </c:layout>
      <c:spPr>
        <a:solidFill>
          <a:srgbClr val="000000"/>
        </a:solidFill>
        <a:ln>
          <a:solidFill>
            <a:srgbClr val="FFFFFF"/>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25669142516979193"/>
          <c:y val="0.11488076490438695"/>
          <c:w val="0.27792109749167981"/>
          <c:h val="0.77023847019122604"/>
        </c:manualLayout>
      </c:layout>
      <c:pieChart>
        <c:varyColors val="1"/>
        <c:ser>
          <c:idx val="0"/>
          <c:order val="0"/>
          <c:tx>
            <c:strRef>
              <c:f>Sheet1!$B$1</c:f>
              <c:strCache>
                <c:ptCount val="1"/>
                <c:pt idx="0">
                  <c:v>%</c:v>
                </c:pt>
              </c:strCache>
            </c:strRef>
          </c:tx>
          <c:dPt>
            <c:idx val="0"/>
            <c:spPr>
              <a:solidFill>
                <a:srgbClr val="2626FF"/>
              </a:solidFill>
              <a:ln>
                <a:solidFill>
                  <a:srgbClr val="000000"/>
                </a:solidFill>
              </a:ln>
            </c:spPr>
          </c:dPt>
          <c:dPt>
            <c:idx val="1"/>
            <c:spPr>
              <a:solidFill>
                <a:srgbClr val="20F703"/>
              </a:solidFill>
              <a:ln>
                <a:solidFill>
                  <a:schemeClr val="bg2"/>
                </a:solidFill>
              </a:ln>
            </c:spPr>
          </c:dPt>
          <c:dPt>
            <c:idx val="2"/>
            <c:spPr>
              <a:solidFill>
                <a:srgbClr val="FF0000"/>
              </a:solidFill>
              <a:ln>
                <a:solidFill>
                  <a:schemeClr val="bg2"/>
                </a:solidFill>
              </a:ln>
            </c:spPr>
          </c:dPt>
          <c:dPt>
            <c:idx val="3"/>
            <c:spPr>
              <a:solidFill>
                <a:srgbClr val="9933FF"/>
              </a:solidFill>
              <a:ln>
                <a:solidFill>
                  <a:srgbClr val="000000"/>
                </a:solidFill>
              </a:ln>
            </c:spPr>
          </c:dPt>
          <c:dPt>
            <c:idx val="4"/>
            <c:spPr>
              <a:solidFill>
                <a:srgbClr val="00FFFF"/>
              </a:solidFill>
              <a:ln>
                <a:solidFill>
                  <a:srgbClr val="000000"/>
                </a:solidFill>
              </a:ln>
            </c:spPr>
          </c:dPt>
          <c:dPt>
            <c:idx val="5"/>
            <c:spPr>
              <a:solidFill>
                <a:srgbClr val="FFFF00"/>
              </a:solidFill>
              <a:ln>
                <a:solidFill>
                  <a:srgbClr val="000000"/>
                </a:solidFill>
              </a:ln>
            </c:spPr>
          </c:dPt>
          <c:dPt>
            <c:idx val="6"/>
            <c:spPr>
              <a:solidFill>
                <a:srgbClr val="FF9900"/>
              </a:solidFill>
              <a:ln>
                <a:solidFill>
                  <a:srgbClr val="000000"/>
                </a:solidFill>
              </a:ln>
            </c:spPr>
          </c:dPt>
          <c:dPt>
            <c:idx val="7"/>
            <c:spPr>
              <a:solidFill>
                <a:srgbClr val="C00000"/>
              </a:solidFill>
              <a:ln>
                <a:solidFill>
                  <a:srgbClr val="000000"/>
                </a:solidFill>
              </a:ln>
            </c:spPr>
          </c:dPt>
          <c:dPt>
            <c:idx val="8"/>
            <c:spPr>
              <a:solidFill>
                <a:srgbClr val="6600CC"/>
              </a:solidFill>
              <a:ln>
                <a:solidFill>
                  <a:srgbClr val="000000"/>
                </a:solidFill>
              </a:ln>
            </c:spPr>
          </c:dPt>
          <c:dLbls>
            <c:dLbl>
              <c:idx val="1"/>
              <c:layout>
                <c:manualLayout>
                  <c:x val="-1.4337743864490994E-2"/>
                  <c:y val="-2.3404574428196492E-3"/>
                </c:manualLayout>
              </c:layout>
              <c:showVal val="1"/>
            </c:dLbl>
            <c:dLbl>
              <c:idx val="2"/>
              <c:layout>
                <c:manualLayout>
                  <c:x val="1.817923532754282E-3"/>
                  <c:y val="-5.4124109486314208E-2"/>
                </c:manualLayout>
              </c:layout>
              <c:showVal val="1"/>
            </c:dLbl>
            <c:dLbl>
              <c:idx val="3"/>
              <c:layout>
                <c:manualLayout>
                  <c:x val="2.1894363719998952E-3"/>
                  <c:y val="6.3931008623922009E-2"/>
                </c:manualLayout>
              </c:layout>
              <c:showVal val="1"/>
            </c:dLbl>
            <c:dLbl>
              <c:idx val="5"/>
              <c:layout>
                <c:manualLayout>
                  <c:x val="-1.4039559488053684E-2"/>
                  <c:y val="2.8709786276715409E-2"/>
                </c:manualLayout>
              </c:layout>
              <c:showVal val="1"/>
            </c:dLbl>
            <c:dLbl>
              <c:idx val="6"/>
              <c:layout>
                <c:manualLayout>
                  <c:x val="1.5610033281922388E-3"/>
                  <c:y val="2.6002999625047052E-3"/>
                </c:manualLayout>
              </c:layout>
              <c:showVal val="1"/>
            </c:dLbl>
            <c:dLbl>
              <c:idx val="7"/>
              <c:layout>
                <c:manualLayout>
                  <c:x val="4.8371282842222113E-2"/>
                  <c:y val="-7.5781777277840572E-3"/>
                </c:manualLayout>
              </c:layout>
              <c:showVal val="1"/>
            </c:dLbl>
            <c:numFmt formatCode="0%" sourceLinked="0"/>
            <c:txPr>
              <a:bodyPr/>
              <a:lstStyle/>
              <a:p>
                <a:pPr>
                  <a:defRPr sz="1500" b="1"/>
                </a:pPr>
                <a:endParaRPr lang="en-US"/>
              </a:p>
            </c:txPr>
            <c:showVal val="1"/>
            <c:showLeaderLines val="1"/>
          </c:dLbls>
          <c:cat>
            <c:strRef>
              <c:f>Sheet1!$A$2:$A$10</c:f>
              <c:strCache>
                <c:ptCount val="9"/>
                <c:pt idx="0">
                  <c:v>Acquired Heart Disease</c:v>
                </c:pt>
                <c:pt idx="1">
                  <c:v>CF</c:v>
                </c:pt>
                <c:pt idx="2">
                  <c:v>Congenital (other)</c:v>
                </c:pt>
                <c:pt idx="3">
                  <c:v>Eisenmenger's Syndrome</c:v>
                </c:pt>
                <c:pt idx="4">
                  <c:v>IPF</c:v>
                </c:pt>
                <c:pt idx="5">
                  <c:v>IPAH</c:v>
                </c:pt>
                <c:pt idx="6">
                  <c:v>Retx: Non-OB</c:v>
                </c:pt>
                <c:pt idx="7">
                  <c:v>Retx: OB</c:v>
                </c:pt>
                <c:pt idx="8">
                  <c:v>Other</c:v>
                </c:pt>
              </c:strCache>
            </c:strRef>
          </c:cat>
          <c:val>
            <c:numRef>
              <c:f>Sheet1!$B$2:$B$10</c:f>
              <c:numCache>
                <c:formatCode>0.00%</c:formatCode>
                <c:ptCount val="9"/>
                <c:pt idx="0">
                  <c:v>3.6606000000000055E-2</c:v>
                </c:pt>
                <c:pt idx="1">
                  <c:v>0.27787000000000056</c:v>
                </c:pt>
                <c:pt idx="2">
                  <c:v>0.22295999999999999</c:v>
                </c:pt>
                <c:pt idx="3">
                  <c:v>0.12313000000000013</c:v>
                </c:pt>
                <c:pt idx="4">
                  <c:v>1.8303000000000003E-2</c:v>
                </c:pt>
                <c:pt idx="5">
                  <c:v>0.24293000000000031</c:v>
                </c:pt>
                <c:pt idx="6">
                  <c:v>1.8303000000000003E-2</c:v>
                </c:pt>
                <c:pt idx="7">
                  <c:v>1.8303000000000003E-2</c:v>
                </c:pt>
                <c:pt idx="8">
                  <c:v>4.1597000000000002E-2</c:v>
                </c:pt>
              </c:numCache>
            </c:numRef>
          </c:val>
        </c:ser>
        <c:firstSliceAng val="75"/>
      </c:pieChart>
    </c:plotArea>
    <c:legend>
      <c:legendPos val="r"/>
      <c:layout>
        <c:manualLayout>
          <c:xMode val="edge"/>
          <c:yMode val="edge"/>
          <c:x val="0.6469740509240548"/>
          <c:y val="0.10983577052868602"/>
          <c:w val="0.32897096625809108"/>
          <c:h val="0.81842369703787365"/>
        </c:manualLayout>
      </c:layout>
      <c:spPr>
        <a:solidFill>
          <a:srgbClr val="000000"/>
        </a:solidFill>
        <a:ln>
          <a:solidFill>
            <a:schemeClr val="tx1"/>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808208064900978"/>
          <c:y val="0.1442028617390568"/>
          <c:w val="0.86362491052256496"/>
          <c:h val="0.68936224705782756"/>
        </c:manualLayout>
      </c:layout>
      <c:barChart>
        <c:barDir val="col"/>
        <c:grouping val="percentStacked"/>
        <c:ser>
          <c:idx val="0"/>
          <c:order val="0"/>
          <c:tx>
            <c:strRef>
              <c:f>Sheet1!$A$2</c:f>
              <c:strCache>
                <c:ptCount val="1"/>
                <c:pt idx="0">
                  <c:v>&lt;1 year</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Sheet1!$B$2:$D$2</c:f>
              <c:numCache>
                <c:formatCode>General</c:formatCode>
                <c:ptCount val="3"/>
                <c:pt idx="0">
                  <c:v>0</c:v>
                </c:pt>
                <c:pt idx="1">
                  <c:v>7</c:v>
                </c:pt>
                <c:pt idx="2">
                  <c:v>0</c:v>
                </c:pt>
              </c:numCache>
            </c:numRef>
          </c:val>
        </c:ser>
        <c:ser>
          <c:idx val="1"/>
          <c:order val="1"/>
          <c:tx>
            <c:strRef>
              <c:f>Sheet1!$A$3</c:f>
              <c:strCache>
                <c:ptCount val="1"/>
                <c:pt idx="0">
                  <c:v>1-5 years</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Sheet1!$B$3:$D$3</c:f>
              <c:numCache>
                <c:formatCode>General</c:formatCode>
                <c:ptCount val="3"/>
                <c:pt idx="0">
                  <c:v>8</c:v>
                </c:pt>
                <c:pt idx="1">
                  <c:v>11</c:v>
                </c:pt>
                <c:pt idx="2">
                  <c:v>2</c:v>
                </c:pt>
              </c:numCache>
            </c:numRef>
          </c:val>
        </c:ser>
        <c:ser>
          <c:idx val="2"/>
          <c:order val="2"/>
          <c:tx>
            <c:strRef>
              <c:f>Sheet1!$A$4</c:f>
              <c:strCache>
                <c:ptCount val="1"/>
                <c:pt idx="0">
                  <c:v>6-10 years</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cat>
            <c:strRef>
              <c:f>Sheet1!$B$1:$D$1</c:f>
              <c:strCache>
                <c:ptCount val="3"/>
                <c:pt idx="0">
                  <c:v>Europe</c:v>
                </c:pt>
                <c:pt idx="1">
                  <c:v>North America</c:v>
                </c:pt>
                <c:pt idx="2">
                  <c:v>Other</c:v>
                </c:pt>
              </c:strCache>
            </c:strRef>
          </c:cat>
          <c:val>
            <c:numRef>
              <c:f>Sheet1!$B$4:$D$4</c:f>
              <c:numCache>
                <c:formatCode>General</c:formatCode>
                <c:ptCount val="3"/>
                <c:pt idx="0">
                  <c:v>10</c:v>
                </c:pt>
                <c:pt idx="1">
                  <c:v>8</c:v>
                </c:pt>
                <c:pt idx="2">
                  <c:v>3</c:v>
                </c:pt>
              </c:numCache>
            </c:numRef>
          </c:val>
        </c:ser>
        <c:ser>
          <c:idx val="3"/>
          <c:order val="3"/>
          <c:tx>
            <c:strRef>
              <c:f>Sheet1!$A$5</c:f>
              <c:strCache>
                <c:ptCount val="1"/>
                <c:pt idx="0">
                  <c:v>11-17 years</c:v>
                </c:pt>
              </c:strCache>
            </c:strRef>
          </c:tx>
          <c:spPr>
            <a:gradFill>
              <a:gsLst>
                <a:gs pos="0">
                  <a:srgbClr val="208C03"/>
                </a:gs>
                <a:gs pos="50000">
                  <a:srgbClr val="20F703"/>
                </a:gs>
                <a:gs pos="100000">
                  <a:srgbClr val="208C03"/>
                </a:gs>
              </a:gsLst>
              <a:lin ang="10800000" scaled="1"/>
            </a:gradFill>
          </c:spPr>
          <c:cat>
            <c:strRef>
              <c:f>Sheet1!$B$1:$D$1</c:f>
              <c:strCache>
                <c:ptCount val="3"/>
                <c:pt idx="0">
                  <c:v>Europe</c:v>
                </c:pt>
                <c:pt idx="1">
                  <c:v>North America</c:v>
                </c:pt>
                <c:pt idx="2">
                  <c:v>Other</c:v>
                </c:pt>
              </c:strCache>
            </c:strRef>
          </c:cat>
          <c:val>
            <c:numRef>
              <c:f>Sheet1!$B$5:$D$5</c:f>
              <c:numCache>
                <c:formatCode>General</c:formatCode>
                <c:ptCount val="3"/>
                <c:pt idx="0">
                  <c:v>60</c:v>
                </c:pt>
                <c:pt idx="1">
                  <c:v>38</c:v>
                </c:pt>
                <c:pt idx="2">
                  <c:v>6</c:v>
                </c:pt>
              </c:numCache>
            </c:numRef>
          </c:val>
        </c:ser>
        <c:gapWidth val="40"/>
        <c:overlap val="100"/>
        <c:axId val="106873600"/>
        <c:axId val="106875136"/>
      </c:barChart>
      <c:catAx>
        <c:axId val="106873600"/>
        <c:scaling>
          <c:orientation val="minMax"/>
        </c:scaling>
        <c:axPos val="b"/>
        <c:tickLblPos val="nextTo"/>
        <c:txPr>
          <a:bodyPr/>
          <a:lstStyle/>
          <a:p>
            <a:pPr>
              <a:defRPr sz="1500" b="1"/>
            </a:pPr>
            <a:endParaRPr lang="en-US"/>
          </a:p>
        </c:txPr>
        <c:crossAx val="106875136"/>
        <c:crosses val="autoZero"/>
        <c:auto val="1"/>
        <c:lblAlgn val="ctr"/>
        <c:lblOffset val="100"/>
      </c:catAx>
      <c:valAx>
        <c:axId val="106875136"/>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title>
        <c:numFmt formatCode="0%" sourceLinked="1"/>
        <c:tickLblPos val="nextTo"/>
        <c:txPr>
          <a:bodyPr/>
          <a:lstStyle/>
          <a:p>
            <a:pPr>
              <a:defRPr sz="1500" b="1"/>
            </a:pPr>
            <a:endParaRPr lang="en-US"/>
          </a:p>
        </c:txPr>
        <c:crossAx val="106873600"/>
        <c:crosses val="autoZero"/>
        <c:crossBetween val="between"/>
        <c:majorUnit val="0.2"/>
      </c:valAx>
      <c:spPr>
        <a:solidFill>
          <a:srgbClr val="000000"/>
        </a:solidFill>
        <a:ln w="12700">
          <a:solidFill>
            <a:srgbClr val="FFFFFF"/>
          </a:solidFill>
        </a:ln>
      </c:spPr>
    </c:plotArea>
    <c:legend>
      <c:legendPos val="t"/>
      <c:layout>
        <c:manualLayout>
          <c:xMode val="edge"/>
          <c:yMode val="edge"/>
          <c:x val="0.18854163684085154"/>
          <c:y val="3.125E-2"/>
          <c:w val="0.60318336912431358"/>
          <c:h val="5.8834071522309732E-2"/>
        </c:manualLayout>
      </c:layout>
      <c:spPr>
        <a:solidFill>
          <a:schemeClr val="bg2"/>
        </a:solidFill>
        <a:ln w="12700">
          <a:solidFill>
            <a:srgbClr val="FFFFFF"/>
          </a:solidFill>
        </a:ln>
      </c:spPr>
      <c:txPr>
        <a:bodyPr/>
        <a:lstStyle/>
        <a:p>
          <a:pPr>
            <a:defRPr sz="1500" b="1"/>
          </a:pPr>
          <a:endParaRPr lang="en-US"/>
        </a:p>
      </c:txPr>
    </c:legend>
    <c:plotVisOnly val="1"/>
  </c:chart>
  <c:txPr>
    <a:bodyPr/>
    <a:lstStyle/>
    <a:p>
      <a:pPr>
        <a:defRPr sz="1800"/>
      </a:pPr>
      <a:endParaRPr lang="en-US"/>
    </a:p>
  </c:txPr>
  <c:externalData r:id="rId1"/>
</c:chartSpace>
</file>

<file path=ppt/drawings/drawing1.xml><?xml version="1.0" encoding="utf-8"?>
<c:userShapes xmlns:c="http://schemas.openxmlformats.org/drawingml/2006/chart">
  <cdr:relSizeAnchor xmlns:cdr="http://schemas.openxmlformats.org/drawingml/2006/chartDrawing">
    <cdr:from>
      <cdr:x>0.10619</cdr:x>
      <cdr:y>0.69355</cdr:y>
    </cdr:from>
    <cdr:to>
      <cdr:x>0.60177</cdr:x>
      <cdr:y>0.80645</cdr:y>
    </cdr:to>
    <cdr:sp macro="" textlink="">
      <cdr:nvSpPr>
        <cdr:cNvPr id="2" name="TextBox 1"/>
        <cdr:cNvSpPr txBox="1"/>
      </cdr:nvSpPr>
      <cdr:spPr>
        <a:xfrm xmlns:a="http://schemas.openxmlformats.org/drawingml/2006/main">
          <a:off x="914360" y="3276600"/>
          <a:ext cx="4267241" cy="53339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No pair-wise comparisons were statistically significant at p &lt; 0.05</a:t>
          </a:r>
          <a:endParaRPr lang="en-US" sz="1400" b="1" dirty="0">
            <a:solidFill>
              <a:srgbClr val="FFFF00"/>
            </a:solidFill>
          </a:endParaRPr>
        </a:p>
      </cdr:txBody>
    </cdr:sp>
  </cdr:relSizeAnchor>
  <cdr:relSizeAnchor xmlns:cdr="http://schemas.openxmlformats.org/drawingml/2006/chartDrawing">
    <cdr:from>
      <cdr:x>0.53982</cdr:x>
      <cdr:y>0.29032</cdr:y>
    </cdr:from>
    <cdr:to>
      <cdr:x>0.95575</cdr:x>
      <cdr:y>0.40323</cdr:y>
    </cdr:to>
    <cdr:sp macro="" textlink="">
      <cdr:nvSpPr>
        <cdr:cNvPr id="4" name="TextBox 3"/>
        <cdr:cNvSpPr txBox="1"/>
      </cdr:nvSpPr>
      <cdr:spPr>
        <a:xfrm xmlns:a="http://schemas.openxmlformats.org/drawingml/2006/main">
          <a:off x="4648200" y="1371600"/>
          <a:ext cx="3581407" cy="533432"/>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300" b="1" dirty="0" smtClean="0">
              <a:solidFill>
                <a:schemeClr val="tx1"/>
              </a:solidFill>
            </a:rPr>
            <a:t>Median survival (years): Congenital=1.9; </a:t>
          </a:r>
        </a:p>
        <a:p xmlns:a="http://schemas.openxmlformats.org/drawingml/2006/main">
          <a:r>
            <a:rPr lang="en-US" sz="1300" b="1" dirty="0" smtClean="0">
              <a:solidFill>
                <a:schemeClr val="tx1"/>
              </a:solidFill>
            </a:rPr>
            <a:t>Eisenmenger's=2.6; IPAH=4.7</a:t>
          </a:r>
          <a:endParaRPr lang="en-US" sz="1300" b="1" dirty="0">
            <a:solidFill>
              <a:schemeClr val="tx1"/>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0.10619</cdr:x>
      <cdr:y>0.62903</cdr:y>
    </cdr:from>
    <cdr:to>
      <cdr:x>0.60177</cdr:x>
      <cdr:y>0.83871</cdr:y>
    </cdr:to>
    <cdr:sp macro="" textlink="">
      <cdr:nvSpPr>
        <cdr:cNvPr id="2" name="TextBox 1"/>
        <cdr:cNvSpPr txBox="1"/>
      </cdr:nvSpPr>
      <cdr:spPr>
        <a:xfrm xmlns:a="http://schemas.openxmlformats.org/drawingml/2006/main">
          <a:off x="914400" y="2971800"/>
          <a:ext cx="4267241" cy="99059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&lt;1 vs. 6-10: p = 0.0013</a:t>
          </a:r>
        </a:p>
        <a:p xmlns:a="http://schemas.openxmlformats.org/drawingml/2006/main">
          <a:r>
            <a:rPr lang="en-US" sz="1400" b="1" dirty="0" smtClean="0">
              <a:solidFill>
                <a:srgbClr val="FFFF00"/>
              </a:solidFill>
            </a:rPr>
            <a:t>&lt;1 vs. 11-17: p = 0.0033</a:t>
          </a:r>
        </a:p>
        <a:p xmlns:a="http://schemas.openxmlformats.org/drawingml/2006/main">
          <a:r>
            <a:rPr lang="en-US" sz="1400" b="1" dirty="0" smtClean="0">
              <a:solidFill>
                <a:srgbClr val="FFFF00"/>
              </a:solidFill>
            </a:rPr>
            <a:t>All other pair-wise comparisons were not significant at p &lt;0.05  </a:t>
          </a:r>
        </a:p>
      </cdr:txBody>
    </cdr:sp>
  </cdr:relSizeAnchor>
  <cdr:relSizeAnchor xmlns:cdr="http://schemas.openxmlformats.org/drawingml/2006/chartDrawing">
    <cdr:from>
      <cdr:x>0.58407</cdr:x>
      <cdr:y>0.30645</cdr:y>
    </cdr:from>
    <cdr:to>
      <cdr:x>0.9469</cdr:x>
      <cdr:y>0.41936</cdr:y>
    </cdr:to>
    <cdr:sp macro="" textlink="">
      <cdr:nvSpPr>
        <cdr:cNvPr id="4" name="TextBox 3"/>
        <cdr:cNvSpPr txBox="1"/>
      </cdr:nvSpPr>
      <cdr:spPr>
        <a:xfrm xmlns:a="http://schemas.openxmlformats.org/drawingml/2006/main">
          <a:off x="5029200" y="1447800"/>
          <a:ext cx="3124199" cy="533432"/>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300" b="1" dirty="0" smtClean="0">
              <a:solidFill>
                <a:schemeClr val="tx1"/>
              </a:solidFill>
            </a:rPr>
            <a:t>Median survival (years): &lt;1=NA; 1-5=1.4; 6-10=3.5; 11-17=3.3</a:t>
          </a:r>
          <a:endParaRPr lang="en-US" sz="1300" b="1" dirty="0">
            <a:solidFill>
              <a:schemeClr val="tx1"/>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0.10619</cdr:x>
      <cdr:y>0.72581</cdr:y>
    </cdr:from>
    <cdr:to>
      <cdr:x>0.78761</cdr:x>
      <cdr:y>0.82258</cdr:y>
    </cdr:to>
    <cdr:sp macro="" textlink="">
      <cdr:nvSpPr>
        <cdr:cNvPr id="2" name="TextBox 1"/>
        <cdr:cNvSpPr txBox="1"/>
      </cdr:nvSpPr>
      <cdr:spPr>
        <a:xfrm xmlns:a="http://schemas.openxmlformats.org/drawingml/2006/main">
          <a:off x="914360" y="3429000"/>
          <a:ext cx="5867440" cy="45719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No pair-wise comparisons were statistically significant at p &lt; 0.05</a:t>
          </a:r>
          <a:endParaRPr lang="en-US" sz="1400" b="1" dirty="0">
            <a:solidFill>
              <a:srgbClr val="FFFF00"/>
            </a:solidFill>
          </a:endParaRPr>
        </a:p>
      </cdr:txBody>
    </cdr:sp>
  </cdr:relSizeAnchor>
  <cdr:relSizeAnchor xmlns:cdr="http://schemas.openxmlformats.org/drawingml/2006/chartDrawing">
    <cdr:from>
      <cdr:x>0.49558</cdr:x>
      <cdr:y>0.30645</cdr:y>
    </cdr:from>
    <cdr:to>
      <cdr:x>0.9469</cdr:x>
      <cdr:y>0.41936</cdr:y>
    </cdr:to>
    <cdr:sp macro="" textlink="">
      <cdr:nvSpPr>
        <cdr:cNvPr id="4" name="TextBox 3"/>
        <cdr:cNvSpPr txBox="1"/>
      </cdr:nvSpPr>
      <cdr:spPr>
        <a:xfrm xmlns:a="http://schemas.openxmlformats.org/drawingml/2006/main">
          <a:off x="4267200" y="1447792"/>
          <a:ext cx="3886177" cy="533432"/>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300" b="1" dirty="0" smtClean="0">
              <a:solidFill>
                <a:schemeClr val="tx1"/>
              </a:solidFill>
            </a:rPr>
            <a:t>Median survival (years): 1982-1989=1.9; 1990-1996=3.0; 1997-2003=3.0; 2004-6/2011= 5.1</a:t>
          </a:r>
          <a:endParaRPr lang="en-US" sz="1300" b="1" dirty="0">
            <a:solidFill>
              <a:schemeClr val="tx1"/>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0.56637</cdr:x>
      <cdr:y>0.27419</cdr:y>
    </cdr:from>
    <cdr:to>
      <cdr:x>0.9469</cdr:x>
      <cdr:y>0.41935</cdr:y>
    </cdr:to>
    <cdr:sp macro="" textlink="">
      <cdr:nvSpPr>
        <cdr:cNvPr id="2" name="TextBox 1"/>
        <cdr:cNvSpPr txBox="1"/>
      </cdr:nvSpPr>
      <cdr:spPr>
        <a:xfrm xmlns:a="http://schemas.openxmlformats.org/drawingml/2006/main">
          <a:off x="4876800" y="1295400"/>
          <a:ext cx="3276593" cy="685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No pair-wise comparisons were statistically significant at p &lt; 0.05</a:t>
          </a:r>
          <a:endParaRPr lang="en-US" sz="1400" b="1" dirty="0">
            <a:solidFill>
              <a:srgbClr val="FFFF00"/>
            </a:solidFill>
          </a:endParaRPr>
        </a:p>
      </cdr:txBody>
    </cdr:sp>
  </cdr:relSizeAnchor>
  <cdr:relSizeAnchor xmlns:cdr="http://schemas.openxmlformats.org/drawingml/2006/chartDrawing">
    <cdr:from>
      <cdr:x>0.12389</cdr:x>
      <cdr:y>0.67742</cdr:y>
    </cdr:from>
    <cdr:to>
      <cdr:x>0.63717</cdr:x>
      <cdr:y>0.79033</cdr:y>
    </cdr:to>
    <cdr:sp macro="" textlink="">
      <cdr:nvSpPr>
        <cdr:cNvPr id="4" name="TextBox 3"/>
        <cdr:cNvSpPr txBox="1"/>
      </cdr:nvSpPr>
      <cdr:spPr>
        <a:xfrm xmlns:a="http://schemas.openxmlformats.org/drawingml/2006/main">
          <a:off x="1066766" y="3200403"/>
          <a:ext cx="4419633" cy="533432"/>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300" b="1" dirty="0" smtClean="0">
              <a:solidFill>
                <a:schemeClr val="tx1"/>
              </a:solidFill>
            </a:rPr>
            <a:t>Conditional median survival (years): 1982-1989=8.3; 1990-1996=6.1; 1997-2003=11.0; 2004-6/2011=NA</a:t>
          </a:r>
          <a:endParaRPr lang="en-US" sz="1300" b="1" dirty="0">
            <a:solidFill>
              <a:schemeClr val="tx1"/>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DB252C-2B20-4579-B4F5-6B70C5EC6897}" type="datetimeFigureOut">
              <a:rPr lang="en-US" smtClean="0"/>
              <a:pPr/>
              <a:t>10/4/2013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3FF3A6-B03F-4710-AAA0-E3CB014C4A5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donor ages 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18</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19</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where donor age is unknown are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diagnosis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5000">
              <a:srgbClr val="330033"/>
            </a:gs>
            <a:gs pos="100000">
              <a:schemeClr val="tx1"/>
            </a:gs>
          </a:gsLst>
          <a:lin ang="162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chart" Target="../charts/char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HEART-LUNG TRANSPLANTATION</a:t>
            </a:r>
            <a:endParaRPr lang="en-US" dirty="0"/>
          </a:p>
        </p:txBody>
      </p:sp>
      <p:sp>
        <p:nvSpPr>
          <p:cNvPr id="3" name="Subtitle 2"/>
          <p:cNvSpPr>
            <a:spLocks noGrp="1"/>
          </p:cNvSpPr>
          <p:nvPr>
            <p:ph type="subTitle" idx="1"/>
          </p:nvPr>
        </p:nvSpPr>
        <p:spPr/>
        <p:txBody>
          <a:bodyPr/>
          <a:lstStyle/>
          <a:p>
            <a:r>
              <a:rPr lang="en-US" dirty="0" smtClean="0"/>
              <a:t>Pediatric Recipients</a:t>
            </a:r>
            <a:endParaRPr lang="en-US" dirty="0"/>
          </a:p>
        </p:txBody>
      </p:sp>
      <p:grpSp>
        <p:nvGrpSpPr>
          <p:cNvPr id="8" name="Group 7"/>
          <p:cNvGrpSpPr/>
          <p:nvPr/>
        </p:nvGrpSpPr>
        <p:grpSpPr>
          <a:xfrm>
            <a:off x="2" y="6146792"/>
            <a:ext cx="4717575" cy="711201"/>
            <a:chOff x="1" y="6067776"/>
            <a:chExt cx="4954725" cy="790224"/>
          </a:xfrm>
        </p:grpSpPr>
        <p:pic>
          <p:nvPicPr>
            <p:cNvPr id="9" name="Picture 8"/>
            <p:cNvPicPr>
              <a:picLocks noChangeAspect="1"/>
            </p:cNvPicPr>
            <p:nvPr/>
          </p:nvPicPr>
          <p:blipFill>
            <a:blip r:embed="rId2" cstate="print"/>
            <a:stretch>
              <a:fillRect/>
            </a:stretch>
          </p:blipFill>
          <p:spPr>
            <a:xfrm>
              <a:off x="1" y="6172200"/>
              <a:ext cx="4952999" cy="685800"/>
            </a:xfrm>
            <a:prstGeom prst="rect">
              <a:avLst/>
            </a:prstGeom>
          </p:spPr>
        </p:pic>
        <p:sp>
          <p:nvSpPr>
            <p:cNvPr id="10" name="TextBox 9"/>
            <p:cNvSpPr txBox="1"/>
            <p:nvPr/>
          </p:nvSpPr>
          <p:spPr>
            <a:xfrm>
              <a:off x="2909934"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989-997</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600" dirty="0" smtClean="0"/>
              <a:t>Pediatric Heart-Lung Transplants</a:t>
            </a:r>
            <a:r>
              <a:rPr lang="en-US" sz="2400" dirty="0" smtClean="0"/>
              <a:t/>
            </a:r>
            <a:br>
              <a:rPr lang="en-US" sz="2400" dirty="0" smtClean="0"/>
            </a:br>
            <a:r>
              <a:rPr lang="en-US" sz="2400" dirty="0" smtClean="0"/>
              <a:t>Age Distribution by Location</a:t>
            </a:r>
            <a:br>
              <a:rPr lang="en-US" sz="2400" dirty="0" smtClean="0"/>
            </a:br>
            <a:r>
              <a:rPr lang="en-US" sz="2400" dirty="0" smtClean="0"/>
              <a:t>(</a:t>
            </a:r>
            <a:r>
              <a:rPr lang="en-US" sz="2000" dirty="0" smtClean="0"/>
              <a:t>Transplants: January 2000 – June 2012)</a:t>
            </a:r>
            <a:endParaRPr lang="en-US" sz="2000" dirty="0"/>
          </a:p>
        </p:txBody>
      </p:sp>
      <p:graphicFrame>
        <p:nvGraphicFramePr>
          <p:cNvPr id="10" name="Content Placeholder 9"/>
          <p:cNvGraphicFramePr>
            <a:graphicFrameLocks noGrp="1"/>
          </p:cNvGraphicFramePr>
          <p:nvPr>
            <p:ph idx="1"/>
          </p:nvPr>
        </p:nvGraphicFramePr>
        <p:xfrm>
          <a:off x="304800" y="1447800"/>
          <a:ext cx="83820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7575" cy="711201"/>
            <a:chOff x="1" y="6067776"/>
            <a:chExt cx="4954725"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909934"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989-997</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600" dirty="0" smtClean="0"/>
              <a:t>Pediatric Heart-Lung Transplants</a:t>
            </a:r>
            <a:r>
              <a:rPr lang="en-US" sz="2400" dirty="0" smtClean="0"/>
              <a:t/>
            </a:r>
            <a:br>
              <a:rPr lang="en-US" sz="2400" dirty="0" smtClean="0"/>
            </a:br>
            <a:r>
              <a:rPr lang="en-US" sz="2400" dirty="0" smtClean="0"/>
              <a:t>Diagnosis Distribution By Location</a:t>
            </a:r>
            <a:br>
              <a:rPr lang="en-US" sz="2400" dirty="0" smtClean="0"/>
            </a:br>
            <a:r>
              <a:rPr lang="en-US" sz="2400" dirty="0" smtClean="0"/>
              <a:t>(</a:t>
            </a:r>
            <a:r>
              <a:rPr lang="en-US" sz="2000" dirty="0" smtClean="0"/>
              <a:t>Transplants: January 2000 – June 2012)</a:t>
            </a:r>
            <a:endParaRPr lang="en-US" sz="2000" dirty="0"/>
          </a:p>
        </p:txBody>
      </p:sp>
      <p:graphicFrame>
        <p:nvGraphicFramePr>
          <p:cNvPr id="10" name="Content Placeholder 9"/>
          <p:cNvGraphicFramePr>
            <a:graphicFrameLocks noGrp="1"/>
          </p:cNvGraphicFramePr>
          <p:nvPr>
            <p:ph idx="1"/>
          </p:nvPr>
        </p:nvGraphicFramePr>
        <p:xfrm>
          <a:off x="0" y="1524000"/>
          <a:ext cx="88392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7575" cy="711201"/>
            <a:chOff x="1" y="6067776"/>
            <a:chExt cx="4954725" cy="790224"/>
          </a:xfrm>
        </p:grpSpPr>
        <p:pic>
          <p:nvPicPr>
            <p:cNvPr id="9" name="Picture 8"/>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909934"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989-997</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600" dirty="0" smtClean="0"/>
              <a:t>Pediatric Heart-Lung Transplants</a:t>
            </a:r>
            <a:r>
              <a:rPr lang="en-US" sz="2400" dirty="0" smtClean="0"/>
              <a:t/>
            </a:r>
            <a:br>
              <a:rPr lang="en-US" sz="2400" dirty="0" smtClean="0"/>
            </a:br>
            <a:r>
              <a:rPr lang="en-US" sz="2400" dirty="0" smtClean="0"/>
              <a:t> Donor Age Distribution By Location</a:t>
            </a:r>
            <a:br>
              <a:rPr lang="en-US" sz="2400" dirty="0" smtClean="0"/>
            </a:br>
            <a:r>
              <a:rPr lang="en-US" sz="2400" dirty="0" smtClean="0"/>
              <a:t>(</a:t>
            </a:r>
            <a:r>
              <a:rPr lang="en-US" sz="2000" dirty="0" smtClean="0"/>
              <a:t>Transplants: January 2000 – June 2012)</a:t>
            </a:r>
            <a:endParaRPr lang="en-US" sz="2000" dirty="0"/>
          </a:p>
        </p:txBody>
      </p:sp>
      <p:graphicFrame>
        <p:nvGraphicFramePr>
          <p:cNvPr id="10" name="Content Placeholder 9"/>
          <p:cNvGraphicFramePr>
            <a:graphicFrameLocks noGrp="1"/>
          </p:cNvGraphicFramePr>
          <p:nvPr>
            <p:ph idx="1"/>
          </p:nvPr>
        </p:nvGraphicFramePr>
        <p:xfrm>
          <a:off x="152400" y="1524000"/>
          <a:ext cx="88392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7575" cy="711201"/>
            <a:chOff x="1" y="6067776"/>
            <a:chExt cx="4954725"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909934"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989-997</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09800"/>
            <a:ext cx="8839200" cy="1470025"/>
          </a:xfrm>
        </p:spPr>
        <p:txBody>
          <a:bodyPr/>
          <a:lstStyle/>
          <a:p>
            <a:r>
              <a:rPr lang="en-US" dirty="0" smtClean="0"/>
              <a:t>Post-transplant: Survival and Other Outcomes</a:t>
            </a:r>
            <a:endParaRPr lang="en-US" dirty="0"/>
          </a:p>
        </p:txBody>
      </p:sp>
      <p:grpSp>
        <p:nvGrpSpPr>
          <p:cNvPr id="8" name="Group 7"/>
          <p:cNvGrpSpPr/>
          <p:nvPr/>
        </p:nvGrpSpPr>
        <p:grpSpPr>
          <a:xfrm>
            <a:off x="2" y="6146792"/>
            <a:ext cx="4717575" cy="711201"/>
            <a:chOff x="1" y="6067776"/>
            <a:chExt cx="4954725" cy="790224"/>
          </a:xfrm>
        </p:grpSpPr>
        <p:pic>
          <p:nvPicPr>
            <p:cNvPr id="10" name="Picture 9"/>
            <p:cNvPicPr>
              <a:picLocks noChangeAspect="1"/>
            </p:cNvPicPr>
            <p:nvPr/>
          </p:nvPicPr>
          <p:blipFill>
            <a:blip r:embed="rId2" cstate="print"/>
            <a:stretch>
              <a:fillRect/>
            </a:stretch>
          </p:blipFill>
          <p:spPr>
            <a:xfrm>
              <a:off x="1" y="6172200"/>
              <a:ext cx="4952999" cy="685800"/>
            </a:xfrm>
            <a:prstGeom prst="rect">
              <a:avLst/>
            </a:prstGeom>
          </p:spPr>
        </p:pic>
        <p:sp>
          <p:nvSpPr>
            <p:cNvPr id="13" name="TextBox 12"/>
            <p:cNvSpPr txBox="1"/>
            <p:nvPr/>
          </p:nvSpPr>
          <p:spPr>
            <a:xfrm>
              <a:off x="2909934"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989-997</a:t>
              </a:r>
              <a:endParaRPr lang="en-US" sz="1000" b="1" dirty="0">
                <a:solidFill>
                  <a:schemeClr val="bg1"/>
                </a:solidFill>
                <a:latin typeface="Arial"/>
                <a:cs typeface="Arial"/>
              </a:endParaRPr>
            </a:p>
          </p:txBody>
        </p:sp>
        <p:sp>
          <p:nvSpPr>
            <p:cNvPr id="14" name="TextBox 13"/>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Pediatric Heart-Lung Transplants</a:t>
            </a:r>
            <a:r>
              <a:rPr lang="en-US" sz="3200" dirty="0" smtClean="0"/>
              <a:t/>
            </a:r>
            <a:br>
              <a:rPr lang="en-US" sz="3200" dirty="0" smtClean="0"/>
            </a:br>
            <a:r>
              <a:rPr lang="en-US" sz="2400" dirty="0" smtClean="0"/>
              <a:t>Kaplan-Meier Survival By Diagnosis </a:t>
            </a:r>
            <a:r>
              <a:rPr lang="en-US" sz="2600" dirty="0" smtClean="0"/>
              <a:t/>
            </a:r>
            <a:br>
              <a:rPr lang="en-US" sz="2600" dirty="0" smtClean="0"/>
            </a:br>
            <a:r>
              <a:rPr lang="en-US" sz="2000" dirty="0" smtClean="0"/>
              <a:t> (Transplants: January 1990 – 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7575" cy="711201"/>
            <a:chOff x="1" y="6067776"/>
            <a:chExt cx="4954725"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09934"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989-997</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Pediatric Heart-Lung Transplants</a:t>
            </a:r>
            <a:r>
              <a:rPr lang="en-US" sz="3200" dirty="0" smtClean="0"/>
              <a:t/>
            </a:r>
            <a:br>
              <a:rPr lang="en-US" sz="3200" dirty="0" smtClean="0"/>
            </a:br>
            <a:r>
              <a:rPr lang="en-US" sz="2400" dirty="0" smtClean="0"/>
              <a:t>Kaplan-Meier Survival </a:t>
            </a:r>
            <a:r>
              <a:rPr lang="en-US" sz="2000" dirty="0" smtClean="0"/>
              <a:t>(Transplants: January 1982 – 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7575" cy="711201"/>
            <a:chOff x="1" y="6067776"/>
            <a:chExt cx="4954725"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09934"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989-997</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Pediatric Heart-Lung Transplants</a:t>
            </a:r>
            <a:r>
              <a:rPr lang="en-US" sz="3200" dirty="0" smtClean="0"/>
              <a:t/>
            </a:r>
            <a:br>
              <a:rPr lang="en-US" sz="3200" dirty="0" smtClean="0"/>
            </a:br>
            <a:r>
              <a:rPr lang="en-US" sz="2400" dirty="0" smtClean="0"/>
              <a:t>Kaplan-Meier Survival by Era </a:t>
            </a:r>
            <a:r>
              <a:rPr lang="en-US" sz="2300" dirty="0" smtClean="0"/>
              <a:t/>
            </a:r>
            <a:br>
              <a:rPr lang="en-US" sz="2300" dirty="0" smtClean="0"/>
            </a:br>
            <a:r>
              <a:rPr lang="en-US" sz="2000" dirty="0" smtClean="0"/>
              <a:t>(Transplants: January 1982 – 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7575" cy="711201"/>
            <a:chOff x="1" y="6067776"/>
            <a:chExt cx="4954725"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09934"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989-997</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066800"/>
          </a:xfrm>
        </p:spPr>
        <p:txBody>
          <a:bodyPr/>
          <a:lstStyle/>
          <a:p>
            <a:r>
              <a:rPr lang="en-US" sz="2600" dirty="0" smtClean="0"/>
              <a:t>Pediatric Heart-Lung Transplants</a:t>
            </a:r>
            <a:r>
              <a:rPr lang="en-US" sz="3200" dirty="0" smtClean="0"/>
              <a:t/>
            </a:r>
            <a:br>
              <a:rPr lang="en-US" sz="3200" dirty="0" smtClean="0"/>
            </a:br>
            <a:r>
              <a:rPr lang="en-US" sz="2400" dirty="0" smtClean="0"/>
              <a:t>Kaplan-Meier Survival by Era Conditional on Survival to 1 Year </a:t>
            </a:r>
            <a:r>
              <a:rPr lang="en-US" sz="2000" dirty="0" smtClean="0"/>
              <a:t>(Transplants: January 1982 – 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7575" cy="711201"/>
            <a:chOff x="1" y="6067776"/>
            <a:chExt cx="4954725"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09934"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989-997</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lstStyle/>
          <a:p>
            <a:r>
              <a:rPr lang="en-US" sz="2600" dirty="0" smtClean="0"/>
              <a:t>Pediatric Heart-Lung Transplants</a:t>
            </a:r>
            <a:r>
              <a:rPr lang="en-US" sz="2400" dirty="0" smtClean="0"/>
              <a:t/>
            </a:r>
            <a:br>
              <a:rPr lang="en-US" sz="2400" dirty="0" smtClean="0"/>
            </a:br>
            <a:r>
              <a:rPr lang="en-US" sz="2400" dirty="0" smtClean="0"/>
              <a:t>Cause of Death </a:t>
            </a:r>
            <a:r>
              <a:rPr lang="en-US" sz="2000" dirty="0" smtClean="0"/>
              <a:t>(Deaths: January 1992 – June 2012)</a:t>
            </a:r>
            <a:endParaRPr lang="en-US" sz="2000" dirty="0"/>
          </a:p>
        </p:txBody>
      </p:sp>
      <p:graphicFrame>
        <p:nvGraphicFramePr>
          <p:cNvPr id="13" name="Content Placeholder 12"/>
          <p:cNvGraphicFramePr>
            <a:graphicFrameLocks noGrp="1"/>
          </p:cNvGraphicFramePr>
          <p:nvPr>
            <p:ph idx="1"/>
          </p:nvPr>
        </p:nvGraphicFramePr>
        <p:xfrm>
          <a:off x="304800" y="1295400"/>
          <a:ext cx="8534399" cy="4259374"/>
        </p:xfrm>
        <a:graphic>
          <a:graphicData uri="http://schemas.openxmlformats.org/drawingml/2006/table">
            <a:tbl>
              <a:tblPr>
                <a:tableStyleId>{5C22544A-7EE6-4342-B048-85BDC9FD1C3A}</a:tableStyleId>
              </a:tblPr>
              <a:tblGrid>
                <a:gridCol w="1981200"/>
                <a:gridCol w="1066800"/>
                <a:gridCol w="1447800"/>
                <a:gridCol w="1524000"/>
                <a:gridCol w="1524000"/>
                <a:gridCol w="990599"/>
              </a:tblGrid>
              <a:tr h="549064">
                <a:tc>
                  <a:txBody>
                    <a:bodyPr/>
                    <a:lstStyle/>
                    <a:p>
                      <a:pPr algn="l" rtl="0" fontAlgn="t"/>
                      <a:r>
                        <a:rPr lang="en-US" sz="1400" b="1" dirty="0">
                          <a:solidFill>
                            <a:srgbClr val="FFFF00"/>
                          </a:solidFill>
                        </a:rPr>
                        <a:t>CAUSE OF DEATH</a:t>
                      </a:r>
                      <a:endParaRPr lang="en-US" dirty="0">
                        <a:solidFill>
                          <a:srgbClr val="FFFF00"/>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0-30 Days </a:t>
                      </a:r>
                      <a:endParaRPr lang="en-US" sz="1300" b="1" dirty="0" smtClean="0">
                        <a:solidFill>
                          <a:schemeClr val="tx1"/>
                        </a:solidFill>
                      </a:endParaRPr>
                    </a:p>
                    <a:p>
                      <a:pPr algn="ctr" rtl="0"/>
                      <a:r>
                        <a:rPr lang="en-US" sz="1300" b="1" dirty="0" smtClean="0">
                          <a:solidFill>
                            <a:schemeClr val="tx1"/>
                          </a:solidFill>
                        </a:rPr>
                        <a:t>(</a:t>
                      </a:r>
                      <a:r>
                        <a:rPr lang="en-US" sz="1300" b="1" dirty="0">
                          <a:solidFill>
                            <a:schemeClr val="tx1"/>
                          </a:solidFill>
                        </a:rPr>
                        <a:t>N = </a:t>
                      </a:r>
                      <a:r>
                        <a:rPr lang="en-US" sz="1300" b="1" dirty="0" smtClean="0">
                          <a:solidFill>
                            <a:schemeClr val="tx1"/>
                          </a:solidFill>
                        </a:rPr>
                        <a:t>51)</a:t>
                      </a:r>
                      <a:endParaRPr lang="en-US" sz="13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31 Days - 1 Year (N = </a:t>
                      </a:r>
                      <a:r>
                        <a:rPr lang="en-US" sz="1300" b="1" dirty="0" smtClean="0">
                          <a:solidFill>
                            <a:schemeClr val="tx1"/>
                          </a:solidFill>
                        </a:rPr>
                        <a:t>61)</a:t>
                      </a:r>
                      <a:endParaRPr lang="en-US" sz="13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&gt;1 Year - 3 </a:t>
                      </a:r>
                      <a:r>
                        <a:rPr lang="en-US" sz="1300" b="1" dirty="0" smtClean="0">
                          <a:solidFill>
                            <a:schemeClr val="tx1"/>
                          </a:solidFill>
                        </a:rPr>
                        <a:t>Years</a:t>
                      </a:r>
                    </a:p>
                    <a:p>
                      <a:pPr algn="ctr" rtl="0"/>
                      <a:r>
                        <a:rPr lang="en-US" sz="1300" b="1" dirty="0" smtClean="0">
                          <a:solidFill>
                            <a:schemeClr val="tx1"/>
                          </a:solidFill>
                        </a:rPr>
                        <a:t>(N </a:t>
                      </a:r>
                      <a:r>
                        <a:rPr lang="en-US" sz="1300" b="1" dirty="0">
                          <a:solidFill>
                            <a:schemeClr val="tx1"/>
                          </a:solidFill>
                        </a:rPr>
                        <a:t>= </a:t>
                      </a:r>
                      <a:r>
                        <a:rPr lang="en-US" sz="1300" b="1" dirty="0" smtClean="0">
                          <a:solidFill>
                            <a:schemeClr val="tx1"/>
                          </a:solidFill>
                        </a:rPr>
                        <a:t>57)</a:t>
                      </a:r>
                      <a:endParaRPr lang="en-US" sz="13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&gt;3 Years - 5 Years (N = </a:t>
                      </a:r>
                      <a:r>
                        <a:rPr lang="en-US" sz="1300" b="1" dirty="0" smtClean="0">
                          <a:solidFill>
                            <a:schemeClr val="tx1"/>
                          </a:solidFill>
                        </a:rPr>
                        <a:t>42)</a:t>
                      </a:r>
                      <a:endParaRPr lang="en-US" sz="13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&gt;5 </a:t>
                      </a:r>
                      <a:r>
                        <a:rPr lang="en-US" sz="1300" b="1" dirty="0" smtClean="0">
                          <a:solidFill>
                            <a:schemeClr val="tx1"/>
                          </a:solidFill>
                        </a:rPr>
                        <a:t>Years</a:t>
                      </a:r>
                    </a:p>
                    <a:p>
                      <a:pPr algn="ctr" rtl="0"/>
                      <a:r>
                        <a:rPr lang="en-US" sz="1300" b="1" dirty="0" smtClean="0">
                          <a:solidFill>
                            <a:schemeClr val="tx1"/>
                          </a:solidFill>
                        </a:rPr>
                        <a:t>(N </a:t>
                      </a:r>
                      <a:r>
                        <a:rPr lang="en-US" sz="1300" b="1" dirty="0">
                          <a:solidFill>
                            <a:schemeClr val="tx1"/>
                          </a:solidFill>
                        </a:rPr>
                        <a:t>= </a:t>
                      </a:r>
                      <a:r>
                        <a:rPr lang="en-US" sz="1300" b="1" dirty="0" smtClean="0">
                          <a:solidFill>
                            <a:schemeClr val="tx1"/>
                          </a:solidFill>
                        </a:rPr>
                        <a:t>66)</a:t>
                      </a:r>
                      <a:endParaRPr lang="en-US" sz="13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1031">
                <a:tc>
                  <a:txBody>
                    <a:bodyPr/>
                    <a:lstStyle/>
                    <a:p>
                      <a:pPr rtl="0" fontAlgn="t"/>
                      <a:r>
                        <a:rPr lang="en-US" sz="1300" b="1" dirty="0">
                          <a:solidFill>
                            <a:schemeClr val="tx1"/>
                          </a:solidFill>
                        </a:rPr>
                        <a:t>BRONCHIOLITIS</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3 </a:t>
                      </a:r>
                      <a:r>
                        <a:rPr lang="en-US" sz="1300" b="1" i="0" u="none" strike="noStrike" dirty="0" smtClean="0">
                          <a:solidFill>
                            <a:schemeClr val="tx1"/>
                          </a:solidFill>
                          <a:latin typeface="+mn-lt"/>
                        </a:rPr>
                        <a:t>(4.9%)</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27 (</a:t>
                      </a:r>
                      <a:r>
                        <a:rPr lang="en-US" sz="1300" b="1" i="0" u="none" strike="noStrike" dirty="0" smtClean="0">
                          <a:solidFill>
                            <a:schemeClr val="tx1"/>
                          </a:solidFill>
                          <a:latin typeface="+mn-lt"/>
                        </a:rPr>
                        <a:t>47.4%)</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16 </a:t>
                      </a:r>
                      <a:r>
                        <a:rPr lang="en-US" sz="1300" b="1" i="0" u="none" strike="noStrike" dirty="0" smtClean="0">
                          <a:solidFill>
                            <a:schemeClr val="tx1"/>
                          </a:solidFill>
                          <a:latin typeface="+mn-lt"/>
                        </a:rPr>
                        <a:t>(38.1%)</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18 (</a:t>
                      </a:r>
                      <a:r>
                        <a:rPr lang="en-US" sz="1300" b="1" i="0" u="none" strike="noStrike" dirty="0" smtClean="0">
                          <a:solidFill>
                            <a:schemeClr val="tx1"/>
                          </a:solidFill>
                          <a:latin typeface="+mn-lt"/>
                        </a:rPr>
                        <a:t>27.3%)</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1031">
                <a:tc>
                  <a:txBody>
                    <a:bodyPr/>
                    <a:lstStyle/>
                    <a:p>
                      <a:pPr rtl="0" fontAlgn="t"/>
                      <a:r>
                        <a:rPr lang="en-US" sz="1300" b="1" dirty="0">
                          <a:solidFill>
                            <a:schemeClr val="tx1"/>
                          </a:solidFill>
                        </a:rPr>
                        <a:t>ACUTE REJECTION</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2 (</a:t>
                      </a:r>
                      <a:r>
                        <a:rPr lang="en-US" sz="1300" b="1" i="0" u="none" strike="noStrike" dirty="0" smtClean="0">
                          <a:solidFill>
                            <a:schemeClr val="tx1"/>
                          </a:solidFill>
                          <a:latin typeface="+mn-lt"/>
                        </a:rPr>
                        <a:t>3.3%)</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1 (1.8%)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2 </a:t>
                      </a:r>
                      <a:r>
                        <a:rPr lang="en-US" sz="1300" b="1" i="0" u="none" strike="noStrike" dirty="0" smtClean="0">
                          <a:solidFill>
                            <a:schemeClr val="tx1"/>
                          </a:solidFill>
                          <a:latin typeface="+mn-lt"/>
                        </a:rPr>
                        <a:t>(4.8%)</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2</a:t>
                      </a:r>
                      <a:r>
                        <a:rPr lang="en-US" sz="1300" b="1" i="0" u="none" strike="noStrike" dirty="0" smtClean="0">
                          <a:solidFill>
                            <a:schemeClr val="tx1"/>
                          </a:solidFill>
                          <a:latin typeface="+mn-lt"/>
                        </a:rPr>
                        <a:t> (3.0%)</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1031">
                <a:tc>
                  <a:txBody>
                    <a:bodyPr/>
                    <a:lstStyle/>
                    <a:p>
                      <a:pPr rtl="0" fontAlgn="t"/>
                      <a:r>
                        <a:rPr lang="en-US" sz="1300" b="1" dirty="0">
                          <a:solidFill>
                            <a:schemeClr val="tx1"/>
                          </a:solidFill>
                        </a:rPr>
                        <a:t>LYMPHOMA</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3 </a:t>
                      </a:r>
                      <a:r>
                        <a:rPr lang="en-US" sz="1300" b="1" i="0" u="none" strike="noStrike" dirty="0" smtClean="0">
                          <a:solidFill>
                            <a:schemeClr val="tx1"/>
                          </a:solidFill>
                          <a:latin typeface="+mn-lt"/>
                        </a:rPr>
                        <a:t>(4.9%)</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1</a:t>
                      </a:r>
                      <a:r>
                        <a:rPr lang="en-US" sz="1300" b="1" i="0" u="none" strike="noStrike" dirty="0" smtClean="0">
                          <a:solidFill>
                            <a:schemeClr val="tx1"/>
                          </a:solidFill>
                          <a:latin typeface="+mn-lt"/>
                        </a:rPr>
                        <a:t> (1.8%)</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1 (</a:t>
                      </a:r>
                      <a:r>
                        <a:rPr lang="en-US" sz="1300" b="1" i="0" u="none" strike="noStrike" dirty="0" smtClean="0">
                          <a:solidFill>
                            <a:schemeClr val="tx1"/>
                          </a:solidFill>
                          <a:latin typeface="+mn-lt"/>
                        </a:rPr>
                        <a:t>2.4%)</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smtClean="0">
                          <a:solidFill>
                            <a:schemeClr val="tx1"/>
                          </a:solidFill>
                          <a:latin typeface="+mn-lt"/>
                        </a:rPr>
                        <a:t>0</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1031">
                <a:tc>
                  <a:txBody>
                    <a:bodyPr/>
                    <a:lstStyle/>
                    <a:p>
                      <a:pPr rtl="0" fontAlgn="t"/>
                      <a:r>
                        <a:rPr lang="en-US" sz="1300" b="1" dirty="0">
                          <a:solidFill>
                            <a:schemeClr val="tx1"/>
                          </a:solidFill>
                        </a:rPr>
                        <a:t>MALIGNANCY, OTHER</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1 (</a:t>
                      </a:r>
                      <a:r>
                        <a:rPr lang="en-US" sz="1300" b="1" i="0" u="none" strike="noStrike" dirty="0" smtClean="0">
                          <a:solidFill>
                            <a:schemeClr val="tx1"/>
                          </a:solidFill>
                          <a:latin typeface="+mn-lt"/>
                        </a:rPr>
                        <a:t>1.6%)</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1</a:t>
                      </a:r>
                      <a:r>
                        <a:rPr lang="en-US" sz="1300" b="1" i="0" u="none" strike="noStrike" baseline="0" dirty="0" smtClean="0">
                          <a:solidFill>
                            <a:schemeClr val="tx1"/>
                          </a:solidFill>
                          <a:latin typeface="+mn-lt"/>
                        </a:rPr>
                        <a:t> (1.8%)</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1 (</a:t>
                      </a:r>
                      <a:r>
                        <a:rPr lang="en-US" sz="1300" b="1" i="0" u="none" strike="noStrike" dirty="0" smtClean="0">
                          <a:solidFill>
                            <a:schemeClr val="tx1"/>
                          </a:solidFill>
                          <a:latin typeface="+mn-lt"/>
                        </a:rPr>
                        <a:t>2.4%)</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2 (3.0%)</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1031">
                <a:tc>
                  <a:txBody>
                    <a:bodyPr/>
                    <a:lstStyle/>
                    <a:p>
                      <a:pPr rtl="0" fontAlgn="t"/>
                      <a:r>
                        <a:rPr lang="en-US" sz="1300" b="1" dirty="0">
                          <a:solidFill>
                            <a:schemeClr val="tx1"/>
                          </a:solidFill>
                        </a:rPr>
                        <a:t>CMV</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2 (</a:t>
                      </a:r>
                      <a:r>
                        <a:rPr lang="en-US" sz="1300" b="1" i="0" u="none" strike="noStrike" dirty="0" smtClean="0">
                          <a:solidFill>
                            <a:schemeClr val="tx1"/>
                          </a:solidFill>
                          <a:latin typeface="+mn-lt"/>
                        </a:rPr>
                        <a:t>3.3%)</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1031">
                <a:tc>
                  <a:txBody>
                    <a:bodyPr/>
                    <a:lstStyle/>
                    <a:p>
                      <a:pPr rtl="0" fontAlgn="t"/>
                      <a:r>
                        <a:rPr lang="en-US" sz="1300" b="1" dirty="0">
                          <a:solidFill>
                            <a:schemeClr val="tx1"/>
                          </a:solidFill>
                        </a:rPr>
                        <a:t>INFECTION, NON-CMV</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8 (</a:t>
                      </a:r>
                      <a:r>
                        <a:rPr lang="en-US" sz="1300" b="1" i="0" u="none" strike="noStrike" dirty="0" smtClean="0">
                          <a:solidFill>
                            <a:schemeClr val="tx1"/>
                          </a:solidFill>
                          <a:latin typeface="+mn-lt"/>
                        </a:rPr>
                        <a:t>15.7</a:t>
                      </a:r>
                      <a:r>
                        <a:rPr lang="en-US" sz="1300" b="1" i="0" u="none" strike="noStrike" dirty="0">
                          <a:solidFill>
                            <a:schemeClr val="tx1"/>
                          </a:solidFill>
                          <a:latin typeface="+mn-lt"/>
                        </a:rPr>
                        <a:t>%)</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19 </a:t>
                      </a:r>
                      <a:r>
                        <a:rPr lang="en-US" sz="1300" b="1" i="0" u="none" strike="noStrike" dirty="0">
                          <a:solidFill>
                            <a:schemeClr val="tx1"/>
                          </a:solidFill>
                          <a:latin typeface="+mn-lt"/>
                        </a:rPr>
                        <a:t>(</a:t>
                      </a:r>
                      <a:r>
                        <a:rPr lang="en-US" sz="1300" b="1" i="0" u="none" strike="noStrike" dirty="0" smtClean="0">
                          <a:solidFill>
                            <a:schemeClr val="tx1"/>
                          </a:solidFill>
                          <a:latin typeface="+mn-lt"/>
                        </a:rPr>
                        <a:t>31.1%)</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4 (</a:t>
                      </a:r>
                      <a:r>
                        <a:rPr lang="en-US" sz="1300" b="1" i="0" u="none" strike="noStrike" dirty="0" smtClean="0">
                          <a:solidFill>
                            <a:schemeClr val="tx1"/>
                          </a:solidFill>
                          <a:latin typeface="+mn-lt"/>
                        </a:rPr>
                        <a:t>7.0%)</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2</a:t>
                      </a:r>
                      <a:r>
                        <a:rPr lang="en-US" sz="1300" b="1" i="0" u="none" strike="noStrike" dirty="0" smtClean="0">
                          <a:solidFill>
                            <a:schemeClr val="tx1"/>
                          </a:solidFill>
                          <a:latin typeface="+mn-lt"/>
                        </a:rPr>
                        <a:t> (4.8%)</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17 </a:t>
                      </a:r>
                      <a:r>
                        <a:rPr lang="en-US" sz="1300" b="1" i="0" u="none" strike="noStrike" dirty="0">
                          <a:solidFill>
                            <a:schemeClr val="tx1"/>
                          </a:solidFill>
                          <a:latin typeface="+mn-lt"/>
                        </a:rPr>
                        <a:t>(25.8%)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1031">
                <a:tc>
                  <a:txBody>
                    <a:bodyPr/>
                    <a:lstStyle/>
                    <a:p>
                      <a:pPr rtl="0" fontAlgn="t"/>
                      <a:r>
                        <a:rPr lang="en-US" sz="1300" b="1" dirty="0">
                          <a:solidFill>
                            <a:schemeClr val="tx1"/>
                          </a:solidFill>
                        </a:rPr>
                        <a:t>GRAFT FAILURE</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smtClean="0">
                          <a:solidFill>
                            <a:schemeClr val="tx1"/>
                          </a:solidFill>
                          <a:latin typeface="+mn-lt"/>
                        </a:rPr>
                        <a:t>17 </a:t>
                      </a:r>
                      <a:r>
                        <a:rPr lang="en-US" sz="1300" b="1" i="0" u="none" strike="noStrike" dirty="0">
                          <a:solidFill>
                            <a:schemeClr val="tx1"/>
                          </a:solidFill>
                          <a:latin typeface="+mn-lt"/>
                        </a:rPr>
                        <a:t>(</a:t>
                      </a:r>
                      <a:r>
                        <a:rPr lang="en-US" sz="1300" b="1" i="0" u="none" strike="noStrike" dirty="0" smtClean="0">
                          <a:solidFill>
                            <a:schemeClr val="tx1"/>
                          </a:solidFill>
                          <a:latin typeface="+mn-lt"/>
                        </a:rPr>
                        <a:t>33.3%)</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12 </a:t>
                      </a:r>
                      <a:r>
                        <a:rPr lang="en-US" sz="1300" b="1" i="0" u="none" strike="noStrike" dirty="0" smtClean="0">
                          <a:solidFill>
                            <a:schemeClr val="tx1"/>
                          </a:solidFill>
                          <a:latin typeface="+mn-lt"/>
                        </a:rPr>
                        <a:t>(19.7%)</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smtClean="0">
                          <a:solidFill>
                            <a:schemeClr val="tx1"/>
                          </a:solidFill>
                          <a:latin typeface="+mn-lt"/>
                        </a:rPr>
                        <a:t>15 </a:t>
                      </a:r>
                      <a:r>
                        <a:rPr lang="en-US" sz="1300" b="1" i="0" u="none" strike="noStrike" dirty="0">
                          <a:solidFill>
                            <a:schemeClr val="tx1"/>
                          </a:solidFill>
                          <a:latin typeface="+mn-lt"/>
                        </a:rPr>
                        <a:t>(</a:t>
                      </a:r>
                      <a:r>
                        <a:rPr lang="en-US" sz="1300" b="1" i="0" u="none" strike="noStrike" dirty="0" smtClean="0">
                          <a:solidFill>
                            <a:schemeClr val="tx1"/>
                          </a:solidFill>
                          <a:latin typeface="+mn-lt"/>
                        </a:rPr>
                        <a:t>26.3%)</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smtClean="0">
                          <a:solidFill>
                            <a:schemeClr val="tx1"/>
                          </a:solidFill>
                          <a:latin typeface="+mn-lt"/>
                        </a:rPr>
                        <a:t>14 (33.3%)</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smtClean="0">
                          <a:solidFill>
                            <a:schemeClr val="tx1"/>
                          </a:solidFill>
                          <a:latin typeface="+mn-lt"/>
                        </a:rPr>
                        <a:t>13 </a:t>
                      </a:r>
                      <a:r>
                        <a:rPr lang="en-US" sz="1300" b="1" i="0" u="none" strike="noStrike" dirty="0">
                          <a:solidFill>
                            <a:schemeClr val="tx1"/>
                          </a:solidFill>
                          <a:latin typeface="+mn-lt"/>
                        </a:rPr>
                        <a:t>(</a:t>
                      </a:r>
                      <a:r>
                        <a:rPr lang="en-US" sz="1300" b="1" i="0" u="none" strike="noStrike" dirty="0" smtClean="0">
                          <a:solidFill>
                            <a:schemeClr val="tx1"/>
                          </a:solidFill>
                          <a:latin typeface="+mn-lt"/>
                        </a:rPr>
                        <a:t>19.7%)</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1031">
                <a:tc>
                  <a:txBody>
                    <a:bodyPr/>
                    <a:lstStyle/>
                    <a:p>
                      <a:pPr rtl="0" fontAlgn="t"/>
                      <a:r>
                        <a:rPr lang="en-US" sz="1300" b="1" dirty="0">
                          <a:solidFill>
                            <a:schemeClr val="tx1"/>
                          </a:solidFill>
                        </a:rPr>
                        <a:t>CARDIOVASCULAR</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3 </a:t>
                      </a:r>
                      <a:r>
                        <a:rPr lang="en-US" sz="1300" b="1" i="0" u="none" strike="noStrike" dirty="0" smtClean="0">
                          <a:solidFill>
                            <a:schemeClr val="tx1"/>
                          </a:solidFill>
                          <a:latin typeface="+mn-lt"/>
                        </a:rPr>
                        <a:t>(5.9%)</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3 </a:t>
                      </a:r>
                      <a:r>
                        <a:rPr lang="en-US" sz="1300" b="1" i="0" u="none" strike="noStrike" dirty="0" smtClean="0">
                          <a:solidFill>
                            <a:schemeClr val="tx1"/>
                          </a:solidFill>
                          <a:latin typeface="+mn-lt"/>
                        </a:rPr>
                        <a:t>(4.9%)</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2 (</a:t>
                      </a:r>
                      <a:r>
                        <a:rPr lang="en-US" sz="1300" b="1" i="0" u="none" strike="noStrike" dirty="0" smtClean="0">
                          <a:solidFill>
                            <a:schemeClr val="tx1"/>
                          </a:solidFill>
                          <a:latin typeface="+mn-lt"/>
                        </a:rPr>
                        <a:t>3.5%)</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2 </a:t>
                      </a:r>
                      <a:r>
                        <a:rPr lang="en-US" sz="1300" b="1" i="0" u="none" strike="noStrike" dirty="0" smtClean="0">
                          <a:solidFill>
                            <a:schemeClr val="tx1"/>
                          </a:solidFill>
                          <a:latin typeface="+mn-lt"/>
                        </a:rPr>
                        <a:t>(4.8%)</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4</a:t>
                      </a:r>
                      <a:r>
                        <a:rPr lang="en-US" sz="1300" b="1" i="0" u="none" strike="noStrike" dirty="0" smtClean="0">
                          <a:solidFill>
                            <a:schemeClr val="tx1"/>
                          </a:solidFill>
                          <a:latin typeface="+mn-lt"/>
                        </a:rPr>
                        <a:t> (6.1%)</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1031">
                <a:tc>
                  <a:txBody>
                    <a:bodyPr/>
                    <a:lstStyle/>
                    <a:p>
                      <a:pPr rtl="0" fontAlgn="t"/>
                      <a:r>
                        <a:rPr lang="en-US" sz="1300" b="1" dirty="0">
                          <a:solidFill>
                            <a:schemeClr val="tx1"/>
                          </a:solidFill>
                        </a:rPr>
                        <a:t>TECHNICAL</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11 (</a:t>
                      </a:r>
                      <a:r>
                        <a:rPr lang="en-US" sz="1300" b="1" i="0" u="none" strike="noStrike" dirty="0" smtClean="0">
                          <a:solidFill>
                            <a:schemeClr val="tx1"/>
                          </a:solidFill>
                          <a:latin typeface="+mn-lt"/>
                        </a:rPr>
                        <a:t>21.6%)</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3 (</a:t>
                      </a:r>
                      <a:r>
                        <a:rPr lang="en-US" sz="1300" b="1" i="0" u="none" strike="noStrike" dirty="0" smtClean="0">
                          <a:solidFill>
                            <a:schemeClr val="tx1"/>
                          </a:solidFill>
                          <a:latin typeface="+mn-lt"/>
                        </a:rPr>
                        <a:t>5.3%)</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2 </a:t>
                      </a:r>
                      <a:r>
                        <a:rPr lang="en-US" sz="1300" b="1" i="0" u="none" strike="noStrike" dirty="0" smtClean="0">
                          <a:solidFill>
                            <a:schemeClr val="tx1"/>
                          </a:solidFill>
                          <a:latin typeface="+mn-lt"/>
                        </a:rPr>
                        <a:t>(4.8%)</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1031">
                <a:tc>
                  <a:txBody>
                    <a:bodyPr/>
                    <a:lstStyle/>
                    <a:p>
                      <a:pPr rtl="0" fontAlgn="t"/>
                      <a:r>
                        <a:rPr lang="en-US" sz="1300" b="1" dirty="0">
                          <a:solidFill>
                            <a:schemeClr val="tx1"/>
                          </a:solidFill>
                        </a:rPr>
                        <a:t>OTHER</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12 (23.5%)</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16 </a:t>
                      </a:r>
                      <a:r>
                        <a:rPr lang="en-US" sz="1300" b="1" i="0" u="none" strike="noStrike" dirty="0">
                          <a:solidFill>
                            <a:schemeClr val="tx1"/>
                          </a:solidFill>
                          <a:latin typeface="+mn-lt"/>
                        </a:rPr>
                        <a:t>(</a:t>
                      </a:r>
                      <a:r>
                        <a:rPr lang="en-US" sz="1300" b="1" i="0" u="none" strike="noStrike" dirty="0" smtClean="0">
                          <a:solidFill>
                            <a:schemeClr val="tx1"/>
                          </a:solidFill>
                          <a:latin typeface="+mn-lt"/>
                        </a:rPr>
                        <a:t>26.2%)</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3 (</a:t>
                      </a:r>
                      <a:r>
                        <a:rPr lang="en-US" sz="1300" b="1" i="0" u="none" strike="noStrike" dirty="0" smtClean="0">
                          <a:solidFill>
                            <a:schemeClr val="tx1"/>
                          </a:solidFill>
                          <a:latin typeface="+mn-lt"/>
                        </a:rPr>
                        <a:t>5.3%)</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2 </a:t>
                      </a:r>
                      <a:r>
                        <a:rPr lang="en-US" sz="1300" b="1" i="0" u="none" strike="noStrike" dirty="0" smtClean="0">
                          <a:solidFill>
                            <a:schemeClr val="tx1"/>
                          </a:solidFill>
                          <a:latin typeface="+mn-lt"/>
                        </a:rPr>
                        <a:t>(4.8%)</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10 (</a:t>
                      </a:r>
                      <a:r>
                        <a:rPr lang="en-US" sz="1300" b="1" i="0" u="none" strike="noStrike" dirty="0" smtClean="0">
                          <a:solidFill>
                            <a:schemeClr val="tx1"/>
                          </a:solidFill>
                          <a:latin typeface="+mn-lt"/>
                        </a:rPr>
                        <a:t>15.2%)</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bl>
          </a:graphicData>
        </a:graphic>
      </p:graphicFrame>
      <p:grpSp>
        <p:nvGrpSpPr>
          <p:cNvPr id="8" name="Group 7"/>
          <p:cNvGrpSpPr/>
          <p:nvPr/>
        </p:nvGrpSpPr>
        <p:grpSpPr>
          <a:xfrm>
            <a:off x="2" y="6146792"/>
            <a:ext cx="4717575" cy="711201"/>
            <a:chOff x="1" y="6067776"/>
            <a:chExt cx="4954725" cy="790224"/>
          </a:xfrm>
        </p:grpSpPr>
        <p:pic>
          <p:nvPicPr>
            <p:cNvPr id="14" name="Picture 13"/>
            <p:cNvPicPr>
              <a:picLocks noChangeAspect="1"/>
            </p:cNvPicPr>
            <p:nvPr/>
          </p:nvPicPr>
          <p:blipFill>
            <a:blip r:embed="rId3" cstate="print"/>
            <a:stretch>
              <a:fillRect/>
            </a:stretch>
          </p:blipFill>
          <p:spPr>
            <a:xfrm>
              <a:off x="1" y="6172200"/>
              <a:ext cx="4952999" cy="685800"/>
            </a:xfrm>
            <a:prstGeom prst="rect">
              <a:avLst/>
            </a:prstGeom>
          </p:spPr>
        </p:pic>
        <p:sp>
          <p:nvSpPr>
            <p:cNvPr id="15" name="TextBox 14"/>
            <p:cNvSpPr txBox="1"/>
            <p:nvPr/>
          </p:nvSpPr>
          <p:spPr>
            <a:xfrm>
              <a:off x="2909934"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989-997</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lstStyle/>
          <a:p>
            <a:r>
              <a:rPr lang="en-US" sz="2600" dirty="0" smtClean="0"/>
              <a:t>Pediatric Heart-Lung Transplants</a:t>
            </a:r>
            <a:r>
              <a:rPr lang="en-US" sz="2400" dirty="0" smtClean="0"/>
              <a:t/>
            </a:r>
            <a:br>
              <a:rPr lang="en-US" sz="2400" dirty="0" smtClean="0"/>
            </a:br>
            <a:r>
              <a:rPr lang="en-US" sz="2400" dirty="0" smtClean="0"/>
              <a:t>Cause of Death </a:t>
            </a:r>
            <a:r>
              <a:rPr lang="en-US" sz="2000" dirty="0" smtClean="0"/>
              <a:t>(Deaths: April 1994 – June 2012)</a:t>
            </a:r>
            <a:endParaRPr lang="en-US" sz="2000" dirty="0"/>
          </a:p>
        </p:txBody>
      </p:sp>
      <p:graphicFrame>
        <p:nvGraphicFramePr>
          <p:cNvPr id="13" name="Content Placeholder 12"/>
          <p:cNvGraphicFramePr>
            <a:graphicFrameLocks noGrp="1"/>
          </p:cNvGraphicFramePr>
          <p:nvPr>
            <p:ph idx="1"/>
          </p:nvPr>
        </p:nvGraphicFramePr>
        <p:xfrm>
          <a:off x="304800" y="1295400"/>
          <a:ext cx="8534399" cy="4327002"/>
        </p:xfrm>
        <a:graphic>
          <a:graphicData uri="http://schemas.openxmlformats.org/drawingml/2006/table">
            <a:tbl>
              <a:tblPr>
                <a:tableStyleId>{5C22544A-7EE6-4342-B048-85BDC9FD1C3A}</a:tableStyleId>
              </a:tblPr>
              <a:tblGrid>
                <a:gridCol w="1981200"/>
                <a:gridCol w="1143000"/>
                <a:gridCol w="1371600"/>
                <a:gridCol w="1524000"/>
                <a:gridCol w="1524000"/>
                <a:gridCol w="990599"/>
              </a:tblGrid>
              <a:tr h="577962">
                <a:tc>
                  <a:txBody>
                    <a:bodyPr/>
                    <a:lstStyle/>
                    <a:p>
                      <a:pPr algn="l" rtl="0" fontAlgn="t"/>
                      <a:r>
                        <a:rPr lang="en-US" sz="1400" b="1" dirty="0">
                          <a:solidFill>
                            <a:srgbClr val="FFFF00"/>
                          </a:solidFill>
                        </a:rPr>
                        <a:t>CAUSE OF DEATH</a:t>
                      </a:r>
                      <a:endParaRPr lang="en-US" dirty="0">
                        <a:solidFill>
                          <a:srgbClr val="FFFF00"/>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0-30 </a:t>
                      </a:r>
                      <a:r>
                        <a:rPr lang="en-US" sz="1300" b="1" dirty="0" smtClean="0">
                          <a:solidFill>
                            <a:schemeClr val="tx1"/>
                          </a:solidFill>
                        </a:rPr>
                        <a:t>Days</a:t>
                      </a:r>
                    </a:p>
                    <a:p>
                      <a:pPr algn="ctr" rtl="0"/>
                      <a:r>
                        <a:rPr lang="en-US" sz="1300" b="1" dirty="0" smtClean="0">
                          <a:solidFill>
                            <a:schemeClr val="tx1"/>
                          </a:solidFill>
                        </a:rPr>
                        <a:t>(N </a:t>
                      </a:r>
                      <a:r>
                        <a:rPr lang="en-US" sz="1300" b="1" dirty="0">
                          <a:solidFill>
                            <a:schemeClr val="tx1"/>
                          </a:solidFill>
                        </a:rPr>
                        <a:t>= </a:t>
                      </a:r>
                      <a:r>
                        <a:rPr lang="en-US" sz="1300" b="1" dirty="0" smtClean="0">
                          <a:solidFill>
                            <a:schemeClr val="tx1"/>
                          </a:solidFill>
                        </a:rPr>
                        <a:t>43)</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31 Days - 1 Year </a:t>
                      </a:r>
                      <a:r>
                        <a:rPr lang="en-US" sz="1300" b="1" dirty="0" smtClean="0">
                          <a:solidFill>
                            <a:schemeClr val="tx1"/>
                          </a:solidFill>
                        </a:rPr>
                        <a:t>(</a:t>
                      </a:r>
                      <a:r>
                        <a:rPr lang="en-US" sz="1300" b="1" dirty="0">
                          <a:solidFill>
                            <a:schemeClr val="tx1"/>
                          </a:solidFill>
                        </a:rPr>
                        <a:t>N = </a:t>
                      </a:r>
                      <a:r>
                        <a:rPr lang="en-US" sz="1300" b="1" dirty="0" smtClean="0">
                          <a:solidFill>
                            <a:schemeClr val="tx1"/>
                          </a:solidFill>
                        </a:rPr>
                        <a:t>45)</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&gt;1 Year - 3 Years  (N = </a:t>
                      </a:r>
                      <a:r>
                        <a:rPr lang="en-US" sz="1300" b="1" dirty="0" smtClean="0">
                          <a:solidFill>
                            <a:schemeClr val="tx1"/>
                          </a:solidFill>
                        </a:rPr>
                        <a:t>46)</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&gt;3 Years - 5 Years   (N = </a:t>
                      </a:r>
                      <a:r>
                        <a:rPr lang="en-US" sz="1300" b="1" dirty="0" smtClean="0">
                          <a:solidFill>
                            <a:schemeClr val="tx1"/>
                          </a:solidFill>
                        </a:rPr>
                        <a:t>36)</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&gt;5 Years   </a:t>
                      </a:r>
                    </a:p>
                    <a:p>
                      <a:pPr algn="ctr" rtl="0"/>
                      <a:r>
                        <a:rPr lang="en-US" sz="1300" b="1" dirty="0">
                          <a:solidFill>
                            <a:schemeClr val="tx1"/>
                          </a:solidFill>
                        </a:rPr>
                        <a:t>(N = </a:t>
                      </a:r>
                      <a:r>
                        <a:rPr lang="en-US" sz="1300" b="1" dirty="0" smtClean="0">
                          <a:solidFill>
                            <a:schemeClr val="tx1"/>
                          </a:solidFill>
                        </a:rPr>
                        <a:t>66)</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4904">
                <a:tc>
                  <a:txBody>
                    <a:bodyPr/>
                    <a:lstStyle/>
                    <a:p>
                      <a:pPr rtl="0"/>
                      <a:r>
                        <a:rPr lang="en-US" sz="1300" b="1" dirty="0">
                          <a:solidFill>
                            <a:schemeClr val="tx1"/>
                          </a:solidFill>
                        </a:rPr>
                        <a:t>BRONCHIOLITIS</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1 (</a:t>
                      </a:r>
                      <a:r>
                        <a:rPr lang="en-US" sz="1300" b="1" i="0" u="none" strike="noStrike" dirty="0" smtClean="0">
                          <a:solidFill>
                            <a:schemeClr val="tx1"/>
                          </a:solidFill>
                          <a:latin typeface="+mn-lt"/>
                        </a:rPr>
                        <a:t>2.2%)</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21 (</a:t>
                      </a:r>
                      <a:r>
                        <a:rPr lang="en-US" sz="1300" b="1" i="0" u="none" strike="noStrike" dirty="0" smtClean="0">
                          <a:solidFill>
                            <a:schemeClr val="tx1"/>
                          </a:solidFill>
                          <a:latin typeface="+mn-lt"/>
                        </a:rPr>
                        <a:t>45.7</a:t>
                      </a:r>
                      <a:r>
                        <a:rPr lang="en-US" sz="1300" b="1" i="0" u="none" strike="noStrike" dirty="0">
                          <a:solidFill>
                            <a:schemeClr val="tx1"/>
                          </a:solidFill>
                          <a:latin typeface="+mn-lt"/>
                        </a:rPr>
                        <a:t>%)</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14 </a:t>
                      </a:r>
                      <a:r>
                        <a:rPr lang="en-US" sz="1300" b="1" i="0" u="none" strike="noStrike" dirty="0" smtClean="0">
                          <a:solidFill>
                            <a:schemeClr val="tx1"/>
                          </a:solidFill>
                          <a:latin typeface="+mn-lt"/>
                        </a:rPr>
                        <a:t>(38.9%)</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18 (</a:t>
                      </a:r>
                      <a:r>
                        <a:rPr lang="en-US" sz="1300" b="1" i="0" u="none" strike="noStrike" dirty="0" smtClean="0">
                          <a:solidFill>
                            <a:schemeClr val="tx1"/>
                          </a:solidFill>
                          <a:latin typeface="+mn-lt"/>
                        </a:rPr>
                        <a:t>27.3%)</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4904">
                <a:tc>
                  <a:txBody>
                    <a:bodyPr/>
                    <a:lstStyle/>
                    <a:p>
                      <a:pPr rtl="0"/>
                      <a:r>
                        <a:rPr lang="en-US" sz="1300" b="1" dirty="0">
                          <a:solidFill>
                            <a:schemeClr val="tx1"/>
                          </a:solidFill>
                        </a:rPr>
                        <a:t>ACUTE REJECTION</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1 (</a:t>
                      </a:r>
                      <a:r>
                        <a:rPr lang="en-US" sz="1300" b="1" i="0" u="none" strike="noStrike" dirty="0" smtClean="0">
                          <a:solidFill>
                            <a:schemeClr val="tx1"/>
                          </a:solidFill>
                          <a:latin typeface="+mn-lt"/>
                        </a:rPr>
                        <a:t>2.2%)</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1 (</a:t>
                      </a:r>
                      <a:r>
                        <a:rPr lang="en-US" sz="1300" b="1" i="0" u="none" strike="noStrike" dirty="0" smtClean="0">
                          <a:solidFill>
                            <a:schemeClr val="tx1"/>
                          </a:solidFill>
                          <a:latin typeface="+mn-lt"/>
                        </a:rPr>
                        <a:t>2.2%)</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2 (</a:t>
                      </a:r>
                      <a:r>
                        <a:rPr lang="en-US" sz="1300" b="1" i="0" u="none" strike="noStrike" dirty="0" smtClean="0">
                          <a:solidFill>
                            <a:schemeClr val="tx1"/>
                          </a:solidFill>
                          <a:latin typeface="+mn-lt"/>
                        </a:rPr>
                        <a:t>5.6%)</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2</a:t>
                      </a:r>
                      <a:r>
                        <a:rPr lang="en-US" sz="1300" b="1" i="0" u="none" strike="noStrike" dirty="0" smtClean="0">
                          <a:solidFill>
                            <a:schemeClr val="tx1"/>
                          </a:solidFill>
                          <a:latin typeface="+mn-lt"/>
                        </a:rPr>
                        <a:t> (3.0%)</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4904">
                <a:tc>
                  <a:txBody>
                    <a:bodyPr/>
                    <a:lstStyle/>
                    <a:p>
                      <a:pPr rtl="0"/>
                      <a:r>
                        <a:rPr lang="en-US" sz="1300" b="1" dirty="0">
                          <a:solidFill>
                            <a:schemeClr val="tx1"/>
                          </a:solidFill>
                        </a:rPr>
                        <a:t>LYMPHOMA</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3 (</a:t>
                      </a:r>
                      <a:r>
                        <a:rPr lang="en-US" sz="1300" b="1" i="0" u="none" strike="noStrike" dirty="0" smtClean="0">
                          <a:solidFill>
                            <a:schemeClr val="tx1"/>
                          </a:solidFill>
                          <a:latin typeface="+mn-lt"/>
                        </a:rPr>
                        <a:t>6.7%)</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1</a:t>
                      </a:r>
                      <a:r>
                        <a:rPr lang="en-US" sz="1300" b="1" i="0" u="none" strike="noStrike" dirty="0" smtClean="0">
                          <a:solidFill>
                            <a:schemeClr val="tx1"/>
                          </a:solidFill>
                          <a:latin typeface="+mn-lt"/>
                        </a:rPr>
                        <a:t> (2.2%)</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1 (</a:t>
                      </a:r>
                      <a:r>
                        <a:rPr lang="en-US" sz="1300" b="1" i="0" u="none" strike="noStrike" dirty="0" smtClean="0">
                          <a:solidFill>
                            <a:schemeClr val="tx1"/>
                          </a:solidFill>
                          <a:latin typeface="+mn-lt"/>
                        </a:rPr>
                        <a:t>2.8%)</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smtClean="0">
                          <a:solidFill>
                            <a:schemeClr val="tx1"/>
                          </a:solidFill>
                          <a:latin typeface="+mn-lt"/>
                        </a:rPr>
                        <a:t>0</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4904">
                <a:tc>
                  <a:txBody>
                    <a:bodyPr/>
                    <a:lstStyle/>
                    <a:p>
                      <a:pPr rtl="0"/>
                      <a:r>
                        <a:rPr lang="en-US" sz="1300" b="1" dirty="0">
                          <a:solidFill>
                            <a:schemeClr val="tx1"/>
                          </a:solidFill>
                        </a:rPr>
                        <a:t>MALIGNANCY, OTHER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1 (</a:t>
                      </a:r>
                      <a:r>
                        <a:rPr lang="en-US" sz="1300" b="1" i="0" u="none" strike="noStrike" dirty="0" smtClean="0">
                          <a:solidFill>
                            <a:schemeClr val="tx1"/>
                          </a:solidFill>
                          <a:latin typeface="+mn-lt"/>
                        </a:rPr>
                        <a:t>2.2%)</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1</a:t>
                      </a:r>
                      <a:r>
                        <a:rPr lang="en-US" sz="1300" b="1" i="0" u="none" strike="noStrike" baseline="0" dirty="0" smtClean="0">
                          <a:solidFill>
                            <a:schemeClr val="tx1"/>
                          </a:solidFill>
                          <a:latin typeface="+mn-lt"/>
                        </a:rPr>
                        <a:t> (2.2%)</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1 (</a:t>
                      </a:r>
                      <a:r>
                        <a:rPr lang="en-US" sz="1300" b="1" i="0" u="none" strike="noStrike" dirty="0" smtClean="0">
                          <a:solidFill>
                            <a:schemeClr val="tx1"/>
                          </a:solidFill>
                          <a:latin typeface="+mn-lt"/>
                        </a:rPr>
                        <a:t>2.8%)</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2</a:t>
                      </a:r>
                      <a:r>
                        <a:rPr lang="en-US" sz="1300" b="1" i="0" u="none" strike="noStrike" baseline="0" dirty="0" smtClean="0">
                          <a:solidFill>
                            <a:schemeClr val="tx1"/>
                          </a:solidFill>
                          <a:latin typeface="+mn-lt"/>
                        </a:rPr>
                        <a:t> (3.0%)</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4904">
                <a:tc>
                  <a:txBody>
                    <a:bodyPr/>
                    <a:lstStyle/>
                    <a:p>
                      <a:pPr rtl="0"/>
                      <a:r>
                        <a:rPr lang="en-US" sz="1300" b="1" dirty="0">
                          <a:solidFill>
                            <a:schemeClr val="tx1"/>
                          </a:solidFill>
                        </a:rPr>
                        <a:t>CMV</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1 (</a:t>
                      </a:r>
                      <a:r>
                        <a:rPr lang="en-US" sz="1300" b="1" i="0" u="none" strike="noStrike" dirty="0" smtClean="0">
                          <a:solidFill>
                            <a:schemeClr val="tx1"/>
                          </a:solidFill>
                          <a:latin typeface="+mn-lt"/>
                        </a:rPr>
                        <a:t>2.2%)</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4904">
                <a:tc>
                  <a:txBody>
                    <a:bodyPr/>
                    <a:lstStyle/>
                    <a:p>
                      <a:pPr rtl="0"/>
                      <a:r>
                        <a:rPr lang="en-US" sz="1300" b="1" dirty="0">
                          <a:solidFill>
                            <a:schemeClr val="tx1"/>
                          </a:solidFill>
                        </a:rPr>
                        <a:t>INFECTION, NON-CMV</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5</a:t>
                      </a:r>
                      <a:r>
                        <a:rPr lang="en-US" sz="1300" b="1" i="0" u="none" strike="noStrike" dirty="0" smtClean="0">
                          <a:solidFill>
                            <a:schemeClr val="tx1"/>
                          </a:solidFill>
                          <a:latin typeface="+mn-lt"/>
                        </a:rPr>
                        <a:t> </a:t>
                      </a:r>
                      <a:r>
                        <a:rPr lang="en-US" sz="1300" b="1" i="0" u="none" strike="noStrike" dirty="0">
                          <a:solidFill>
                            <a:schemeClr val="tx1"/>
                          </a:solidFill>
                          <a:latin typeface="+mn-lt"/>
                        </a:rPr>
                        <a:t>(</a:t>
                      </a:r>
                      <a:r>
                        <a:rPr lang="en-US" sz="1300" b="1" i="0" u="none" strike="noStrike" dirty="0" smtClean="0">
                          <a:solidFill>
                            <a:schemeClr val="tx1"/>
                          </a:solidFill>
                          <a:latin typeface="+mn-lt"/>
                        </a:rPr>
                        <a:t>11.6%)</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15 (</a:t>
                      </a:r>
                      <a:r>
                        <a:rPr lang="en-US" sz="1300" b="1" i="0" u="none" strike="noStrike" dirty="0" smtClean="0">
                          <a:solidFill>
                            <a:schemeClr val="tx1"/>
                          </a:solidFill>
                          <a:latin typeface="+mn-lt"/>
                        </a:rPr>
                        <a:t>33.3%)</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4 </a:t>
                      </a:r>
                      <a:r>
                        <a:rPr lang="en-US" sz="1300" b="1" i="0" u="none" strike="noStrike" dirty="0" smtClean="0">
                          <a:solidFill>
                            <a:schemeClr val="tx1"/>
                          </a:solidFill>
                          <a:latin typeface="+mn-lt"/>
                        </a:rPr>
                        <a:t>(8.7%)</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2</a:t>
                      </a:r>
                      <a:r>
                        <a:rPr lang="en-US" sz="1300" b="1" i="0" u="none" strike="noStrike" dirty="0" smtClean="0">
                          <a:solidFill>
                            <a:schemeClr val="tx1"/>
                          </a:solidFill>
                          <a:latin typeface="+mn-lt"/>
                        </a:rPr>
                        <a:t> (5.6%)</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17 </a:t>
                      </a:r>
                      <a:r>
                        <a:rPr lang="en-US" sz="1300" b="1" i="0" u="none" strike="noStrike" dirty="0">
                          <a:solidFill>
                            <a:schemeClr val="tx1"/>
                          </a:solidFill>
                          <a:latin typeface="+mn-lt"/>
                        </a:rPr>
                        <a:t>(25.8%)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4904">
                <a:tc>
                  <a:txBody>
                    <a:bodyPr/>
                    <a:lstStyle/>
                    <a:p>
                      <a:pPr rtl="0"/>
                      <a:r>
                        <a:rPr lang="en-US" sz="1300" b="1" dirty="0">
                          <a:solidFill>
                            <a:schemeClr val="tx1"/>
                          </a:solidFill>
                        </a:rPr>
                        <a:t>GRAFT FAILURE</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15 </a:t>
                      </a:r>
                      <a:r>
                        <a:rPr lang="en-US" sz="1300" b="1" i="0" u="none" strike="noStrike" dirty="0" smtClean="0">
                          <a:solidFill>
                            <a:schemeClr val="tx1"/>
                          </a:solidFill>
                          <a:latin typeface="+mn-lt"/>
                        </a:rPr>
                        <a:t>(34.9%)</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9 (</a:t>
                      </a:r>
                      <a:r>
                        <a:rPr lang="en-US" sz="1300" b="1" i="0" u="none" strike="noStrike" dirty="0" smtClean="0">
                          <a:solidFill>
                            <a:schemeClr val="tx1"/>
                          </a:solidFill>
                          <a:latin typeface="+mn-lt"/>
                        </a:rPr>
                        <a:t>20.0%)</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smtClean="0">
                          <a:solidFill>
                            <a:schemeClr val="tx1"/>
                          </a:solidFill>
                          <a:latin typeface="+mn-lt"/>
                        </a:rPr>
                        <a:t>12 </a:t>
                      </a:r>
                      <a:r>
                        <a:rPr lang="en-US" sz="1300" b="1" i="0" u="none" strike="noStrike" dirty="0">
                          <a:solidFill>
                            <a:schemeClr val="tx1"/>
                          </a:solidFill>
                          <a:latin typeface="+mn-lt"/>
                        </a:rPr>
                        <a:t>(</a:t>
                      </a:r>
                      <a:r>
                        <a:rPr lang="en-US" sz="1300" b="1" i="0" u="none" strike="noStrike" dirty="0" smtClean="0">
                          <a:solidFill>
                            <a:schemeClr val="tx1"/>
                          </a:solidFill>
                          <a:latin typeface="+mn-lt"/>
                        </a:rPr>
                        <a:t>26.1%)</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smtClean="0">
                          <a:solidFill>
                            <a:schemeClr val="tx1"/>
                          </a:solidFill>
                          <a:latin typeface="+mn-lt"/>
                        </a:rPr>
                        <a:t>12 </a:t>
                      </a:r>
                      <a:r>
                        <a:rPr lang="en-US" sz="1300" b="1" i="0" u="none" strike="noStrike" dirty="0">
                          <a:solidFill>
                            <a:schemeClr val="tx1"/>
                          </a:solidFill>
                          <a:latin typeface="+mn-lt"/>
                        </a:rPr>
                        <a:t>(</a:t>
                      </a:r>
                      <a:r>
                        <a:rPr lang="en-US" sz="1300" b="1" i="0" u="none" strike="noStrike" dirty="0" smtClean="0">
                          <a:solidFill>
                            <a:schemeClr val="tx1"/>
                          </a:solidFill>
                          <a:latin typeface="+mn-lt"/>
                        </a:rPr>
                        <a:t>33.3%)</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smtClean="0">
                          <a:solidFill>
                            <a:schemeClr val="tx1"/>
                          </a:solidFill>
                          <a:latin typeface="+mn-lt"/>
                        </a:rPr>
                        <a:t>13 </a:t>
                      </a:r>
                      <a:r>
                        <a:rPr lang="en-US" sz="1300" b="1" i="0" u="none" strike="noStrike" dirty="0">
                          <a:solidFill>
                            <a:schemeClr val="tx1"/>
                          </a:solidFill>
                          <a:latin typeface="+mn-lt"/>
                        </a:rPr>
                        <a:t>(</a:t>
                      </a:r>
                      <a:r>
                        <a:rPr lang="en-US" sz="1300" b="1" i="0" u="none" strike="noStrike" dirty="0" smtClean="0">
                          <a:solidFill>
                            <a:schemeClr val="tx1"/>
                          </a:solidFill>
                          <a:latin typeface="+mn-lt"/>
                        </a:rPr>
                        <a:t>19.7%)</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4904">
                <a:tc>
                  <a:txBody>
                    <a:bodyPr/>
                    <a:lstStyle/>
                    <a:p>
                      <a:pPr rtl="0"/>
                      <a:r>
                        <a:rPr lang="en-US" sz="1300" b="1" dirty="0">
                          <a:solidFill>
                            <a:schemeClr val="tx1"/>
                          </a:solidFill>
                        </a:rPr>
                        <a:t>CARDIOVASCULAR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3 (</a:t>
                      </a:r>
                      <a:r>
                        <a:rPr lang="en-US" sz="1300" b="1" i="0" u="none" strike="noStrike" dirty="0" smtClean="0">
                          <a:solidFill>
                            <a:schemeClr val="tx1"/>
                          </a:solidFill>
                          <a:latin typeface="+mn-lt"/>
                        </a:rPr>
                        <a:t>7.0%)</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2 (</a:t>
                      </a:r>
                      <a:r>
                        <a:rPr lang="en-US" sz="1300" b="1" i="0" u="none" strike="noStrike" dirty="0" smtClean="0">
                          <a:solidFill>
                            <a:schemeClr val="tx1"/>
                          </a:solidFill>
                          <a:latin typeface="+mn-lt"/>
                        </a:rPr>
                        <a:t>4.4%)</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2 (</a:t>
                      </a:r>
                      <a:r>
                        <a:rPr lang="en-US" sz="1300" b="1" i="0" u="none" strike="noStrike" dirty="0" smtClean="0">
                          <a:solidFill>
                            <a:schemeClr val="tx1"/>
                          </a:solidFill>
                          <a:latin typeface="+mn-lt"/>
                        </a:rPr>
                        <a:t>4.3%)</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1 (</a:t>
                      </a:r>
                      <a:r>
                        <a:rPr lang="en-US" sz="1300" b="1" i="0" u="none" strike="noStrike" dirty="0" smtClean="0">
                          <a:solidFill>
                            <a:schemeClr val="tx1"/>
                          </a:solidFill>
                          <a:latin typeface="+mn-lt"/>
                        </a:rPr>
                        <a:t>2.8%)</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4</a:t>
                      </a:r>
                      <a:r>
                        <a:rPr lang="en-US" sz="1300" b="1" i="0" u="none" strike="noStrike" dirty="0" smtClean="0">
                          <a:solidFill>
                            <a:schemeClr val="tx1"/>
                          </a:solidFill>
                          <a:latin typeface="+mn-lt"/>
                        </a:rPr>
                        <a:t> (6.1%)</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4904">
                <a:tc>
                  <a:txBody>
                    <a:bodyPr/>
                    <a:lstStyle/>
                    <a:p>
                      <a:pPr rtl="0"/>
                      <a:r>
                        <a:rPr lang="en-US" sz="1300" b="1" dirty="0">
                          <a:solidFill>
                            <a:schemeClr val="tx1"/>
                          </a:solidFill>
                        </a:rPr>
                        <a:t>TECHNICAL</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9 (</a:t>
                      </a:r>
                      <a:r>
                        <a:rPr lang="en-US" sz="1300" b="1" i="0" u="none" strike="noStrike" dirty="0" smtClean="0">
                          <a:solidFill>
                            <a:schemeClr val="tx1"/>
                          </a:solidFill>
                          <a:latin typeface="+mn-lt"/>
                        </a:rPr>
                        <a:t>20.9%)</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1 (</a:t>
                      </a:r>
                      <a:r>
                        <a:rPr lang="en-US" sz="1300" b="1" i="0" u="none" strike="noStrike" dirty="0" smtClean="0">
                          <a:solidFill>
                            <a:schemeClr val="tx1"/>
                          </a:solidFill>
                          <a:latin typeface="+mn-lt"/>
                        </a:rPr>
                        <a:t>2.2%)</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1 (</a:t>
                      </a:r>
                      <a:r>
                        <a:rPr lang="en-US" sz="1300" b="1" i="0" u="none" strike="noStrike" dirty="0" smtClean="0">
                          <a:solidFill>
                            <a:schemeClr val="tx1"/>
                          </a:solidFill>
                          <a:latin typeface="+mn-lt"/>
                        </a:rPr>
                        <a:t>2.8%)</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4904">
                <a:tc>
                  <a:txBody>
                    <a:bodyPr/>
                    <a:lstStyle/>
                    <a:p>
                      <a:pPr rtl="0"/>
                      <a:r>
                        <a:rPr lang="en-US" sz="1300" b="1" dirty="0">
                          <a:solidFill>
                            <a:schemeClr val="tx1"/>
                          </a:solidFill>
                        </a:rPr>
                        <a:t>OTHER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11 </a:t>
                      </a:r>
                      <a:r>
                        <a:rPr lang="en-US" sz="1300" b="1" i="0" u="none" strike="noStrike" dirty="0">
                          <a:solidFill>
                            <a:schemeClr val="tx1"/>
                          </a:solidFill>
                          <a:latin typeface="+mn-lt"/>
                        </a:rPr>
                        <a:t>(</a:t>
                      </a:r>
                      <a:r>
                        <a:rPr lang="en-US" sz="1300" b="1" i="0" u="none" strike="noStrike" dirty="0" smtClean="0">
                          <a:solidFill>
                            <a:schemeClr val="tx1"/>
                          </a:solidFill>
                          <a:latin typeface="+mn-lt"/>
                        </a:rPr>
                        <a:t>25.6%)</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12 </a:t>
                      </a:r>
                      <a:r>
                        <a:rPr lang="en-US" sz="1300" b="1" i="0" u="none" strike="noStrike" dirty="0">
                          <a:solidFill>
                            <a:schemeClr val="tx1"/>
                          </a:solidFill>
                          <a:latin typeface="+mn-lt"/>
                        </a:rPr>
                        <a:t>(</a:t>
                      </a:r>
                      <a:r>
                        <a:rPr lang="en-US" sz="1300" b="1" i="0" u="none" strike="noStrike" dirty="0" smtClean="0">
                          <a:solidFill>
                            <a:schemeClr val="tx1"/>
                          </a:solidFill>
                          <a:latin typeface="+mn-lt"/>
                        </a:rPr>
                        <a:t>26.7%)</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3 (</a:t>
                      </a:r>
                      <a:r>
                        <a:rPr lang="en-US" sz="1300" b="1" i="0" u="none" strike="noStrike" dirty="0" smtClean="0">
                          <a:solidFill>
                            <a:schemeClr val="tx1"/>
                          </a:solidFill>
                          <a:latin typeface="+mn-lt"/>
                        </a:rPr>
                        <a:t>6.5%)</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2 (</a:t>
                      </a:r>
                      <a:r>
                        <a:rPr lang="en-US" sz="1300" b="1" i="0" u="none" strike="noStrike" dirty="0" smtClean="0">
                          <a:solidFill>
                            <a:schemeClr val="tx1"/>
                          </a:solidFill>
                          <a:latin typeface="+mn-lt"/>
                        </a:rPr>
                        <a:t>5.6%)</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10 (</a:t>
                      </a:r>
                      <a:r>
                        <a:rPr lang="en-US" sz="1300" b="1" i="0" u="none" strike="noStrike" dirty="0" smtClean="0">
                          <a:solidFill>
                            <a:schemeClr val="tx1"/>
                          </a:solidFill>
                          <a:latin typeface="+mn-lt"/>
                        </a:rPr>
                        <a:t>15.2%)</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bl>
          </a:graphicData>
        </a:graphic>
      </p:graphicFrame>
      <p:grpSp>
        <p:nvGrpSpPr>
          <p:cNvPr id="8" name="Group 7"/>
          <p:cNvGrpSpPr/>
          <p:nvPr/>
        </p:nvGrpSpPr>
        <p:grpSpPr>
          <a:xfrm>
            <a:off x="2" y="6146792"/>
            <a:ext cx="4717575" cy="711201"/>
            <a:chOff x="1" y="6067776"/>
            <a:chExt cx="4954725" cy="790224"/>
          </a:xfrm>
        </p:grpSpPr>
        <p:pic>
          <p:nvPicPr>
            <p:cNvPr id="14" name="Picture 13"/>
            <p:cNvPicPr>
              <a:picLocks noChangeAspect="1"/>
            </p:cNvPicPr>
            <p:nvPr/>
          </p:nvPicPr>
          <p:blipFill>
            <a:blip r:embed="rId3" cstate="print"/>
            <a:stretch>
              <a:fillRect/>
            </a:stretch>
          </p:blipFill>
          <p:spPr>
            <a:xfrm>
              <a:off x="1" y="6172200"/>
              <a:ext cx="4952999" cy="685800"/>
            </a:xfrm>
            <a:prstGeom prst="rect">
              <a:avLst/>
            </a:prstGeom>
          </p:spPr>
        </p:pic>
        <p:sp>
          <p:nvSpPr>
            <p:cNvPr id="15" name="TextBox 14"/>
            <p:cNvSpPr txBox="1"/>
            <p:nvPr/>
          </p:nvSpPr>
          <p:spPr>
            <a:xfrm>
              <a:off x="2909934"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989-997</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09800"/>
            <a:ext cx="8839200" cy="1470025"/>
          </a:xfrm>
        </p:spPr>
        <p:txBody>
          <a:bodyPr/>
          <a:lstStyle/>
          <a:p>
            <a:r>
              <a:rPr lang="en-US" dirty="0" smtClean="0"/>
              <a:t>Donor, Recipient and Center Characteristics</a:t>
            </a:r>
            <a:endParaRPr lang="en-US" dirty="0"/>
          </a:p>
        </p:txBody>
      </p:sp>
      <p:grpSp>
        <p:nvGrpSpPr>
          <p:cNvPr id="8" name="Group 7"/>
          <p:cNvGrpSpPr/>
          <p:nvPr/>
        </p:nvGrpSpPr>
        <p:grpSpPr>
          <a:xfrm>
            <a:off x="2" y="6146792"/>
            <a:ext cx="4717575" cy="711201"/>
            <a:chOff x="1" y="6067776"/>
            <a:chExt cx="4954725" cy="790224"/>
          </a:xfrm>
        </p:grpSpPr>
        <p:pic>
          <p:nvPicPr>
            <p:cNvPr id="10" name="Picture 9"/>
            <p:cNvPicPr>
              <a:picLocks noChangeAspect="1"/>
            </p:cNvPicPr>
            <p:nvPr/>
          </p:nvPicPr>
          <p:blipFill>
            <a:blip r:embed="rId2" cstate="print"/>
            <a:stretch>
              <a:fillRect/>
            </a:stretch>
          </p:blipFill>
          <p:spPr>
            <a:xfrm>
              <a:off x="1" y="6172200"/>
              <a:ext cx="4952999" cy="685800"/>
            </a:xfrm>
            <a:prstGeom prst="rect">
              <a:avLst/>
            </a:prstGeom>
          </p:spPr>
        </p:pic>
        <p:sp>
          <p:nvSpPr>
            <p:cNvPr id="13" name="TextBox 12"/>
            <p:cNvSpPr txBox="1"/>
            <p:nvPr/>
          </p:nvSpPr>
          <p:spPr>
            <a:xfrm>
              <a:off x="2909934"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989-997</a:t>
              </a:r>
              <a:endParaRPr lang="en-US" sz="1000" b="1" dirty="0">
                <a:solidFill>
                  <a:schemeClr val="bg1"/>
                </a:solidFill>
                <a:latin typeface="Arial"/>
                <a:cs typeface="Arial"/>
              </a:endParaRPr>
            </a:p>
          </p:txBody>
        </p:sp>
        <p:sp>
          <p:nvSpPr>
            <p:cNvPr id="14" name="TextBox 13"/>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Pediatric Heart-Lung Transplants</a:t>
            </a:r>
            <a:r>
              <a:rPr lang="en-US" sz="2800" dirty="0" smtClean="0"/>
              <a:t/>
            </a:r>
            <a:br>
              <a:rPr lang="en-US" sz="2800" dirty="0" smtClean="0"/>
            </a:br>
            <a:r>
              <a:rPr lang="en-US" sz="2400" dirty="0" smtClean="0"/>
              <a:t>Relative Incidence of Leading Causes of Death</a:t>
            </a:r>
            <a:r>
              <a:rPr lang="en-US" sz="2800" dirty="0" smtClean="0"/>
              <a:t/>
            </a:r>
            <a:br>
              <a:rPr lang="en-US" sz="2800" dirty="0" smtClean="0"/>
            </a:br>
            <a:r>
              <a:rPr lang="en-US" sz="2000" dirty="0" smtClean="0"/>
              <a:t>(Deaths: April 1994 – June 2012)</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7575" cy="711201"/>
            <a:chOff x="1" y="6067776"/>
            <a:chExt cx="4954725"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09934"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989-997</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a:lstStyle/>
          <a:p>
            <a:r>
              <a:rPr lang="en-US" sz="2600" dirty="0" smtClean="0"/>
              <a:t>Pediatric Heart-Lung Transplants</a:t>
            </a:r>
            <a:r>
              <a:rPr lang="en-US" sz="2400" dirty="0" smtClean="0"/>
              <a:t/>
            </a:r>
            <a:br>
              <a:rPr lang="en-US" sz="2400" dirty="0" smtClean="0"/>
            </a:br>
            <a:r>
              <a:rPr lang="en-US" sz="2400" dirty="0" smtClean="0"/>
              <a:t>Recipient Age Distribution</a:t>
            </a:r>
            <a:r>
              <a:rPr lang="en-US" sz="2000" dirty="0" smtClean="0"/>
              <a:t/>
            </a:r>
            <a:br>
              <a:rPr lang="en-US" sz="2000" dirty="0" smtClean="0"/>
            </a:br>
            <a:r>
              <a:rPr lang="en-US" sz="2000" dirty="0" smtClean="0"/>
              <a:t>(Transplants: January 1982 – June 2012)</a:t>
            </a:r>
            <a:endParaRPr lang="en-US" sz="2000" dirty="0"/>
          </a:p>
        </p:txBody>
      </p:sp>
      <p:graphicFrame>
        <p:nvGraphicFramePr>
          <p:cNvPr id="4" name="Content Placeholder 3"/>
          <p:cNvGraphicFramePr>
            <a:graphicFrameLocks noGrp="1"/>
          </p:cNvGraphicFramePr>
          <p:nvPr>
            <p:ph idx="1"/>
          </p:nvPr>
        </p:nvGraphicFramePr>
        <p:xfrm>
          <a:off x="228600" y="1524000"/>
          <a:ext cx="8610600" cy="44196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7575" cy="711201"/>
            <a:chOff x="1" y="6067776"/>
            <a:chExt cx="4954725"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09934"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989-997</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a:lstStyle/>
          <a:p>
            <a:r>
              <a:rPr lang="en-US" sz="2600" dirty="0" smtClean="0"/>
              <a:t>Pediatric Heart-Lung Transplants</a:t>
            </a:r>
            <a:r>
              <a:rPr lang="en-US" sz="2800" dirty="0" smtClean="0"/>
              <a:t/>
            </a:r>
            <a:br>
              <a:rPr lang="en-US" sz="2800" dirty="0" smtClean="0"/>
            </a:br>
            <a:r>
              <a:rPr lang="en-US" sz="2400" dirty="0" smtClean="0"/>
              <a:t>Donor Age Distribution</a:t>
            </a:r>
            <a:r>
              <a:rPr lang="en-US" sz="2600" dirty="0" smtClean="0"/>
              <a:t/>
            </a:r>
            <a:br>
              <a:rPr lang="en-US" sz="2600" dirty="0" smtClean="0"/>
            </a:br>
            <a:r>
              <a:rPr lang="en-US" sz="2000" dirty="0" smtClean="0"/>
              <a:t>(Transplants: January 1982 –  June 2012)</a:t>
            </a:r>
            <a:endParaRPr lang="en-US" sz="2000" dirty="0"/>
          </a:p>
        </p:txBody>
      </p:sp>
      <p:graphicFrame>
        <p:nvGraphicFramePr>
          <p:cNvPr id="4" name="Content Placeholder 3"/>
          <p:cNvGraphicFramePr>
            <a:graphicFrameLocks noGrp="1"/>
          </p:cNvGraphicFramePr>
          <p:nvPr>
            <p:ph idx="1"/>
          </p:nvPr>
        </p:nvGraphicFramePr>
        <p:xfrm>
          <a:off x="228600" y="1524000"/>
          <a:ext cx="8610600" cy="44196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7575" cy="711201"/>
            <a:chOff x="1" y="6067776"/>
            <a:chExt cx="4954725"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09934"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989-997</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991600" cy="1143000"/>
          </a:xfrm>
        </p:spPr>
        <p:txBody>
          <a:bodyPr/>
          <a:lstStyle/>
          <a:p>
            <a:r>
              <a:rPr lang="en-US" sz="2600" dirty="0" smtClean="0"/>
              <a:t>Pediatric Heart-Lung Transplants</a:t>
            </a:r>
            <a:r>
              <a:rPr lang="en-US" sz="2800" dirty="0" smtClean="0"/>
              <a:t/>
            </a:r>
            <a:br>
              <a:rPr lang="en-US" sz="2800" dirty="0" smtClean="0"/>
            </a:br>
            <a:r>
              <a:rPr lang="en-US" sz="2400" dirty="0" smtClean="0"/>
              <a:t>Age Distribution by Year</a:t>
            </a:r>
            <a:endParaRPr lang="en-US" sz="2400" dirty="0"/>
          </a:p>
        </p:txBody>
      </p:sp>
      <p:graphicFrame>
        <p:nvGraphicFramePr>
          <p:cNvPr id="4" name="Content Placeholder 3"/>
          <p:cNvGraphicFramePr>
            <a:graphicFrameLocks noGrp="1"/>
          </p:cNvGraphicFramePr>
          <p:nvPr>
            <p:ph idx="1"/>
          </p:nvPr>
        </p:nvGraphicFramePr>
        <p:xfrm>
          <a:off x="228600" y="1143000"/>
          <a:ext cx="8610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715000"/>
            <a:ext cx="4038600" cy="1015663"/>
          </a:xfrm>
          <a:prstGeom prst="rect">
            <a:avLst/>
          </a:prstGeom>
          <a:noFill/>
        </p:spPr>
        <p:txBody>
          <a:bodyPr wrap="square" rtlCol="0">
            <a:spAutoFit/>
          </a:bodyPr>
          <a:lstStyle/>
          <a:p>
            <a:r>
              <a:rPr lang="en-US" sz="1200" b="1" dirty="0" smtClean="0">
                <a:solidFill>
                  <a:srgbClr val="FFFF00"/>
                </a:solidFill>
              </a:rPr>
              <a:t>NOTE: This figure includes only the heart-lung transplants that are reported to the ISHLT Transplant Registry.  As such, this should not be construed as evidence that the number of pediatric heart-lung transplants worldwide has declined in recent years.</a:t>
            </a:r>
            <a:endParaRPr lang="en-US" dirty="0">
              <a:solidFill>
                <a:srgbClr val="FFFF00"/>
              </a:solidFill>
            </a:endParaRPr>
          </a:p>
        </p:txBody>
      </p:sp>
      <p:grpSp>
        <p:nvGrpSpPr>
          <p:cNvPr id="14" name="Group 13"/>
          <p:cNvGrpSpPr/>
          <p:nvPr/>
        </p:nvGrpSpPr>
        <p:grpSpPr>
          <a:xfrm>
            <a:off x="2" y="6146792"/>
            <a:ext cx="4717575" cy="711201"/>
            <a:chOff x="1" y="6067776"/>
            <a:chExt cx="4954725"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909934"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14400"/>
          </a:xfrm>
        </p:spPr>
        <p:txBody>
          <a:bodyPr/>
          <a:lstStyle/>
          <a:p>
            <a:r>
              <a:rPr lang="en-US" sz="2600" dirty="0" smtClean="0"/>
              <a:t>Pediatric Heart-Lung Transplants</a:t>
            </a:r>
            <a:r>
              <a:rPr lang="en-US" sz="2800" dirty="0" smtClean="0"/>
              <a:t/>
            </a:r>
            <a:br>
              <a:rPr lang="en-US" sz="2800" dirty="0" smtClean="0"/>
            </a:br>
            <a:r>
              <a:rPr lang="en-US" sz="2400" dirty="0" smtClean="0"/>
              <a:t>Age Distribution by Era of Transplant</a:t>
            </a:r>
            <a:endParaRPr lang="en-US" sz="2400" dirty="0"/>
          </a:p>
        </p:txBody>
      </p:sp>
      <p:graphicFrame>
        <p:nvGraphicFramePr>
          <p:cNvPr id="10" name="Content Placeholder 9"/>
          <p:cNvGraphicFramePr>
            <a:graphicFrameLocks noGrp="1"/>
          </p:cNvGraphicFramePr>
          <p:nvPr>
            <p:ph idx="1"/>
          </p:nvPr>
        </p:nvGraphicFramePr>
        <p:xfrm>
          <a:off x="228600" y="1371600"/>
          <a:ext cx="8534400" cy="46482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7575" cy="711201"/>
            <a:chOff x="1" y="6067776"/>
            <a:chExt cx="4954725"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909934"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989-997</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534400" cy="1143000"/>
          </a:xfrm>
        </p:spPr>
        <p:txBody>
          <a:bodyPr/>
          <a:lstStyle/>
          <a:p>
            <a:r>
              <a:rPr lang="en-US" sz="2600" dirty="0" smtClean="0"/>
              <a:t>Pediatric Heart-Lung Transplants</a:t>
            </a:r>
            <a:r>
              <a:rPr lang="en-US" sz="2800" dirty="0" smtClean="0"/>
              <a:t/>
            </a:r>
            <a:br>
              <a:rPr lang="en-US" sz="2800" dirty="0" smtClean="0"/>
            </a:br>
            <a:r>
              <a:rPr lang="en-US" sz="2400" dirty="0" smtClean="0"/>
              <a:t>Number of Centers Reporting Transplants by Location</a:t>
            </a:r>
            <a:r>
              <a:rPr lang="en-US" sz="2800" dirty="0" smtClean="0"/>
              <a:t/>
            </a:r>
            <a:br>
              <a:rPr lang="en-US" sz="2800" dirty="0" smtClean="0"/>
            </a:br>
            <a:r>
              <a:rPr lang="en-US" sz="2000" dirty="0" smtClean="0"/>
              <a:t>(Transplants: January 1984 – December 2011)</a:t>
            </a:r>
            <a:endParaRPr lang="en-US" sz="2000" dirty="0"/>
          </a:p>
        </p:txBody>
      </p:sp>
      <p:graphicFrame>
        <p:nvGraphicFramePr>
          <p:cNvPr id="4" name="Content Placeholder 3"/>
          <p:cNvGraphicFramePr>
            <a:graphicFrameLocks noGrp="1"/>
          </p:cNvGraphicFramePr>
          <p:nvPr>
            <p:ph idx="1"/>
          </p:nvPr>
        </p:nvGraphicFramePr>
        <p:xfrm>
          <a:off x="228600" y="1371600"/>
          <a:ext cx="8610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7575" cy="711201"/>
            <a:chOff x="1" y="6067776"/>
            <a:chExt cx="4954725"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09934"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989-997</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534400" cy="1143000"/>
          </a:xfrm>
        </p:spPr>
        <p:txBody>
          <a:bodyPr/>
          <a:lstStyle/>
          <a:p>
            <a:r>
              <a:rPr lang="en-US" sz="2600" dirty="0" smtClean="0"/>
              <a:t>Pediatric Heart-Lung Transplants</a:t>
            </a:r>
            <a:r>
              <a:rPr lang="en-US" sz="2800" dirty="0" smtClean="0"/>
              <a:t/>
            </a:r>
            <a:br>
              <a:rPr lang="en-US" sz="2800" dirty="0" smtClean="0"/>
            </a:br>
            <a:r>
              <a:rPr lang="en-US" sz="2400" dirty="0" smtClean="0"/>
              <a:t>Number of Centers Reporting Transplants </a:t>
            </a:r>
            <a:br>
              <a:rPr lang="en-US" sz="2400" dirty="0" smtClean="0"/>
            </a:br>
            <a:r>
              <a:rPr lang="en-US" sz="2400" dirty="0" smtClean="0"/>
              <a:t>by Center Volume</a:t>
            </a:r>
            <a:endParaRPr lang="en-US" sz="2400" dirty="0"/>
          </a:p>
        </p:txBody>
      </p:sp>
      <p:graphicFrame>
        <p:nvGraphicFramePr>
          <p:cNvPr id="4" name="Content Placeholder 3"/>
          <p:cNvGraphicFramePr>
            <a:graphicFrameLocks noGrp="1"/>
          </p:cNvGraphicFramePr>
          <p:nvPr>
            <p:ph idx="1"/>
          </p:nvPr>
        </p:nvGraphicFramePr>
        <p:xfrm>
          <a:off x="228600" y="1371600"/>
          <a:ext cx="8610600" cy="48006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7575" cy="711201"/>
            <a:chOff x="1" y="6067776"/>
            <a:chExt cx="4954725"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09934"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989-997</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685800"/>
          </a:xfrm>
        </p:spPr>
        <p:txBody>
          <a:bodyPr/>
          <a:lstStyle/>
          <a:p>
            <a:r>
              <a:rPr lang="en-US" sz="2600" dirty="0" smtClean="0"/>
              <a:t>Pediatric Heart-Lung Transplants</a:t>
            </a:r>
            <a:br>
              <a:rPr lang="en-US" sz="2600" dirty="0" smtClean="0"/>
            </a:br>
            <a:r>
              <a:rPr lang="en-US" sz="2400" dirty="0" smtClean="0"/>
              <a:t>Diagnosis Distribution </a:t>
            </a:r>
            <a:r>
              <a:rPr lang="en-US" sz="2000" dirty="0" smtClean="0"/>
              <a:t>(Transplants: January 1986 –  December 2011)</a:t>
            </a:r>
            <a:endParaRPr lang="en-US" sz="2000" dirty="0"/>
          </a:p>
        </p:txBody>
      </p:sp>
      <p:graphicFrame>
        <p:nvGraphicFramePr>
          <p:cNvPr id="10" name="Content Placeholder 9"/>
          <p:cNvGraphicFramePr>
            <a:graphicFrameLocks noGrp="1"/>
          </p:cNvGraphicFramePr>
          <p:nvPr>
            <p:ph idx="1"/>
          </p:nvPr>
        </p:nvGraphicFramePr>
        <p:xfrm>
          <a:off x="304800" y="3810000"/>
          <a:ext cx="8534400" cy="22860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562600" y="6096001"/>
            <a:ext cx="3429000" cy="461665"/>
          </a:xfrm>
          <a:prstGeom prst="rect">
            <a:avLst/>
          </a:prstGeom>
          <a:noFill/>
        </p:spPr>
        <p:txBody>
          <a:bodyPr wrap="square" rtlCol="0">
            <a:spAutoFit/>
          </a:bodyPr>
          <a:lstStyle/>
          <a:p>
            <a:r>
              <a:rPr lang="en-US" sz="1200" b="1" dirty="0" smtClean="0">
                <a:solidFill>
                  <a:srgbClr val="FFFF00"/>
                </a:solidFill>
              </a:rPr>
              <a:t>NOTE: Unknown diagnoses were excluded from this tabulation.</a:t>
            </a:r>
            <a:endParaRPr lang="en-US" sz="1200" dirty="0">
              <a:solidFill>
                <a:srgbClr val="FFFF00"/>
              </a:solidFill>
            </a:endParaRPr>
          </a:p>
        </p:txBody>
      </p:sp>
      <p:graphicFrame>
        <p:nvGraphicFramePr>
          <p:cNvPr id="11" name="Chart 10"/>
          <p:cNvGraphicFramePr/>
          <p:nvPr/>
        </p:nvGraphicFramePr>
        <p:xfrm>
          <a:off x="1295400" y="1371600"/>
          <a:ext cx="7391400" cy="2667000"/>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p:cNvSpPr txBox="1"/>
          <p:nvPr/>
        </p:nvSpPr>
        <p:spPr>
          <a:xfrm>
            <a:off x="152400" y="1752600"/>
            <a:ext cx="2057400" cy="1015663"/>
          </a:xfrm>
          <a:prstGeom prst="rect">
            <a:avLst/>
          </a:prstGeom>
          <a:noFill/>
        </p:spPr>
        <p:txBody>
          <a:bodyPr wrap="square" rtlCol="0">
            <a:spAutoFit/>
          </a:bodyPr>
          <a:lstStyle/>
          <a:p>
            <a:r>
              <a:rPr lang="en-US" sz="1500" b="1" dirty="0" smtClean="0">
                <a:solidFill>
                  <a:srgbClr val="FFFF00"/>
                </a:solidFill>
              </a:rPr>
              <a:t>“Other” includes </a:t>
            </a:r>
            <a:r>
              <a:rPr lang="en-US" sz="1500" b="1" dirty="0" err="1" smtClean="0">
                <a:solidFill>
                  <a:srgbClr val="FFFF00"/>
                </a:solidFill>
              </a:rPr>
              <a:t>Bronchiectasis</a:t>
            </a:r>
            <a:r>
              <a:rPr lang="en-US" sz="1500" b="1" dirty="0" smtClean="0">
                <a:solidFill>
                  <a:srgbClr val="FFFF00"/>
                </a:solidFill>
              </a:rPr>
              <a:t>, Alpha-1, and OB (non-</a:t>
            </a:r>
            <a:r>
              <a:rPr lang="en-US" sz="1500" b="1" dirty="0" err="1" smtClean="0">
                <a:solidFill>
                  <a:srgbClr val="FFFF00"/>
                </a:solidFill>
              </a:rPr>
              <a:t>Retx</a:t>
            </a:r>
            <a:r>
              <a:rPr lang="en-US" sz="1500" b="1" dirty="0" smtClean="0">
                <a:solidFill>
                  <a:srgbClr val="FFFF00"/>
                </a:solidFill>
              </a:rPr>
              <a:t>).</a:t>
            </a:r>
          </a:p>
        </p:txBody>
      </p:sp>
      <p:grpSp>
        <p:nvGrpSpPr>
          <p:cNvPr id="17" name="Group 16"/>
          <p:cNvGrpSpPr/>
          <p:nvPr/>
        </p:nvGrpSpPr>
        <p:grpSpPr>
          <a:xfrm>
            <a:off x="2" y="6146792"/>
            <a:ext cx="4717575" cy="711201"/>
            <a:chOff x="1" y="6067776"/>
            <a:chExt cx="4954725" cy="790224"/>
          </a:xfrm>
        </p:grpSpPr>
        <p:pic>
          <p:nvPicPr>
            <p:cNvPr id="18" name="Picture 17"/>
            <p:cNvPicPr>
              <a:picLocks noChangeAspect="1"/>
            </p:cNvPicPr>
            <p:nvPr/>
          </p:nvPicPr>
          <p:blipFill>
            <a:blip r:embed="rId5" cstate="print"/>
            <a:stretch>
              <a:fillRect/>
            </a:stretch>
          </p:blipFill>
          <p:spPr>
            <a:xfrm>
              <a:off x="1" y="6172200"/>
              <a:ext cx="4952999" cy="685800"/>
            </a:xfrm>
            <a:prstGeom prst="rect">
              <a:avLst/>
            </a:prstGeom>
          </p:spPr>
        </p:pic>
        <p:sp>
          <p:nvSpPr>
            <p:cNvPr id="19" name="TextBox 18"/>
            <p:cNvSpPr txBox="1"/>
            <p:nvPr/>
          </p:nvSpPr>
          <p:spPr>
            <a:xfrm>
              <a:off x="2909934"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989-997</a:t>
              </a:r>
              <a:endParaRPr lang="en-US" sz="1000" b="1" dirty="0">
                <a:solidFill>
                  <a:schemeClr val="bg1"/>
                </a:solidFill>
                <a:latin typeface="Arial"/>
                <a:cs typeface="Arial"/>
              </a:endParaRPr>
            </a:p>
          </p:txBody>
        </p:sp>
        <p:sp>
          <p:nvSpPr>
            <p:cNvPr id="20" name="TextBox 19"/>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Author0 xmlns="f5f82c5e-0c74-4764-aa18-b9ea25529750">UNOS</Author0>
    <DateCreated xmlns="f5f82c5e-0c74-4764-aa18-b9ea25529750">2006-01-01T05:00:00+00:00</DateCreated>
    <Brief_x0020_Description xmlns="f5f82c5e-0c74-4764-aa18-b9ea25529750">This is the blank UNOS slide template. It has the UNOS logo at the bottom. </Brief_x0020_Description>
    <Target_x0020_Audience xmlns="f5f82c5e-0c74-4764-aa18-b9ea25529750"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9F1888A67B08347AB72B1A336AD4062" ma:contentTypeVersion="4" ma:contentTypeDescription="Create a new document." ma:contentTypeScope="" ma:versionID="5af7a05520683203a0a53d42a3817b35">
  <xsd:schema xmlns:xsd="http://www.w3.org/2001/XMLSchema" xmlns:p="http://schemas.microsoft.com/office/2006/metadata/properties" xmlns:ns2="f5f82c5e-0c74-4764-aa18-b9ea25529750" targetNamespace="http://schemas.microsoft.com/office/2006/metadata/properties" ma:root="true" ma:fieldsID="f0880058f2ba474784fc5b8a56266c17" ns2:_="">
    <xsd:import namespace="f5f82c5e-0c74-4764-aa18-b9ea25529750"/>
    <xsd:element name="properties">
      <xsd:complexType>
        <xsd:sequence>
          <xsd:element name="documentManagement">
            <xsd:complexType>
              <xsd:all>
                <xsd:element ref="ns2:Brief_x0020_Description" minOccurs="0"/>
                <xsd:element ref="ns2:DateCreated" minOccurs="0"/>
                <xsd:element ref="ns2:Author0" minOccurs="0"/>
                <xsd:element ref="ns2:Target_x0020_Audience" minOccurs="0"/>
              </xsd:all>
            </xsd:complexType>
          </xsd:element>
        </xsd:sequence>
      </xsd:complexType>
    </xsd:element>
  </xsd:schema>
  <xsd:schema xmlns:xsd="http://www.w3.org/2001/XMLSchema" xmlns:dms="http://schemas.microsoft.com/office/2006/documentManagement/types" targetNamespace="f5f82c5e-0c74-4764-aa18-b9ea25529750" elementFormDefault="qualified">
    <xsd:import namespace="http://schemas.microsoft.com/office/2006/documentManagement/types"/>
    <xsd:element name="Brief_x0020_Description" ma:index="8" nillable="true" ma:displayName="Brief Description" ma:internalName="Brief_x0020_Description">
      <xsd:simpleType>
        <xsd:restriction base="dms:Note"/>
      </xsd:simpleType>
    </xsd:element>
    <xsd:element name="DateCreated" ma:index="9" nillable="true" ma:displayName="DateCreated" ma:format="DateOnly" ma:internalName="DateCreated">
      <xsd:simpleType>
        <xsd:restriction base="dms:DateTime"/>
      </xsd:simpleType>
    </xsd:element>
    <xsd:element name="Author0" ma:index="10" nillable="true" ma:displayName="Author" ma:internalName="Author0">
      <xsd:simpleType>
        <xsd:restriction base="dms:Text">
          <xsd:maxLength value="255"/>
        </xsd:restriction>
      </xsd:simpleType>
    </xsd:element>
    <xsd:element name="Target_x0020_Audience" ma:index="11" nillable="true" ma:displayName="Target Audience" ma:internalName="Target_x0020_Audienc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1805D6-AC72-435D-A51A-1C2C01D7BD28}">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f5f82c5e-0c74-4764-aa18-b9ea25529750"/>
    <ds:schemaRef ds:uri="http://schemas.openxmlformats.org/package/2006/metadata/core-properties"/>
  </ds:schemaRefs>
</ds:datastoreItem>
</file>

<file path=customXml/itemProps2.xml><?xml version="1.0" encoding="utf-8"?>
<ds:datastoreItem xmlns:ds="http://schemas.openxmlformats.org/officeDocument/2006/customXml" ds:itemID="{0B0E37F9-AFE8-4A12-A93D-93C2D8F10C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f82c5e-0c74-4764-aa18-b9ea25529750"/>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867B47CE-0255-4774-B4EC-289B3F01EA0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UNOSTemplate</Template>
  <TotalTime>2159</TotalTime>
  <Words>1422</Words>
  <Application>Microsoft Office PowerPoint</Application>
  <PresentationFormat>On-screen Show (4:3)</PresentationFormat>
  <Paragraphs>285</Paragraphs>
  <Slides>20</Slides>
  <Notes>17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UNOSTemplate</vt:lpstr>
      <vt:lpstr>HEART-LUNG TRANSPLANTATION</vt:lpstr>
      <vt:lpstr>Donor, Recipient and Center Characteristics</vt:lpstr>
      <vt:lpstr>Pediatric Heart-Lung Transplants Recipient Age Distribution (Transplants: January 1982 – June 2012)</vt:lpstr>
      <vt:lpstr>Pediatric Heart-Lung Transplants Donor Age Distribution (Transplants: January 1982 –  June 2012)</vt:lpstr>
      <vt:lpstr>Pediatric Heart-Lung Transplants Age Distribution by Year</vt:lpstr>
      <vt:lpstr>Pediatric Heart-Lung Transplants Age Distribution by Era of Transplant</vt:lpstr>
      <vt:lpstr>Pediatric Heart-Lung Transplants Number of Centers Reporting Transplants by Location (Transplants: January 1984 – December 2011)</vt:lpstr>
      <vt:lpstr>Pediatric Heart-Lung Transplants Number of Centers Reporting Transplants  by Center Volume</vt:lpstr>
      <vt:lpstr>Pediatric Heart-Lung Transplants Diagnosis Distribution (Transplants: January 1986 –  December 2011)</vt:lpstr>
      <vt:lpstr>Pediatric Heart-Lung Transplants Age Distribution by Location (Transplants: January 2000 – June 2012)</vt:lpstr>
      <vt:lpstr>Pediatric Heart-Lung Transplants Diagnosis Distribution By Location (Transplants: January 2000 – June 2012)</vt:lpstr>
      <vt:lpstr>Pediatric Heart-Lung Transplants  Donor Age Distribution By Location (Transplants: January 2000 – June 2012)</vt:lpstr>
      <vt:lpstr>Post-transplant: Survival and Other Outcomes</vt:lpstr>
      <vt:lpstr>Pediatric Heart-Lung Transplants Kaplan-Meier Survival By Diagnosis   (Transplants: January 1990 – June 2011)</vt:lpstr>
      <vt:lpstr>Pediatric Heart-Lung Transplants Kaplan-Meier Survival (Transplants: January 1982 – June 2011)</vt:lpstr>
      <vt:lpstr>Pediatric Heart-Lung Transplants Kaplan-Meier Survival by Era  (Transplants: January 1982 – June 2011)</vt:lpstr>
      <vt:lpstr>Pediatric Heart-Lung Transplants Kaplan-Meier Survival by Era Conditional on Survival to 1 Year (Transplants: January 1982 – June 2011)</vt:lpstr>
      <vt:lpstr>Pediatric Heart-Lung Transplants Cause of Death (Deaths: January 1992 – June 2012)</vt:lpstr>
      <vt:lpstr>Pediatric Heart-Lung Transplants Cause of Death (Deaths: April 1994 – June 2012)</vt:lpstr>
      <vt:lpstr>Pediatric Heart-Lung Transplants Relative Incidence of Leading Causes of Death (Deaths: April 1994 – June 2012)</vt:lpstr>
    </vt:vector>
  </TitlesOfParts>
  <Company>UNOS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UNOS Slide Template</dc:title>
  <dc:creator>Manny Carwile</dc:creator>
  <cp:lastModifiedBy>Anna Kucheryavaya</cp:lastModifiedBy>
  <cp:revision>646</cp:revision>
  <dcterms:created xsi:type="dcterms:W3CDTF">2009-06-30T12:53:17Z</dcterms:created>
  <dcterms:modified xsi:type="dcterms:W3CDTF">2013-10-04T17:29:11Z</dcterms:modified>
  <cp:contentType>Document</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0x010100B9F1888A67B08347AB72B1A336AD4062</vt:lpwstr>
  </property>
</Properties>
</file>