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docProps/custom.xml" ContentType="application/vnd.openxmlformats-officedocument.custom-properties+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0.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6" r:id="rId5"/>
    <p:sldId id="257" r:id="rId6"/>
    <p:sldId id="258" r:id="rId7"/>
    <p:sldId id="436" r:id="rId8"/>
    <p:sldId id="261" r:id="rId9"/>
    <p:sldId id="262" r:id="rId10"/>
    <p:sldId id="263" r:id="rId11"/>
    <p:sldId id="368" r:id="rId12"/>
    <p:sldId id="265" r:id="rId13"/>
    <p:sldId id="266" r:id="rId14"/>
    <p:sldId id="43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99CCFF"/>
    <a:srgbClr val="808080"/>
    <a:srgbClr val="9966FF"/>
    <a:srgbClr val="CC6600"/>
    <a:srgbClr val="00FFFF"/>
    <a:srgbClr val="009999"/>
    <a:srgbClr val="00FF00"/>
    <a:srgbClr val="9999FF"/>
    <a:srgbClr val="A200A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4590" autoAdjust="0"/>
  </p:normalViewPr>
  <p:slideViewPr>
    <p:cSldViewPr>
      <p:cViewPr>
        <p:scale>
          <a:sx n="75" d="100"/>
          <a:sy n="75" d="100"/>
        </p:scale>
        <p:origin x="-1026" y="-70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554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cat>
            <c:numRef>
              <c:f>Sheet1!$A$2:$A$28</c:f>
              <c:numCache>
                <c:formatCode>General</c:formatCode>
                <c:ptCount val="27"/>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numCache>
            </c:numRef>
          </c:cat>
          <c:val>
            <c:numRef>
              <c:f>Sheet1!$B$2:$B$28</c:f>
              <c:numCache>
                <c:formatCode>General</c:formatCode>
                <c:ptCount val="27"/>
                <c:pt idx="0">
                  <c:v>4</c:v>
                </c:pt>
                <c:pt idx="1">
                  <c:v>4</c:v>
                </c:pt>
                <c:pt idx="2">
                  <c:v>26</c:v>
                </c:pt>
                <c:pt idx="3">
                  <c:v>49</c:v>
                </c:pt>
                <c:pt idx="4">
                  <c:v>146</c:v>
                </c:pt>
                <c:pt idx="5">
                  <c:v>284</c:v>
                </c:pt>
                <c:pt idx="6">
                  <c:v>483</c:v>
                </c:pt>
                <c:pt idx="7">
                  <c:v>610</c:v>
                </c:pt>
                <c:pt idx="8">
                  <c:v>708</c:v>
                </c:pt>
                <c:pt idx="9">
                  <c:v>759</c:v>
                </c:pt>
                <c:pt idx="10">
                  <c:v>737</c:v>
                </c:pt>
                <c:pt idx="11">
                  <c:v>702</c:v>
                </c:pt>
                <c:pt idx="12">
                  <c:v>754</c:v>
                </c:pt>
                <c:pt idx="13">
                  <c:v>779</c:v>
                </c:pt>
                <c:pt idx="14">
                  <c:v>815</c:v>
                </c:pt>
                <c:pt idx="15">
                  <c:v>815</c:v>
                </c:pt>
                <c:pt idx="16">
                  <c:v>873</c:v>
                </c:pt>
                <c:pt idx="17">
                  <c:v>860</c:v>
                </c:pt>
                <c:pt idx="18">
                  <c:v>784</c:v>
                </c:pt>
                <c:pt idx="19">
                  <c:v>814</c:v>
                </c:pt>
                <c:pt idx="20">
                  <c:v>920</c:v>
                </c:pt>
                <c:pt idx="21">
                  <c:v>917</c:v>
                </c:pt>
                <c:pt idx="22">
                  <c:v>901</c:v>
                </c:pt>
                <c:pt idx="23">
                  <c:v>878</c:v>
                </c:pt>
                <c:pt idx="24">
                  <c:v>933</c:v>
                </c:pt>
                <c:pt idx="25">
                  <c:v>920</c:v>
                </c:pt>
                <c:pt idx="26">
                  <c:v>982</c:v>
                </c:pt>
              </c:numCache>
            </c:numRef>
          </c:val>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cat>
            <c:numRef>
              <c:f>Sheet1!$A$2:$A$28</c:f>
              <c:numCache>
                <c:formatCode>General</c:formatCode>
                <c:ptCount val="27"/>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numCache>
            </c:numRef>
          </c:cat>
          <c:val>
            <c:numRef>
              <c:f>Sheet1!$C$2:$C$28</c:f>
              <c:numCache>
                <c:formatCode>General</c:formatCode>
                <c:ptCount val="27"/>
                <c:pt idx="0">
                  <c:v>1</c:v>
                </c:pt>
                <c:pt idx="1">
                  <c:v>3</c:v>
                </c:pt>
                <c:pt idx="2">
                  <c:v>12</c:v>
                </c:pt>
                <c:pt idx="3">
                  <c:v>40</c:v>
                </c:pt>
                <c:pt idx="4">
                  <c:v>58</c:v>
                </c:pt>
                <c:pt idx="5">
                  <c:v>166</c:v>
                </c:pt>
                <c:pt idx="6">
                  <c:v>275</c:v>
                </c:pt>
                <c:pt idx="7">
                  <c:v>360</c:v>
                </c:pt>
                <c:pt idx="8">
                  <c:v>452</c:v>
                </c:pt>
                <c:pt idx="9">
                  <c:v>530</c:v>
                </c:pt>
                <c:pt idx="10">
                  <c:v>675</c:v>
                </c:pt>
                <c:pt idx="11">
                  <c:v>687</c:v>
                </c:pt>
                <c:pt idx="12">
                  <c:v>756</c:v>
                </c:pt>
                <c:pt idx="13">
                  <c:v>768</c:v>
                </c:pt>
                <c:pt idx="14">
                  <c:v>744</c:v>
                </c:pt>
                <c:pt idx="15">
                  <c:v>885</c:v>
                </c:pt>
                <c:pt idx="16">
                  <c:v>911</c:v>
                </c:pt>
                <c:pt idx="17">
                  <c:v>1115</c:v>
                </c:pt>
                <c:pt idx="18">
                  <c:v>1228</c:v>
                </c:pt>
                <c:pt idx="19">
                  <c:v>1404</c:v>
                </c:pt>
                <c:pt idx="20">
                  <c:v>1651</c:v>
                </c:pt>
                <c:pt idx="21">
                  <c:v>1878</c:v>
                </c:pt>
                <c:pt idx="22">
                  <c:v>2021</c:v>
                </c:pt>
                <c:pt idx="23">
                  <c:v>2103</c:v>
                </c:pt>
                <c:pt idx="24">
                  <c:v>2346</c:v>
                </c:pt>
                <c:pt idx="25">
                  <c:v>2599</c:v>
                </c:pt>
                <c:pt idx="26">
                  <c:v>2765</c:v>
                </c:pt>
              </c:numCache>
            </c:numRef>
          </c:val>
        </c:ser>
        <c:ser>
          <c:idx val="2"/>
          <c:order val="2"/>
          <c:tx>
            <c:strRef>
              <c:f>Sheet1!$D$1</c:f>
              <c:strCache>
                <c:ptCount val="1"/>
                <c:pt idx="0">
                  <c:v>Total</c:v>
                </c:pt>
              </c:strCache>
            </c:strRef>
          </c:tx>
          <c:spPr>
            <a:noFill/>
          </c:spPr>
          <c:dLbls>
            <c:dLbl>
              <c:idx val="10"/>
              <c:layout>
                <c:manualLayout>
                  <c:x val="2.9498525073745892E-3"/>
                  <c:y val="0.11084380899755951"/>
                </c:manualLayout>
              </c:layout>
              <c:dLblPos val="ctr"/>
              <c:showVal val="1"/>
            </c:dLbl>
            <c:dLbl>
              <c:idx val="13"/>
              <c:layout>
                <c:manualLayout>
                  <c:x val="-1.4749262536873156E-3"/>
                  <c:y val="0.12329557489524544"/>
                </c:manualLayout>
              </c:layout>
              <c:dLblPos val="ctr"/>
              <c:showVal val="1"/>
            </c:dLbl>
            <c:numFmt formatCode="General" sourceLinked="0"/>
            <c:txPr>
              <a:bodyPr/>
              <a:lstStyle/>
              <a:p>
                <a:pPr>
                  <a:defRPr sz="1000" b="1">
                    <a:solidFill>
                      <a:srgbClr val="FFFF00"/>
                    </a:solidFill>
                  </a:defRPr>
                </a:pPr>
                <a:endParaRPr lang="en-US"/>
              </a:p>
            </c:txPr>
            <c:dLblPos val="inBase"/>
            <c:showVal val="1"/>
          </c:dLbls>
          <c:cat>
            <c:numRef>
              <c:f>Sheet1!$A$2:$A$28</c:f>
              <c:numCache>
                <c:formatCode>General</c:formatCode>
                <c:ptCount val="27"/>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numCache>
            </c:numRef>
          </c:cat>
          <c:val>
            <c:numRef>
              <c:f>Sheet1!$D$2:$D$28</c:f>
              <c:numCache>
                <c:formatCode>General</c:formatCode>
                <c:ptCount val="27"/>
                <c:pt idx="0">
                  <c:v>5</c:v>
                </c:pt>
                <c:pt idx="1">
                  <c:v>7</c:v>
                </c:pt>
                <c:pt idx="2">
                  <c:v>38</c:v>
                </c:pt>
                <c:pt idx="3">
                  <c:v>89</c:v>
                </c:pt>
                <c:pt idx="4">
                  <c:v>204</c:v>
                </c:pt>
                <c:pt idx="5">
                  <c:v>450</c:v>
                </c:pt>
                <c:pt idx="6">
                  <c:v>758</c:v>
                </c:pt>
                <c:pt idx="7">
                  <c:v>970</c:v>
                </c:pt>
                <c:pt idx="8">
                  <c:v>1160</c:v>
                </c:pt>
                <c:pt idx="9">
                  <c:v>1289</c:v>
                </c:pt>
                <c:pt idx="10">
                  <c:v>1412</c:v>
                </c:pt>
                <c:pt idx="11">
                  <c:v>1389</c:v>
                </c:pt>
                <c:pt idx="12">
                  <c:v>1510</c:v>
                </c:pt>
                <c:pt idx="13">
                  <c:v>1547</c:v>
                </c:pt>
                <c:pt idx="14">
                  <c:v>1559</c:v>
                </c:pt>
                <c:pt idx="15">
                  <c:v>1700</c:v>
                </c:pt>
                <c:pt idx="16">
                  <c:v>1784</c:v>
                </c:pt>
                <c:pt idx="17">
                  <c:v>1975</c:v>
                </c:pt>
                <c:pt idx="18">
                  <c:v>2012</c:v>
                </c:pt>
                <c:pt idx="19">
                  <c:v>2218</c:v>
                </c:pt>
                <c:pt idx="20">
                  <c:v>2571</c:v>
                </c:pt>
                <c:pt idx="21">
                  <c:v>2795</c:v>
                </c:pt>
                <c:pt idx="22">
                  <c:v>2922</c:v>
                </c:pt>
                <c:pt idx="23">
                  <c:v>2981</c:v>
                </c:pt>
                <c:pt idx="24">
                  <c:v>3279</c:v>
                </c:pt>
                <c:pt idx="25">
                  <c:v>3519</c:v>
                </c:pt>
                <c:pt idx="26">
                  <c:v>3747</c:v>
                </c:pt>
              </c:numCache>
            </c:numRef>
          </c:val>
        </c:ser>
        <c:gapWidth val="35"/>
        <c:overlap val="100"/>
        <c:axId val="147321984"/>
        <c:axId val="147323904"/>
      </c:barChart>
      <c:catAx>
        <c:axId val="147321984"/>
        <c:scaling>
          <c:orientation val="minMax"/>
        </c:scaling>
        <c:axPos val="b"/>
        <c:numFmt formatCode="General" sourceLinked="1"/>
        <c:tickLblPos val="nextTo"/>
        <c:txPr>
          <a:bodyPr rot="-2700000"/>
          <a:lstStyle/>
          <a:p>
            <a:pPr>
              <a:defRPr sz="1500" b="1"/>
            </a:pPr>
            <a:endParaRPr lang="en-US"/>
          </a:p>
        </c:txPr>
        <c:crossAx val="147323904"/>
        <c:crosses val="autoZero"/>
        <c:auto val="1"/>
        <c:lblAlgn val="ctr"/>
        <c:lblOffset val="100"/>
        <c:tickLblSkip val="1"/>
      </c:catAx>
      <c:valAx>
        <c:axId val="147323904"/>
        <c:scaling>
          <c:orientation val="minMax"/>
          <c:max val="400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0"/>
        <c:tickLblPos val="nextTo"/>
        <c:txPr>
          <a:bodyPr/>
          <a:lstStyle/>
          <a:p>
            <a:pPr>
              <a:defRPr sz="1500" b="1"/>
            </a:pPr>
            <a:endParaRPr lang="en-US"/>
          </a:p>
        </c:txPr>
        <c:crossAx val="147321984"/>
        <c:crosses val="autoZero"/>
        <c:crossBetween val="between"/>
        <c:majorUnit val="500"/>
      </c:valAx>
      <c:spPr>
        <a:solidFill>
          <a:schemeClr val="bg2"/>
        </a:solidFill>
        <a:ln>
          <a:solidFill>
            <a:schemeClr val="tx1"/>
          </a:solidFill>
        </a:ln>
      </c:spPr>
    </c:plotArea>
    <c:legend>
      <c:legendPos val="l"/>
      <c:legendEntry>
        <c:idx val="0"/>
        <c:delete val="1"/>
      </c:legendEntry>
      <c:layout>
        <c:manualLayout>
          <c:xMode val="edge"/>
          <c:yMode val="edge"/>
          <c:x val="0.1592920353982378"/>
          <c:y val="0.10552953907077404"/>
          <c:w val="0.26414303300583003"/>
          <c:h val="0.1981779251277801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7739"/>
          <c:h val="0.68936224705782756"/>
        </c:manualLayout>
      </c:layout>
      <c:barChart>
        <c:barDir val="col"/>
        <c:grouping val="percentStacked"/>
        <c:ser>
          <c:idx val="0"/>
          <c:order val="0"/>
          <c:tx>
            <c:strRef>
              <c:f>Sheet1!$A$2</c:f>
              <c:strCache>
                <c:ptCount val="1"/>
                <c:pt idx="0">
                  <c:v>0-11</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Sheet1!$B$2:$I$2</c:f>
              <c:numCache>
                <c:formatCode>General</c:formatCode>
                <c:ptCount val="8"/>
                <c:pt idx="0">
                  <c:v>475</c:v>
                </c:pt>
                <c:pt idx="1">
                  <c:v>251</c:v>
                </c:pt>
                <c:pt idx="2">
                  <c:v>101</c:v>
                </c:pt>
                <c:pt idx="3">
                  <c:v>39</c:v>
                </c:pt>
                <c:pt idx="4">
                  <c:v>48</c:v>
                </c:pt>
                <c:pt idx="5">
                  <c:v>60</c:v>
                </c:pt>
                <c:pt idx="6">
                  <c:v>52</c:v>
                </c:pt>
                <c:pt idx="7">
                  <c:v>13</c:v>
                </c:pt>
              </c:numCache>
            </c:numRef>
          </c:val>
        </c:ser>
        <c:ser>
          <c:idx val="1"/>
          <c:order val="1"/>
          <c:tx>
            <c:strRef>
              <c:f>Sheet1!$A$3</c:f>
              <c:strCache>
                <c:ptCount val="1"/>
                <c:pt idx="0">
                  <c:v>12-17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Sheet1!$B$3:$I$3</c:f>
              <c:numCache>
                <c:formatCode>General</c:formatCode>
                <c:ptCount val="8"/>
                <c:pt idx="0">
                  <c:v>33</c:v>
                </c:pt>
                <c:pt idx="1">
                  <c:v>335</c:v>
                </c:pt>
                <c:pt idx="2">
                  <c:v>669</c:v>
                </c:pt>
                <c:pt idx="3">
                  <c:v>550</c:v>
                </c:pt>
                <c:pt idx="4">
                  <c:v>805</c:v>
                </c:pt>
                <c:pt idx="5">
                  <c:v>1328</c:v>
                </c:pt>
                <c:pt idx="6">
                  <c:v>779</c:v>
                </c:pt>
                <c:pt idx="7">
                  <c:v>206</c:v>
                </c:pt>
              </c:numCache>
            </c:numRef>
          </c:val>
        </c:ser>
        <c:ser>
          <c:idx val="2"/>
          <c:order val="2"/>
          <c:tx>
            <c:strRef>
              <c:f>Sheet1!$A$4</c:f>
              <c:strCache>
                <c:ptCount val="1"/>
                <c:pt idx="0">
                  <c:v>18-29</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Sheet1!$B$4:$I$4</c:f>
              <c:numCache>
                <c:formatCode>General</c:formatCode>
                <c:ptCount val="8"/>
                <c:pt idx="0">
                  <c:v>23</c:v>
                </c:pt>
                <c:pt idx="1">
                  <c:v>209</c:v>
                </c:pt>
                <c:pt idx="2">
                  <c:v>1553</c:v>
                </c:pt>
                <c:pt idx="3">
                  <c:v>1418</c:v>
                </c:pt>
                <c:pt idx="4">
                  <c:v>2290</c:v>
                </c:pt>
                <c:pt idx="5">
                  <c:v>4281</c:v>
                </c:pt>
                <c:pt idx="6">
                  <c:v>2443</c:v>
                </c:pt>
                <c:pt idx="7">
                  <c:v>734</c:v>
                </c:pt>
              </c:numCache>
            </c:numRef>
          </c:val>
        </c:ser>
        <c:ser>
          <c:idx val="3"/>
          <c:order val="3"/>
          <c:tx>
            <c:strRef>
              <c:f>Sheet1!$A$5</c:f>
              <c:strCache>
                <c:ptCount val="1"/>
                <c:pt idx="0">
                  <c:v>30-39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Sheet1!$B$5:$I$5</c:f>
              <c:numCache>
                <c:formatCode>General</c:formatCode>
                <c:ptCount val="8"/>
                <c:pt idx="0">
                  <c:v>13</c:v>
                </c:pt>
                <c:pt idx="1">
                  <c:v>123</c:v>
                </c:pt>
                <c:pt idx="2">
                  <c:v>973</c:v>
                </c:pt>
                <c:pt idx="3">
                  <c:v>899</c:v>
                </c:pt>
                <c:pt idx="4">
                  <c:v>1288</c:v>
                </c:pt>
                <c:pt idx="5">
                  <c:v>2478</c:v>
                </c:pt>
                <c:pt idx="6">
                  <c:v>1254</c:v>
                </c:pt>
                <c:pt idx="7">
                  <c:v>436</c:v>
                </c:pt>
              </c:numCache>
            </c:numRef>
          </c:val>
        </c:ser>
        <c:ser>
          <c:idx val="4"/>
          <c:order val="4"/>
          <c:tx>
            <c:strRef>
              <c:f>Sheet1!$A$6</c:f>
              <c:strCache>
                <c:ptCount val="1"/>
                <c:pt idx="0">
                  <c:v>40-49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Sheet1!$B$6:$I$6</c:f>
              <c:numCache>
                <c:formatCode>General</c:formatCode>
                <c:ptCount val="8"/>
                <c:pt idx="0">
                  <c:v>4</c:v>
                </c:pt>
                <c:pt idx="1">
                  <c:v>154</c:v>
                </c:pt>
                <c:pt idx="2">
                  <c:v>1130</c:v>
                </c:pt>
                <c:pt idx="3">
                  <c:v>1021</c:v>
                </c:pt>
                <c:pt idx="4">
                  <c:v>1722</c:v>
                </c:pt>
                <c:pt idx="5">
                  <c:v>3209</c:v>
                </c:pt>
                <c:pt idx="6">
                  <c:v>1650</c:v>
                </c:pt>
                <c:pt idx="7">
                  <c:v>451</c:v>
                </c:pt>
              </c:numCache>
            </c:numRef>
          </c:val>
        </c:ser>
        <c:ser>
          <c:idx val="5"/>
          <c:order val="5"/>
          <c:tx>
            <c:strRef>
              <c:f>Sheet1!$A$7</c:f>
              <c:strCache>
                <c:ptCount val="1"/>
                <c:pt idx="0">
                  <c:v>50-59</c:v>
                </c:pt>
              </c:strCache>
            </c:strRef>
          </c:tx>
          <c:spPr>
            <a:gradFill>
              <a:gsLst>
                <a:gs pos="0">
                  <a:srgbClr val="C00000"/>
                </a:gs>
                <a:gs pos="50000">
                  <a:srgbClr val="FF0000"/>
                </a:gs>
                <a:gs pos="100000">
                  <a:srgbClr val="C00000"/>
                </a:gs>
              </a:gsLst>
              <a:lin ang="10800000" scaled="1"/>
            </a:gradFill>
            <a:ln>
              <a:solidFill>
                <a:schemeClr val="bg2"/>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Sheet1!$B$7:$I$7</c:f>
              <c:numCache>
                <c:formatCode>General</c:formatCode>
                <c:ptCount val="8"/>
                <c:pt idx="0">
                  <c:v>5</c:v>
                </c:pt>
                <c:pt idx="1">
                  <c:v>90</c:v>
                </c:pt>
                <c:pt idx="2">
                  <c:v>637</c:v>
                </c:pt>
                <c:pt idx="3">
                  <c:v>603</c:v>
                </c:pt>
                <c:pt idx="4">
                  <c:v>1134</c:v>
                </c:pt>
                <c:pt idx="5">
                  <c:v>2593</c:v>
                </c:pt>
                <c:pt idx="6">
                  <c:v>1412</c:v>
                </c:pt>
                <c:pt idx="7">
                  <c:v>428</c:v>
                </c:pt>
              </c:numCache>
            </c:numRef>
          </c:val>
        </c:ser>
        <c:ser>
          <c:idx val="6"/>
          <c:order val="6"/>
          <c:tx>
            <c:strRef>
              <c:f>Sheet1!$A$8</c:f>
              <c:strCache>
                <c:ptCount val="1"/>
                <c:pt idx="0">
                  <c:v>60-65</c:v>
                </c:pt>
              </c:strCache>
            </c:strRef>
          </c:tx>
          <c:spPr>
            <a:gradFill>
              <a:gsLst>
                <a:gs pos="0">
                  <a:srgbClr val="00004C">
                    <a:lumMod val="75000"/>
                    <a:lumOff val="25000"/>
                  </a:srgbClr>
                </a:gs>
                <a:gs pos="50000">
                  <a:schemeClr val="bg1">
                    <a:lumMod val="50000"/>
                    <a:lumOff val="50000"/>
                  </a:schemeClr>
                </a:gs>
                <a:gs pos="100000">
                  <a:srgbClr val="00004C">
                    <a:lumMod val="75000"/>
                    <a:lumOff val="25000"/>
                  </a:srgbClr>
                </a:gs>
              </a:gsLst>
              <a:lin ang="10800000" scaled="1"/>
            </a:gradFill>
            <a:ln>
              <a:solidFill>
                <a:srgbClr val="000000"/>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Sheet1!$B$8:$I$8</c:f>
              <c:numCache>
                <c:formatCode>General</c:formatCode>
                <c:ptCount val="8"/>
                <c:pt idx="0">
                  <c:v>2</c:v>
                </c:pt>
                <c:pt idx="1">
                  <c:v>9</c:v>
                </c:pt>
                <c:pt idx="2">
                  <c:v>78</c:v>
                </c:pt>
                <c:pt idx="3">
                  <c:v>104</c:v>
                </c:pt>
                <c:pt idx="4">
                  <c:v>194</c:v>
                </c:pt>
                <c:pt idx="5">
                  <c:v>624</c:v>
                </c:pt>
                <c:pt idx="6">
                  <c:v>427</c:v>
                </c:pt>
                <c:pt idx="7">
                  <c:v>127</c:v>
                </c:pt>
              </c:numCache>
            </c:numRef>
          </c:val>
        </c:ser>
        <c:ser>
          <c:idx val="7"/>
          <c:order val="7"/>
          <c:tx>
            <c:strRef>
              <c:f>Sheet1!$A$9</c:f>
              <c:strCache>
                <c:ptCount val="1"/>
                <c:pt idx="0">
                  <c:v>&gt;65</c:v>
                </c:pt>
              </c:strCache>
            </c:strRef>
          </c:tx>
          <c:spPr>
            <a:gradFill>
              <a:gsLst>
                <a:gs pos="0">
                  <a:srgbClr val="808080"/>
                </a:gs>
                <a:gs pos="50000">
                  <a:srgbClr val="99CCFF"/>
                </a:gs>
                <a:gs pos="100000">
                  <a:srgbClr val="808080"/>
                </a:gs>
              </a:gsLst>
              <a:lin ang="10800000" scaled="1"/>
            </a:gradFill>
            <a:ln>
              <a:solidFill>
                <a:srgbClr val="000000"/>
              </a:solidFill>
            </a:ln>
          </c:spPr>
          <c:cat>
            <c:strRef>
              <c:f>Sheet1!$B$1:$I$1</c:f>
              <c:strCache>
                <c:ptCount val="8"/>
                <c:pt idx="0">
                  <c:v>0-11</c:v>
                </c:pt>
                <c:pt idx="1">
                  <c:v>12-17</c:v>
                </c:pt>
                <c:pt idx="2">
                  <c:v>18-29</c:v>
                </c:pt>
                <c:pt idx="3">
                  <c:v>30-39</c:v>
                </c:pt>
                <c:pt idx="4">
                  <c:v>40-49</c:v>
                </c:pt>
                <c:pt idx="5">
                  <c:v>50-59</c:v>
                </c:pt>
                <c:pt idx="6">
                  <c:v>60-65</c:v>
                </c:pt>
                <c:pt idx="7">
                  <c:v>&gt;65</c:v>
                </c:pt>
              </c:strCache>
            </c:strRef>
          </c:cat>
          <c:val>
            <c:numRef>
              <c:f>Sheet1!$B$9:$I$9</c:f>
              <c:numCache>
                <c:formatCode>General</c:formatCode>
                <c:ptCount val="8"/>
                <c:pt idx="0">
                  <c:v>0</c:v>
                </c:pt>
                <c:pt idx="1">
                  <c:v>1</c:v>
                </c:pt>
                <c:pt idx="2">
                  <c:v>27</c:v>
                </c:pt>
                <c:pt idx="3">
                  <c:v>23</c:v>
                </c:pt>
                <c:pt idx="4">
                  <c:v>54</c:v>
                </c:pt>
                <c:pt idx="5">
                  <c:v>159</c:v>
                </c:pt>
                <c:pt idx="6">
                  <c:v>154</c:v>
                </c:pt>
                <c:pt idx="7">
                  <c:v>56</c:v>
                </c:pt>
              </c:numCache>
            </c:numRef>
          </c:val>
        </c:ser>
        <c:gapWidth val="40"/>
        <c:overlap val="100"/>
        <c:axId val="47338624"/>
        <c:axId val="47340544"/>
      </c:barChart>
      <c:catAx>
        <c:axId val="47338624"/>
        <c:scaling>
          <c:orientation val="minMax"/>
        </c:scaling>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title>
        <c:tickLblPos val="nextTo"/>
        <c:txPr>
          <a:bodyPr/>
          <a:lstStyle/>
          <a:p>
            <a:pPr>
              <a:defRPr sz="1500" b="1"/>
            </a:pPr>
            <a:endParaRPr lang="en-US"/>
          </a:p>
        </c:txPr>
        <c:crossAx val="47340544"/>
        <c:crosses val="autoZero"/>
        <c:auto val="1"/>
        <c:lblAlgn val="ctr"/>
        <c:lblOffset val="100"/>
      </c:catAx>
      <c:valAx>
        <c:axId val="4734054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7338624"/>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66973195828397769"/>
          <c:h val="5.3441845888666822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1543272245836518"/>
          <c:h val="0.69970440170390003"/>
        </c:manualLayout>
      </c:layout>
      <c:barChart>
        <c:barDir val="col"/>
        <c:grouping val="clustered"/>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dLbls>
            <c:txPr>
              <a:bodyPr/>
              <a:lstStyle/>
              <a:p>
                <a:pPr>
                  <a:defRPr sz="1600" b="1">
                    <a:solidFill>
                      <a:schemeClr val="bg2"/>
                    </a:solidFill>
                  </a:defRPr>
                </a:pPr>
                <a:endParaRPr lang="en-US"/>
              </a:p>
            </c:txPr>
            <c:dLblPos val="ctr"/>
            <c:showVal val="1"/>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55</c:v>
                </c:pt>
                <c:pt idx="1">
                  <c:v>32</c:v>
                </c:pt>
                <c:pt idx="2">
                  <c:v>38</c:v>
                </c:pt>
                <c:pt idx="3">
                  <c:v>25</c:v>
                </c:pt>
                <c:pt idx="4">
                  <c:v>16</c:v>
                </c:pt>
                <c:pt idx="5">
                  <c:v>10</c:v>
                </c:pt>
                <c:pt idx="6">
                  <c:v>7</c:v>
                </c:pt>
              </c:numCache>
            </c:numRef>
          </c:val>
        </c:ser>
        <c:gapWidth val="35"/>
        <c:axId val="162747136"/>
        <c:axId val="162935168"/>
      </c:barChart>
      <c:lineChart>
        <c:grouping val="standard"/>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2.2999999999999998</c:v>
                </c:pt>
                <c:pt idx="1">
                  <c:v>6.2</c:v>
                </c:pt>
                <c:pt idx="2">
                  <c:v>18</c:v>
                </c:pt>
                <c:pt idx="3">
                  <c:v>20.5</c:v>
                </c:pt>
                <c:pt idx="4">
                  <c:v>18.100000000000001</c:v>
                </c:pt>
                <c:pt idx="5">
                  <c:v>14.9</c:v>
                </c:pt>
                <c:pt idx="6">
                  <c:v>20</c:v>
                </c:pt>
              </c:numCache>
            </c:numRef>
          </c:val>
        </c:ser>
        <c:marker val="1"/>
        <c:axId val="162969472"/>
        <c:axId val="162937472"/>
      </c:lineChart>
      <c:catAx>
        <c:axId val="162747136"/>
        <c:scaling>
          <c:orientation val="minMax"/>
        </c:scaling>
        <c:axPos val="b"/>
        <c:title>
          <c:tx>
            <c:rich>
              <a:bodyPr/>
              <a:lstStyle/>
              <a:p>
                <a:pPr>
                  <a:defRPr sz="1700"/>
                </a:pPr>
                <a:r>
                  <a:rPr lang="en-US" sz="1700" dirty="0" smtClean="0"/>
                  <a:t>Average number of lung transplants per year</a:t>
                </a:r>
                <a:endParaRPr lang="en-US" sz="1700" dirty="0"/>
              </a:p>
            </c:rich>
          </c:tx>
          <c:layout/>
        </c:title>
        <c:numFmt formatCode="General" sourceLinked="1"/>
        <c:tickLblPos val="nextTo"/>
        <c:txPr>
          <a:bodyPr rot="0"/>
          <a:lstStyle/>
          <a:p>
            <a:pPr>
              <a:defRPr sz="1500" b="1"/>
            </a:pPr>
            <a:endParaRPr lang="en-US"/>
          </a:p>
        </c:txPr>
        <c:crossAx val="162935168"/>
        <c:crosses val="autoZero"/>
        <c:auto val="1"/>
        <c:lblAlgn val="ctr"/>
        <c:lblOffset val="100"/>
        <c:tickLblSkip val="1"/>
      </c:catAx>
      <c:valAx>
        <c:axId val="162935168"/>
        <c:scaling>
          <c:orientation val="minMax"/>
          <c:max val="6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162747136"/>
        <c:crosses val="autoZero"/>
        <c:crossBetween val="between"/>
        <c:majorUnit val="10"/>
      </c:valAx>
      <c:valAx>
        <c:axId val="162937472"/>
        <c:scaling>
          <c:orientation val="minMax"/>
          <c:max val="24"/>
        </c:scaling>
        <c:axPos val="r"/>
        <c:title>
          <c:tx>
            <c:rich>
              <a:bodyPr rot="-5400000" vert="horz"/>
              <a:lstStyle/>
              <a:p>
                <a:pPr>
                  <a:defRPr sz="1700"/>
                </a:pPr>
                <a:r>
                  <a:rPr lang="en-US" sz="1700" dirty="0" smtClean="0"/>
                  <a:t>% of Transplants</a:t>
                </a:r>
                <a:endParaRPr lang="en-US" sz="1700" dirty="0"/>
              </a:p>
            </c:rich>
          </c:tx>
          <c:layout/>
        </c:title>
        <c:numFmt formatCode="General" sourceLinked="1"/>
        <c:tickLblPos val="nextTo"/>
        <c:txPr>
          <a:bodyPr/>
          <a:lstStyle/>
          <a:p>
            <a:pPr>
              <a:defRPr sz="1500" b="1"/>
            </a:pPr>
            <a:endParaRPr lang="en-US"/>
          </a:p>
        </c:txPr>
        <c:crossAx val="162969472"/>
        <c:crosses val="max"/>
        <c:crossBetween val="between"/>
        <c:majorUnit val="4"/>
      </c:valAx>
      <c:catAx>
        <c:axId val="162969472"/>
        <c:scaling>
          <c:orientation val="minMax"/>
        </c:scaling>
        <c:delete val="1"/>
        <c:axPos val="b"/>
        <c:tickLblPos val="none"/>
        <c:crossAx val="162937472"/>
        <c:crosses val="autoZero"/>
        <c:auto val="1"/>
        <c:lblAlgn val="ctr"/>
        <c:lblOffset val="100"/>
      </c:catAx>
      <c:spPr>
        <a:solidFill>
          <a:schemeClr val="bg2"/>
        </a:solidFill>
        <a:ln>
          <a:solidFill>
            <a:schemeClr val="tx1"/>
          </a:solidFill>
        </a:ln>
      </c:spPr>
    </c:plotArea>
    <c:legend>
      <c:legendPos val="b"/>
      <c:layout/>
      <c:spPr>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8622918263535633"/>
          <c:h val="0.74888472957273777"/>
        </c:manualLayout>
      </c:layout>
      <c:barChart>
        <c:barDir val="col"/>
        <c:grouping val="clustered"/>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dLbls>
            <c:txPr>
              <a:bodyPr/>
              <a:lstStyle/>
              <a:p>
                <a:pPr>
                  <a:defRPr sz="1500" b="1"/>
                </a:pPr>
                <a:endParaRPr lang="en-US"/>
              </a:p>
            </c:txPr>
            <c:showVal val="1"/>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19</c:v>
                </c:pt>
                <c:pt idx="1">
                  <c:v>13</c:v>
                </c:pt>
                <c:pt idx="2">
                  <c:v>17</c:v>
                </c:pt>
                <c:pt idx="3">
                  <c:v>13</c:v>
                </c:pt>
                <c:pt idx="4">
                  <c:v>5</c:v>
                </c:pt>
                <c:pt idx="5">
                  <c:v>3</c:v>
                </c:pt>
                <c:pt idx="6">
                  <c:v>2</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dLbls>
            <c:txPr>
              <a:bodyPr/>
              <a:lstStyle/>
              <a:p>
                <a:pPr>
                  <a:defRPr sz="1500" b="1"/>
                </a:pPr>
                <a:endParaRPr lang="en-US"/>
              </a:p>
            </c:txPr>
            <c:showVal val="1"/>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25</c:v>
                </c:pt>
                <c:pt idx="1">
                  <c:v>13</c:v>
                </c:pt>
                <c:pt idx="2">
                  <c:v>18</c:v>
                </c:pt>
                <c:pt idx="3">
                  <c:v>12</c:v>
                </c:pt>
                <c:pt idx="4">
                  <c:v>10</c:v>
                </c:pt>
                <c:pt idx="5">
                  <c:v>5</c:v>
                </c:pt>
                <c:pt idx="6">
                  <c:v>5</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dLbls>
            <c:txPr>
              <a:bodyPr/>
              <a:lstStyle/>
              <a:p>
                <a:pPr>
                  <a:defRPr sz="1500" b="1"/>
                </a:pPr>
                <a:endParaRPr lang="en-US"/>
              </a:p>
            </c:txPr>
            <c:showVal val="1"/>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11</c:v>
                </c:pt>
                <c:pt idx="1">
                  <c:v>6</c:v>
                </c:pt>
                <c:pt idx="2">
                  <c:v>3</c:v>
                </c:pt>
                <c:pt idx="3">
                  <c:v>0</c:v>
                </c:pt>
                <c:pt idx="4">
                  <c:v>1</c:v>
                </c:pt>
                <c:pt idx="5">
                  <c:v>2</c:v>
                </c:pt>
                <c:pt idx="6">
                  <c:v>0</c:v>
                </c:pt>
              </c:numCache>
            </c:numRef>
          </c:val>
        </c:ser>
        <c:gapWidth val="35"/>
        <c:axId val="190519552"/>
        <c:axId val="203907456"/>
      </c:barChart>
      <c:catAx>
        <c:axId val="190519552"/>
        <c:scaling>
          <c:orientation val="minMax"/>
        </c:scaling>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title>
        <c:numFmt formatCode="General" sourceLinked="1"/>
        <c:tickLblPos val="nextTo"/>
        <c:txPr>
          <a:bodyPr rot="0"/>
          <a:lstStyle/>
          <a:p>
            <a:pPr>
              <a:defRPr sz="1500" b="1"/>
            </a:pPr>
            <a:endParaRPr lang="en-US"/>
          </a:p>
        </c:txPr>
        <c:crossAx val="203907456"/>
        <c:crosses val="autoZero"/>
        <c:auto val="1"/>
        <c:lblAlgn val="ctr"/>
        <c:lblOffset val="100"/>
        <c:tickLblSkip val="1"/>
      </c:catAx>
      <c:valAx>
        <c:axId val="203907456"/>
        <c:scaling>
          <c:orientation val="minMax"/>
          <c:max val="35"/>
        </c:scaling>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90519552"/>
        <c:crosses val="autoZero"/>
        <c:crossBetween val="between"/>
        <c:majorUnit val="5"/>
      </c:valAx>
      <c:spPr>
        <a:solidFill>
          <a:schemeClr val="bg2"/>
        </a:solidFill>
        <a:ln>
          <a:solidFill>
            <a:schemeClr val="tx1"/>
          </a:solidFill>
        </a:ln>
      </c:spPr>
    </c:plotArea>
    <c:legend>
      <c:legendPos val="l"/>
      <c:layout>
        <c:manualLayout>
          <c:xMode val="edge"/>
          <c:yMode val="edge"/>
          <c:x val="0.6900677072445589"/>
          <c:y val="0.125"/>
          <c:w val="0.20373760248995421"/>
          <c:h val="0.20241326279527608"/>
        </c:manualLayout>
      </c:layout>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658060994588221"/>
          <c:y val="3.9152185718164582E-2"/>
          <c:w val="0.8056514064060708"/>
          <c:h val="0.65052407383503363"/>
        </c:manualLayout>
      </c:layout>
      <c:barChart>
        <c:barDir val="col"/>
        <c:grouping val="percentStacked"/>
        <c:ser>
          <c:idx val="0"/>
          <c:order val="0"/>
          <c:tx>
            <c:strRef>
              <c:f>Sheet1!$B$1</c:f>
              <c:strCache>
                <c:ptCount val="1"/>
                <c:pt idx="0">
                  <c:v>0-11</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Sheet1!$B$2:$B$27</c:f>
              <c:numCache>
                <c:formatCode>General</c:formatCode>
                <c:ptCount val="26"/>
                <c:pt idx="0">
                  <c:v>1</c:v>
                </c:pt>
                <c:pt idx="1">
                  <c:v>2</c:v>
                </c:pt>
                <c:pt idx="2">
                  <c:v>4</c:v>
                </c:pt>
                <c:pt idx="3">
                  <c:v>6</c:v>
                </c:pt>
                <c:pt idx="4">
                  <c:v>18</c:v>
                </c:pt>
                <c:pt idx="5">
                  <c:v>19</c:v>
                </c:pt>
                <c:pt idx="6">
                  <c:v>23</c:v>
                </c:pt>
                <c:pt idx="7">
                  <c:v>22</c:v>
                </c:pt>
                <c:pt idx="8">
                  <c:v>37</c:v>
                </c:pt>
                <c:pt idx="9">
                  <c:v>29</c:v>
                </c:pt>
                <c:pt idx="10">
                  <c:v>36</c:v>
                </c:pt>
                <c:pt idx="11">
                  <c:v>37</c:v>
                </c:pt>
                <c:pt idx="12">
                  <c:v>23</c:v>
                </c:pt>
                <c:pt idx="13">
                  <c:v>21</c:v>
                </c:pt>
                <c:pt idx="14">
                  <c:v>18</c:v>
                </c:pt>
                <c:pt idx="15">
                  <c:v>28</c:v>
                </c:pt>
                <c:pt idx="16">
                  <c:v>21</c:v>
                </c:pt>
                <c:pt idx="17">
                  <c:v>18</c:v>
                </c:pt>
                <c:pt idx="18">
                  <c:v>27</c:v>
                </c:pt>
                <c:pt idx="19">
                  <c:v>34</c:v>
                </c:pt>
                <c:pt idx="20">
                  <c:v>25</c:v>
                </c:pt>
                <c:pt idx="21">
                  <c:v>32</c:v>
                </c:pt>
                <c:pt idx="22">
                  <c:v>32</c:v>
                </c:pt>
                <c:pt idx="23">
                  <c:v>40</c:v>
                </c:pt>
                <c:pt idx="24">
                  <c:v>35</c:v>
                </c:pt>
                <c:pt idx="25">
                  <c:v>13</c:v>
                </c:pt>
              </c:numCache>
            </c:numRef>
          </c:val>
        </c:ser>
        <c:ser>
          <c:idx val="1"/>
          <c:order val="1"/>
          <c:tx>
            <c:strRef>
              <c:f>Sheet1!$C$1</c:f>
              <c:strCache>
                <c:ptCount val="1"/>
                <c:pt idx="0">
                  <c:v>12-17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Sheet1!$C$2:$C$27</c:f>
              <c:numCache>
                <c:formatCode>General</c:formatCode>
                <c:ptCount val="26"/>
                <c:pt idx="0">
                  <c:v>2</c:v>
                </c:pt>
                <c:pt idx="1">
                  <c:v>3</c:v>
                </c:pt>
                <c:pt idx="2">
                  <c:v>3</c:v>
                </c:pt>
                <c:pt idx="3">
                  <c:v>17</c:v>
                </c:pt>
                <c:pt idx="4">
                  <c:v>27</c:v>
                </c:pt>
                <c:pt idx="5">
                  <c:v>29</c:v>
                </c:pt>
                <c:pt idx="6">
                  <c:v>26</c:v>
                </c:pt>
                <c:pt idx="7">
                  <c:v>30</c:v>
                </c:pt>
                <c:pt idx="8">
                  <c:v>59</c:v>
                </c:pt>
                <c:pt idx="9">
                  <c:v>53</c:v>
                </c:pt>
                <c:pt idx="10">
                  <c:v>59</c:v>
                </c:pt>
                <c:pt idx="11">
                  <c:v>59</c:v>
                </c:pt>
                <c:pt idx="12">
                  <c:v>50</c:v>
                </c:pt>
                <c:pt idx="13">
                  <c:v>52</c:v>
                </c:pt>
                <c:pt idx="14">
                  <c:v>54</c:v>
                </c:pt>
                <c:pt idx="15">
                  <c:v>46</c:v>
                </c:pt>
                <c:pt idx="16">
                  <c:v>57</c:v>
                </c:pt>
                <c:pt idx="17">
                  <c:v>71</c:v>
                </c:pt>
                <c:pt idx="18">
                  <c:v>70</c:v>
                </c:pt>
                <c:pt idx="19">
                  <c:v>69</c:v>
                </c:pt>
                <c:pt idx="20">
                  <c:v>83</c:v>
                </c:pt>
                <c:pt idx="21">
                  <c:v>82</c:v>
                </c:pt>
                <c:pt idx="22">
                  <c:v>93</c:v>
                </c:pt>
                <c:pt idx="23">
                  <c:v>85</c:v>
                </c:pt>
                <c:pt idx="24">
                  <c:v>72</c:v>
                </c:pt>
                <c:pt idx="25">
                  <c:v>22</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Sheet1!$D$2:$D$27</c:f>
              <c:numCache>
                <c:formatCode>General</c:formatCode>
                <c:ptCount val="26"/>
                <c:pt idx="0">
                  <c:v>5</c:v>
                </c:pt>
                <c:pt idx="1">
                  <c:v>13</c:v>
                </c:pt>
                <c:pt idx="2">
                  <c:v>51</c:v>
                </c:pt>
                <c:pt idx="3">
                  <c:v>110</c:v>
                </c:pt>
                <c:pt idx="4">
                  <c:v>167</c:v>
                </c:pt>
                <c:pt idx="5">
                  <c:v>205</c:v>
                </c:pt>
                <c:pt idx="6">
                  <c:v>245</c:v>
                </c:pt>
                <c:pt idx="7">
                  <c:v>266</c:v>
                </c:pt>
                <c:pt idx="8">
                  <c:v>286</c:v>
                </c:pt>
                <c:pt idx="9">
                  <c:v>250</c:v>
                </c:pt>
                <c:pt idx="10">
                  <c:v>261</c:v>
                </c:pt>
                <c:pt idx="11">
                  <c:v>278</c:v>
                </c:pt>
                <c:pt idx="12">
                  <c:v>262</c:v>
                </c:pt>
                <c:pt idx="13">
                  <c:v>275</c:v>
                </c:pt>
                <c:pt idx="14">
                  <c:v>290</c:v>
                </c:pt>
                <c:pt idx="15">
                  <c:v>327</c:v>
                </c:pt>
                <c:pt idx="16">
                  <c:v>346</c:v>
                </c:pt>
                <c:pt idx="17">
                  <c:v>394</c:v>
                </c:pt>
                <c:pt idx="18">
                  <c:v>397</c:v>
                </c:pt>
                <c:pt idx="19">
                  <c:v>493</c:v>
                </c:pt>
                <c:pt idx="20">
                  <c:v>480</c:v>
                </c:pt>
                <c:pt idx="21">
                  <c:v>453</c:v>
                </c:pt>
                <c:pt idx="22">
                  <c:v>491</c:v>
                </c:pt>
                <c:pt idx="23">
                  <c:v>534</c:v>
                </c:pt>
                <c:pt idx="24">
                  <c:v>588</c:v>
                </c:pt>
                <c:pt idx="25">
                  <c:v>201</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Sheet1!$E$2:$E$27</c:f>
              <c:numCache>
                <c:formatCode>General</c:formatCode>
                <c:ptCount val="26"/>
                <c:pt idx="0">
                  <c:v>19</c:v>
                </c:pt>
                <c:pt idx="1">
                  <c:v>35</c:v>
                </c:pt>
                <c:pt idx="2">
                  <c:v>86</c:v>
                </c:pt>
                <c:pt idx="3">
                  <c:v>179</c:v>
                </c:pt>
                <c:pt idx="4">
                  <c:v>298</c:v>
                </c:pt>
                <c:pt idx="5">
                  <c:v>342</c:v>
                </c:pt>
                <c:pt idx="6">
                  <c:v>369</c:v>
                </c:pt>
                <c:pt idx="7">
                  <c:v>402</c:v>
                </c:pt>
                <c:pt idx="8">
                  <c:v>398</c:v>
                </c:pt>
                <c:pt idx="9">
                  <c:v>380</c:v>
                </c:pt>
                <c:pt idx="10">
                  <c:v>418</c:v>
                </c:pt>
                <c:pt idx="11">
                  <c:v>402</c:v>
                </c:pt>
                <c:pt idx="12">
                  <c:v>383</c:v>
                </c:pt>
                <c:pt idx="13">
                  <c:v>446</c:v>
                </c:pt>
                <c:pt idx="14">
                  <c:v>430</c:v>
                </c:pt>
                <c:pt idx="15">
                  <c:v>481</c:v>
                </c:pt>
                <c:pt idx="16">
                  <c:v>443</c:v>
                </c:pt>
                <c:pt idx="17">
                  <c:v>473</c:v>
                </c:pt>
                <c:pt idx="18">
                  <c:v>530</c:v>
                </c:pt>
                <c:pt idx="19">
                  <c:v>501</c:v>
                </c:pt>
                <c:pt idx="20">
                  <c:v>548</c:v>
                </c:pt>
                <c:pt idx="21">
                  <c:v>569</c:v>
                </c:pt>
                <c:pt idx="22">
                  <c:v>595</c:v>
                </c:pt>
                <c:pt idx="23">
                  <c:v>652</c:v>
                </c:pt>
                <c:pt idx="24">
                  <c:v>597</c:v>
                </c:pt>
                <c:pt idx="25">
                  <c:v>200</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Sheet1!$F$2:$F$27</c:f>
              <c:numCache>
                <c:formatCode>General</c:formatCode>
                <c:ptCount val="26"/>
                <c:pt idx="0">
                  <c:v>8</c:v>
                </c:pt>
                <c:pt idx="1">
                  <c:v>29</c:v>
                </c:pt>
                <c:pt idx="2">
                  <c:v>54</c:v>
                </c:pt>
                <c:pt idx="3">
                  <c:v>118</c:v>
                </c:pt>
                <c:pt idx="4">
                  <c:v>209</c:v>
                </c:pt>
                <c:pt idx="5">
                  <c:v>307</c:v>
                </c:pt>
                <c:pt idx="6">
                  <c:v>384</c:v>
                </c:pt>
                <c:pt idx="7">
                  <c:v>444</c:v>
                </c:pt>
                <c:pt idx="8">
                  <c:v>477</c:v>
                </c:pt>
                <c:pt idx="9">
                  <c:v>496</c:v>
                </c:pt>
                <c:pt idx="10">
                  <c:v>538</c:v>
                </c:pt>
                <c:pt idx="11">
                  <c:v>540</c:v>
                </c:pt>
                <c:pt idx="12">
                  <c:v>565</c:v>
                </c:pt>
                <c:pt idx="13">
                  <c:v>620</c:v>
                </c:pt>
                <c:pt idx="14">
                  <c:v>619</c:v>
                </c:pt>
                <c:pt idx="15">
                  <c:v>677</c:v>
                </c:pt>
                <c:pt idx="16">
                  <c:v>714</c:v>
                </c:pt>
                <c:pt idx="17">
                  <c:v>804</c:v>
                </c:pt>
                <c:pt idx="18">
                  <c:v>927</c:v>
                </c:pt>
                <c:pt idx="19">
                  <c:v>957</c:v>
                </c:pt>
                <c:pt idx="20">
                  <c:v>937</c:v>
                </c:pt>
                <c:pt idx="21">
                  <c:v>901</c:v>
                </c:pt>
                <c:pt idx="22">
                  <c:v>1020</c:v>
                </c:pt>
                <c:pt idx="23">
                  <c:v>1031</c:v>
                </c:pt>
                <c:pt idx="24">
                  <c:v>1113</c:v>
                </c:pt>
                <c:pt idx="25">
                  <c:v>399</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Sheet1!$G$2:$G$27</c:f>
              <c:numCache>
                <c:formatCode>General</c:formatCode>
                <c:ptCount val="26"/>
                <c:pt idx="0">
                  <c:v>3</c:v>
                </c:pt>
                <c:pt idx="1">
                  <c:v>7</c:v>
                </c:pt>
                <c:pt idx="2">
                  <c:v>4</c:v>
                </c:pt>
                <c:pt idx="3">
                  <c:v>20</c:v>
                </c:pt>
                <c:pt idx="4">
                  <c:v>34</c:v>
                </c:pt>
                <c:pt idx="5">
                  <c:v>65</c:v>
                </c:pt>
                <c:pt idx="6">
                  <c:v>103</c:v>
                </c:pt>
                <c:pt idx="7">
                  <c:v>112</c:v>
                </c:pt>
                <c:pt idx="8">
                  <c:v>141</c:v>
                </c:pt>
                <c:pt idx="9">
                  <c:v>160</c:v>
                </c:pt>
                <c:pt idx="10">
                  <c:v>160</c:v>
                </c:pt>
                <c:pt idx="11">
                  <c:v>207</c:v>
                </c:pt>
                <c:pt idx="12">
                  <c:v>244</c:v>
                </c:pt>
                <c:pt idx="13">
                  <c:v>258</c:v>
                </c:pt>
                <c:pt idx="14">
                  <c:v>329</c:v>
                </c:pt>
                <c:pt idx="15">
                  <c:v>374</c:v>
                </c:pt>
                <c:pt idx="16">
                  <c:v>377</c:v>
                </c:pt>
                <c:pt idx="17">
                  <c:v>398</c:v>
                </c:pt>
                <c:pt idx="18">
                  <c:v>521</c:v>
                </c:pt>
                <c:pt idx="19">
                  <c:v>613</c:v>
                </c:pt>
                <c:pt idx="20">
                  <c:v>667</c:v>
                </c:pt>
                <c:pt idx="21">
                  <c:v>681</c:v>
                </c:pt>
                <c:pt idx="22">
                  <c:v>712</c:v>
                </c:pt>
                <c:pt idx="23">
                  <c:v>770</c:v>
                </c:pt>
                <c:pt idx="24">
                  <c:v>898</c:v>
                </c:pt>
                <c:pt idx="25">
                  <c:v>361</c:v>
                </c:pt>
              </c:numCache>
            </c:numRef>
          </c:val>
        </c:ser>
        <c:ser>
          <c:idx val="6"/>
          <c:order val="6"/>
          <c:tx>
            <c:strRef>
              <c:f>Sheet1!$H$1</c:f>
              <c:strCache>
                <c:ptCount val="1"/>
                <c:pt idx="0">
                  <c:v>&gt;65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Sheet1!$H$2:$H$27</c:f>
              <c:numCache>
                <c:formatCode>General</c:formatCode>
                <c:ptCount val="26"/>
                <c:pt idx="0">
                  <c:v>0</c:v>
                </c:pt>
                <c:pt idx="1">
                  <c:v>0</c:v>
                </c:pt>
                <c:pt idx="2">
                  <c:v>2</c:v>
                </c:pt>
                <c:pt idx="3">
                  <c:v>1</c:v>
                </c:pt>
                <c:pt idx="4">
                  <c:v>6</c:v>
                </c:pt>
                <c:pt idx="5">
                  <c:v>5</c:v>
                </c:pt>
                <c:pt idx="6">
                  <c:v>10</c:v>
                </c:pt>
                <c:pt idx="7">
                  <c:v>12</c:v>
                </c:pt>
                <c:pt idx="8">
                  <c:v>15</c:v>
                </c:pt>
                <c:pt idx="9">
                  <c:v>21</c:v>
                </c:pt>
                <c:pt idx="10">
                  <c:v>36</c:v>
                </c:pt>
                <c:pt idx="11">
                  <c:v>19</c:v>
                </c:pt>
                <c:pt idx="12">
                  <c:v>34</c:v>
                </c:pt>
                <c:pt idx="13">
                  <c:v>28</c:v>
                </c:pt>
                <c:pt idx="14">
                  <c:v>44</c:v>
                </c:pt>
                <c:pt idx="15">
                  <c:v>42</c:v>
                </c:pt>
                <c:pt idx="16">
                  <c:v>55</c:v>
                </c:pt>
                <c:pt idx="17">
                  <c:v>62</c:v>
                </c:pt>
                <c:pt idx="18">
                  <c:v>101</c:v>
                </c:pt>
                <c:pt idx="19">
                  <c:v>130</c:v>
                </c:pt>
                <c:pt idx="20">
                  <c:v>183</c:v>
                </c:pt>
                <c:pt idx="21">
                  <c:v>265</c:v>
                </c:pt>
                <c:pt idx="22">
                  <c:v>336</c:v>
                </c:pt>
                <c:pt idx="23">
                  <c:v>410</c:v>
                </c:pt>
                <c:pt idx="24">
                  <c:v>446</c:v>
                </c:pt>
                <c:pt idx="25">
                  <c:v>198</c:v>
                </c:pt>
              </c:numCache>
            </c:numRef>
          </c:val>
        </c:ser>
        <c:gapWidth val="35"/>
        <c:overlap val="100"/>
        <c:axId val="226526720"/>
        <c:axId val="226734464"/>
      </c:barChart>
      <c:lineChart>
        <c:grouping val="standard"/>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Sheet1!$I$2:$I$27</c:f>
              <c:numCache>
                <c:formatCode>General</c:formatCode>
                <c:ptCount val="26"/>
                <c:pt idx="0">
                  <c:v>43</c:v>
                </c:pt>
                <c:pt idx="1">
                  <c:v>46</c:v>
                </c:pt>
                <c:pt idx="2">
                  <c:v>43</c:v>
                </c:pt>
                <c:pt idx="3">
                  <c:v>43</c:v>
                </c:pt>
                <c:pt idx="4">
                  <c:v>44</c:v>
                </c:pt>
                <c:pt idx="5">
                  <c:v>46</c:v>
                </c:pt>
                <c:pt idx="6">
                  <c:v>48</c:v>
                </c:pt>
                <c:pt idx="7">
                  <c:v>48</c:v>
                </c:pt>
                <c:pt idx="8">
                  <c:v>47</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57</c:v>
                </c:pt>
              </c:numCache>
            </c:numRef>
          </c:val>
        </c:ser>
        <c:marker val="1"/>
        <c:axId val="245696384"/>
        <c:axId val="226737152"/>
      </c:lineChart>
      <c:catAx>
        <c:axId val="226526720"/>
        <c:scaling>
          <c:orientation val="minMax"/>
        </c:scaling>
        <c:axPos val="b"/>
        <c:title>
          <c:tx>
            <c:rich>
              <a:bodyPr/>
              <a:lstStyle/>
              <a:p>
                <a:pPr>
                  <a:defRPr sz="1700"/>
                </a:pPr>
                <a:r>
                  <a:rPr lang="en-US" sz="1700" dirty="0" smtClean="0"/>
                  <a:t>Year of Transplant</a:t>
                </a:r>
                <a:endParaRPr lang="en-US" sz="1700" dirty="0"/>
              </a:p>
            </c:rich>
          </c:tx>
          <c:layout>
            <c:manualLayout>
              <c:xMode val="edge"/>
              <c:yMode val="edge"/>
              <c:x val="0.39776542865770098"/>
              <c:y val="0.80499462157394264"/>
            </c:manualLayout>
          </c:layout>
        </c:title>
        <c:numFmt formatCode="General" sourceLinked="1"/>
        <c:tickLblPos val="nextTo"/>
        <c:txPr>
          <a:bodyPr rot="-2700000"/>
          <a:lstStyle/>
          <a:p>
            <a:pPr>
              <a:defRPr sz="1300" b="1"/>
            </a:pPr>
            <a:endParaRPr lang="en-US"/>
          </a:p>
        </c:txPr>
        <c:crossAx val="226734464"/>
        <c:crosses val="autoZero"/>
        <c:auto val="1"/>
        <c:lblAlgn val="ctr"/>
        <c:lblOffset val="100"/>
        <c:tickLblSkip val="1"/>
      </c:catAx>
      <c:valAx>
        <c:axId val="226734464"/>
        <c:scaling>
          <c:orientation val="minMax"/>
        </c:scaling>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226526720"/>
        <c:crosses val="autoZero"/>
        <c:crossBetween val="between"/>
        <c:majorUnit val="0.2"/>
      </c:valAx>
      <c:valAx>
        <c:axId val="226737152"/>
        <c:scaling>
          <c:orientation val="minMax"/>
        </c:scaling>
        <c:axPos val="r"/>
        <c:title>
          <c:tx>
            <c:rich>
              <a:bodyPr rot="-5400000" vert="horz"/>
              <a:lstStyle/>
              <a:p>
                <a:pPr>
                  <a:defRPr sz="1700"/>
                </a:pPr>
                <a:r>
                  <a:rPr lang="en-US" sz="1700" dirty="0" smtClean="0"/>
                  <a:t>Median recipient age (years)</a:t>
                </a:r>
                <a:endParaRPr lang="en-US" sz="1700" dirty="0"/>
              </a:p>
            </c:rich>
          </c:tx>
          <c:layout/>
        </c:title>
        <c:numFmt formatCode="General" sourceLinked="1"/>
        <c:tickLblPos val="nextTo"/>
        <c:txPr>
          <a:bodyPr/>
          <a:lstStyle/>
          <a:p>
            <a:pPr>
              <a:defRPr sz="1500" b="1"/>
            </a:pPr>
            <a:endParaRPr lang="en-US"/>
          </a:p>
        </c:txPr>
        <c:crossAx val="245696384"/>
        <c:crosses val="max"/>
        <c:crossBetween val="between"/>
        <c:majorUnit val="12"/>
      </c:valAx>
      <c:catAx>
        <c:axId val="245696384"/>
        <c:scaling>
          <c:orientation val="minMax"/>
        </c:scaling>
        <c:delete val="1"/>
        <c:axPos val="b"/>
        <c:numFmt formatCode="General" sourceLinked="1"/>
        <c:tickLblPos val="none"/>
        <c:crossAx val="226737152"/>
        <c:crosses val="autoZero"/>
        <c:auto val="1"/>
        <c:lblAlgn val="ctr"/>
        <c:lblOffset val="100"/>
      </c:catAx>
      <c:spPr>
        <a:solidFill>
          <a:schemeClr val="bg2"/>
        </a:solidFill>
        <a:ln>
          <a:solidFill>
            <a:schemeClr val="tx1"/>
          </a:solidFill>
        </a:ln>
      </c:spPr>
    </c:plotArea>
    <c:legend>
      <c:legendPos val="b"/>
      <c:layout>
        <c:manualLayout>
          <c:xMode val="edge"/>
          <c:yMode val="edge"/>
          <c:x val="5.2949852507373656E-2"/>
          <c:y val="0.88549481519728068"/>
          <c:w val="0.90000000000000013"/>
          <c:h val="6.7773331612237114E-2"/>
        </c:manualLayout>
      </c:layout>
      <c:spPr>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8622918263535633"/>
          <c:h val="0.80357221948818969"/>
        </c:manualLayout>
      </c:layout>
      <c:barChart>
        <c:barDir val="col"/>
        <c:grouping val="clustered"/>
        <c:ser>
          <c:idx val="0"/>
          <c:order val="0"/>
          <c:tx>
            <c:strRef>
              <c:f>Sheet1!$B$1</c:f>
              <c:strCache>
                <c:ptCount val="1"/>
                <c:pt idx="0">
                  <c:v>% of transplants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Sheet1!$B$2:$B$9</c:f>
              <c:numCache>
                <c:formatCode>General</c:formatCode>
                <c:ptCount val="8"/>
                <c:pt idx="0">
                  <c:v>1.3268</c:v>
                </c:pt>
                <c:pt idx="1">
                  <c:v>2.8124999999999956</c:v>
                </c:pt>
                <c:pt idx="2">
                  <c:v>11.896800000000002</c:v>
                </c:pt>
                <c:pt idx="3">
                  <c:v>10.539100000000001</c:v>
                </c:pt>
                <c:pt idx="4">
                  <c:v>16.967599999999965</c:v>
                </c:pt>
                <c:pt idx="5">
                  <c:v>32.877799999999993</c:v>
                </c:pt>
                <c:pt idx="6">
                  <c:v>18.1465</c:v>
                </c:pt>
                <c:pt idx="7">
                  <c:v>5.4329000000000001</c:v>
                </c:pt>
              </c:numCache>
            </c:numRef>
          </c:val>
        </c:ser>
        <c:gapWidth val="35"/>
        <c:axId val="43542400"/>
        <c:axId val="43548672"/>
      </c:barChart>
      <c:catAx>
        <c:axId val="43542400"/>
        <c:scaling>
          <c:orientation val="minMax"/>
        </c:scaling>
        <c:axPos val="b"/>
        <c:title>
          <c:tx>
            <c:rich>
              <a:bodyPr/>
              <a:lstStyle/>
              <a:p>
                <a:pPr>
                  <a:defRPr sz="1700"/>
                </a:pPr>
                <a:r>
                  <a:rPr lang="en-US" sz="1700" dirty="0" smtClean="0"/>
                  <a:t>Recipient Age</a:t>
                </a:r>
                <a:endParaRPr lang="en-US" sz="1700" dirty="0"/>
              </a:p>
            </c:rich>
          </c:tx>
          <c:layout/>
        </c:title>
        <c:numFmt formatCode="General" sourceLinked="1"/>
        <c:tickLblPos val="nextTo"/>
        <c:txPr>
          <a:bodyPr rot="0"/>
          <a:lstStyle/>
          <a:p>
            <a:pPr>
              <a:defRPr sz="1500" b="1"/>
            </a:pPr>
            <a:endParaRPr lang="en-US"/>
          </a:p>
        </c:txPr>
        <c:crossAx val="43548672"/>
        <c:crosses val="autoZero"/>
        <c:auto val="1"/>
        <c:lblAlgn val="ctr"/>
        <c:lblOffset val="100"/>
        <c:tickLblSkip val="1"/>
      </c:catAx>
      <c:valAx>
        <c:axId val="43548672"/>
        <c:scaling>
          <c:orientation val="minMax"/>
          <c:max val="35"/>
        </c:scaling>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 of Transplants</a:t>
                </a:r>
                <a:endParaRPr lang="en-US" sz="1700" b="1" i="0" baseline="0" dirty="0">
                  <a:solidFill>
                    <a:schemeClr val="tx1"/>
                  </a:solidFill>
                </a:endParaRPr>
              </a:p>
            </c:rich>
          </c:tx>
          <c:layout>
            <c:manualLayout>
              <c:xMode val="edge"/>
              <c:yMode val="edge"/>
              <c:x val="0"/>
              <c:y val="0.25600332185039371"/>
            </c:manualLayout>
          </c:layout>
        </c:title>
        <c:numFmt formatCode="General" sourceLinked="1"/>
        <c:tickLblPos val="nextTo"/>
        <c:txPr>
          <a:bodyPr/>
          <a:lstStyle/>
          <a:p>
            <a:pPr>
              <a:defRPr sz="1500" b="1"/>
            </a:pPr>
            <a:endParaRPr lang="en-US"/>
          </a:p>
        </c:txPr>
        <c:crossAx val="43542400"/>
        <c:crosses val="autoZero"/>
        <c:crossBetween val="between"/>
        <c:majorUnit val="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6799293893573043E-2"/>
          <c:y val="3.9152185718164582E-2"/>
          <c:w val="0.87737962511323264"/>
          <c:h val="0.81919721948819091"/>
        </c:manualLayout>
      </c:layout>
      <c:barChart>
        <c:barDir val="col"/>
        <c:grouping val="clustered"/>
        <c:ser>
          <c:idx val="0"/>
          <c:order val="0"/>
          <c:tx>
            <c:strRef>
              <c:f>Sheet1!$B$1</c:f>
              <c:strCache>
                <c:ptCount val="1"/>
                <c:pt idx="0">
                  <c:v>1985-1994 (N = 4,973)</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Sheet1!$B$2:$B$9</c:f>
              <c:numCache>
                <c:formatCode>General</c:formatCode>
                <c:ptCount val="8"/>
                <c:pt idx="0">
                  <c:v>1.9103000000000001</c:v>
                </c:pt>
                <c:pt idx="1">
                  <c:v>2.7749999999999999</c:v>
                </c:pt>
                <c:pt idx="2">
                  <c:v>14.357500000000007</c:v>
                </c:pt>
                <c:pt idx="3">
                  <c:v>14.5787</c:v>
                </c:pt>
                <c:pt idx="4">
                  <c:v>27.307500000000001</c:v>
                </c:pt>
                <c:pt idx="5">
                  <c:v>31.3292</c:v>
                </c:pt>
                <c:pt idx="6">
                  <c:v>7.0178999999999965</c:v>
                </c:pt>
                <c:pt idx="7">
                  <c:v>0.72390000000000043</c:v>
                </c:pt>
              </c:numCache>
            </c:numRef>
          </c:val>
        </c:ser>
        <c:ser>
          <c:idx val="1"/>
          <c:order val="1"/>
          <c:tx>
            <c:strRef>
              <c:f>Sheet1!$C$1</c:f>
              <c:strCache>
                <c:ptCount val="1"/>
                <c:pt idx="0">
                  <c:v>1995-2004 (N = 17,105)</c:v>
                </c:pt>
              </c:strCache>
            </c:strRef>
          </c:tx>
          <c:spPr>
            <a:gradFill>
              <a:gsLst>
                <a:gs pos="0">
                  <a:srgbClr val="7030A0"/>
                </a:gs>
                <a:gs pos="50000">
                  <a:srgbClr val="9966FF"/>
                </a:gs>
                <a:gs pos="100000">
                  <a:srgbClr val="7030A0"/>
                </a:gs>
              </a:gsLst>
              <a:lin ang="10800000" scaled="1"/>
            </a:gradFill>
            <a:ln>
              <a:solidFill>
                <a:srgbClr val="000000"/>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Sheet1!$C$2:$C$9</c:f>
              <c:numCache>
                <c:formatCode>General</c:formatCode>
                <c:ptCount val="8"/>
                <c:pt idx="0">
                  <c:v>1.5668</c:v>
                </c:pt>
                <c:pt idx="1">
                  <c:v>3.2738999999999998</c:v>
                </c:pt>
                <c:pt idx="2">
                  <c:v>12.072500000000007</c:v>
                </c:pt>
                <c:pt idx="3">
                  <c:v>11.5989</c:v>
                </c:pt>
                <c:pt idx="4">
                  <c:v>18.556000000000001</c:v>
                </c:pt>
                <c:pt idx="5">
                  <c:v>35.369800000000005</c:v>
                </c:pt>
                <c:pt idx="6">
                  <c:v>15.4809</c:v>
                </c:pt>
                <c:pt idx="7">
                  <c:v>2.0813000000000001</c:v>
                </c:pt>
              </c:numCache>
            </c:numRef>
          </c:val>
        </c:ser>
        <c:ser>
          <c:idx val="2"/>
          <c:order val="2"/>
          <c:tx>
            <c:strRef>
              <c:f>Sheet1!$D$1</c:f>
              <c:strCache>
                <c:ptCount val="1"/>
                <c:pt idx="0">
                  <c:v>2005-6/2012 (N = 23,220)</c:v>
                </c:pt>
              </c:strCache>
            </c:strRef>
          </c:tx>
          <c:spPr>
            <a:gradFill>
              <a:gsLst>
                <a:gs pos="0">
                  <a:srgbClr val="CC6600"/>
                </a:gs>
                <a:gs pos="50000">
                  <a:srgbClr val="FF9900"/>
                </a:gs>
                <a:gs pos="100000">
                  <a:srgbClr val="CC6600"/>
                </a:gs>
              </a:gsLst>
              <a:lin ang="10800000" scaled="1"/>
            </a:gradFill>
            <a:ln>
              <a:solidFill>
                <a:schemeClr val="bg2"/>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Sheet1!$D$2:$D$9</c:f>
              <c:numCache>
                <c:formatCode>General</c:formatCode>
                <c:ptCount val="8"/>
                <c:pt idx="0">
                  <c:v>1.024999999999999</c:v>
                </c:pt>
                <c:pt idx="1">
                  <c:v>2.4805999999999999</c:v>
                </c:pt>
                <c:pt idx="2">
                  <c:v>11.2403</c:v>
                </c:pt>
                <c:pt idx="3">
                  <c:v>8.8932000000000002</c:v>
                </c:pt>
                <c:pt idx="4">
                  <c:v>13.5831</c:v>
                </c:pt>
                <c:pt idx="5">
                  <c:v>31.373799999999989</c:v>
                </c:pt>
                <c:pt idx="6">
                  <c:v>22.49349999999998</c:v>
                </c:pt>
                <c:pt idx="7">
                  <c:v>8.9104000000000028</c:v>
                </c:pt>
              </c:numCache>
            </c:numRef>
          </c:val>
        </c:ser>
        <c:gapWidth val="35"/>
        <c:axId val="43558400"/>
        <c:axId val="43560320"/>
      </c:barChart>
      <c:catAx>
        <c:axId val="43558400"/>
        <c:scaling>
          <c:orientation val="minMax"/>
        </c:scaling>
        <c:axPos val="b"/>
        <c:title>
          <c:tx>
            <c:rich>
              <a:bodyPr/>
              <a:lstStyle/>
              <a:p>
                <a:pPr>
                  <a:defRPr sz="1700"/>
                </a:pPr>
                <a:r>
                  <a:rPr lang="en-US" sz="1700" dirty="0" smtClean="0"/>
                  <a:t>Recipient Age</a:t>
                </a:r>
                <a:endParaRPr lang="en-US" sz="1700" dirty="0"/>
              </a:p>
            </c:rich>
          </c:tx>
          <c:layout/>
        </c:title>
        <c:numFmt formatCode="General" sourceLinked="1"/>
        <c:tickLblPos val="nextTo"/>
        <c:txPr>
          <a:bodyPr rot="0"/>
          <a:lstStyle/>
          <a:p>
            <a:pPr>
              <a:defRPr sz="1500" b="1"/>
            </a:pPr>
            <a:endParaRPr lang="en-US"/>
          </a:p>
        </c:txPr>
        <c:crossAx val="43560320"/>
        <c:crosses val="autoZero"/>
        <c:auto val="1"/>
        <c:lblAlgn val="ctr"/>
        <c:lblOffset val="100"/>
        <c:tickLblSkip val="1"/>
      </c:catAx>
      <c:valAx>
        <c:axId val="43560320"/>
        <c:scaling>
          <c:orientation val="minMax"/>
          <c:max val="40"/>
        </c:scaling>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 of Transplants</a:t>
                </a:r>
                <a:endParaRPr lang="en-US" sz="1700" b="1" i="0" baseline="0" dirty="0">
                  <a:solidFill>
                    <a:schemeClr val="tx1"/>
                  </a:solidFill>
                </a:endParaRPr>
              </a:p>
            </c:rich>
          </c:tx>
          <c:layout>
            <c:manualLayout>
              <c:xMode val="edge"/>
              <c:yMode val="edge"/>
              <c:x val="0"/>
              <c:y val="0.25600332185039371"/>
            </c:manualLayout>
          </c:layout>
        </c:title>
        <c:numFmt formatCode="General" sourceLinked="1"/>
        <c:tickLblPos val="nextTo"/>
        <c:txPr>
          <a:bodyPr/>
          <a:lstStyle/>
          <a:p>
            <a:pPr>
              <a:defRPr sz="1500" b="1"/>
            </a:pPr>
            <a:endParaRPr lang="en-US"/>
          </a:p>
        </c:txPr>
        <c:crossAx val="43558400"/>
        <c:crosses val="autoZero"/>
        <c:crossBetween val="between"/>
        <c:majorUnit val="5"/>
      </c:valAx>
      <c:spPr>
        <a:solidFill>
          <a:schemeClr val="bg2"/>
        </a:solidFill>
        <a:ln>
          <a:solidFill>
            <a:schemeClr val="tx1"/>
          </a:solidFill>
        </a:ln>
      </c:spPr>
    </c:plotArea>
    <c:legend>
      <c:legendPos val="r"/>
      <c:layout>
        <c:manualLayout>
          <c:xMode val="edge"/>
          <c:yMode val="edge"/>
          <c:x val="0.12136564234780479"/>
          <c:y val="6.3211737204724408E-2"/>
          <c:w val="0.28502798875804886"/>
          <c:h val="0.17650221456693307"/>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658060994588223"/>
          <c:y val="3.9152185718164582E-2"/>
          <c:w val="0.80565140640607102"/>
          <c:h val="0.65052407383503363"/>
        </c:manualLayout>
      </c:layout>
      <c:barChart>
        <c:barDir val="col"/>
        <c:grouping val="percentStacked"/>
        <c:ser>
          <c:idx val="0"/>
          <c:order val="0"/>
          <c:tx>
            <c:strRef>
              <c:f>Sheet1!$B$1</c:f>
              <c:strCache>
                <c:ptCount val="1"/>
                <c:pt idx="0">
                  <c:v>0-11</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Sheet1!$B$2:$B$27</c:f>
              <c:numCache>
                <c:formatCode>General</c:formatCode>
                <c:ptCount val="26"/>
                <c:pt idx="0">
                  <c:v>0</c:v>
                </c:pt>
                <c:pt idx="1">
                  <c:v>0</c:v>
                </c:pt>
                <c:pt idx="2">
                  <c:v>3</c:v>
                </c:pt>
                <c:pt idx="3">
                  <c:v>7</c:v>
                </c:pt>
                <c:pt idx="4">
                  <c:v>27</c:v>
                </c:pt>
                <c:pt idx="5">
                  <c:v>33</c:v>
                </c:pt>
                <c:pt idx="6">
                  <c:v>29</c:v>
                </c:pt>
                <c:pt idx="7">
                  <c:v>40</c:v>
                </c:pt>
                <c:pt idx="8">
                  <c:v>57</c:v>
                </c:pt>
                <c:pt idx="9">
                  <c:v>58</c:v>
                </c:pt>
                <c:pt idx="10">
                  <c:v>58</c:v>
                </c:pt>
                <c:pt idx="11">
                  <c:v>61</c:v>
                </c:pt>
                <c:pt idx="12">
                  <c:v>43</c:v>
                </c:pt>
                <c:pt idx="13">
                  <c:v>48</c:v>
                </c:pt>
                <c:pt idx="14">
                  <c:v>50</c:v>
                </c:pt>
                <c:pt idx="15">
                  <c:v>47</c:v>
                </c:pt>
                <c:pt idx="16">
                  <c:v>54</c:v>
                </c:pt>
                <c:pt idx="17">
                  <c:v>45</c:v>
                </c:pt>
                <c:pt idx="18">
                  <c:v>50</c:v>
                </c:pt>
                <c:pt idx="19">
                  <c:v>51</c:v>
                </c:pt>
                <c:pt idx="20">
                  <c:v>43</c:v>
                </c:pt>
                <c:pt idx="21">
                  <c:v>49</c:v>
                </c:pt>
                <c:pt idx="22">
                  <c:v>55</c:v>
                </c:pt>
                <c:pt idx="23">
                  <c:v>61</c:v>
                </c:pt>
                <c:pt idx="24">
                  <c:v>54</c:v>
                </c:pt>
                <c:pt idx="25">
                  <c:v>17</c:v>
                </c:pt>
              </c:numCache>
            </c:numRef>
          </c:val>
        </c:ser>
        <c:ser>
          <c:idx val="1"/>
          <c:order val="1"/>
          <c:tx>
            <c:strRef>
              <c:f>Sheet1!$C$1</c:f>
              <c:strCache>
                <c:ptCount val="1"/>
                <c:pt idx="0">
                  <c:v>12-17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Sheet1!$C$2:$C$27</c:f>
              <c:numCache>
                <c:formatCode>General</c:formatCode>
                <c:ptCount val="26"/>
                <c:pt idx="0">
                  <c:v>4</c:v>
                </c:pt>
                <c:pt idx="1">
                  <c:v>13</c:v>
                </c:pt>
                <c:pt idx="2">
                  <c:v>40</c:v>
                </c:pt>
                <c:pt idx="3">
                  <c:v>55</c:v>
                </c:pt>
                <c:pt idx="4">
                  <c:v>106</c:v>
                </c:pt>
                <c:pt idx="5">
                  <c:v>141</c:v>
                </c:pt>
                <c:pt idx="6">
                  <c:v>185</c:v>
                </c:pt>
                <c:pt idx="7">
                  <c:v>200</c:v>
                </c:pt>
                <c:pt idx="8">
                  <c:v>215</c:v>
                </c:pt>
                <c:pt idx="9">
                  <c:v>183</c:v>
                </c:pt>
                <c:pt idx="10">
                  <c:v>214</c:v>
                </c:pt>
                <c:pt idx="11">
                  <c:v>196</c:v>
                </c:pt>
                <c:pt idx="12">
                  <c:v>193</c:v>
                </c:pt>
                <c:pt idx="13">
                  <c:v>204</c:v>
                </c:pt>
                <c:pt idx="14">
                  <c:v>203</c:v>
                </c:pt>
                <c:pt idx="15">
                  <c:v>207</c:v>
                </c:pt>
                <c:pt idx="16">
                  <c:v>198</c:v>
                </c:pt>
                <c:pt idx="17">
                  <c:v>242</c:v>
                </c:pt>
                <c:pt idx="18">
                  <c:v>237</c:v>
                </c:pt>
                <c:pt idx="19">
                  <c:v>268</c:v>
                </c:pt>
                <c:pt idx="20">
                  <c:v>301</c:v>
                </c:pt>
                <c:pt idx="21">
                  <c:v>239</c:v>
                </c:pt>
                <c:pt idx="22">
                  <c:v>259</c:v>
                </c:pt>
                <c:pt idx="23">
                  <c:v>264</c:v>
                </c:pt>
                <c:pt idx="24">
                  <c:v>238</c:v>
                </c:pt>
                <c:pt idx="25">
                  <c:v>99</c:v>
                </c:pt>
              </c:numCache>
            </c:numRef>
          </c:val>
        </c:ser>
        <c:ser>
          <c:idx val="2"/>
          <c:order val="2"/>
          <c:tx>
            <c:strRef>
              <c:f>Sheet1!$D$1</c:f>
              <c:strCache>
                <c:ptCount val="1"/>
                <c:pt idx="0">
                  <c:v>18-29</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Sheet1!$D$2:$D$27</c:f>
              <c:numCache>
                <c:formatCode>General</c:formatCode>
                <c:ptCount val="26"/>
                <c:pt idx="0">
                  <c:v>14</c:v>
                </c:pt>
                <c:pt idx="1">
                  <c:v>30</c:v>
                </c:pt>
                <c:pt idx="2">
                  <c:v>82</c:v>
                </c:pt>
                <c:pt idx="3">
                  <c:v>173</c:v>
                </c:pt>
                <c:pt idx="4">
                  <c:v>221</c:v>
                </c:pt>
                <c:pt idx="5">
                  <c:v>317</c:v>
                </c:pt>
                <c:pt idx="6">
                  <c:v>449</c:v>
                </c:pt>
                <c:pt idx="7">
                  <c:v>451</c:v>
                </c:pt>
                <c:pt idx="8">
                  <c:v>464</c:v>
                </c:pt>
                <c:pt idx="9">
                  <c:v>425</c:v>
                </c:pt>
                <c:pt idx="10">
                  <c:v>488</c:v>
                </c:pt>
                <c:pt idx="11">
                  <c:v>451</c:v>
                </c:pt>
                <c:pt idx="12">
                  <c:v>424</c:v>
                </c:pt>
                <c:pt idx="13">
                  <c:v>498</c:v>
                </c:pt>
                <c:pt idx="14">
                  <c:v>500</c:v>
                </c:pt>
                <c:pt idx="15">
                  <c:v>552</c:v>
                </c:pt>
                <c:pt idx="16">
                  <c:v>589</c:v>
                </c:pt>
                <c:pt idx="17">
                  <c:v>612</c:v>
                </c:pt>
                <c:pt idx="18">
                  <c:v>757</c:v>
                </c:pt>
                <c:pt idx="19">
                  <c:v>762</c:v>
                </c:pt>
                <c:pt idx="20">
                  <c:v>773</c:v>
                </c:pt>
                <c:pt idx="21">
                  <c:v>862</c:v>
                </c:pt>
                <c:pt idx="22">
                  <c:v>830</c:v>
                </c:pt>
                <c:pt idx="23">
                  <c:v>916</c:v>
                </c:pt>
                <c:pt idx="24">
                  <c:v>930</c:v>
                </c:pt>
                <c:pt idx="25">
                  <c:v>377</c:v>
                </c:pt>
              </c:numCache>
            </c:numRef>
          </c:val>
        </c:ser>
        <c:ser>
          <c:idx val="3"/>
          <c:order val="3"/>
          <c:tx>
            <c:strRef>
              <c:f>Sheet1!$E$1</c:f>
              <c:strCache>
                <c:ptCount val="1"/>
                <c:pt idx="0">
                  <c:v>30-39</c:v>
                </c:pt>
              </c:strCache>
            </c:strRef>
          </c:tx>
          <c:spPr>
            <a:gradFill>
              <a:gsLst>
                <a:gs pos="0">
                  <a:srgbClr val="7030A0"/>
                </a:gs>
                <a:gs pos="50000">
                  <a:srgbClr val="9966FF"/>
                </a:gs>
                <a:gs pos="100000">
                  <a:srgbClr val="7030A0"/>
                </a:gs>
              </a:gsLst>
              <a:lin ang="10800000" scaled="1"/>
            </a:gradFill>
            <a:ln>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Sheet1!$E$2:$E$27</c:f>
              <c:numCache>
                <c:formatCode>General</c:formatCode>
                <c:ptCount val="26"/>
                <c:pt idx="0">
                  <c:v>4</c:v>
                </c:pt>
                <c:pt idx="1">
                  <c:v>16</c:v>
                </c:pt>
                <c:pt idx="2">
                  <c:v>26</c:v>
                </c:pt>
                <c:pt idx="3">
                  <c:v>70</c:v>
                </c:pt>
                <c:pt idx="4">
                  <c:v>148</c:v>
                </c:pt>
                <c:pt idx="5">
                  <c:v>190</c:v>
                </c:pt>
                <c:pt idx="6">
                  <c:v>225</c:v>
                </c:pt>
                <c:pt idx="7">
                  <c:v>227</c:v>
                </c:pt>
                <c:pt idx="8">
                  <c:v>296</c:v>
                </c:pt>
                <c:pt idx="9">
                  <c:v>268</c:v>
                </c:pt>
                <c:pt idx="10">
                  <c:v>254</c:v>
                </c:pt>
                <c:pt idx="11">
                  <c:v>298</c:v>
                </c:pt>
                <c:pt idx="12">
                  <c:v>260</c:v>
                </c:pt>
                <c:pt idx="13">
                  <c:v>282</c:v>
                </c:pt>
                <c:pt idx="14">
                  <c:v>345</c:v>
                </c:pt>
                <c:pt idx="15">
                  <c:v>338</c:v>
                </c:pt>
                <c:pt idx="16">
                  <c:v>298</c:v>
                </c:pt>
                <c:pt idx="17">
                  <c:v>380</c:v>
                </c:pt>
                <c:pt idx="18">
                  <c:v>391</c:v>
                </c:pt>
                <c:pt idx="19">
                  <c:v>395</c:v>
                </c:pt>
                <c:pt idx="20">
                  <c:v>431</c:v>
                </c:pt>
                <c:pt idx="21">
                  <c:v>460</c:v>
                </c:pt>
                <c:pt idx="22">
                  <c:v>498</c:v>
                </c:pt>
                <c:pt idx="23">
                  <c:v>545</c:v>
                </c:pt>
                <c:pt idx="24">
                  <c:v>572</c:v>
                </c:pt>
                <c:pt idx="25">
                  <c:v>247</c:v>
                </c:pt>
              </c:numCache>
            </c:numRef>
          </c:val>
        </c:ser>
        <c:ser>
          <c:idx val="4"/>
          <c:order val="4"/>
          <c:tx>
            <c:strRef>
              <c:f>Sheet1!$F$1</c:f>
              <c:strCache>
                <c:ptCount val="1"/>
                <c:pt idx="0">
                  <c:v>40-49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Sheet1!$F$2:$F$27</c:f>
              <c:numCache>
                <c:formatCode>General</c:formatCode>
                <c:ptCount val="26"/>
                <c:pt idx="0">
                  <c:v>1</c:v>
                </c:pt>
                <c:pt idx="1">
                  <c:v>5</c:v>
                </c:pt>
                <c:pt idx="2">
                  <c:v>16</c:v>
                </c:pt>
                <c:pt idx="3">
                  <c:v>60</c:v>
                </c:pt>
                <c:pt idx="4">
                  <c:v>110</c:v>
                </c:pt>
                <c:pt idx="5">
                  <c:v>135</c:v>
                </c:pt>
                <c:pt idx="6">
                  <c:v>177</c:v>
                </c:pt>
                <c:pt idx="7">
                  <c:v>240</c:v>
                </c:pt>
                <c:pt idx="8">
                  <c:v>208</c:v>
                </c:pt>
                <c:pt idx="9">
                  <c:v>262</c:v>
                </c:pt>
                <c:pt idx="10">
                  <c:v>291</c:v>
                </c:pt>
                <c:pt idx="11">
                  <c:v>331</c:v>
                </c:pt>
                <c:pt idx="12">
                  <c:v>362</c:v>
                </c:pt>
                <c:pt idx="13">
                  <c:v>368</c:v>
                </c:pt>
                <c:pt idx="14">
                  <c:v>357</c:v>
                </c:pt>
                <c:pt idx="15">
                  <c:v>445</c:v>
                </c:pt>
                <c:pt idx="16">
                  <c:v>461</c:v>
                </c:pt>
                <c:pt idx="17">
                  <c:v>486</c:v>
                </c:pt>
                <c:pt idx="18">
                  <c:v>535</c:v>
                </c:pt>
                <c:pt idx="19">
                  <c:v>647</c:v>
                </c:pt>
                <c:pt idx="20">
                  <c:v>637</c:v>
                </c:pt>
                <c:pt idx="21">
                  <c:v>657</c:v>
                </c:pt>
                <c:pt idx="22">
                  <c:v>717</c:v>
                </c:pt>
                <c:pt idx="23">
                  <c:v>765</c:v>
                </c:pt>
                <c:pt idx="24">
                  <c:v>796</c:v>
                </c:pt>
                <c:pt idx="25">
                  <c:v>277</c:v>
                </c:pt>
              </c:numCache>
            </c:numRef>
          </c:val>
        </c:ser>
        <c:ser>
          <c:idx val="5"/>
          <c:order val="5"/>
          <c:tx>
            <c:strRef>
              <c:f>Sheet1!$G$1</c:f>
              <c:strCache>
                <c:ptCount val="1"/>
                <c:pt idx="0">
                  <c:v>50-59</c:v>
                </c:pt>
              </c:strCache>
            </c:strRef>
          </c:tx>
          <c:spPr>
            <a:gradFill>
              <a:gsLst>
                <a:gs pos="0">
                  <a:srgbClr val="C00000"/>
                </a:gs>
                <a:gs pos="50000">
                  <a:srgbClr val="FF0000"/>
                </a:gs>
                <a:gs pos="100000">
                  <a:srgbClr val="C00000"/>
                </a:gs>
              </a:gsLst>
              <a:lin ang="10800000" scaled="1"/>
            </a:gradFill>
            <a:ln>
              <a:solidFill>
                <a:srgbClr val="000000"/>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Sheet1!$G$2:$G$27</c:f>
              <c:numCache>
                <c:formatCode>General</c:formatCode>
                <c:ptCount val="26"/>
                <c:pt idx="0">
                  <c:v>1</c:v>
                </c:pt>
                <c:pt idx="1">
                  <c:v>0</c:v>
                </c:pt>
                <c:pt idx="2">
                  <c:v>1</c:v>
                </c:pt>
                <c:pt idx="3">
                  <c:v>4</c:v>
                </c:pt>
                <c:pt idx="4">
                  <c:v>32</c:v>
                </c:pt>
                <c:pt idx="5">
                  <c:v>43</c:v>
                </c:pt>
                <c:pt idx="6">
                  <c:v>64</c:v>
                </c:pt>
                <c:pt idx="7">
                  <c:v>94</c:v>
                </c:pt>
                <c:pt idx="8">
                  <c:v>129</c:v>
                </c:pt>
                <c:pt idx="9">
                  <c:v>136</c:v>
                </c:pt>
                <c:pt idx="10">
                  <c:v>166</c:v>
                </c:pt>
                <c:pt idx="11">
                  <c:v>158</c:v>
                </c:pt>
                <c:pt idx="12">
                  <c:v>212</c:v>
                </c:pt>
                <c:pt idx="13">
                  <c:v>249</c:v>
                </c:pt>
                <c:pt idx="14">
                  <c:v>255</c:v>
                </c:pt>
                <c:pt idx="15">
                  <c:v>306</c:v>
                </c:pt>
                <c:pt idx="16">
                  <c:v>323</c:v>
                </c:pt>
                <c:pt idx="17">
                  <c:v>351</c:v>
                </c:pt>
                <c:pt idx="18">
                  <c:v>459</c:v>
                </c:pt>
                <c:pt idx="19">
                  <c:v>487</c:v>
                </c:pt>
                <c:pt idx="20">
                  <c:v>556</c:v>
                </c:pt>
                <c:pt idx="21">
                  <c:v>528</c:v>
                </c:pt>
                <c:pt idx="22">
                  <c:v>666</c:v>
                </c:pt>
                <c:pt idx="23">
                  <c:v>677</c:v>
                </c:pt>
                <c:pt idx="24">
                  <c:v>743</c:v>
                </c:pt>
                <c:pt idx="25">
                  <c:v>263</c:v>
                </c:pt>
              </c:numCache>
            </c:numRef>
          </c:val>
        </c:ser>
        <c:ser>
          <c:idx val="6"/>
          <c:order val="6"/>
          <c:tx>
            <c:strRef>
              <c:f>Sheet1!$H$1</c:f>
              <c:strCache>
                <c:ptCount val="1"/>
                <c:pt idx="0">
                  <c:v>60-65</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1"/>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Sheet1!$H$2:$H$27</c:f>
              <c:numCache>
                <c:formatCode>General</c:formatCode>
                <c:ptCount val="26"/>
                <c:pt idx="0">
                  <c:v>0</c:v>
                </c:pt>
                <c:pt idx="1">
                  <c:v>0</c:v>
                </c:pt>
                <c:pt idx="2">
                  <c:v>0</c:v>
                </c:pt>
                <c:pt idx="3">
                  <c:v>1</c:v>
                </c:pt>
                <c:pt idx="4">
                  <c:v>1</c:v>
                </c:pt>
                <c:pt idx="5">
                  <c:v>0</c:v>
                </c:pt>
                <c:pt idx="6">
                  <c:v>0</c:v>
                </c:pt>
                <c:pt idx="7">
                  <c:v>3</c:v>
                </c:pt>
                <c:pt idx="8">
                  <c:v>5</c:v>
                </c:pt>
                <c:pt idx="9">
                  <c:v>21</c:v>
                </c:pt>
                <c:pt idx="10">
                  <c:v>13</c:v>
                </c:pt>
                <c:pt idx="11">
                  <c:v>16</c:v>
                </c:pt>
                <c:pt idx="12">
                  <c:v>29</c:v>
                </c:pt>
                <c:pt idx="13">
                  <c:v>16</c:v>
                </c:pt>
                <c:pt idx="14">
                  <c:v>36</c:v>
                </c:pt>
                <c:pt idx="15">
                  <c:v>52</c:v>
                </c:pt>
                <c:pt idx="16">
                  <c:v>57</c:v>
                </c:pt>
                <c:pt idx="17">
                  <c:v>68</c:v>
                </c:pt>
                <c:pt idx="18">
                  <c:v>116</c:v>
                </c:pt>
                <c:pt idx="19">
                  <c:v>113</c:v>
                </c:pt>
                <c:pt idx="20">
                  <c:v>134</c:v>
                </c:pt>
                <c:pt idx="21">
                  <c:v>143</c:v>
                </c:pt>
                <c:pt idx="22">
                  <c:v>180</c:v>
                </c:pt>
                <c:pt idx="23">
                  <c:v>187</c:v>
                </c:pt>
                <c:pt idx="24">
                  <c:v>298</c:v>
                </c:pt>
                <c:pt idx="25">
                  <c:v>76</c:v>
                </c:pt>
              </c:numCache>
            </c:numRef>
          </c:val>
        </c:ser>
        <c:ser>
          <c:idx val="7"/>
          <c:order val="7"/>
          <c:tx>
            <c:strRef>
              <c:f>Sheet1!$I$1</c:f>
              <c:strCache>
                <c:ptCount val="1"/>
                <c:pt idx="0">
                  <c:v>&gt;65</c:v>
                </c:pt>
              </c:strCache>
            </c:strRef>
          </c:tx>
          <c:spPr>
            <a:gradFill>
              <a:gsLst>
                <a:gs pos="0">
                  <a:srgbClr val="808080"/>
                </a:gs>
                <a:gs pos="50000">
                  <a:srgbClr val="CCCCFF"/>
                </a:gs>
                <a:gs pos="100000">
                  <a:srgbClr val="808080"/>
                </a:gs>
              </a:gsLst>
              <a:lin ang="10800000" scaled="1"/>
            </a:gradFill>
            <a:ln>
              <a:solidFill>
                <a:srgbClr val="00004C"/>
              </a:solidFill>
            </a:ln>
          </c:spP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Sheet1!$I$2:$I$27</c:f>
              <c:numCache>
                <c:formatCode>General</c:formatCode>
                <c:ptCount val="26"/>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62</c:v>
                </c:pt>
                <c:pt idx="23">
                  <c:v>95</c:v>
                </c:pt>
                <c:pt idx="24">
                  <c:v>101</c:v>
                </c:pt>
                <c:pt idx="25">
                  <c:v>36</c:v>
                </c:pt>
              </c:numCache>
            </c:numRef>
          </c:val>
        </c:ser>
        <c:gapWidth val="35"/>
        <c:overlap val="100"/>
        <c:axId val="47234048"/>
        <c:axId val="47240704"/>
      </c:barChart>
      <c:lineChart>
        <c:grouping val="standard"/>
        <c:ser>
          <c:idx val="8"/>
          <c:order val="8"/>
          <c:tx>
            <c:strRef>
              <c:f>Sheet1!$J$1</c:f>
              <c:strCache>
                <c:ptCount val="1"/>
                <c:pt idx="0">
                  <c:v>Median Donor Age</c:v>
                </c:pt>
              </c:strCache>
            </c:strRef>
          </c:tx>
          <c:spPr>
            <a:ln w="41275">
              <a:solidFill>
                <a:srgbClr val="00FFFF"/>
              </a:solidFill>
            </a:ln>
          </c:spPr>
          <c:marker>
            <c:symbol val="diamond"/>
            <c:size val="10"/>
            <c:spPr>
              <a:solidFill>
                <a:srgbClr val="00FFFF"/>
              </a:solidFill>
              <a:ln>
                <a:solidFill>
                  <a:srgbClr val="00FFFF"/>
                </a:solidFill>
              </a:ln>
            </c:spPr>
          </c:marker>
          <c:cat>
            <c:numRef>
              <c:f>Sheet1!$A$2:$A$27</c:f>
              <c:numCache>
                <c:formatCode>General</c:formatCode>
                <c:ptCount val="2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numCache>
            </c:numRef>
          </c:cat>
          <c:val>
            <c:numRef>
              <c:f>Sheet1!$J$2:$J$27</c:f>
              <c:numCache>
                <c:formatCode>General</c:formatCode>
                <c:ptCount val="26"/>
                <c:pt idx="0">
                  <c:v>26</c:v>
                </c:pt>
                <c:pt idx="1">
                  <c:v>23.5</c:v>
                </c:pt>
                <c:pt idx="2">
                  <c:v>21</c:v>
                </c:pt>
                <c:pt idx="3">
                  <c:v>25</c:v>
                </c:pt>
                <c:pt idx="4">
                  <c:v>27</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38</c:v>
                </c:pt>
              </c:numCache>
            </c:numRef>
          </c:val>
        </c:ser>
        <c:marker val="1"/>
        <c:axId val="47248896"/>
        <c:axId val="47242624"/>
      </c:lineChart>
      <c:catAx>
        <c:axId val="47234048"/>
        <c:scaling>
          <c:orientation val="minMax"/>
        </c:scaling>
        <c:axPos val="b"/>
        <c:title>
          <c:tx>
            <c:rich>
              <a:bodyPr/>
              <a:lstStyle/>
              <a:p>
                <a:pPr>
                  <a:defRPr sz="1700"/>
                </a:pPr>
                <a:r>
                  <a:rPr lang="en-US" sz="1700" dirty="0" smtClean="0"/>
                  <a:t>Year of Transplant</a:t>
                </a:r>
                <a:endParaRPr lang="en-US" sz="1700" dirty="0"/>
              </a:p>
            </c:rich>
          </c:tx>
          <c:layout>
            <c:manualLayout>
              <c:xMode val="edge"/>
              <c:yMode val="edge"/>
              <c:x val="0.39776542865770098"/>
              <c:y val="0.7886011789509918"/>
            </c:manualLayout>
          </c:layout>
        </c:title>
        <c:numFmt formatCode="General" sourceLinked="1"/>
        <c:tickLblPos val="nextTo"/>
        <c:txPr>
          <a:bodyPr rot="-2700000"/>
          <a:lstStyle/>
          <a:p>
            <a:pPr>
              <a:defRPr sz="1300" b="1"/>
            </a:pPr>
            <a:endParaRPr lang="en-US"/>
          </a:p>
        </c:txPr>
        <c:crossAx val="47240704"/>
        <c:crosses val="autoZero"/>
        <c:auto val="1"/>
        <c:lblAlgn val="ctr"/>
        <c:lblOffset val="100"/>
        <c:tickLblSkip val="1"/>
      </c:catAx>
      <c:valAx>
        <c:axId val="47240704"/>
        <c:scaling>
          <c:orientation val="minMax"/>
        </c:scaling>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7234048"/>
        <c:crosses val="autoZero"/>
        <c:crossBetween val="between"/>
        <c:majorUnit val="0.2"/>
      </c:valAx>
      <c:valAx>
        <c:axId val="47242624"/>
        <c:scaling>
          <c:orientation val="minMax"/>
          <c:max val="50"/>
          <c:min val="0"/>
        </c:scaling>
        <c:axPos val="r"/>
        <c:title>
          <c:tx>
            <c:rich>
              <a:bodyPr rot="-5400000" vert="horz"/>
              <a:lstStyle/>
              <a:p>
                <a:pPr>
                  <a:defRPr/>
                </a:pPr>
                <a:r>
                  <a:rPr lang="en-US" sz="1800" b="1" i="0" u="none" strike="noStrike" baseline="0" dirty="0" smtClean="0"/>
                  <a:t>Median donor age (years)</a:t>
                </a:r>
                <a:endParaRPr lang="en-US" dirty="0"/>
              </a:p>
            </c:rich>
          </c:tx>
          <c:layout/>
        </c:title>
        <c:numFmt formatCode="General" sourceLinked="1"/>
        <c:tickLblPos val="nextTo"/>
        <c:txPr>
          <a:bodyPr/>
          <a:lstStyle/>
          <a:p>
            <a:pPr>
              <a:defRPr sz="1500" b="1"/>
            </a:pPr>
            <a:endParaRPr lang="en-US"/>
          </a:p>
        </c:txPr>
        <c:crossAx val="47248896"/>
        <c:crosses val="max"/>
        <c:crossBetween val="between"/>
        <c:majorUnit val="10"/>
      </c:valAx>
      <c:catAx>
        <c:axId val="47248896"/>
        <c:scaling>
          <c:orientation val="minMax"/>
        </c:scaling>
        <c:delete val="1"/>
        <c:axPos val="b"/>
        <c:numFmt formatCode="General" sourceLinked="1"/>
        <c:tickLblPos val="none"/>
        <c:crossAx val="47242624"/>
        <c:crosses val="autoZero"/>
        <c:auto val="1"/>
        <c:lblAlgn val="ctr"/>
        <c:lblOffset val="100"/>
      </c:catAx>
      <c:spPr>
        <a:solidFill>
          <a:schemeClr val="bg2"/>
        </a:solidFill>
        <a:ln>
          <a:solidFill>
            <a:schemeClr val="tx1"/>
          </a:solidFill>
        </a:ln>
      </c:spPr>
    </c:plotArea>
    <c:legend>
      <c:legendPos val="b"/>
      <c:layout>
        <c:manualLayout>
          <c:xMode val="edge"/>
          <c:yMode val="edge"/>
          <c:x val="2.492625368731563E-2"/>
          <c:y val="0.85270792995137901"/>
          <c:w val="0.95700589970501471"/>
          <c:h val="0.11450518480271962"/>
        </c:manualLayout>
      </c:layout>
      <c:spPr>
        <a:ln>
          <a:solidFill>
            <a:schemeClr val="tx1"/>
          </a:solidFill>
        </a:ln>
      </c:spPr>
      <c:txPr>
        <a:bodyPr/>
        <a:lstStyle/>
        <a:p>
          <a:pPr>
            <a:defRPr sz="1450" b="1"/>
          </a:pPr>
          <a:endParaRPr lang="en-US"/>
        </a:p>
      </c:txPr>
    </c:legend>
    <c:plotVisOnly val="1"/>
    <c:dispBlanksAs val="gap"/>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8622918263535633"/>
          <c:h val="0.80179477565304458"/>
        </c:manualLayout>
      </c:layout>
      <c:barChart>
        <c:barDir val="col"/>
        <c:grouping val="clustered"/>
        <c:ser>
          <c:idx val="0"/>
          <c:order val="0"/>
          <c:tx>
            <c:strRef>
              <c:f>Sheet1!$B$1</c:f>
              <c:strCache>
                <c:ptCount val="1"/>
                <c:pt idx="0">
                  <c:v>% of transplants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Sheet1!$B$2:$B$9</c:f>
              <c:numCache>
                <c:formatCode>General</c:formatCode>
                <c:ptCount val="8"/>
                <c:pt idx="0">
                  <c:v>2.3395999999999977</c:v>
                </c:pt>
                <c:pt idx="1">
                  <c:v>10.5867</c:v>
                </c:pt>
                <c:pt idx="2">
                  <c:v>29.137000000000036</c:v>
                </c:pt>
                <c:pt idx="3">
                  <c:v>16.795599999999954</c:v>
                </c:pt>
                <c:pt idx="4">
                  <c:v>21.024899999999999</c:v>
                </c:pt>
                <c:pt idx="5">
                  <c:v>15.5291</c:v>
                </c:pt>
                <c:pt idx="6">
                  <c:v>3.5207000000000002</c:v>
                </c:pt>
                <c:pt idx="7">
                  <c:v>1.0663</c:v>
                </c:pt>
              </c:numCache>
            </c:numRef>
          </c:val>
        </c:ser>
        <c:gapWidth val="35"/>
        <c:axId val="47257088"/>
        <c:axId val="47259008"/>
      </c:barChart>
      <c:catAx>
        <c:axId val="47257088"/>
        <c:scaling>
          <c:orientation val="minMax"/>
        </c:scaling>
        <c:axPos val="b"/>
        <c:title>
          <c:tx>
            <c:rich>
              <a:bodyPr/>
              <a:lstStyle/>
              <a:p>
                <a:pPr>
                  <a:defRPr sz="1700"/>
                </a:pPr>
                <a:r>
                  <a:rPr lang="en-US" sz="1700" dirty="0" smtClean="0"/>
                  <a:t>Donor Age</a:t>
                </a:r>
                <a:endParaRPr lang="en-US" sz="1700" dirty="0"/>
              </a:p>
            </c:rich>
          </c:tx>
          <c:layout/>
        </c:title>
        <c:numFmt formatCode="General" sourceLinked="1"/>
        <c:tickLblPos val="nextTo"/>
        <c:txPr>
          <a:bodyPr rot="0"/>
          <a:lstStyle/>
          <a:p>
            <a:pPr>
              <a:defRPr sz="1500" b="1"/>
            </a:pPr>
            <a:endParaRPr lang="en-US"/>
          </a:p>
        </c:txPr>
        <c:crossAx val="47259008"/>
        <c:crosses val="autoZero"/>
        <c:auto val="1"/>
        <c:lblAlgn val="ctr"/>
        <c:lblOffset val="100"/>
        <c:tickLblSkip val="1"/>
      </c:catAx>
      <c:valAx>
        <c:axId val="47259008"/>
        <c:scaling>
          <c:orientation val="minMax"/>
          <c:max val="35"/>
        </c:scaling>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 of Transplants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47257088"/>
        <c:crosses val="autoZero"/>
        <c:crossBetween val="between"/>
        <c:majorUnit val="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8.7949736371449164E-2"/>
          <c:y val="3.9152185718164582E-2"/>
          <c:w val="0.88622918263535633"/>
          <c:h val="0.83482221948819091"/>
        </c:manualLayout>
      </c:layout>
      <c:barChart>
        <c:barDir val="col"/>
        <c:grouping val="clustered"/>
        <c:ser>
          <c:idx val="0"/>
          <c:order val="0"/>
          <c:tx>
            <c:strRef>
              <c:f>Sheet1!$B$1</c:f>
              <c:strCache>
                <c:ptCount val="1"/>
                <c:pt idx="0">
                  <c:v>1985-1994 (N = 4,524)</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Sheet1!$B$2:$B$9</c:f>
              <c:numCache>
                <c:formatCode>General</c:formatCode>
                <c:ptCount val="8"/>
                <c:pt idx="0">
                  <c:v>3.0724999999999967</c:v>
                </c:pt>
                <c:pt idx="1">
                  <c:v>16.489799999999942</c:v>
                </c:pt>
                <c:pt idx="2">
                  <c:v>38.505700000000012</c:v>
                </c:pt>
                <c:pt idx="3">
                  <c:v>20.070699999999967</c:v>
                </c:pt>
                <c:pt idx="4">
                  <c:v>16.445599999999942</c:v>
                </c:pt>
                <c:pt idx="5">
                  <c:v>5.2828999999999997</c:v>
                </c:pt>
                <c:pt idx="6">
                  <c:v>0.1105</c:v>
                </c:pt>
                <c:pt idx="7">
                  <c:v>2.2100000000000002E-2</c:v>
                </c:pt>
              </c:numCache>
            </c:numRef>
          </c:val>
        </c:ser>
        <c:ser>
          <c:idx val="1"/>
          <c:order val="1"/>
          <c:tx>
            <c:strRef>
              <c:f>Sheet1!$C$1</c:f>
              <c:strCache>
                <c:ptCount val="1"/>
                <c:pt idx="0">
                  <c:v>1995-2004 (N = 16,823)</c:v>
                </c:pt>
              </c:strCache>
            </c:strRef>
          </c:tx>
          <c:spPr>
            <a:gradFill>
              <a:gsLst>
                <a:gs pos="0">
                  <a:srgbClr val="7030A0"/>
                </a:gs>
                <a:gs pos="50000">
                  <a:srgbClr val="9966FF"/>
                </a:gs>
                <a:gs pos="100000">
                  <a:srgbClr val="7030A0"/>
                </a:gs>
              </a:gsLst>
              <a:lin ang="10800000" scaled="1"/>
            </a:gradFill>
            <a:ln>
              <a:solidFill>
                <a:srgbClr val="000000"/>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Sheet1!$C$2:$C$9</c:f>
              <c:numCache>
                <c:formatCode>General</c:formatCode>
                <c:ptCount val="8"/>
                <c:pt idx="0">
                  <c:v>3.097</c:v>
                </c:pt>
                <c:pt idx="1">
                  <c:v>12.215400000000002</c:v>
                </c:pt>
                <c:pt idx="2">
                  <c:v>29.739000000000001</c:v>
                </c:pt>
                <c:pt idx="3">
                  <c:v>17.945699999999942</c:v>
                </c:pt>
                <c:pt idx="4">
                  <c:v>21.226900000000001</c:v>
                </c:pt>
                <c:pt idx="5">
                  <c:v>13.582600000000006</c:v>
                </c:pt>
                <c:pt idx="6">
                  <c:v>1.8605</c:v>
                </c:pt>
                <c:pt idx="7">
                  <c:v>0.33290000000000064</c:v>
                </c:pt>
              </c:numCache>
            </c:numRef>
          </c:val>
        </c:ser>
        <c:ser>
          <c:idx val="2"/>
          <c:order val="2"/>
          <c:tx>
            <c:strRef>
              <c:f>Sheet1!$D$1</c:f>
              <c:strCache>
                <c:ptCount val="1"/>
                <c:pt idx="0">
                  <c:v>2005-6/2012 (N = 23,105)</c:v>
                </c:pt>
              </c:strCache>
            </c:strRef>
          </c:tx>
          <c:spPr>
            <a:gradFill>
              <a:gsLst>
                <a:gs pos="0">
                  <a:srgbClr val="CC6600"/>
                </a:gs>
                <a:gs pos="50000">
                  <a:srgbClr val="FF9900"/>
                </a:gs>
                <a:gs pos="100000">
                  <a:srgbClr val="CC6600"/>
                </a:gs>
              </a:gsLst>
              <a:lin ang="10800000" scaled="1"/>
            </a:gradFill>
            <a:ln>
              <a:solidFill>
                <a:schemeClr val="bg2"/>
              </a:solidFill>
            </a:ln>
          </c:spPr>
          <c:cat>
            <c:strRef>
              <c:f>Sheet1!$A$2:$A$9</c:f>
              <c:strCache>
                <c:ptCount val="8"/>
                <c:pt idx="0">
                  <c:v>0-11</c:v>
                </c:pt>
                <c:pt idx="1">
                  <c:v>12-17</c:v>
                </c:pt>
                <c:pt idx="2">
                  <c:v>18-29</c:v>
                </c:pt>
                <c:pt idx="3">
                  <c:v>30-39</c:v>
                </c:pt>
                <c:pt idx="4">
                  <c:v>40-49</c:v>
                </c:pt>
                <c:pt idx="5">
                  <c:v>50-59</c:v>
                </c:pt>
                <c:pt idx="6">
                  <c:v>60-65</c:v>
                </c:pt>
                <c:pt idx="7">
                  <c:v>&gt;65</c:v>
                </c:pt>
              </c:strCache>
            </c:strRef>
          </c:cat>
          <c:val>
            <c:numRef>
              <c:f>Sheet1!$D$2:$D$9</c:f>
              <c:numCache>
                <c:formatCode>General</c:formatCode>
                <c:ptCount val="8"/>
                <c:pt idx="0">
                  <c:v>1.6447000000000001</c:v>
                </c:pt>
                <c:pt idx="1">
                  <c:v>8.2449999999999992</c:v>
                </c:pt>
                <c:pt idx="2">
                  <c:v>26.8643</c:v>
                </c:pt>
                <c:pt idx="3">
                  <c:v>15.317</c:v>
                </c:pt>
                <c:pt idx="4">
                  <c:v>21.7745</c:v>
                </c:pt>
                <c:pt idx="5">
                  <c:v>18.952599999999954</c:v>
                </c:pt>
                <c:pt idx="6">
                  <c:v>5.3970999999999965</c:v>
                </c:pt>
                <c:pt idx="7">
                  <c:v>1.8048</c:v>
                </c:pt>
              </c:numCache>
            </c:numRef>
          </c:val>
        </c:ser>
        <c:gapWidth val="35"/>
        <c:axId val="47314048"/>
        <c:axId val="47315968"/>
      </c:barChart>
      <c:catAx>
        <c:axId val="47314048"/>
        <c:scaling>
          <c:orientation val="minMax"/>
        </c:scaling>
        <c:axPos val="b"/>
        <c:title>
          <c:tx>
            <c:rich>
              <a:bodyPr/>
              <a:lstStyle/>
              <a:p>
                <a:pPr>
                  <a:defRPr sz="1700"/>
                </a:pPr>
                <a:r>
                  <a:rPr lang="en-US" sz="1700" dirty="0" smtClean="0"/>
                  <a:t>Donor Age</a:t>
                </a:r>
                <a:endParaRPr lang="en-US" sz="1700" dirty="0"/>
              </a:p>
            </c:rich>
          </c:tx>
          <c:layout/>
        </c:title>
        <c:numFmt formatCode="General" sourceLinked="1"/>
        <c:tickLblPos val="nextTo"/>
        <c:txPr>
          <a:bodyPr rot="0"/>
          <a:lstStyle/>
          <a:p>
            <a:pPr>
              <a:defRPr sz="1500" b="1"/>
            </a:pPr>
            <a:endParaRPr lang="en-US"/>
          </a:p>
        </c:txPr>
        <c:crossAx val="47315968"/>
        <c:crosses val="autoZero"/>
        <c:auto val="1"/>
        <c:lblAlgn val="ctr"/>
        <c:lblOffset val="100"/>
        <c:tickLblSkip val="1"/>
      </c:catAx>
      <c:valAx>
        <c:axId val="47315968"/>
        <c:scaling>
          <c:orientation val="minMax"/>
          <c:max val="40"/>
        </c:scaling>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 of Transplants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47314048"/>
        <c:crosses val="autoZero"/>
        <c:crossBetween val="between"/>
        <c:majorUnit val="5"/>
      </c:valAx>
      <c:spPr>
        <a:solidFill>
          <a:schemeClr val="bg2"/>
        </a:solidFill>
        <a:ln>
          <a:solidFill>
            <a:schemeClr val="tx1"/>
          </a:solidFill>
        </a:ln>
      </c:spPr>
    </c:plotArea>
    <c:legend>
      <c:legendPos val="r"/>
      <c:layout>
        <c:manualLayout>
          <c:xMode val="edge"/>
          <c:yMode val="edge"/>
          <c:x val="0.60809130606462891"/>
          <c:y val="7.6232570538057737E-2"/>
          <c:w val="0.28502798875804897"/>
          <c:h val="0.17650221456693319"/>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0.15044</cdr:x>
      <cdr:y>0.34375</cdr:y>
    </cdr:from>
    <cdr:to>
      <cdr:x>0.30088</cdr:x>
      <cdr:y>0.42188</cdr:y>
    </cdr:to>
    <cdr:sp macro="" textlink="">
      <cdr:nvSpPr>
        <cdr:cNvPr id="2" name="TextBox 1"/>
        <cdr:cNvSpPr txBox="1"/>
      </cdr:nvSpPr>
      <cdr:spPr>
        <a:xfrm xmlns:a="http://schemas.openxmlformats.org/drawingml/2006/main">
          <a:off x="1295400" y="16764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500" b="1" dirty="0" smtClean="0">
              <a:solidFill>
                <a:srgbClr val="FFFF00"/>
              </a:solidFill>
            </a:rPr>
            <a:t>p &lt; 0.0001</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0.12389</cdr:x>
      <cdr:y>0.0625</cdr:y>
    </cdr:from>
    <cdr:to>
      <cdr:x>0.27433</cdr:x>
      <cdr:y>0.14063</cdr:y>
    </cdr:to>
    <cdr:sp macro="" textlink="">
      <cdr:nvSpPr>
        <cdr:cNvPr id="2" name="TextBox 1"/>
        <cdr:cNvSpPr txBox="1"/>
      </cdr:nvSpPr>
      <cdr:spPr>
        <a:xfrm xmlns:a="http://schemas.openxmlformats.org/drawingml/2006/main">
          <a:off x="1066800" y="304800"/>
          <a:ext cx="1295378" cy="381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500" b="1" dirty="0" smtClean="0">
              <a:solidFill>
                <a:srgbClr val="FFFF00"/>
              </a:solidFill>
            </a:rPr>
            <a:t>p &lt; 0.0001</a:t>
          </a:r>
          <a:endParaRPr lang="en-US" sz="1500" b="1" dirty="0">
            <a:solidFill>
              <a:srgbClr val="FFFF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9/30/2013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age distribution of lung transplant recipients was compared between the two eras using a chi-square test. A significant p-value means that at least one of the groups is different than the others but it doesn’t identify which group it is.</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donors for lung transplants was compared between the two eras using a chi-square test. A significant p-value means that at least one of the groups is different than the others but it doesn’t identify which group it is.</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16" name="Group 15"/>
          <p:cNvGrpSpPr/>
          <p:nvPr/>
        </p:nvGrpSpPr>
        <p:grpSpPr>
          <a:xfrm>
            <a:off x="2" y="6146792"/>
            <a:ext cx="4715932" cy="711201"/>
            <a:chOff x="1" y="6067776"/>
            <a:chExt cx="4952999" cy="790224"/>
          </a:xfrm>
        </p:grpSpPr>
        <p:pic>
          <p:nvPicPr>
            <p:cNvPr id="17" name="Picture 16"/>
            <p:cNvPicPr>
              <a:picLocks noChangeAspect="1"/>
            </p:cNvPicPr>
            <p:nvPr/>
          </p:nvPicPr>
          <p:blipFill>
            <a:blip r:embed="rId2" cstate="print"/>
            <a:stretch>
              <a:fillRect/>
            </a:stretch>
          </p:blipFill>
          <p:spPr>
            <a:xfrm>
              <a:off x="1" y="6172200"/>
              <a:ext cx="4952999" cy="685800"/>
            </a:xfrm>
            <a:prstGeom prst="rect">
              <a:avLst/>
            </a:prstGeom>
          </p:spPr>
        </p:pic>
        <p:sp>
          <p:nvSpPr>
            <p:cNvPr id="18" name="TextBox 17"/>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Lung Transplants</a:t>
            </a:r>
            <a:r>
              <a:rPr lang="en-US" sz="2800" dirty="0" smtClean="0"/>
              <a:t/>
            </a:r>
            <a:br>
              <a:rPr lang="en-US" sz="2800" dirty="0" smtClean="0"/>
            </a:br>
            <a:r>
              <a:rPr lang="en-US" sz="2400" dirty="0" smtClean="0"/>
              <a:t>Donor Age Distribution by Era</a:t>
            </a:r>
            <a:endParaRPr lang="en-US" sz="24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257800" y="6019800"/>
            <a:ext cx="3581400" cy="461665"/>
          </a:xfrm>
          <a:prstGeom prst="rect">
            <a:avLst/>
          </a:prstGeom>
          <a:noFill/>
        </p:spPr>
        <p:txBody>
          <a:bodyPr wrap="square" rtlCol="0">
            <a:spAutoFit/>
          </a:bodyPr>
          <a:lstStyle/>
          <a:p>
            <a:r>
              <a:rPr lang="en-US" sz="1200" b="1" dirty="0" smtClean="0">
                <a:solidFill>
                  <a:srgbClr val="FFFF00"/>
                </a:solidFill>
              </a:rPr>
              <a:t>Transplants with unknown donor age were excluded from this tabulation.</a:t>
            </a:r>
            <a:endParaRPr lang="en-US" sz="12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Lung Transplants</a:t>
            </a:r>
            <a:r>
              <a:rPr lang="en-US" sz="3600" dirty="0" smtClean="0"/>
              <a:t/>
            </a:r>
            <a:br>
              <a:rPr lang="en-US" sz="3600" dirty="0" smtClean="0"/>
            </a:br>
            <a:r>
              <a:rPr lang="en-US" sz="2400" dirty="0" smtClean="0"/>
              <a:t>Donor and Recipient Age </a:t>
            </a:r>
            <a:r>
              <a:rPr lang="en-US" sz="2000" dirty="0" smtClean="0"/>
              <a:t>(Transplants: January 1985 – June 2012)</a:t>
            </a:r>
            <a:endParaRPr lang="en-US" sz="2000" dirty="0"/>
          </a:p>
        </p:txBody>
      </p:sp>
      <p:graphicFrame>
        <p:nvGraphicFramePr>
          <p:cNvPr id="10" name="Content Placeholder 9"/>
          <p:cNvGraphicFramePr>
            <a:graphicFrameLocks noGrp="1"/>
          </p:cNvGraphicFramePr>
          <p:nvPr>
            <p:ph idx="1"/>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Number of Transplants by Year and Procedure Type</a:t>
            </a:r>
            <a:endParaRPr lang="en-US" sz="2400" dirty="0"/>
          </a:p>
        </p:txBody>
      </p:sp>
      <p:graphicFrame>
        <p:nvGraphicFramePr>
          <p:cNvPr id="4" name="Content Placeholder 3"/>
          <p:cNvGraphicFramePr>
            <a:graphicFrameLocks noGrp="1"/>
          </p:cNvGraphicFramePr>
          <p:nvPr>
            <p:ph idx="1"/>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690681"/>
            <a:ext cx="40386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Average Center Volume </a:t>
            </a:r>
            <a:r>
              <a:rPr lang="en-US" sz="2000" dirty="0" smtClean="0"/>
              <a:t>(Transplants: January  2000 – June 2012)</a:t>
            </a:r>
            <a:endParaRPr lang="en-US" sz="20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2" name="TextBox 11"/>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2600" dirty="0" smtClean="0"/>
              <a:t>Adult and Pediatric Lung Transplants</a:t>
            </a:r>
            <a:r>
              <a:rPr lang="en-US" sz="3600" dirty="0" smtClean="0"/>
              <a:t/>
            </a:r>
            <a:br>
              <a:rPr lang="en-US" sz="3600" dirty="0" smtClean="0"/>
            </a:br>
            <a:r>
              <a:rPr lang="en-US" sz="2400" dirty="0" smtClean="0"/>
              <a:t>Average Center Volume by Location</a:t>
            </a:r>
            <a:br>
              <a:rPr lang="en-US" sz="2400" dirty="0" smtClean="0"/>
            </a:br>
            <a:r>
              <a:rPr lang="en-US" sz="2000" dirty="0" smtClean="0"/>
              <a:t>(Transplants: January  2000 – June 2012)</a:t>
            </a:r>
            <a:endParaRPr lang="en-US" sz="2000" dirty="0"/>
          </a:p>
        </p:txBody>
      </p:sp>
      <p:graphicFrame>
        <p:nvGraphicFramePr>
          <p:cNvPr id="4" name="Content Placeholder 3"/>
          <p:cNvGraphicFramePr>
            <a:graphicFrameLocks noGrp="1"/>
          </p:cNvGraphicFramePr>
          <p:nvPr>
            <p:ph idx="1"/>
          </p:nvPr>
        </p:nvGraphicFramePr>
        <p:xfrm>
          <a:off x="3048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Recipient Age by Year </a:t>
            </a:r>
            <a:r>
              <a:rPr lang="en-US" sz="2000" dirty="0" smtClean="0"/>
              <a:t>(Transplants: January 1987 – June 2012)</a:t>
            </a:r>
            <a:endParaRPr lang="en-US" sz="2000" dirty="0"/>
          </a:p>
        </p:txBody>
      </p:sp>
      <p:graphicFrame>
        <p:nvGraphicFramePr>
          <p:cNvPr id="4" name="Content Placeholder 3"/>
          <p:cNvGraphicFramePr>
            <a:graphicFrameLocks noGrp="1"/>
          </p:cNvGraphicFramePr>
          <p:nvPr>
            <p:ph idx="1"/>
          </p:nvPr>
        </p:nvGraphicFramePr>
        <p:xfrm>
          <a:off x="304800" y="12192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2" name="TextBox 11"/>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15400" cy="9906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Recipient Age Distribution </a:t>
            </a:r>
            <a:r>
              <a:rPr lang="en-US" sz="2000" dirty="0" smtClean="0"/>
              <a:t>(Transplants: January 1985 – June 2012)</a:t>
            </a:r>
            <a:endParaRPr lang="en-US" sz="20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2" name="TextBox 11"/>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Lung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257800" y="6019800"/>
            <a:ext cx="3581400" cy="461665"/>
          </a:xfrm>
          <a:prstGeom prst="rect">
            <a:avLst/>
          </a:prstGeom>
          <a:noFill/>
        </p:spPr>
        <p:txBody>
          <a:bodyPr wrap="square" rtlCol="0">
            <a:spAutoFit/>
          </a:bodyPr>
          <a:lstStyle/>
          <a:p>
            <a:r>
              <a:rPr lang="en-US" sz="1200" b="1" dirty="0" smtClean="0">
                <a:solidFill>
                  <a:srgbClr val="FFFF00"/>
                </a:solidFill>
              </a:rPr>
              <a:t>Transplants with unknown recipient age were excluded from this tabulation.</a:t>
            </a:r>
            <a:endParaRPr lang="en-US" sz="12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Donor Age by Year </a:t>
            </a:r>
            <a:r>
              <a:rPr lang="en-US" sz="2000" dirty="0" smtClean="0"/>
              <a:t>(Transplants: January 1987 – June 2012)</a:t>
            </a:r>
            <a:endParaRPr lang="en-US" sz="2000" dirty="0"/>
          </a:p>
        </p:txBody>
      </p:sp>
      <p:graphicFrame>
        <p:nvGraphicFramePr>
          <p:cNvPr id="4" name="Content Placeholder 3"/>
          <p:cNvGraphicFramePr>
            <a:graphicFrameLocks noGrp="1"/>
          </p:cNvGraphicFramePr>
          <p:nvPr>
            <p:ph idx="1"/>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Group 15"/>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TextBox 17"/>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600" dirty="0" smtClean="0"/>
              <a:t>Adult and Pediatric Lung Transplants</a:t>
            </a:r>
            <a:r>
              <a:rPr lang="en-US" sz="2800" dirty="0" smtClean="0"/>
              <a:t/>
            </a:r>
            <a:br>
              <a:rPr lang="en-US" sz="2800" dirty="0" smtClean="0"/>
            </a:br>
            <a:r>
              <a:rPr lang="en-US" sz="2400" dirty="0" smtClean="0"/>
              <a:t>Donor Age Distribution </a:t>
            </a:r>
            <a:r>
              <a:rPr lang="en-US" sz="2000" dirty="0" smtClean="0"/>
              <a:t>(Transplants: January 1985 – June 2012)</a:t>
            </a:r>
            <a:endParaRPr lang="en-US" sz="2000" dirty="0"/>
          </a:p>
        </p:txBody>
      </p:sp>
      <p:graphicFrame>
        <p:nvGraphicFramePr>
          <p:cNvPr id="4" name="Content Placeholder 3"/>
          <p:cNvGraphicFramePr>
            <a:graphicFrameLocks noGrp="1"/>
          </p:cNvGraphicFramePr>
          <p:nvPr>
            <p:ph idx="1"/>
          </p:nvPr>
        </p:nvGraphicFramePr>
        <p:xfrm>
          <a:off x="304800" y="12192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868923"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965-978</a:t>
              </a:r>
              <a:endParaRPr lang="en-US" sz="1000" b="1" dirty="0">
                <a:solidFill>
                  <a:schemeClr val="bg1"/>
                </a:solidFill>
                <a:latin typeface="Arial"/>
                <a:cs typeface="Arial"/>
              </a:endParaRPr>
            </a:p>
          </p:txBody>
        </p:sp>
        <p:sp>
          <p:nvSpPr>
            <p:cNvPr id="12" name="TextBox 11"/>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3.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UNOSTemplate</Template>
  <TotalTime>3039</TotalTime>
  <Words>329</Words>
  <Application>Microsoft Office PowerPoint</Application>
  <PresentationFormat>On-screen Show (4:3)</PresentationFormat>
  <Paragraphs>76</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UNOSTemplate</vt:lpstr>
      <vt:lpstr>LUNG TRANSPLANTATION</vt:lpstr>
      <vt:lpstr>Adult and Pediatric Lung Transplants Number of Transplants by Year and Procedure Type</vt:lpstr>
      <vt:lpstr>Adult and Pediatric Lung Transplants Average Center Volume (Transplants: January  2000 – June 2012)</vt:lpstr>
      <vt:lpstr>Adult and Pediatric Lung Transplants Average Center Volume by Location (Transplants: January  2000 – June 2012)</vt:lpstr>
      <vt:lpstr>Adult and Pediatric Lung Transplants  Recipient Age by Year (Transplants: January 1987 – June 2012)</vt:lpstr>
      <vt:lpstr>Adult and Pediatric Lung Transplants Recipient Age Distribution (Transplants: January 1985 – June 2012)</vt:lpstr>
      <vt:lpstr>Adult and Pediatric Lung Transplants Recipient Age Distribution by Era</vt:lpstr>
      <vt:lpstr>Adult and Pediatric Lung Transplants  Donor Age by Year (Transplants: January 1987 – June 2012)</vt:lpstr>
      <vt:lpstr>Adult and Pediatric Lung Transplants Donor Age Distribution (Transplants: January 1985 – June 2012)</vt:lpstr>
      <vt:lpstr>Adult and Pediatric Lung Transplants Donor Age Distribution by Era</vt:lpstr>
      <vt:lpstr>Adult and Pediatric Lung Transplants Donor and Recipient Age (Transplants: January 1985 – June 2012)</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852</cp:revision>
  <dcterms:created xsi:type="dcterms:W3CDTF">2009-06-30T12:53:17Z</dcterms:created>
  <dcterms:modified xsi:type="dcterms:W3CDTF">2013-09-30T14:50:28Z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