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56" r:id="rId5"/>
    <p:sldId id="257" r:id="rId6"/>
    <p:sldId id="258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0033"/>
    <a:srgbClr val="4DEAF1"/>
    <a:srgbClr val="208C03"/>
    <a:srgbClr val="20F703"/>
    <a:srgbClr val="FF0000"/>
    <a:srgbClr val="C00000"/>
    <a:srgbClr val="A6A200"/>
    <a:srgbClr val="FFFF00"/>
    <a:srgbClr val="6600CC"/>
    <a:srgbClr val="9933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106" autoAdjust="0"/>
  </p:normalViewPr>
  <p:slideViewPr>
    <p:cSldViewPr>
      <p:cViewPr>
        <p:scale>
          <a:sx n="70" d="100"/>
          <a:sy n="70" d="100"/>
        </p:scale>
        <p:origin x="-1080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238593129398647"/>
          <c:y val="3.9152185718164575E-2"/>
          <c:w val="0.85834680510068984"/>
          <c:h val="0.81331953117929223"/>
        </c:manualLayout>
      </c:layout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6600CC"/>
                </a:gs>
                <a:gs pos="50000">
                  <a:srgbClr val="9933FF"/>
                </a:gs>
                <a:gs pos="100000">
                  <a:srgbClr val="6600CC"/>
                </a:gs>
              </a:gsLst>
              <a:lin ang="10800000" scaled="1"/>
              <a:tileRect/>
            </a:gradFill>
          </c:spPr>
          <c:cat>
            <c:numRef>
              <c:f>Sheet1!$A$2:$A$31</c:f>
              <c:numCache>
                <c:formatCode>General</c:formatCode>
                <c:ptCount val="30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</c:numCache>
            </c:numRef>
          </c:cat>
          <c:val>
            <c:numRef>
              <c:f>Sheet1!$B$2:$B$31</c:f>
              <c:numCache>
                <c:formatCode>General</c:formatCode>
                <c:ptCount val="30"/>
                <c:pt idx="0">
                  <c:v>2</c:v>
                </c:pt>
                <c:pt idx="1">
                  <c:v>4</c:v>
                </c:pt>
                <c:pt idx="2">
                  <c:v>15</c:v>
                </c:pt>
                <c:pt idx="3">
                  <c:v>46</c:v>
                </c:pt>
                <c:pt idx="4">
                  <c:v>66</c:v>
                </c:pt>
                <c:pt idx="5">
                  <c:v>109</c:v>
                </c:pt>
                <c:pt idx="6">
                  <c:v>162</c:v>
                </c:pt>
                <c:pt idx="7">
                  <c:v>186</c:v>
                </c:pt>
                <c:pt idx="8">
                  <c:v>201</c:v>
                </c:pt>
                <c:pt idx="9">
                  <c:v>182</c:v>
                </c:pt>
                <c:pt idx="10">
                  <c:v>163</c:v>
                </c:pt>
                <c:pt idx="11">
                  <c:v>127</c:v>
                </c:pt>
                <c:pt idx="12">
                  <c:v>149</c:v>
                </c:pt>
                <c:pt idx="13">
                  <c:v>137</c:v>
                </c:pt>
                <c:pt idx="14">
                  <c:v>117</c:v>
                </c:pt>
                <c:pt idx="15">
                  <c:v>121</c:v>
                </c:pt>
                <c:pt idx="16">
                  <c:v>105</c:v>
                </c:pt>
                <c:pt idx="17">
                  <c:v>111</c:v>
                </c:pt>
                <c:pt idx="18">
                  <c:v>85</c:v>
                </c:pt>
                <c:pt idx="19">
                  <c:v>87</c:v>
                </c:pt>
                <c:pt idx="20">
                  <c:v>62</c:v>
                </c:pt>
                <c:pt idx="21">
                  <c:v>58</c:v>
                </c:pt>
                <c:pt idx="22">
                  <c:v>56</c:v>
                </c:pt>
                <c:pt idx="23">
                  <c:v>51</c:v>
                </c:pt>
                <c:pt idx="24">
                  <c:v>66</c:v>
                </c:pt>
                <c:pt idx="25">
                  <c:v>55</c:v>
                </c:pt>
                <c:pt idx="26">
                  <c:v>57</c:v>
                </c:pt>
                <c:pt idx="27">
                  <c:v>46</c:v>
                </c:pt>
                <c:pt idx="28">
                  <c:v>46</c:v>
                </c:pt>
                <c:pt idx="29">
                  <c:v>35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A6A200"/>
                </a:gs>
                <a:gs pos="50000">
                  <a:srgbClr val="FFFF00"/>
                </a:gs>
                <a:gs pos="100000">
                  <a:srgbClr val="A6A200"/>
                </a:gs>
              </a:gsLst>
              <a:lin ang="10800000" scaled="1"/>
            </a:gradFill>
          </c:spPr>
          <c:cat>
            <c:numRef>
              <c:f>Sheet1!$A$2:$A$31</c:f>
              <c:numCache>
                <c:formatCode>General</c:formatCode>
                <c:ptCount val="30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</c:numCache>
            </c:numRef>
          </c:cat>
          <c:val>
            <c:numRef>
              <c:f>Sheet1!$C$2:$C$31</c:f>
              <c:numCache>
                <c:formatCode>General</c:formatCode>
                <c:ptCount val="30"/>
                <c:pt idx="0">
                  <c:v>11</c:v>
                </c:pt>
                <c:pt idx="1">
                  <c:v>15</c:v>
                </c:pt>
                <c:pt idx="2">
                  <c:v>21</c:v>
                </c:pt>
                <c:pt idx="3">
                  <c:v>36</c:v>
                </c:pt>
                <c:pt idx="4">
                  <c:v>50</c:v>
                </c:pt>
                <c:pt idx="5">
                  <c:v>57</c:v>
                </c:pt>
                <c:pt idx="6">
                  <c:v>82</c:v>
                </c:pt>
                <c:pt idx="7">
                  <c:v>83</c:v>
                </c:pt>
                <c:pt idx="8">
                  <c:v>61</c:v>
                </c:pt>
                <c:pt idx="9">
                  <c:v>59</c:v>
                </c:pt>
                <c:pt idx="10">
                  <c:v>57</c:v>
                </c:pt>
                <c:pt idx="11">
                  <c:v>66</c:v>
                </c:pt>
                <c:pt idx="12">
                  <c:v>74</c:v>
                </c:pt>
                <c:pt idx="13">
                  <c:v>75</c:v>
                </c:pt>
                <c:pt idx="14">
                  <c:v>43</c:v>
                </c:pt>
                <c:pt idx="15">
                  <c:v>66</c:v>
                </c:pt>
                <c:pt idx="16">
                  <c:v>53</c:v>
                </c:pt>
                <c:pt idx="17">
                  <c:v>55</c:v>
                </c:pt>
                <c:pt idx="18">
                  <c:v>52</c:v>
                </c:pt>
                <c:pt idx="19">
                  <c:v>31</c:v>
                </c:pt>
                <c:pt idx="20">
                  <c:v>40</c:v>
                </c:pt>
                <c:pt idx="21">
                  <c:v>31</c:v>
                </c:pt>
                <c:pt idx="22">
                  <c:v>44</c:v>
                </c:pt>
                <c:pt idx="23">
                  <c:v>41</c:v>
                </c:pt>
                <c:pt idx="24">
                  <c:v>37</c:v>
                </c:pt>
                <c:pt idx="25">
                  <c:v>35</c:v>
                </c:pt>
                <c:pt idx="26">
                  <c:v>31</c:v>
                </c:pt>
                <c:pt idx="27">
                  <c:v>36</c:v>
                </c:pt>
                <c:pt idx="28">
                  <c:v>44</c:v>
                </c:pt>
                <c:pt idx="29">
                  <c:v>28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Others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</c:spPr>
          <c:cat>
            <c:numRef>
              <c:f>Sheet1!$A$2:$A$31</c:f>
              <c:numCache>
                <c:formatCode>General</c:formatCode>
                <c:ptCount val="30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</c:numCache>
            </c:numRef>
          </c:cat>
          <c:val>
            <c:numRef>
              <c:f>Sheet1!$D$2:$D$31</c:f>
              <c:numCache>
                <c:formatCode>General</c:formatCode>
                <c:ptCount val="3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</c:v>
                </c:pt>
                <c:pt idx="4">
                  <c:v>8</c:v>
                </c:pt>
                <c:pt idx="5">
                  <c:v>4</c:v>
                </c:pt>
                <c:pt idx="6">
                  <c:v>2</c:v>
                </c:pt>
                <c:pt idx="7">
                  <c:v>15</c:v>
                </c:pt>
                <c:pt idx="8">
                  <c:v>14</c:v>
                </c:pt>
                <c:pt idx="9">
                  <c:v>19</c:v>
                </c:pt>
                <c:pt idx="10">
                  <c:v>22</c:v>
                </c:pt>
                <c:pt idx="11">
                  <c:v>21</c:v>
                </c:pt>
                <c:pt idx="12">
                  <c:v>23</c:v>
                </c:pt>
                <c:pt idx="13">
                  <c:v>20</c:v>
                </c:pt>
                <c:pt idx="14">
                  <c:v>7</c:v>
                </c:pt>
                <c:pt idx="15">
                  <c:v>4</c:v>
                </c:pt>
                <c:pt idx="16">
                  <c:v>4</c:v>
                </c:pt>
                <c:pt idx="17">
                  <c:v>3</c:v>
                </c:pt>
                <c:pt idx="18">
                  <c:v>5</c:v>
                </c:pt>
                <c:pt idx="19">
                  <c:v>4</c:v>
                </c:pt>
                <c:pt idx="20">
                  <c:v>10</c:v>
                </c:pt>
                <c:pt idx="21">
                  <c:v>6</c:v>
                </c:pt>
                <c:pt idx="22">
                  <c:v>7</c:v>
                </c:pt>
                <c:pt idx="23">
                  <c:v>9</c:v>
                </c:pt>
                <c:pt idx="24">
                  <c:v>11</c:v>
                </c:pt>
                <c:pt idx="25">
                  <c:v>6</c:v>
                </c:pt>
                <c:pt idx="26">
                  <c:v>7</c:v>
                </c:pt>
                <c:pt idx="27">
                  <c:v>4</c:v>
                </c:pt>
                <c:pt idx="28">
                  <c:v>5</c:v>
                </c:pt>
                <c:pt idx="29">
                  <c:v>7</c:v>
                </c:pt>
              </c:numCache>
            </c:numRef>
          </c:val>
        </c:ser>
        <c:gapWidth val="35"/>
        <c:overlap val="100"/>
        <c:axId val="131003904"/>
        <c:axId val="147320832"/>
      </c:barChart>
      <c:catAx>
        <c:axId val="131003904"/>
        <c:scaling>
          <c:orientation val="minMax"/>
        </c:scaling>
        <c:axPos val="b"/>
        <c:numFmt formatCode="General" sourceLinked="1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147320832"/>
        <c:crosses val="autoZero"/>
        <c:auto val="1"/>
        <c:lblAlgn val="ctr"/>
        <c:lblOffset val="100"/>
        <c:tickLblSkip val="1"/>
      </c:catAx>
      <c:valAx>
        <c:axId val="147320832"/>
        <c:scaling>
          <c:orientation val="minMax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Transplants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1.0324483775811209E-2"/>
              <c:y val="0.15968413431079753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131003904"/>
        <c:crosses val="autoZero"/>
        <c:crossBetween val="between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76086416742155005"/>
          <c:y val="0.13545004072766795"/>
          <c:w val="0.20373760248995421"/>
          <c:h val="0.22335256584306268"/>
        </c:manualLayout>
      </c:layout>
      <c:overlay val="1"/>
      <c:spPr>
        <a:solidFill>
          <a:srgbClr val="000000"/>
        </a:solidFill>
        <a:ln>
          <a:solidFill>
            <a:srgbClr val="FFFFFF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9.6799293893573043E-2"/>
          <c:y val="3.9152185718164582E-2"/>
          <c:w val="0.80658316493623994"/>
          <c:h val="0.6997044017038913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centers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</c:spPr>
          <c:dLbls>
            <c:dLbl>
              <c:idx val="2"/>
              <c:layout>
                <c:manualLayout>
                  <c:x val="5.8997050147492703E-3"/>
                  <c:y val="6.0308076244567813E-2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600" b="1">
                    <a:solidFill>
                      <a:schemeClr val="bg2"/>
                    </a:solidFill>
                  </a:defRPr>
                </a:pPr>
                <a:endParaRPr lang="en-US"/>
              </a:p>
            </c:txPr>
            <c:dLblPos val="ctr"/>
            <c:showVal val="1"/>
          </c:dLbls>
          <c:cat>
            <c:strRef>
              <c:f>Sheet1!$A$2:$A$5</c:f>
              <c:strCache>
                <c:ptCount val="4"/>
                <c:pt idx="0">
                  <c:v>1/year</c:v>
                </c:pt>
                <c:pt idx="1">
                  <c:v>2/year</c:v>
                </c:pt>
                <c:pt idx="2">
                  <c:v>3/year</c:v>
                </c:pt>
                <c:pt idx="3">
                  <c:v>4-9/year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55</c:v>
                </c:pt>
                <c:pt idx="1">
                  <c:v>42</c:v>
                </c:pt>
                <c:pt idx="2">
                  <c:v>4</c:v>
                </c:pt>
                <c:pt idx="3">
                  <c:v>7</c:v>
                </c:pt>
              </c:numCache>
            </c:numRef>
          </c:val>
        </c:ser>
        <c:gapWidth val="35"/>
        <c:axId val="148597376"/>
        <c:axId val="156674304"/>
      </c:barChart>
      <c:lineChart>
        <c:grouping val="standard"/>
        <c:ser>
          <c:idx val="1"/>
          <c:order val="1"/>
          <c:tx>
            <c:strRef>
              <c:f>Sheet1!$C$1</c:f>
              <c:strCache>
                <c:ptCount val="1"/>
                <c:pt idx="0">
                  <c:v>Percentage of transplants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strRef>
              <c:f>Sheet1!$A$2:$A$5</c:f>
              <c:strCache>
                <c:ptCount val="4"/>
                <c:pt idx="0">
                  <c:v>1/year</c:v>
                </c:pt>
                <c:pt idx="1">
                  <c:v>2/year</c:v>
                </c:pt>
                <c:pt idx="2">
                  <c:v>3/year</c:v>
                </c:pt>
                <c:pt idx="3">
                  <c:v>4-9/year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16.798699999999947</c:v>
                </c:pt>
                <c:pt idx="1">
                  <c:v>40.411999999999999</c:v>
                </c:pt>
                <c:pt idx="2">
                  <c:v>8.0032000000000014</c:v>
                </c:pt>
                <c:pt idx="3">
                  <c:v>34.786100000000012</c:v>
                </c:pt>
              </c:numCache>
            </c:numRef>
          </c:val>
        </c:ser>
        <c:marker val="1"/>
        <c:axId val="159234688"/>
        <c:axId val="159232384"/>
      </c:lineChart>
      <c:catAx>
        <c:axId val="1485973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Average number of heart-lung transplants per year</a:t>
                </a:r>
                <a:endParaRPr lang="en-US" sz="1700" dirty="0"/>
              </a:p>
            </c:rich>
          </c:tx>
          <c:layout/>
        </c:title>
        <c:numFmt formatCode="General" sourceLinked="1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156674304"/>
        <c:crosses val="autoZero"/>
        <c:auto val="1"/>
        <c:lblAlgn val="ctr"/>
        <c:lblOffset val="100"/>
        <c:tickLblSkip val="1"/>
      </c:catAx>
      <c:valAx>
        <c:axId val="156674304"/>
        <c:scaling>
          <c:orientation val="minMax"/>
          <c:max val="60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4.4149072073955357E-3"/>
              <c:y val="0.19361494772169871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148597376"/>
        <c:crosses val="autoZero"/>
        <c:crossBetween val="between"/>
        <c:majorUnit val="5"/>
      </c:valAx>
      <c:valAx>
        <c:axId val="159232384"/>
        <c:scaling>
          <c:orientation val="minMax"/>
          <c:max val="60"/>
        </c:scaling>
        <c:axPos val="r"/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% of Heart-Lung Transplants</a:t>
                </a:r>
                <a:endParaRPr lang="en-US" sz="17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159234688"/>
        <c:crosses val="max"/>
        <c:crossBetween val="between"/>
        <c:majorUnit val="5"/>
      </c:valAx>
      <c:catAx>
        <c:axId val="159234688"/>
        <c:scaling>
          <c:orientation val="minMax"/>
        </c:scaling>
        <c:delete val="1"/>
        <c:axPos val="b"/>
        <c:tickLblPos val="none"/>
        <c:crossAx val="159232384"/>
        <c:crosses val="autoZero"/>
        <c:auto val="1"/>
        <c:lblAlgn val="ctr"/>
        <c:lblOffset val="100"/>
      </c:cat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b"/>
      <c:layout/>
      <c:spPr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9.6799293893573043E-2"/>
          <c:y val="3.9152185718164582E-2"/>
          <c:w val="0.86853006759110862"/>
          <c:h val="0.7707426011403917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of transplants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</c:spPr>
          <c:cat>
            <c:strRef>
              <c:f>Sheet1!$A$2:$A$8</c:f>
              <c:strCache>
                <c:ptCount val="7"/>
                <c:pt idx="0">
                  <c:v>1-4</c:v>
                </c:pt>
                <c:pt idx="1">
                  <c:v>5-9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50+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5.9787000000000079</c:v>
                </c:pt>
                <c:pt idx="1">
                  <c:v>6.4701000000000004</c:v>
                </c:pt>
                <c:pt idx="2">
                  <c:v>27.764099999999967</c:v>
                </c:pt>
                <c:pt idx="3">
                  <c:v>20.802600000000002</c:v>
                </c:pt>
                <c:pt idx="4">
                  <c:v>12.121199999999998</c:v>
                </c:pt>
                <c:pt idx="5">
                  <c:v>9.664200000000001</c:v>
                </c:pt>
                <c:pt idx="6">
                  <c:v>17.199000000000005</c:v>
                </c:pt>
              </c:numCache>
            </c:numRef>
          </c:val>
        </c:ser>
        <c:gapWidth val="35"/>
        <c:axId val="162937472"/>
        <c:axId val="162969472"/>
      </c:barChart>
      <c:catAx>
        <c:axId val="1629374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Average number of lung transplants per year</a:t>
                </a:r>
                <a:endParaRPr lang="en-US" sz="1700" dirty="0"/>
              </a:p>
            </c:rich>
          </c:tx>
          <c:layout/>
        </c:title>
        <c:numFmt formatCode="General" sourceLinked="1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162969472"/>
        <c:crosses val="autoZero"/>
        <c:auto val="1"/>
        <c:lblAlgn val="ctr"/>
        <c:lblOffset val="100"/>
        <c:tickLblSkip val="1"/>
      </c:catAx>
      <c:valAx>
        <c:axId val="162969472"/>
        <c:scaling>
          <c:orientation val="minMax"/>
          <c:max val="40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% of Heart-Lung Transplants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8.9156937279391807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162937472"/>
        <c:crosses val="autoZero"/>
        <c:crossBetween val="between"/>
        <c:majorUnit val="5"/>
      </c:valAx>
      <c:spPr>
        <a:solidFill>
          <a:schemeClr val="bg2"/>
        </a:solidFill>
        <a:ln>
          <a:solidFill>
            <a:schemeClr val="tx1"/>
          </a:solidFill>
        </a:ln>
      </c:spPr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8.7949736371449164E-2"/>
          <c:y val="3.3687664041994754E-2"/>
          <c:w val="0.87737962511323264"/>
          <c:h val="0.81992298093885796"/>
        </c:manualLayout>
      </c:layout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Survival</c:v>
                </c:pt>
              </c:strCache>
            </c:strRef>
          </c:tx>
          <c:spPr>
            <a:ln w="38100">
              <a:solidFill>
                <a:srgbClr val="4DEAF1"/>
              </a:solidFill>
            </a:ln>
          </c:spPr>
          <c:marker>
            <c:symbol val="none"/>
          </c:marker>
          <c:xVal>
            <c:numRef>
              <c:f>Sheet1!$A$2:$A$37</c:f>
              <c:numCache>
                <c:formatCode>General</c:formatCode>
                <c:ptCount val="36"/>
                <c:pt idx="0">
                  <c:v>0</c:v>
                </c:pt>
                <c:pt idx="1">
                  <c:v>8.3300000000000041E-2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0.33330000000000087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0.58329999999999949</c:v>
                </c:pt>
                <c:pt idx="8">
                  <c:v>0.66670000000000162</c:v>
                </c:pt>
                <c:pt idx="9">
                  <c:v>0.75000000000000111</c:v>
                </c:pt>
                <c:pt idx="10">
                  <c:v>0.83330000000000004</c:v>
                </c:pt>
                <c:pt idx="11">
                  <c:v>0.91670000000000063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</c:numCache>
            </c:numRef>
          </c:xVal>
          <c:yVal>
            <c:numRef>
              <c:f>Sheet1!$B$2:$B$37</c:f>
              <c:numCache>
                <c:formatCode>General</c:formatCode>
                <c:ptCount val="36"/>
                <c:pt idx="0">
                  <c:v>100</c:v>
                </c:pt>
                <c:pt idx="1">
                  <c:v>79.521000000000001</c:v>
                </c:pt>
                <c:pt idx="2">
                  <c:v>73.965999999999994</c:v>
                </c:pt>
                <c:pt idx="3">
                  <c:v>71.424000000000007</c:v>
                </c:pt>
                <c:pt idx="4">
                  <c:v>69.751000000000005</c:v>
                </c:pt>
                <c:pt idx="5">
                  <c:v>68.287999999999997</c:v>
                </c:pt>
                <c:pt idx="6">
                  <c:v>67.271999999999991</c:v>
                </c:pt>
                <c:pt idx="7">
                  <c:v>66.444000000000159</c:v>
                </c:pt>
                <c:pt idx="8">
                  <c:v>65.686999999999998</c:v>
                </c:pt>
                <c:pt idx="9">
                  <c:v>65.095000000000013</c:v>
                </c:pt>
                <c:pt idx="10">
                  <c:v>64.501999999999995</c:v>
                </c:pt>
                <c:pt idx="11">
                  <c:v>63.765000000000065</c:v>
                </c:pt>
                <c:pt idx="12">
                  <c:v>63.075000000000003</c:v>
                </c:pt>
                <c:pt idx="13">
                  <c:v>55.533000000000001</c:v>
                </c:pt>
                <c:pt idx="14">
                  <c:v>50.907000000000004</c:v>
                </c:pt>
                <c:pt idx="15">
                  <c:v>46.885999999999996</c:v>
                </c:pt>
                <c:pt idx="16">
                  <c:v>43.543000000000006</c:v>
                </c:pt>
                <c:pt idx="17">
                  <c:v>40.800999999999995</c:v>
                </c:pt>
                <c:pt idx="18">
                  <c:v>38.724000000000011</c:v>
                </c:pt>
                <c:pt idx="19">
                  <c:v>35.972000000000001</c:v>
                </c:pt>
                <c:pt idx="20">
                  <c:v>33.135000000000012</c:v>
                </c:pt>
                <c:pt idx="21">
                  <c:v>30.8</c:v>
                </c:pt>
                <c:pt idx="22">
                  <c:v>28.414999999999999</c:v>
                </c:pt>
                <c:pt idx="23">
                  <c:v>26.821999999999999</c:v>
                </c:pt>
                <c:pt idx="24">
                  <c:v>25.491999999999987</c:v>
                </c:pt>
                <c:pt idx="25">
                  <c:v>24.143999999999988</c:v>
                </c:pt>
                <c:pt idx="26">
                  <c:v>22.577999999999999</c:v>
                </c:pt>
                <c:pt idx="27">
                  <c:v>20.961999999999989</c:v>
                </c:pt>
                <c:pt idx="28">
                  <c:v>19.666</c:v>
                </c:pt>
                <c:pt idx="29">
                  <c:v>18.542000000000002</c:v>
                </c:pt>
                <c:pt idx="30">
                  <c:v>17.73</c:v>
                </c:pt>
                <c:pt idx="31">
                  <c:v>16.5</c:v>
                </c:pt>
                <c:pt idx="32">
                  <c:v>15.637999999999998</c:v>
                </c:pt>
                <c:pt idx="33">
                  <c:v>14.021000000000001</c:v>
                </c:pt>
                <c:pt idx="34">
                  <c:v>13.222</c:v>
                </c:pt>
                <c:pt idx="35">
                  <c:v>12.303000000000004</c:v>
                </c:pt>
              </c:numCache>
            </c:numRef>
          </c:y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95% lower confidence limit</c:v>
                </c:pt>
              </c:strCache>
            </c:strRef>
          </c:tx>
          <c:spPr>
            <a:ln w="25400">
              <a:solidFill>
                <a:srgbClr val="FFC000"/>
              </a:solidFill>
              <a:prstDash val="sysDash"/>
            </a:ln>
          </c:spPr>
          <c:marker>
            <c:symbol val="none"/>
          </c:marker>
          <c:xVal>
            <c:numRef>
              <c:f>Sheet1!$A$2:$A$37</c:f>
              <c:numCache>
                <c:formatCode>General</c:formatCode>
                <c:ptCount val="36"/>
                <c:pt idx="0">
                  <c:v>0</c:v>
                </c:pt>
                <c:pt idx="1">
                  <c:v>8.3300000000000041E-2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0.33330000000000087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0.58329999999999949</c:v>
                </c:pt>
                <c:pt idx="8">
                  <c:v>0.66670000000000162</c:v>
                </c:pt>
                <c:pt idx="9">
                  <c:v>0.75000000000000111</c:v>
                </c:pt>
                <c:pt idx="10">
                  <c:v>0.83330000000000004</c:v>
                </c:pt>
                <c:pt idx="11">
                  <c:v>0.91670000000000063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</c:numCache>
            </c:numRef>
          </c:xVal>
          <c:yVal>
            <c:numRef>
              <c:f>Sheet1!$C$2:$C$37</c:f>
              <c:numCache>
                <c:formatCode>General</c:formatCode>
                <c:ptCount val="36"/>
                <c:pt idx="0">
                  <c:v>100</c:v>
                </c:pt>
                <c:pt idx="1">
                  <c:v>78.293999999999997</c:v>
                </c:pt>
                <c:pt idx="2">
                  <c:v>72.634999999999991</c:v>
                </c:pt>
                <c:pt idx="3">
                  <c:v>70.054999999999993</c:v>
                </c:pt>
                <c:pt idx="4">
                  <c:v>68.35899999999998</c:v>
                </c:pt>
                <c:pt idx="5">
                  <c:v>66.877999999999986</c:v>
                </c:pt>
                <c:pt idx="6">
                  <c:v>65.850999999999999</c:v>
                </c:pt>
                <c:pt idx="7">
                  <c:v>65.013999999999996</c:v>
                </c:pt>
                <c:pt idx="8">
                  <c:v>64.248999999999995</c:v>
                </c:pt>
                <c:pt idx="9">
                  <c:v>63.650999999999996</c:v>
                </c:pt>
                <c:pt idx="10">
                  <c:v>63.053000000000004</c:v>
                </c:pt>
                <c:pt idx="11">
                  <c:v>62.309999999999995</c:v>
                </c:pt>
                <c:pt idx="12">
                  <c:v>61.614000000000004</c:v>
                </c:pt>
                <c:pt idx="13">
                  <c:v>54.024000000000001</c:v>
                </c:pt>
                <c:pt idx="14">
                  <c:v>49.380999999999993</c:v>
                </c:pt>
                <c:pt idx="15">
                  <c:v>45.351999999999997</c:v>
                </c:pt>
                <c:pt idx="16">
                  <c:v>42.005000000000003</c:v>
                </c:pt>
                <c:pt idx="17">
                  <c:v>39.261000000000003</c:v>
                </c:pt>
                <c:pt idx="18">
                  <c:v>37.183</c:v>
                </c:pt>
                <c:pt idx="19">
                  <c:v>34.428000000000011</c:v>
                </c:pt>
                <c:pt idx="20">
                  <c:v>31.587999999999987</c:v>
                </c:pt>
                <c:pt idx="21">
                  <c:v>29.251000000000001</c:v>
                </c:pt>
                <c:pt idx="22">
                  <c:v>26.864999999999988</c:v>
                </c:pt>
                <c:pt idx="23">
                  <c:v>25.27</c:v>
                </c:pt>
                <c:pt idx="24">
                  <c:v>23.936</c:v>
                </c:pt>
                <c:pt idx="25">
                  <c:v>22.58</c:v>
                </c:pt>
                <c:pt idx="26">
                  <c:v>21.001000000000001</c:v>
                </c:pt>
                <c:pt idx="27">
                  <c:v>19.367000000000001</c:v>
                </c:pt>
                <c:pt idx="28">
                  <c:v>18.05</c:v>
                </c:pt>
                <c:pt idx="29">
                  <c:v>16.902999999999963</c:v>
                </c:pt>
                <c:pt idx="30">
                  <c:v>16.064999999999987</c:v>
                </c:pt>
                <c:pt idx="31">
                  <c:v>14.776</c:v>
                </c:pt>
                <c:pt idx="32">
                  <c:v>13.864000000000004</c:v>
                </c:pt>
                <c:pt idx="33">
                  <c:v>12.120999999999999</c:v>
                </c:pt>
                <c:pt idx="34">
                  <c:v>11.213000000000001</c:v>
                </c:pt>
                <c:pt idx="35">
                  <c:v>10.034000000000001</c:v>
                </c:pt>
              </c:numCache>
            </c:numRef>
          </c:y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95% upper confidence limit</c:v>
                </c:pt>
              </c:strCache>
            </c:strRef>
          </c:tx>
          <c:spPr>
            <a:ln w="25400">
              <a:solidFill>
                <a:srgbClr val="FFC000"/>
              </a:solidFill>
              <a:prstDash val="sysDash"/>
            </a:ln>
          </c:spPr>
          <c:marker>
            <c:symbol val="none"/>
          </c:marker>
          <c:xVal>
            <c:numRef>
              <c:f>Sheet1!$A$2:$A$37</c:f>
              <c:numCache>
                <c:formatCode>General</c:formatCode>
                <c:ptCount val="36"/>
                <c:pt idx="0">
                  <c:v>0</c:v>
                </c:pt>
                <c:pt idx="1">
                  <c:v>8.3300000000000041E-2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0.33330000000000087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0.58329999999999949</c:v>
                </c:pt>
                <c:pt idx="8">
                  <c:v>0.66670000000000162</c:v>
                </c:pt>
                <c:pt idx="9">
                  <c:v>0.75000000000000111</c:v>
                </c:pt>
                <c:pt idx="10">
                  <c:v>0.83330000000000004</c:v>
                </c:pt>
                <c:pt idx="11">
                  <c:v>0.91670000000000063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</c:numCache>
            </c:numRef>
          </c:xVal>
          <c:yVal>
            <c:numRef>
              <c:f>Sheet1!$D$2:$D$37</c:f>
              <c:numCache>
                <c:formatCode>General</c:formatCode>
                <c:ptCount val="36"/>
                <c:pt idx="0">
                  <c:v>100</c:v>
                </c:pt>
                <c:pt idx="1">
                  <c:v>80.748000000000005</c:v>
                </c:pt>
                <c:pt idx="2">
                  <c:v>75.296999999999997</c:v>
                </c:pt>
                <c:pt idx="3">
                  <c:v>72.793999999999997</c:v>
                </c:pt>
                <c:pt idx="4">
                  <c:v>71.143000000000001</c:v>
                </c:pt>
                <c:pt idx="5">
                  <c:v>69.697000000000003</c:v>
                </c:pt>
                <c:pt idx="6">
                  <c:v>68.692999999999998</c:v>
                </c:pt>
                <c:pt idx="7">
                  <c:v>67.873999999999981</c:v>
                </c:pt>
                <c:pt idx="8">
                  <c:v>67.123999999999981</c:v>
                </c:pt>
                <c:pt idx="9">
                  <c:v>66.537999999999997</c:v>
                </c:pt>
                <c:pt idx="10">
                  <c:v>65.950999999999993</c:v>
                </c:pt>
                <c:pt idx="11">
                  <c:v>65.22</c:v>
                </c:pt>
                <c:pt idx="12">
                  <c:v>64.536000000000001</c:v>
                </c:pt>
                <c:pt idx="13">
                  <c:v>57.042000000000002</c:v>
                </c:pt>
                <c:pt idx="14">
                  <c:v>52.432000000000002</c:v>
                </c:pt>
                <c:pt idx="15">
                  <c:v>48.42</c:v>
                </c:pt>
                <c:pt idx="16">
                  <c:v>45.080999999999996</c:v>
                </c:pt>
                <c:pt idx="17">
                  <c:v>42.340999999999994</c:v>
                </c:pt>
                <c:pt idx="18">
                  <c:v>40.265000000000065</c:v>
                </c:pt>
                <c:pt idx="19">
                  <c:v>37.515000000000001</c:v>
                </c:pt>
                <c:pt idx="20">
                  <c:v>34.682000000000002</c:v>
                </c:pt>
                <c:pt idx="21">
                  <c:v>32.347999999999999</c:v>
                </c:pt>
                <c:pt idx="22">
                  <c:v>29.964999999999989</c:v>
                </c:pt>
                <c:pt idx="23">
                  <c:v>28.373999999999999</c:v>
                </c:pt>
                <c:pt idx="24">
                  <c:v>27.048999999999989</c:v>
                </c:pt>
                <c:pt idx="25">
                  <c:v>25.707000000000001</c:v>
                </c:pt>
                <c:pt idx="26">
                  <c:v>24.155000000000001</c:v>
                </c:pt>
                <c:pt idx="27">
                  <c:v>22.558</c:v>
                </c:pt>
                <c:pt idx="28">
                  <c:v>21.280999999999963</c:v>
                </c:pt>
                <c:pt idx="29">
                  <c:v>20.181000000000001</c:v>
                </c:pt>
                <c:pt idx="30">
                  <c:v>19.396000000000001</c:v>
                </c:pt>
                <c:pt idx="31">
                  <c:v>18.224</c:v>
                </c:pt>
                <c:pt idx="32">
                  <c:v>17.411000000000001</c:v>
                </c:pt>
                <c:pt idx="33">
                  <c:v>15.92</c:v>
                </c:pt>
                <c:pt idx="34">
                  <c:v>15.230999999999998</c:v>
                </c:pt>
                <c:pt idx="35">
                  <c:v>14.572000000000006</c:v>
                </c:pt>
              </c:numCache>
            </c:numRef>
          </c:yVal>
        </c:ser>
        <c:axId val="168354176"/>
        <c:axId val="168356480"/>
      </c:scatterChart>
      <c:valAx>
        <c:axId val="168354176"/>
        <c:scaling>
          <c:orientation val="minMax"/>
          <c:max val="24"/>
          <c:min val="0"/>
        </c:scaling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Years</a:t>
                </a:r>
                <a:endParaRPr lang="en-US" sz="1700" dirty="0"/>
              </a:p>
            </c:rich>
          </c:tx>
          <c:layout/>
        </c:title>
        <c:numFmt formatCode="#,##0" sourceLinked="0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168356480"/>
        <c:crosses val="autoZero"/>
        <c:crossBetween val="midCat"/>
        <c:majorUnit val="1"/>
      </c:valAx>
      <c:valAx>
        <c:axId val="168356480"/>
        <c:scaling>
          <c:orientation val="minMax"/>
          <c:max val="100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168354176"/>
        <c:crosses val="autoZero"/>
        <c:crossBetween val="midCat"/>
        <c:majorUnit val="20"/>
      </c:valAx>
      <c:spPr>
        <a:solidFill>
          <a:schemeClr val="bg2"/>
        </a:solidFill>
        <a:ln>
          <a:solidFill>
            <a:schemeClr val="tx1"/>
          </a:solidFill>
        </a:ln>
      </c:spPr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0.20354</cdr:x>
      <cdr:y>0.22414</cdr:y>
    </cdr:from>
    <cdr:to>
      <cdr:x>0.34513</cdr:x>
      <cdr:y>0.31034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52600" y="990600"/>
          <a:ext cx="12192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 smtClean="0">
              <a:solidFill>
                <a:schemeClr val="tx1"/>
              </a:solidFill>
            </a:rPr>
            <a:t>N = 4,310 </a:t>
          </a:r>
          <a:endParaRPr lang="en-US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0.51327</cdr:x>
      <cdr:y>0.05172</cdr:y>
    </cdr:from>
    <cdr:to>
      <cdr:x>0.9469</cdr:x>
      <cdr:y>0.17241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419600" y="252228"/>
          <a:ext cx="3733800" cy="588581"/>
        </a:xfrm>
        <a:prstGeom xmlns:a="http://schemas.openxmlformats.org/drawingml/2006/main" prst="rect">
          <a:avLst/>
        </a:prstGeom>
        <a:solidFill xmlns:a="http://schemas.openxmlformats.org/drawingml/2006/main">
          <a:srgbClr val="000000"/>
        </a:solidFill>
        <a:ln xmlns:a="http://schemas.openxmlformats.org/drawingml/2006/main">
          <a:solidFill>
            <a:srgbClr val="FFFF00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 smtClean="0">
              <a:solidFill>
                <a:schemeClr val="tx1"/>
              </a:solidFill>
            </a:rPr>
            <a:t>Median survival = 3.2 </a:t>
          </a:r>
          <a:r>
            <a:rPr lang="en-US" sz="1400" b="1" dirty="0">
              <a:solidFill>
                <a:schemeClr val="tx1"/>
              </a:solidFill>
            </a:rPr>
            <a:t>years</a:t>
          </a:r>
        </a:p>
        <a:p xmlns:a="http://schemas.openxmlformats.org/drawingml/2006/main">
          <a:r>
            <a:rPr lang="en-US" sz="1400" b="1" dirty="0" smtClean="0">
              <a:solidFill>
                <a:schemeClr val="tx1"/>
              </a:solidFill>
            </a:rPr>
            <a:t>Conditional median survival </a:t>
          </a:r>
          <a:r>
            <a:rPr lang="en-US" sz="1400" b="1" dirty="0">
              <a:solidFill>
                <a:schemeClr val="tx1"/>
              </a:solidFill>
            </a:rPr>
            <a:t>= </a:t>
          </a:r>
          <a:r>
            <a:rPr lang="en-US" sz="1400" b="1" dirty="0" smtClean="0">
              <a:solidFill>
                <a:schemeClr val="tx1"/>
              </a:solidFill>
            </a:rPr>
            <a:t>9.7 years </a:t>
          </a:r>
          <a:r>
            <a:rPr lang="en-US" sz="1400" b="1" dirty="0" smtClean="0"/>
            <a:t>f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0.72566</cdr:x>
      <cdr:y>0.56897</cdr:y>
    </cdr:from>
    <cdr:to>
      <cdr:x>0.95575</cdr:x>
      <cdr:y>0.63794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48400" y="2514600"/>
          <a:ext cx="1981213" cy="3048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>
              <a:solidFill>
                <a:srgbClr val="4DEAF1"/>
              </a:solidFill>
            </a:rPr>
            <a:t>N at risk at 24 years = 22</a:t>
          </a:r>
          <a:endParaRPr lang="en-US" sz="1200" b="1" dirty="0">
            <a:solidFill>
              <a:srgbClr val="4DEAF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B252C-2B20-4579-B4F5-6B70C5EC6897}" type="datetimeFigureOut">
              <a:rPr lang="en-US" smtClean="0"/>
              <a:pPr/>
              <a:t>9/30/2013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FF3A6-B03F-4710-AAA0-E3CB014C4A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 Therefore, 95% confidence limits are provided about the survival rate estimate; the survival rate shown is the best estimate but the true rate will most likely fall within these limits.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median survival is the estimated time point at which 50% of all of the recipients have died.  The conditional median survival is the estimated time point at which 50% of the recipients who survive to at least 1 year have died.  Because the decline in survival is greatest during the first year following transplantation, the conditional survival provides a more realistic expectation of survival time for recipients who survive the early post-transplant period.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rgbClr val="330033"/>
            </a:gs>
            <a:gs pos="100000">
              <a:schemeClr val="tx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ebdings" charset="2"/>
        <a:buChar char="&lt;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130425"/>
            <a:ext cx="8839200" cy="1470025"/>
          </a:xfrm>
        </p:spPr>
        <p:txBody>
          <a:bodyPr/>
          <a:lstStyle/>
          <a:p>
            <a:r>
              <a:rPr lang="en-US" sz="4000" dirty="0" smtClean="0"/>
              <a:t>HEART-LUNG TRANSPLANTATION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Overall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897591" y="6568972"/>
              <a:ext cx="2044792" cy="273579"/>
            </a:xfrm>
            <a:prstGeom prst="rect">
              <a:avLst/>
            </a:prstGeom>
            <a:noFill/>
          </p:spPr>
          <p:txBody>
            <a:bodyPr wrap="square" lIns="45720" rIns="0" rtlCol="0" anchor="ctr" anchorCtr="0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 2013 Oct; 32(10): 965-978</a:t>
              </a:r>
              <a:endParaRPr lang="en-US" sz="10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71800" y="6067776"/>
              <a:ext cx="1885813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2013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2000" cy="1143000"/>
          </a:xfrm>
        </p:spPr>
        <p:txBody>
          <a:bodyPr/>
          <a:lstStyle/>
          <a:p>
            <a:r>
              <a:rPr lang="en-US" sz="2600" dirty="0" smtClean="0"/>
              <a:t>Adult and Pediatric Heart-Lung Transplants</a:t>
            </a:r>
            <a:br>
              <a:rPr lang="en-US" sz="2600" dirty="0" smtClean="0"/>
            </a:br>
            <a:r>
              <a:rPr lang="en-US" sz="2400" dirty="0" smtClean="0"/>
              <a:t>Number of Transplants Reported by Location and Year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143000"/>
          <a:ext cx="8610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53000" y="57150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NOTE: This figure includes only the heart-lung transplants that are reported to the ISHLT Transplant Registry.  As such, this should not be construed as evidence that the number of heart-lung transplants worldwide has declined in recent years.</a:t>
            </a:r>
            <a:endParaRPr lang="en-US" dirty="0">
              <a:solidFill>
                <a:srgbClr val="FFFF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2897591" y="6568972"/>
              <a:ext cx="2044792" cy="273579"/>
            </a:xfrm>
            <a:prstGeom prst="rect">
              <a:avLst/>
            </a:prstGeom>
            <a:noFill/>
          </p:spPr>
          <p:txBody>
            <a:bodyPr wrap="square" lIns="45720" rIns="0" rtlCol="0" anchor="ctr" anchorCtr="0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 2013 Oct; 32(10): 965-978</a:t>
              </a:r>
              <a:endParaRPr lang="en-US" sz="10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971800" y="6067776"/>
              <a:ext cx="1885813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2013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1219200"/>
          </a:xfrm>
        </p:spPr>
        <p:txBody>
          <a:bodyPr lIns="9144" rIns="9144"/>
          <a:lstStyle/>
          <a:p>
            <a:r>
              <a:rPr lang="en-US" sz="2600" dirty="0" smtClean="0"/>
              <a:t>Adult and Pediatric Heart-Lung Transplants</a:t>
            </a:r>
            <a:br>
              <a:rPr lang="en-US" sz="2600" dirty="0" smtClean="0"/>
            </a:br>
            <a:r>
              <a:rPr lang="en-US" sz="2400" dirty="0" smtClean="0"/>
              <a:t>Average Center Volume </a:t>
            </a:r>
            <a:r>
              <a:rPr lang="en-US" sz="2000" dirty="0" smtClean="0"/>
              <a:t>(Transplants: January 2000 – June 2012)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2192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2897591" y="6568972"/>
              <a:ext cx="2044792" cy="273579"/>
            </a:xfrm>
            <a:prstGeom prst="rect">
              <a:avLst/>
            </a:prstGeom>
            <a:noFill/>
          </p:spPr>
          <p:txBody>
            <a:bodyPr wrap="square" lIns="45720" rIns="0" rtlCol="0" anchor="ctr" anchorCtr="0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 2013 Oct; 32(10): 965-978</a:t>
              </a:r>
              <a:endParaRPr lang="en-US" sz="10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71800" y="6067776"/>
              <a:ext cx="1885813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2013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en-US" sz="2600" dirty="0" smtClean="0"/>
              <a:t>Adult and Pediatric Heart-Lung Transplants </a:t>
            </a:r>
            <a:br>
              <a:rPr lang="en-US" sz="2600" dirty="0" smtClean="0"/>
            </a:br>
            <a:r>
              <a:rPr lang="en-US" sz="2400" dirty="0" smtClean="0"/>
              <a:t>Distribution of Transplants by </a:t>
            </a:r>
            <a:r>
              <a:rPr lang="en-US" sz="2400" u="sng" dirty="0" smtClean="0"/>
              <a:t>Lung</a:t>
            </a:r>
            <a:r>
              <a:rPr lang="en-US" sz="2400" dirty="0" smtClean="0"/>
              <a:t> Center Volume</a:t>
            </a:r>
            <a:br>
              <a:rPr lang="en-US" sz="2400" dirty="0" smtClean="0"/>
            </a:br>
            <a:r>
              <a:rPr lang="en-US" sz="2000" dirty="0" smtClean="0"/>
              <a:t>(Transplants: January 2000 – June 2012)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524000"/>
          <a:ext cx="8610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2897591" y="6568972"/>
              <a:ext cx="2044792" cy="273579"/>
            </a:xfrm>
            <a:prstGeom prst="rect">
              <a:avLst/>
            </a:prstGeom>
            <a:noFill/>
          </p:spPr>
          <p:txBody>
            <a:bodyPr wrap="square" lIns="45720" rIns="0" rtlCol="0" anchor="ctr" anchorCtr="0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 2013 Oct; 32(10): 965-978</a:t>
              </a:r>
              <a:endParaRPr lang="en-US" sz="10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71800" y="6067776"/>
              <a:ext cx="1885813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2013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/>
          <a:lstStyle/>
          <a:p>
            <a:r>
              <a:rPr lang="en-US" sz="2600" dirty="0" smtClean="0"/>
              <a:t>Adult and Pediatric Heart-Lung Transplants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Kaplan-Meier Survival for All Ages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000" dirty="0" smtClean="0"/>
              <a:t>(Transplants: January 1982 – June 2011)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8610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2" y="6146792"/>
            <a:ext cx="4715932" cy="711201"/>
            <a:chOff x="1" y="6067776"/>
            <a:chExt cx="4952999" cy="790224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" y="6172200"/>
              <a:ext cx="4952999" cy="6858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2897591" y="6568972"/>
              <a:ext cx="2044792" cy="273579"/>
            </a:xfrm>
            <a:prstGeom prst="rect">
              <a:avLst/>
            </a:prstGeom>
            <a:noFill/>
          </p:spPr>
          <p:txBody>
            <a:bodyPr wrap="square" lIns="45720" rIns="0" rtlCol="0" anchor="ctr" anchorCtr="0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 2013 Oct; 32(10): 965-978</a:t>
              </a:r>
              <a:endParaRPr lang="en-US" sz="10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71800" y="6067776"/>
              <a:ext cx="1885813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 smtClean="0">
                  <a:solidFill>
                    <a:schemeClr val="bg1"/>
                  </a:solidFill>
                  <a:latin typeface="Arial"/>
                  <a:cs typeface="Arial"/>
                </a:rPr>
                <a:t>2013</a:t>
              </a:r>
              <a:endParaRPr lang="en-US" sz="21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OSTemplate">
  <a:themeElements>
    <a:clrScheme name="Blank Presentation 13">
      <a:dk1>
        <a:srgbClr val="000000"/>
      </a:dk1>
      <a:lt1>
        <a:srgbClr val="FFFFFF"/>
      </a:lt1>
      <a:dk2>
        <a:srgbClr val="00004C"/>
      </a:dk2>
      <a:lt2>
        <a:srgbClr val="FFCC00"/>
      </a:lt2>
      <a:accent1>
        <a:srgbClr val="99CC66"/>
      </a:accent1>
      <a:accent2>
        <a:srgbClr val="B97E33"/>
      </a:accent2>
      <a:accent3>
        <a:srgbClr val="AAAAB2"/>
      </a:accent3>
      <a:accent4>
        <a:srgbClr val="DADADA"/>
      </a:accent4>
      <a:accent5>
        <a:srgbClr val="CAE2B8"/>
      </a:accent5>
      <a:accent6>
        <a:srgbClr val="A7722D"/>
      </a:accent6>
      <a:hlink>
        <a:srgbClr val="4C97CC"/>
      </a:hlink>
      <a:folHlink>
        <a:srgbClr val="6633CC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4C"/>
        </a:dk2>
        <a:lt2>
          <a:srgbClr val="FFCC00"/>
        </a:lt2>
        <a:accent1>
          <a:srgbClr val="99CC66"/>
        </a:accent1>
        <a:accent2>
          <a:srgbClr val="B97E33"/>
        </a:accent2>
        <a:accent3>
          <a:srgbClr val="AAAAB2"/>
        </a:accent3>
        <a:accent4>
          <a:srgbClr val="DADADA"/>
        </a:accent4>
        <a:accent5>
          <a:srgbClr val="CAE2B8"/>
        </a:accent5>
        <a:accent6>
          <a:srgbClr val="A7722D"/>
        </a:accent6>
        <a:hlink>
          <a:srgbClr val="4C97CC"/>
        </a:hlink>
        <a:folHlink>
          <a:srgbClr val="6633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Author0 xmlns="f5f82c5e-0c74-4764-aa18-b9ea25529750">UNOS</Author0>
    <DateCreated xmlns="f5f82c5e-0c74-4764-aa18-b9ea25529750">2006-01-01T05:00:00+00:00</DateCreated>
    <Brief_x0020_Description xmlns="f5f82c5e-0c74-4764-aa18-b9ea25529750">This is the blank UNOS slide template. It has the UNOS logo at the bottom. </Brief_x0020_Description>
    <Target_x0020_Audience xmlns="f5f82c5e-0c74-4764-aa18-b9ea2552975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F1888A67B08347AB72B1A336AD4062" ma:contentTypeVersion="4" ma:contentTypeDescription="Create a new document." ma:contentTypeScope="" ma:versionID="5af7a05520683203a0a53d42a3817b35">
  <xsd:schema xmlns:xsd="http://www.w3.org/2001/XMLSchema" xmlns:p="http://schemas.microsoft.com/office/2006/metadata/properties" xmlns:ns2="f5f82c5e-0c74-4764-aa18-b9ea25529750" targetNamespace="http://schemas.microsoft.com/office/2006/metadata/properties" ma:root="true" ma:fieldsID="f0880058f2ba474784fc5b8a56266c17" ns2:_="">
    <xsd:import namespace="f5f82c5e-0c74-4764-aa18-b9ea25529750"/>
    <xsd:element name="properties">
      <xsd:complexType>
        <xsd:sequence>
          <xsd:element name="documentManagement">
            <xsd:complexType>
              <xsd:all>
                <xsd:element ref="ns2:Brief_x0020_Description" minOccurs="0"/>
                <xsd:element ref="ns2:DateCreated" minOccurs="0"/>
                <xsd:element ref="ns2:Author0" minOccurs="0"/>
                <xsd:element ref="ns2:Target_x0020_Audienc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f5f82c5e-0c74-4764-aa18-b9ea25529750" elementFormDefault="qualified">
    <xsd:import namespace="http://schemas.microsoft.com/office/2006/documentManagement/types"/>
    <xsd:element name="Brief_x0020_Description" ma:index="8" nillable="true" ma:displayName="Brief Description" ma:internalName="Brief_x0020_Description">
      <xsd:simpleType>
        <xsd:restriction base="dms:Note"/>
      </xsd:simpleType>
    </xsd:element>
    <xsd:element name="DateCreated" ma:index="9" nillable="true" ma:displayName="DateCreated" ma:format="DateOnly" ma:internalName="DateCreated">
      <xsd:simpleType>
        <xsd:restriction base="dms:DateTime"/>
      </xsd:simpleType>
    </xsd:element>
    <xsd:element name="Author0" ma:index="10" nillable="true" ma:displayName="Author" ma:internalName="Author0">
      <xsd:simpleType>
        <xsd:restriction base="dms:Text">
          <xsd:maxLength value="255"/>
        </xsd:restriction>
      </xsd:simpleType>
    </xsd:element>
    <xsd:element name="Target_x0020_Audience" ma:index="11" nillable="true" ma:displayName="Target Audience" ma:internalName="Target_x0020_Audienc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1805D6-AC72-435D-A51A-1C2C01D7BD28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f5f82c5e-0c74-4764-aa18-b9ea25529750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0B0E37F9-AFE8-4A12-A93D-93C2D8F10C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f82c5e-0c74-4764-aa18-b9ea2552975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867B47CE-0255-4774-B4EC-289B3F01EA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UNOSTemplate</Template>
  <TotalTime>1758</TotalTime>
  <Words>310</Words>
  <Application>Microsoft Office PowerPoint</Application>
  <PresentationFormat>On-screen Show (4:3)</PresentationFormat>
  <Paragraphs>37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UNOSTemplate</vt:lpstr>
      <vt:lpstr>HEART-LUNG TRANSPLANTATION</vt:lpstr>
      <vt:lpstr>Adult and Pediatric Heart-Lung Transplants Number of Transplants Reported by Location and Year</vt:lpstr>
      <vt:lpstr>Adult and Pediatric Heart-Lung Transplants Average Center Volume (Transplants: January 2000 – June 2012)</vt:lpstr>
      <vt:lpstr>Adult and Pediatric Heart-Lung Transplants  Distribution of Transplants by Lung Center Volume (Transplants: January 2000 – June 2012)</vt:lpstr>
      <vt:lpstr>Adult and Pediatric Heart-Lung Transplants Kaplan-Meier Survival for All Ages (Transplants: January 1982 – June 2011)</vt:lpstr>
    </vt:vector>
  </TitlesOfParts>
  <Company>UNOS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UNOS Slide Template</dc:title>
  <dc:creator>Manny Carwile</dc:creator>
  <cp:lastModifiedBy>Anna Kucheryavaya</cp:lastModifiedBy>
  <cp:revision>611</cp:revision>
  <dcterms:created xsi:type="dcterms:W3CDTF">2009-06-30T12:53:17Z</dcterms:created>
  <dcterms:modified xsi:type="dcterms:W3CDTF">2013-09-30T15:03:58Z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0x010100B9F1888A67B08347AB72B1A336AD4062</vt:lpwstr>
  </property>
</Properties>
</file>