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rawings/drawing2.xml" ContentType="application/vnd.openxmlformats-officedocument.drawingml.chartshapes+xml"/>
  <Override PartName="/ppt/charts/chart28.xml" ContentType="application/vnd.openxmlformats-officedocument.drawingml.char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notesSlides/notesSlide16.xml" ContentType="application/vnd.openxmlformats-officedocument.presentationml.notesSlide+xml"/>
  <Override PartName="/ppt/charts/chart24.xml" ContentType="application/vnd.openxmlformats-officedocument.drawingml.chart+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docProps/custom.xml" ContentType="application/vnd.openxmlformats-officedocument.custom-properties+xml"/>
  <Override PartName="/ppt/charts/chart7.xml" ContentType="application/vnd.openxmlformats-officedocument.drawingml.chart+xml"/>
  <Override PartName="/ppt/notesSlides/notesSlide12.xml" ContentType="application/vnd.openxmlformats-officedocument.presentationml.notesSlide+xml"/>
  <Override PartName="/ppt/charts/chart20.xml" ContentType="application/vnd.openxmlformats-officedocument.drawingml.chart+xml"/>
  <Override PartName="/ppt/notesSlides/notesSlide3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drawings/drawing7.xml" ContentType="application/vnd.openxmlformats-officedocument.drawingml.chartshapes+xml"/>
  <Override PartName="/ppt/slides/slide9.xml" ContentType="application/vnd.openxmlformats-officedocument.presentationml.slide+xml"/>
  <Override PartName="/ppt/viewProps.xml" ContentType="application/vnd.openxmlformats-officedocument.presentationml.viewProp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18.xml" ContentType="application/vnd.openxmlformats-officedocument.drawingml.chart+xml"/>
  <Override PartName="/ppt/charts/chart27.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28.xml" ContentType="application/vnd.openxmlformats-officedocument.presentationml.notesSlide+xml"/>
  <Override PartName="/ppt/charts/chart25.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drawings/drawing8.xml" ContentType="application/vnd.openxmlformats-officedocument.drawingml.chartshapes+xml"/>
  <Override PartName="/ppt/slides/slide8.xml" ContentType="application/vnd.openxmlformats-officedocument.presentationml.slide+xml"/>
  <Override PartName="/ppt/charts/chart2.xml" ContentType="application/vnd.openxmlformats-officedocument.drawingml.chart+xml"/>
  <Override PartName="/ppt/notesSlides/notesSlide4.xml" ContentType="application/vnd.openxmlformats-officedocument.presentationml.notesSlide+xml"/>
  <Override PartName="/ppt/drawings/drawing6.xml" ContentType="application/vnd.openxmlformats-officedocument.drawingml.chartshapes+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charts/chart26.xml" ContentType="application/vnd.openxmlformats-officedocument.drawingml.chart+xml"/>
  <Default Extension="rels" ContentType="application/vnd.openxmlformats-package.relationships+xml"/>
  <Override PartName="/ppt/slides/slide23.xml" ContentType="application/vnd.openxmlformats-officedocument.presentationml.slide+xml"/>
  <Override PartName="/ppt/charts/chart15.xml" ContentType="application/vnd.openxmlformats-officedocument.drawingml.char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charts/chart22.xml" ContentType="application/vnd.openxmlformats-officedocument.drawingml.chart+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rawings/drawing9.xml" ContentType="application/vnd.openxmlformats-officedocument.drawingml.chartshapes+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rawings/drawing5.xml" ContentType="application/vnd.openxmlformats-officedocument.drawingml.chartshap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4"/>
  </p:notesMasterIdLst>
  <p:sldIdLst>
    <p:sldId id="262" r:id="rId5"/>
    <p:sldId id="314" r:id="rId6"/>
    <p:sldId id="263" r:id="rId7"/>
    <p:sldId id="264" r:id="rId8"/>
    <p:sldId id="265" r:id="rId9"/>
    <p:sldId id="266" r:id="rId10"/>
    <p:sldId id="267" r:id="rId11"/>
    <p:sldId id="269" r:id="rId12"/>
    <p:sldId id="268" r:id="rId13"/>
    <p:sldId id="270" r:id="rId14"/>
    <p:sldId id="315" r:id="rId15"/>
    <p:sldId id="271" r:id="rId16"/>
    <p:sldId id="272" r:id="rId17"/>
    <p:sldId id="273" r:id="rId18"/>
    <p:sldId id="274" r:id="rId19"/>
    <p:sldId id="276" r:id="rId20"/>
    <p:sldId id="277" r:id="rId21"/>
    <p:sldId id="316" r:id="rId22"/>
    <p:sldId id="278" r:id="rId23"/>
    <p:sldId id="317" r:id="rId24"/>
    <p:sldId id="279" r:id="rId25"/>
    <p:sldId id="280" r:id="rId26"/>
    <p:sldId id="312" r:id="rId27"/>
    <p:sldId id="282" r:id="rId28"/>
    <p:sldId id="313" r:id="rId29"/>
    <p:sldId id="318" r:id="rId30"/>
    <p:sldId id="284" r:id="rId31"/>
    <p:sldId id="286" r:id="rId32"/>
    <p:sldId id="287" r:id="rId33"/>
    <p:sldId id="288" r:id="rId34"/>
    <p:sldId id="289" r:id="rId35"/>
    <p:sldId id="290" r:id="rId36"/>
    <p:sldId id="291" r:id="rId37"/>
    <p:sldId id="292" r:id="rId38"/>
    <p:sldId id="293" r:id="rId39"/>
    <p:sldId id="319" r:id="rId40"/>
    <p:sldId id="320" r:id="rId41"/>
    <p:sldId id="322" r:id="rId42"/>
    <p:sldId id="32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0033"/>
    <a:srgbClr val="FFFF00"/>
    <a:srgbClr val="CCCC00"/>
    <a:srgbClr val="9933FF"/>
    <a:srgbClr val="6600CC"/>
    <a:srgbClr val="FF9900"/>
    <a:srgbClr val="CC6600"/>
    <a:srgbClr val="00FF00"/>
    <a:srgbClr val="A6A200"/>
    <a:srgbClr val="00007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84" autoAdjust="0"/>
    <p:restoredTop sz="75213" autoAdjust="0"/>
  </p:normalViewPr>
  <p:slideViewPr>
    <p:cSldViewPr>
      <p:cViewPr>
        <p:scale>
          <a:sx n="70" d="100"/>
          <a:sy n="70" d="100"/>
        </p:scale>
        <p:origin x="-1080" y="-3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Office_Excel_Worksheet23.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Office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Office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Office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Office_Excel_Worksheet27.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Office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50"/>
      <c:rotY val="120"/>
      <c:perspective val="30"/>
    </c:view3D>
    <c:sideWall>
      <c:spPr>
        <a:solidFill>
          <a:schemeClr val="bg2"/>
        </a:solidFill>
        <a:ln>
          <a:solidFill>
            <a:schemeClr val="tx1"/>
          </a:solidFill>
        </a:ln>
      </c:spPr>
    </c:sideWall>
    <c:backWall>
      <c:spPr>
        <a:solidFill>
          <a:schemeClr val="bg2"/>
        </a:solidFill>
        <a:ln>
          <a:solidFill>
            <a:schemeClr val="tx1"/>
          </a:solidFill>
        </a:ln>
      </c:spPr>
    </c:backWall>
    <c:plotArea>
      <c:layout>
        <c:manualLayout>
          <c:layoutTarget val="inner"/>
          <c:xMode val="edge"/>
          <c:yMode val="edge"/>
          <c:x val="7.8947368421052475E-2"/>
          <c:y val="0.18749384842519806"/>
          <c:w val="0.84125380345156064"/>
          <c:h val="0.74200696895646656"/>
        </c:manualLayout>
      </c:layout>
      <c:pie3DChart>
        <c:varyColors val="1"/>
        <c:ser>
          <c:idx val="0"/>
          <c:order val="0"/>
          <c:tx>
            <c:strRef>
              <c:f>Sheet1!$B$1</c:f>
              <c:strCache>
                <c:ptCount val="1"/>
                <c:pt idx="0">
                  <c:v>%</c:v>
                </c:pt>
              </c:strCache>
            </c:strRef>
          </c:tx>
          <c:spPr>
            <a:ln w="38100">
              <a:solidFill>
                <a:schemeClr val="bg2"/>
              </a:solidFill>
            </a:ln>
          </c:spPr>
          <c:dPt>
            <c:idx val="0"/>
            <c:spPr>
              <a:solidFill>
                <a:srgbClr val="000077"/>
              </a:solidFill>
              <a:ln w="38100">
                <a:solidFill>
                  <a:schemeClr val="bg2"/>
                </a:solidFill>
              </a:ln>
            </c:spPr>
          </c:dPt>
          <c:dPt>
            <c:idx val="1"/>
            <c:spPr>
              <a:solidFill>
                <a:srgbClr val="FF0000"/>
              </a:solidFill>
              <a:ln w="38100">
                <a:solidFill>
                  <a:schemeClr val="bg2"/>
                </a:solidFill>
              </a:ln>
            </c:spPr>
          </c:dPt>
          <c:dPt>
            <c:idx val="2"/>
            <c:spPr>
              <a:solidFill>
                <a:srgbClr val="9933FF"/>
              </a:solidFill>
              <a:ln w="38100">
                <a:solidFill>
                  <a:schemeClr val="bg2"/>
                </a:solidFill>
              </a:ln>
            </c:spPr>
          </c:dPt>
          <c:dPt>
            <c:idx val="3"/>
            <c:spPr>
              <a:solidFill>
                <a:srgbClr val="20F703"/>
              </a:solidFill>
              <a:ln w="38100">
                <a:solidFill>
                  <a:schemeClr val="bg2"/>
                </a:solidFill>
              </a:ln>
            </c:spPr>
          </c:dPt>
          <c:dPt>
            <c:idx val="4"/>
            <c:spPr>
              <a:solidFill>
                <a:srgbClr val="2626FF"/>
              </a:solidFill>
              <a:ln w="38100">
                <a:solidFill>
                  <a:schemeClr val="bg2"/>
                </a:solidFill>
              </a:ln>
            </c:spPr>
          </c:dPt>
          <c:dPt>
            <c:idx val="5"/>
            <c:spPr>
              <a:solidFill>
                <a:srgbClr val="FFFF00"/>
              </a:solidFill>
              <a:ln w="38100">
                <a:solidFill>
                  <a:schemeClr val="bg2"/>
                </a:solidFill>
              </a:ln>
            </c:spPr>
          </c:dPt>
          <c:dPt>
            <c:idx val="6"/>
            <c:spPr>
              <a:solidFill>
                <a:srgbClr val="00FFFF"/>
              </a:solidFill>
              <a:ln w="38100">
                <a:solidFill>
                  <a:schemeClr val="bg2"/>
                </a:solidFill>
              </a:ln>
            </c:spPr>
          </c:dPt>
          <c:dPt>
            <c:idx val="7"/>
            <c:spPr>
              <a:solidFill>
                <a:srgbClr val="FF9900"/>
              </a:solidFill>
              <a:ln w="38100">
                <a:solidFill>
                  <a:schemeClr val="bg2"/>
                </a:solidFill>
              </a:ln>
            </c:spPr>
          </c:dPt>
          <c:dPt>
            <c:idx val="8"/>
            <c:spPr>
              <a:solidFill>
                <a:srgbClr val="208C03"/>
              </a:solidFill>
              <a:ln w="38100">
                <a:solidFill>
                  <a:schemeClr val="bg2"/>
                </a:solidFill>
              </a:ln>
            </c:spPr>
          </c:dPt>
          <c:dLbls>
            <c:dLbl>
              <c:idx val="0"/>
              <c:layout>
                <c:manualLayout>
                  <c:x val="1.4899310152602598E-2"/>
                  <c:y val="7.3531088786315507E-2"/>
                </c:manualLayout>
              </c:layout>
              <c:dLblPos val="bestFit"/>
              <c:showVal val="1"/>
              <c:showCatName val="1"/>
              <c:separator>
</c:separator>
            </c:dLbl>
            <c:dLbl>
              <c:idx val="1"/>
              <c:layout>
                <c:manualLayout>
                  <c:x val="-0.11046092922595209"/>
                  <c:y val="-5.6656459609215518E-2"/>
                </c:manualLayout>
              </c:layout>
              <c:dLblPos val="bestFit"/>
              <c:showVal val="1"/>
              <c:showCatName val="1"/>
              <c:separator>
</c:separator>
            </c:dLbl>
            <c:dLbl>
              <c:idx val="3"/>
              <c:layout>
                <c:manualLayout>
                  <c:x val="-7.2080923512879676E-3"/>
                  <c:y val="-2.6663272694362337E-2"/>
                </c:manualLayout>
              </c:layout>
              <c:dLblPos val="bestFit"/>
              <c:showVal val="1"/>
              <c:showCatName val="1"/>
              <c:separator>
</c:separator>
            </c:dLbl>
            <c:dLbl>
              <c:idx val="5"/>
              <c:layout>
                <c:manualLayout>
                  <c:x val="5.7187917299811571E-3"/>
                  <c:y val="-6.5473261154856005E-4"/>
                </c:manualLayout>
              </c:layout>
              <c:tx>
                <c:rich>
                  <a:bodyPr/>
                  <a:lstStyle/>
                  <a:p>
                    <a:r>
                      <a:rPr lang="en-US" baseline="0" dirty="0" smtClean="0">
                        <a:solidFill>
                          <a:srgbClr val="FFFF00"/>
                        </a:solidFill>
                      </a:rPr>
                      <a:t>Idiopathic Pulmonary Arterial Hypertension</a:t>
                    </a:r>
                    <a:r>
                      <a:rPr lang="en-US" baseline="0" dirty="0">
                        <a:solidFill>
                          <a:srgbClr val="FFFF00"/>
                        </a:solidFill>
                      </a:rPr>
                      <a:t>
27%</a:t>
                    </a:r>
                  </a:p>
                </c:rich>
              </c:tx>
              <c:dLblPos val="bestFit"/>
              <c:showVal val="1"/>
              <c:showCatName val="1"/>
              <c:separator>
</c:separator>
            </c:dLbl>
            <c:dLbl>
              <c:idx val="6"/>
              <c:layout>
                <c:manualLayout>
                  <c:x val="2.1726244396441587E-2"/>
                  <c:y val="-8.9409675083718013E-2"/>
                </c:manualLayout>
              </c:layout>
              <c:dLblPos val="bestFit"/>
              <c:showVal val="1"/>
              <c:showCatName val="1"/>
              <c:separator>
</c:separator>
            </c:dLbl>
            <c:dLbl>
              <c:idx val="7"/>
              <c:layout>
                <c:manualLayout>
                  <c:x val="1.0393758855364321E-2"/>
                  <c:y val="-3.3513892659969409E-2"/>
                </c:manualLayout>
              </c:layout>
              <c:dLblPos val="bestFit"/>
              <c:showVal val="1"/>
              <c:showCatName val="1"/>
              <c:separator>
</c:separator>
            </c:dLbl>
            <c:dLbl>
              <c:idx val="8"/>
              <c:layout>
                <c:manualLayout>
                  <c:x val="5.7646026154625524E-2"/>
                  <c:y val="4.5058645013123393E-2"/>
                </c:manualLayout>
              </c:layout>
              <c:dLblPos val="bestFit"/>
              <c:showVal val="1"/>
              <c:showCatName val="1"/>
              <c:separator>
</c:separator>
            </c:dLbl>
            <c:numFmt formatCode="0%" sourceLinked="0"/>
            <c:txPr>
              <a:bodyPr/>
              <a:lstStyle/>
              <a:p>
                <a:pPr>
                  <a:defRPr sz="1500" b="1">
                    <a:solidFill>
                      <a:srgbClr val="FFFF00"/>
                    </a:solidFill>
                  </a:defRPr>
                </a:pPr>
                <a:endParaRPr lang="en-US"/>
              </a:p>
            </c:txPr>
            <c:dLblPos val="bestFit"/>
            <c:showVal val="1"/>
            <c:showCatName val="1"/>
            <c:separator>
</c:separator>
            <c:showLeaderLines val="1"/>
          </c:dLbls>
          <c:cat>
            <c:strRef>
              <c:f>Sheet1!$A$2:$A$10</c:f>
              <c:strCache>
                <c:ptCount val="9"/>
                <c:pt idx="0">
                  <c:v>Acquired Heart Disease</c:v>
                </c:pt>
                <c:pt idx="1">
                  <c:v>Congenital</c:v>
                </c:pt>
                <c:pt idx="2">
                  <c:v>COPD/A1A</c:v>
                </c:pt>
                <c:pt idx="3">
                  <c:v>Cystic Fibrosis</c:v>
                </c:pt>
                <c:pt idx="4">
                  <c:v>Idiopathic Pulmonary Fibrosis</c:v>
                </c:pt>
                <c:pt idx="5">
                  <c:v>Primary Pulmonary Hypertension</c:v>
                </c:pt>
                <c:pt idx="6">
                  <c:v>Re-Tx</c:v>
                </c:pt>
                <c:pt idx="7">
                  <c:v>Sarcoidosis</c:v>
                </c:pt>
                <c:pt idx="8">
                  <c:v>Other</c:v>
                </c:pt>
              </c:strCache>
            </c:strRef>
          </c:cat>
          <c:val>
            <c:numRef>
              <c:f>Sheet1!$B$2:$B$10</c:f>
              <c:numCache>
                <c:formatCode>0.00%</c:formatCode>
                <c:ptCount val="9"/>
                <c:pt idx="0">
                  <c:v>5.0910000000000032E-2</c:v>
                </c:pt>
                <c:pt idx="1">
                  <c:v>0.35606000000000032</c:v>
                </c:pt>
                <c:pt idx="2">
                  <c:v>6.0784000000000123E-2</c:v>
                </c:pt>
                <c:pt idx="3">
                  <c:v>0.13977000000000001</c:v>
                </c:pt>
                <c:pt idx="4">
                  <c:v>3.6717000000000041E-2</c:v>
                </c:pt>
                <c:pt idx="5">
                  <c:v>0.27461000000000002</c:v>
                </c:pt>
                <c:pt idx="6">
                  <c:v>1.8204000000000043E-2</c:v>
                </c:pt>
                <c:pt idx="7">
                  <c:v>1.6662000000000041E-2</c:v>
                </c:pt>
                <c:pt idx="8">
                  <c:v>4.6281999999999976E-2</c:v>
                </c:pt>
              </c:numCache>
            </c:numRef>
          </c:val>
        </c:ser>
        <c:dLbls>
          <c:showVal val="1"/>
        </c:dLbls>
      </c:pie3DChart>
    </c:plotArea>
    <c:plotVisOnly val="1"/>
    <c:dispBlanksAs val="zero"/>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4105499507874015"/>
        </c:manualLayout>
      </c:layout>
      <c:scatterChart>
        <c:scatterStyle val="lineMarker"/>
        <c:ser>
          <c:idx val="0"/>
          <c:order val="0"/>
          <c:tx>
            <c:strRef>
              <c:f>Sheet1!$B$1</c:f>
              <c:strCache>
                <c:ptCount val="1"/>
                <c:pt idx="0">
                  <c:v>Other Congenital (N = 331)</c:v>
                </c:pt>
              </c:strCache>
            </c:strRef>
          </c:tx>
          <c:spPr>
            <a:ln w="41275">
              <a:solidFill>
                <a:srgbClr val="4DEAF1"/>
              </a:solidFill>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79.153999999999982</c:v>
                </c:pt>
                <c:pt idx="2">
                  <c:v>73.962000000000003</c:v>
                </c:pt>
                <c:pt idx="3">
                  <c:v>69.956999999999994</c:v>
                </c:pt>
                <c:pt idx="4">
                  <c:v>67.182999999999979</c:v>
                </c:pt>
                <c:pt idx="5">
                  <c:v>65.025999999999982</c:v>
                </c:pt>
                <c:pt idx="6">
                  <c:v>65.025999999999982</c:v>
                </c:pt>
                <c:pt idx="7">
                  <c:v>64.410000000000025</c:v>
                </c:pt>
                <c:pt idx="8">
                  <c:v>63.793000000000013</c:v>
                </c:pt>
                <c:pt idx="9">
                  <c:v>63.484999999999999</c:v>
                </c:pt>
                <c:pt idx="10">
                  <c:v>62.253</c:v>
                </c:pt>
                <c:pt idx="11">
                  <c:v>61.633000000000003</c:v>
                </c:pt>
                <c:pt idx="12">
                  <c:v>60.085000000000001</c:v>
                </c:pt>
                <c:pt idx="13">
                  <c:v>54.008000000000003</c:v>
                </c:pt>
                <c:pt idx="14">
                  <c:v>50.06</c:v>
                </c:pt>
                <c:pt idx="15">
                  <c:v>48.062000000000012</c:v>
                </c:pt>
                <c:pt idx="16">
                  <c:v>44.034000000000006</c:v>
                </c:pt>
                <c:pt idx="17">
                  <c:v>41.507000000000005</c:v>
                </c:pt>
                <c:pt idx="18">
                  <c:v>40.913999999999994</c:v>
                </c:pt>
                <c:pt idx="19">
                  <c:v>38.312999999999995</c:v>
                </c:pt>
                <c:pt idx="20">
                  <c:v>33.809000000000005</c:v>
                </c:pt>
                <c:pt idx="21">
                  <c:v>32.964000000000006</c:v>
                </c:pt>
                <c:pt idx="22">
                  <c:v>32.964000000000006</c:v>
                </c:pt>
                <c:pt idx="23">
                  <c:v>32.964000000000006</c:v>
                </c:pt>
                <c:pt idx="24">
                  <c:v>31.132000000000001</c:v>
                </c:pt>
              </c:numCache>
            </c:numRef>
          </c:yVal>
        </c:ser>
        <c:ser>
          <c:idx val="1"/>
          <c:order val="1"/>
          <c:tx>
            <c:strRef>
              <c:f>Sheet1!$C$1</c:f>
              <c:strCache>
                <c:ptCount val="1"/>
                <c:pt idx="0">
                  <c:v>Eisenmenger's Syndrome  (N = 630)</c:v>
                </c:pt>
              </c:strCache>
            </c:strRef>
          </c:tx>
          <c:spPr>
            <a:ln w="41275">
              <a:solidFill>
                <a:srgbClr val="FF00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80.435000000000002</c:v>
                </c:pt>
                <c:pt idx="2">
                  <c:v>77.232000000000014</c:v>
                </c:pt>
                <c:pt idx="3">
                  <c:v>74.827999999999989</c:v>
                </c:pt>
                <c:pt idx="4">
                  <c:v>73.546999999999997</c:v>
                </c:pt>
                <c:pt idx="5">
                  <c:v>72.745000000000005</c:v>
                </c:pt>
                <c:pt idx="6">
                  <c:v>71.943000000000026</c:v>
                </c:pt>
                <c:pt idx="7">
                  <c:v>70.334999999999994</c:v>
                </c:pt>
                <c:pt idx="8">
                  <c:v>69.69</c:v>
                </c:pt>
                <c:pt idx="9">
                  <c:v>68.721999999999994</c:v>
                </c:pt>
                <c:pt idx="10">
                  <c:v>68.400000000000006</c:v>
                </c:pt>
                <c:pt idx="11">
                  <c:v>68.236999999999995</c:v>
                </c:pt>
                <c:pt idx="12">
                  <c:v>68.074999999999989</c:v>
                </c:pt>
                <c:pt idx="13">
                  <c:v>60.306999999999995</c:v>
                </c:pt>
                <c:pt idx="14">
                  <c:v>56.519000000000005</c:v>
                </c:pt>
                <c:pt idx="15">
                  <c:v>53.806999999999995</c:v>
                </c:pt>
                <c:pt idx="16">
                  <c:v>51.343999999999994</c:v>
                </c:pt>
                <c:pt idx="17">
                  <c:v>49.008000000000003</c:v>
                </c:pt>
                <c:pt idx="18">
                  <c:v>45.753</c:v>
                </c:pt>
                <c:pt idx="19">
                  <c:v>43.411999999999999</c:v>
                </c:pt>
                <c:pt idx="20">
                  <c:v>40.355999999999995</c:v>
                </c:pt>
                <c:pt idx="21">
                  <c:v>37.875</c:v>
                </c:pt>
                <c:pt idx="22">
                  <c:v>34.436</c:v>
                </c:pt>
                <c:pt idx="23">
                  <c:v>32.439</c:v>
                </c:pt>
                <c:pt idx="24">
                  <c:v>31.8</c:v>
                </c:pt>
                <c:pt idx="25">
                  <c:v>30.77</c:v>
                </c:pt>
                <c:pt idx="26">
                  <c:v>28.501999999999999</c:v>
                </c:pt>
                <c:pt idx="27">
                  <c:v>27.219000000000001</c:v>
                </c:pt>
                <c:pt idx="28">
                  <c:v>25.738</c:v>
                </c:pt>
                <c:pt idx="29">
                  <c:v>25.042999999999989</c:v>
                </c:pt>
                <c:pt idx="30">
                  <c:v>23.954000000000001</c:v>
                </c:pt>
              </c:numCache>
            </c:numRef>
          </c:yVal>
        </c:ser>
        <c:ser>
          <c:idx val="2"/>
          <c:order val="2"/>
          <c:tx>
            <c:strRef>
              <c:f>Sheet1!$D$1</c:f>
              <c:strCache>
                <c:ptCount val="1"/>
                <c:pt idx="0">
                  <c:v>IPAH (N = 653)</c:v>
                </c:pt>
              </c:strCache>
            </c:strRef>
          </c:tx>
          <c:spPr>
            <a:ln w="41275">
              <a:solidFill>
                <a:srgbClr val="00FF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83.873999999999981</c:v>
                </c:pt>
                <c:pt idx="2">
                  <c:v>78.311000000000007</c:v>
                </c:pt>
                <c:pt idx="3">
                  <c:v>76.603999999999999</c:v>
                </c:pt>
                <c:pt idx="4">
                  <c:v>74.427999999999997</c:v>
                </c:pt>
                <c:pt idx="5">
                  <c:v>73.650999999999982</c:v>
                </c:pt>
                <c:pt idx="6">
                  <c:v>72.871999999999986</c:v>
                </c:pt>
                <c:pt idx="7">
                  <c:v>71.938000000000002</c:v>
                </c:pt>
                <c:pt idx="8">
                  <c:v>71.157999999999987</c:v>
                </c:pt>
                <c:pt idx="9">
                  <c:v>70.846000000000004</c:v>
                </c:pt>
                <c:pt idx="10">
                  <c:v>70.69</c:v>
                </c:pt>
                <c:pt idx="11">
                  <c:v>69.596000000000004</c:v>
                </c:pt>
                <c:pt idx="12">
                  <c:v>69.283000000000001</c:v>
                </c:pt>
                <c:pt idx="13">
                  <c:v>62.267000000000003</c:v>
                </c:pt>
                <c:pt idx="14">
                  <c:v>56.548000000000002</c:v>
                </c:pt>
                <c:pt idx="15">
                  <c:v>51.362000000000002</c:v>
                </c:pt>
                <c:pt idx="16">
                  <c:v>48.628000000000107</c:v>
                </c:pt>
                <c:pt idx="17">
                  <c:v>45.829000000000001</c:v>
                </c:pt>
                <c:pt idx="18">
                  <c:v>43.537000000000006</c:v>
                </c:pt>
                <c:pt idx="19">
                  <c:v>41.107000000000006</c:v>
                </c:pt>
                <c:pt idx="20">
                  <c:v>37.983999999999995</c:v>
                </c:pt>
                <c:pt idx="21">
                  <c:v>35.448</c:v>
                </c:pt>
                <c:pt idx="22">
                  <c:v>31.672999999999988</c:v>
                </c:pt>
                <c:pt idx="23">
                  <c:v>29.827999999999999</c:v>
                </c:pt>
                <c:pt idx="24">
                  <c:v>27.456</c:v>
                </c:pt>
                <c:pt idx="25">
                  <c:v>26.118000000000031</c:v>
                </c:pt>
                <c:pt idx="26">
                  <c:v>24.927</c:v>
                </c:pt>
                <c:pt idx="27">
                  <c:v>22.824000000000005</c:v>
                </c:pt>
                <c:pt idx="28">
                  <c:v>21.946000000000002</c:v>
                </c:pt>
                <c:pt idx="29">
                  <c:v>21.946000000000002</c:v>
                </c:pt>
                <c:pt idx="30">
                  <c:v>21.946000000000002</c:v>
                </c:pt>
              </c:numCache>
            </c:numRef>
          </c:yVal>
        </c:ser>
        <c:axId val="127912192"/>
        <c:axId val="117043968"/>
      </c:scatterChart>
      <c:valAx>
        <c:axId val="127912192"/>
        <c:scaling>
          <c:orientation val="minMax"/>
          <c:max val="19"/>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17043968"/>
        <c:crosses val="autoZero"/>
        <c:crossBetween val="midCat"/>
        <c:majorUnit val="1"/>
      </c:valAx>
      <c:valAx>
        <c:axId val="117043968"/>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27912192"/>
        <c:crosses val="autoZero"/>
        <c:crossBetween val="midCat"/>
        <c:majorUnit val="25"/>
      </c:valAx>
      <c:spPr>
        <a:solidFill>
          <a:schemeClr val="bg2"/>
        </a:solidFill>
        <a:ln>
          <a:solidFill>
            <a:schemeClr val="tx1"/>
          </a:solidFill>
        </a:ln>
      </c:spPr>
    </c:plotArea>
    <c:legend>
      <c:legendPos val="r"/>
      <c:layout>
        <c:manualLayout>
          <c:xMode val="edge"/>
          <c:yMode val="edge"/>
          <c:x val="0.52195421921817609"/>
          <c:y val="5.0540809414951961E-2"/>
          <c:w val="0.42398973358418796"/>
          <c:h val="0.2336068072136138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3794682922699193"/>
        </c:manualLayout>
      </c:layout>
      <c:scatterChart>
        <c:scatterStyle val="lineMarker"/>
        <c:ser>
          <c:idx val="0"/>
          <c:order val="0"/>
          <c:tx>
            <c:strRef>
              <c:f>Sheet1!$B$1</c:f>
              <c:strCache>
                <c:ptCount val="1"/>
                <c:pt idx="0">
                  <c:v>Other Congenital (N = 194)</c:v>
                </c:pt>
              </c:strCache>
            </c:strRef>
          </c:tx>
          <c:spPr>
            <a:ln w="41275">
              <a:solidFill>
                <a:srgbClr val="4DEAF1"/>
              </a:solidFill>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Sheet1!$B$2:$B$32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89.885999999999981</c:v>
                </c:pt>
                <c:pt idx="14">
                  <c:v>83.316000000000003</c:v>
                </c:pt>
                <c:pt idx="15">
                  <c:v>79.991000000000213</c:v>
                </c:pt>
                <c:pt idx="16">
                  <c:v>73.286000000000001</c:v>
                </c:pt>
                <c:pt idx="17">
                  <c:v>69.08</c:v>
                </c:pt>
                <c:pt idx="18">
                  <c:v>68.093000000000004</c:v>
                </c:pt>
                <c:pt idx="19">
                  <c:v>63.765000000000107</c:v>
                </c:pt>
                <c:pt idx="20">
                  <c:v>56.269000000000013</c:v>
                </c:pt>
                <c:pt idx="21">
                  <c:v>54.862000000000002</c:v>
                </c:pt>
                <c:pt idx="22">
                  <c:v>54.862000000000002</c:v>
                </c:pt>
                <c:pt idx="23">
                  <c:v>54.862000000000002</c:v>
                </c:pt>
                <c:pt idx="24">
                  <c:v>51.813999999999993</c:v>
                </c:pt>
              </c:numCache>
            </c:numRef>
          </c:yVal>
        </c:ser>
        <c:ser>
          <c:idx val="1"/>
          <c:order val="1"/>
          <c:tx>
            <c:strRef>
              <c:f>Sheet1!$C$1</c:f>
              <c:strCache>
                <c:ptCount val="1"/>
                <c:pt idx="0">
                  <c:v>Eisenmenger's Syndrome  (N = 420)</c:v>
                </c:pt>
              </c:strCache>
            </c:strRef>
          </c:tx>
          <c:spPr>
            <a:ln w="41275">
              <a:solidFill>
                <a:srgbClr val="FF00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Sheet1!$C$2:$C$32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88.588999999999999</c:v>
                </c:pt>
                <c:pt idx="14">
                  <c:v>83.024000000000001</c:v>
                </c:pt>
                <c:pt idx="15">
                  <c:v>79.040000000000006</c:v>
                </c:pt>
                <c:pt idx="16">
                  <c:v>75.423000000000002</c:v>
                </c:pt>
                <c:pt idx="17">
                  <c:v>71.991000000000213</c:v>
                </c:pt>
                <c:pt idx="18">
                  <c:v>67.209000000000003</c:v>
                </c:pt>
                <c:pt idx="19">
                  <c:v>63.771000000000001</c:v>
                </c:pt>
                <c:pt idx="20">
                  <c:v>59.281000000000006</c:v>
                </c:pt>
                <c:pt idx="21">
                  <c:v>55.637</c:v>
                </c:pt>
                <c:pt idx="22">
                  <c:v>50.586000000000006</c:v>
                </c:pt>
                <c:pt idx="23">
                  <c:v>47.652000000000001</c:v>
                </c:pt>
                <c:pt idx="24">
                  <c:v>46.713000000000001</c:v>
                </c:pt>
                <c:pt idx="25">
                  <c:v>45.2</c:v>
                </c:pt>
                <c:pt idx="26">
                  <c:v>41.869</c:v>
                </c:pt>
                <c:pt idx="27">
                  <c:v>39.983999999999995</c:v>
                </c:pt>
                <c:pt idx="28">
                  <c:v>37.808</c:v>
                </c:pt>
                <c:pt idx="29">
                  <c:v>36.787000000000006</c:v>
                </c:pt>
                <c:pt idx="30">
                  <c:v>35.187000000000005</c:v>
                </c:pt>
              </c:numCache>
            </c:numRef>
          </c:yVal>
        </c:ser>
        <c:ser>
          <c:idx val="2"/>
          <c:order val="2"/>
          <c:tx>
            <c:strRef>
              <c:f>Sheet1!$D$1</c:f>
              <c:strCache>
                <c:ptCount val="1"/>
                <c:pt idx="0">
                  <c:v>IPAH (N = 442)</c:v>
                </c:pt>
              </c:strCache>
            </c:strRef>
          </c:tx>
          <c:spPr>
            <a:ln w="41275">
              <a:solidFill>
                <a:srgbClr val="00FF00"/>
              </a:solidFill>
              <a:prstDash val="solid"/>
            </a:ln>
          </c:spPr>
          <c:marker>
            <c:symbol val="none"/>
          </c:marker>
          <c:xVal>
            <c:numRef>
              <c:f>Sheet1!$A$2:$A$32</c:f>
              <c:numCache>
                <c:formatCode>General</c:formatCode>
                <c:ptCount val="31"/>
                <c:pt idx="0">
                  <c:v>0</c:v>
                </c:pt>
                <c:pt idx="1">
                  <c:v>8.3300000000000041E-2</c:v>
                </c:pt>
                <c:pt idx="2">
                  <c:v>0.16669999999999999</c:v>
                </c:pt>
                <c:pt idx="3">
                  <c:v>0.25</c:v>
                </c:pt>
                <c:pt idx="4">
                  <c:v>0.33330000000000143</c:v>
                </c:pt>
                <c:pt idx="5">
                  <c:v>0.41670000000000001</c:v>
                </c:pt>
                <c:pt idx="6">
                  <c:v>0.5</c:v>
                </c:pt>
                <c:pt idx="7">
                  <c:v>0.58329999999999949</c:v>
                </c:pt>
                <c:pt idx="8">
                  <c:v>0.66670000000000262</c:v>
                </c:pt>
                <c:pt idx="9">
                  <c:v>0.75000000000000178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numCache>
            </c:numRef>
          </c:xVal>
          <c:yVal>
            <c:numRef>
              <c:f>Sheet1!$D$2:$D$32</c:f>
              <c:numCache>
                <c:formatCode>General</c:formatCode>
                <c:ptCount val="31"/>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89.872999999999948</c:v>
                </c:pt>
                <c:pt idx="14">
                  <c:v>81.617999999999995</c:v>
                </c:pt>
                <c:pt idx="15">
                  <c:v>74.132999999999981</c:v>
                </c:pt>
                <c:pt idx="16">
                  <c:v>70.185999999999979</c:v>
                </c:pt>
                <c:pt idx="17">
                  <c:v>66.147000000000006</c:v>
                </c:pt>
                <c:pt idx="18">
                  <c:v>62.839000000000006</c:v>
                </c:pt>
                <c:pt idx="19">
                  <c:v>59.332000000000001</c:v>
                </c:pt>
                <c:pt idx="20">
                  <c:v>54.824000000000005</c:v>
                </c:pt>
                <c:pt idx="21">
                  <c:v>51.163000000000011</c:v>
                </c:pt>
                <c:pt idx="22">
                  <c:v>45.716000000000001</c:v>
                </c:pt>
                <c:pt idx="23">
                  <c:v>43.052</c:v>
                </c:pt>
                <c:pt idx="24">
                  <c:v>39.629000000000012</c:v>
                </c:pt>
                <c:pt idx="25">
                  <c:v>37.697000000000003</c:v>
                </c:pt>
                <c:pt idx="26">
                  <c:v>35.978000000000002</c:v>
                </c:pt>
                <c:pt idx="27">
                  <c:v>32.943000000000005</c:v>
                </c:pt>
                <c:pt idx="28">
                  <c:v>31.675999999999988</c:v>
                </c:pt>
                <c:pt idx="29">
                  <c:v>31.675999999999988</c:v>
                </c:pt>
                <c:pt idx="30">
                  <c:v>31.675999999999988</c:v>
                </c:pt>
              </c:numCache>
            </c:numRef>
          </c:yVal>
        </c:ser>
        <c:axId val="117758592"/>
        <c:axId val="117789440"/>
      </c:scatterChart>
      <c:valAx>
        <c:axId val="117758592"/>
        <c:scaling>
          <c:orientation val="minMax"/>
          <c:max val="19"/>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17789440"/>
        <c:crosses val="autoZero"/>
        <c:crossBetween val="midCat"/>
        <c:majorUnit val="1"/>
      </c:valAx>
      <c:valAx>
        <c:axId val="11778944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17758592"/>
        <c:crosses val="autoZero"/>
        <c:crossBetween val="midCat"/>
        <c:majorUnit val="25"/>
      </c:valAx>
      <c:spPr>
        <a:solidFill>
          <a:schemeClr val="bg2"/>
        </a:solidFill>
        <a:ln>
          <a:solidFill>
            <a:schemeClr val="tx1"/>
          </a:solidFill>
        </a:ln>
      </c:spPr>
    </c:plotArea>
    <c:legend>
      <c:legendPos val="r"/>
      <c:layout>
        <c:manualLayout>
          <c:xMode val="edge"/>
          <c:yMode val="edge"/>
          <c:x val="0.54702796553085731"/>
          <c:y val="5.0540809414951857E-2"/>
          <c:w val="0.41514017606206338"/>
          <c:h val="0.22285411904157137"/>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08E-2"/>
          <c:w val="0.89292662330252193"/>
          <c:h val="0.86213421415543601"/>
        </c:manualLayout>
      </c:layout>
      <c:barChart>
        <c:barDir val="col"/>
        <c:grouping val="percentStacked"/>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4.3478260869565313E-3"/>
                  <c:y val="0.15707727212064593"/>
                </c:manualLayout>
              </c:layout>
              <c:dLblPos val="ctr"/>
              <c:showCatName val="1"/>
            </c:dLbl>
            <c:dLbl>
              <c:idx val="1"/>
              <c:layout>
                <c:manualLayout>
                  <c:x val="2.8985507246376812E-3"/>
                  <c:y val="0.19633540767081534"/>
                </c:manualLayout>
              </c:layout>
              <c:dLblPos val="ctr"/>
              <c:showCatName val="1"/>
            </c:dLbl>
            <c:dLbl>
              <c:idx val="2"/>
              <c:layout>
                <c:manualLayout>
                  <c:x val="1.3043478260869646E-2"/>
                  <c:y val="0.20627846922360513"/>
                </c:manualLayout>
              </c:layout>
              <c:dLblPos val="ctr"/>
              <c:showCatName val="1"/>
            </c:dLbl>
            <c:txPr>
              <a:bodyPr/>
              <a:lstStyle/>
              <a:p>
                <a:pPr>
                  <a:defRPr sz="1500" b="1"/>
                </a:pPr>
                <a:endParaRPr lang="en-US"/>
              </a:p>
            </c:txPr>
            <c:dLblPos val="inBase"/>
            <c:showCatName val="1"/>
          </c:dLbls>
          <c:cat>
            <c:strRef>
              <c:f>Sheet1!$B$1:$E$1</c:f>
              <c:strCache>
                <c:ptCount val="4"/>
                <c:pt idx="0">
                  <c:v>1 Year  (N = 172)</c:v>
                </c:pt>
                <c:pt idx="1">
                  <c:v>2 Years  (N = 129)</c:v>
                </c:pt>
                <c:pt idx="2">
                  <c:v>3 Years  (N = 110)</c:v>
                </c:pt>
                <c:pt idx="3">
                  <c:v>Column2</c:v>
                </c:pt>
              </c:strCache>
            </c:strRef>
          </c:cat>
          <c:val>
            <c:numRef>
              <c:f>Sheet1!$B$2:$E$2</c:f>
              <c:numCache>
                <c:formatCode>General</c:formatCode>
                <c:ptCount val="4"/>
                <c:pt idx="0">
                  <c:v>42</c:v>
                </c:pt>
                <c:pt idx="1">
                  <c:v>44</c:v>
                </c:pt>
                <c:pt idx="2">
                  <c:v>40</c:v>
                </c:pt>
              </c:numCache>
            </c:numRef>
          </c:val>
        </c:ser>
        <c:ser>
          <c:idx val="1"/>
          <c:order val="1"/>
          <c:tx>
            <c:strRef>
              <c:f>Sheet1!$A$3</c:f>
              <c:strCache>
                <c:ptCount val="1"/>
                <c:pt idx="0">
                  <c:v>90%</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Sheet1!$B$1:$E$1</c:f>
              <c:strCache>
                <c:ptCount val="4"/>
                <c:pt idx="0">
                  <c:v>1 Year  (N = 172)</c:v>
                </c:pt>
                <c:pt idx="1">
                  <c:v>2 Years  (N = 129)</c:v>
                </c:pt>
                <c:pt idx="2">
                  <c:v>3 Years  (N = 110)</c:v>
                </c:pt>
                <c:pt idx="3">
                  <c:v>Column2</c:v>
                </c:pt>
              </c:strCache>
            </c:strRef>
          </c:cat>
          <c:val>
            <c:numRef>
              <c:f>Sheet1!$B$3:$E$3</c:f>
              <c:numCache>
                <c:formatCode>General</c:formatCode>
                <c:ptCount val="4"/>
                <c:pt idx="0">
                  <c:v>56</c:v>
                </c:pt>
                <c:pt idx="1">
                  <c:v>36</c:v>
                </c:pt>
                <c:pt idx="2">
                  <c:v>25</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Sheet1!$B$4:$E$4</c:f>
              <c:numCache>
                <c:formatCode>General</c:formatCode>
                <c:ptCount val="4"/>
                <c:pt idx="0">
                  <c:v>31</c:v>
                </c:pt>
                <c:pt idx="1">
                  <c:v>24</c:v>
                </c:pt>
                <c:pt idx="2">
                  <c:v>20</c:v>
                </c:pt>
              </c:numCache>
            </c:numRef>
          </c:val>
        </c:ser>
        <c:ser>
          <c:idx val="3"/>
          <c:order val="3"/>
          <c:tx>
            <c:strRef>
              <c:f>Sheet1!$A$5</c:f>
              <c:strCache>
                <c:ptCount val="1"/>
                <c:pt idx="0">
                  <c:v>70%</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Sheet1!$B$1:$E$1</c:f>
              <c:strCache>
                <c:ptCount val="4"/>
                <c:pt idx="0">
                  <c:v>1 Year  (N = 172)</c:v>
                </c:pt>
                <c:pt idx="1">
                  <c:v>2 Years  (N = 129)</c:v>
                </c:pt>
                <c:pt idx="2">
                  <c:v>3 Years  (N = 110)</c:v>
                </c:pt>
                <c:pt idx="3">
                  <c:v>Column2</c:v>
                </c:pt>
              </c:strCache>
            </c:strRef>
          </c:cat>
          <c:val>
            <c:numRef>
              <c:f>Sheet1!$B$5:$E$5</c:f>
              <c:numCache>
                <c:formatCode>General</c:formatCode>
                <c:ptCount val="4"/>
                <c:pt idx="0">
                  <c:v>10</c:v>
                </c:pt>
                <c:pt idx="1">
                  <c:v>11</c:v>
                </c:pt>
                <c:pt idx="2">
                  <c:v>16</c:v>
                </c:pt>
              </c:numCache>
            </c:numRef>
          </c:val>
        </c:ser>
        <c:ser>
          <c:idx val="4"/>
          <c:order val="4"/>
          <c:tx>
            <c:strRef>
              <c:f>Sheet1!$A$6</c:f>
              <c:strCache>
                <c:ptCount val="1"/>
                <c:pt idx="0">
                  <c:v>60%</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Sheet1!$B$6:$E$6</c:f>
              <c:numCache>
                <c:formatCode>General</c:formatCode>
                <c:ptCount val="4"/>
                <c:pt idx="0">
                  <c:v>7</c:v>
                </c:pt>
                <c:pt idx="1">
                  <c:v>5</c:v>
                </c:pt>
                <c:pt idx="2">
                  <c:v>4</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Sheet1!$B$7:$E$7</c:f>
              <c:numCache>
                <c:formatCode>General</c:formatCode>
                <c:ptCount val="4"/>
                <c:pt idx="0">
                  <c:v>6</c:v>
                </c:pt>
                <c:pt idx="1">
                  <c:v>5</c:v>
                </c:pt>
                <c:pt idx="2">
                  <c:v>1</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Sheet1!$B$8:$E$8</c:f>
              <c:numCache>
                <c:formatCode>General</c:formatCode>
                <c:ptCount val="4"/>
                <c:pt idx="0">
                  <c:v>6</c:v>
                </c:pt>
                <c:pt idx="1">
                  <c:v>2</c:v>
                </c:pt>
                <c:pt idx="2">
                  <c:v>1</c:v>
                </c:pt>
              </c:numCache>
            </c:numRef>
          </c:val>
        </c:ser>
        <c:ser>
          <c:idx val="7"/>
          <c:order val="7"/>
          <c:tx>
            <c:strRef>
              <c:f>Sheet1!$A$9</c:f>
              <c:strCache>
                <c:ptCount val="1"/>
                <c:pt idx="0">
                  <c:v>30%</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Sheet1!$B$9:$E$9</c:f>
              <c:numCache>
                <c:formatCode>General</c:formatCode>
                <c:ptCount val="4"/>
                <c:pt idx="0">
                  <c:v>2</c:v>
                </c:pt>
                <c:pt idx="1">
                  <c:v>0</c:v>
                </c:pt>
                <c:pt idx="2">
                  <c:v>0</c:v>
                </c:pt>
              </c:numCache>
            </c:numRef>
          </c:val>
        </c:ser>
        <c:ser>
          <c:idx val="8"/>
          <c:order val="8"/>
          <c:tx>
            <c:strRef>
              <c:f>Sheet1!$A$10</c:f>
              <c:strCache>
                <c:ptCount val="1"/>
                <c:pt idx="0">
                  <c:v>20%</c:v>
                </c:pt>
              </c:strCache>
            </c:strRef>
          </c:tx>
          <c:spPr>
            <a:gradFill>
              <a:gsLst>
                <a:gs pos="0">
                  <a:srgbClr val="CC6600"/>
                </a:gs>
                <a:gs pos="50000">
                  <a:srgbClr val="FF9900"/>
                </a:gs>
                <a:gs pos="100000">
                  <a:srgbClr val="CC6600"/>
                </a:gs>
              </a:gsLst>
              <a:lin ang="10800000" scaled="1"/>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Sheet1!$B$10:$E$10</c:f>
              <c:numCache>
                <c:formatCode>General</c:formatCode>
                <c:ptCount val="4"/>
                <c:pt idx="0">
                  <c:v>8</c:v>
                </c:pt>
                <c:pt idx="1">
                  <c:v>1</c:v>
                </c:pt>
                <c:pt idx="2">
                  <c:v>1</c:v>
                </c:pt>
              </c:numCache>
            </c:numRef>
          </c:val>
        </c:ser>
        <c:ser>
          <c:idx val="9"/>
          <c:order val="9"/>
          <c:tx>
            <c:strRef>
              <c:f>Sheet1!$A$11</c:f>
              <c:strCache>
                <c:ptCount val="1"/>
                <c:pt idx="0">
                  <c:v>10%</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strRef>
              <c:f>Sheet1!$B$1:$E$1</c:f>
              <c:strCache>
                <c:ptCount val="4"/>
                <c:pt idx="0">
                  <c:v>1 Year  (N = 172)</c:v>
                </c:pt>
                <c:pt idx="1">
                  <c:v>2 Years  (N = 129)</c:v>
                </c:pt>
                <c:pt idx="2">
                  <c:v>3 Years  (N = 110)</c:v>
                </c:pt>
                <c:pt idx="3">
                  <c:v>Column2</c:v>
                </c:pt>
              </c:strCache>
            </c:strRef>
          </c:cat>
          <c:val>
            <c:numRef>
              <c:f>Sheet1!$B$11:$E$11</c:f>
              <c:numCache>
                <c:formatCode>General</c:formatCode>
                <c:ptCount val="4"/>
                <c:pt idx="0">
                  <c:v>4</c:v>
                </c:pt>
                <c:pt idx="1">
                  <c:v>1</c:v>
                </c:pt>
                <c:pt idx="2">
                  <c:v>2</c:v>
                </c:pt>
              </c:numCache>
            </c:numRef>
          </c:val>
        </c:ser>
        <c:gapWidth val="100"/>
        <c:overlap val="100"/>
        <c:axId val="118153984"/>
        <c:axId val="118155520"/>
      </c:barChart>
      <c:catAx>
        <c:axId val="118153984"/>
        <c:scaling>
          <c:orientation val="minMax"/>
        </c:scaling>
        <c:delete val="1"/>
        <c:axPos val="b"/>
        <c:tickLblPos val="none"/>
        <c:crossAx val="118155520"/>
        <c:crosses val="autoZero"/>
        <c:auto val="1"/>
        <c:lblAlgn val="ctr"/>
        <c:lblOffset val="100"/>
      </c:catAx>
      <c:valAx>
        <c:axId val="118155520"/>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18153984"/>
        <c:crosses val="autoZero"/>
        <c:crossBetween val="between"/>
        <c:majorUnit val="0.2"/>
      </c:valAx>
      <c:spPr>
        <a:solidFill>
          <a:srgbClr val="000000"/>
        </a:solidFill>
        <a:ln>
          <a:solidFill>
            <a:srgbClr val="FFFFFF"/>
          </a:solidFill>
        </a:ln>
      </c:spPr>
    </c:plotArea>
    <c:legend>
      <c:legendPos val="r"/>
      <c:layout>
        <c:manualLayout>
          <c:xMode val="edge"/>
          <c:yMode val="edge"/>
          <c:x val="0.78278101106926867"/>
          <c:y val="6.6615507807286811E-2"/>
          <c:w val="0.12156681501768812"/>
          <c:h val="0.76224921037415361"/>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22E-2"/>
          <c:w val="0.89292662330252193"/>
          <c:h val="0.86213421415543601"/>
        </c:manualLayout>
      </c:layout>
      <c:barChart>
        <c:barDir val="col"/>
        <c:grouping val="percentStacked"/>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5.7971014492753624E-3"/>
                  <c:y val="0.16837670714889463"/>
                </c:manualLayout>
              </c:layout>
              <c:dLblPos val="ctr"/>
              <c:showCatName val="1"/>
            </c:dLbl>
            <c:dLbl>
              <c:idx val="1"/>
              <c:layout>
                <c:manualLayout>
                  <c:x val="-1.4492753623188421E-3"/>
                  <c:y val="0.20831820810534701"/>
                </c:manualLayout>
              </c:layout>
              <c:dLblPos val="ctr"/>
              <c:showCatName val="1"/>
            </c:dLbl>
            <c:dLbl>
              <c:idx val="2"/>
              <c:layout>
                <c:manualLayout>
                  <c:x val="2.8985507246376812E-3"/>
                  <c:y val="0.22033186529649895"/>
                </c:manualLayout>
              </c:layout>
              <c:dLblPos val="ctr"/>
              <c:showCatName val="1"/>
            </c:dLbl>
            <c:txPr>
              <a:bodyPr/>
              <a:lstStyle/>
              <a:p>
                <a:pPr>
                  <a:defRPr sz="1500" b="1"/>
                </a:pPr>
                <a:endParaRPr lang="en-US"/>
              </a:p>
            </c:txPr>
            <c:dLblPos val="inBase"/>
            <c:showCatName val="1"/>
          </c:dLbls>
          <c:cat>
            <c:strRef>
              <c:f>Sheet1!$B$1:$E$1</c:f>
              <c:strCache>
                <c:ptCount val="4"/>
                <c:pt idx="0">
                  <c:v>1 Year (N = 363)</c:v>
                </c:pt>
                <c:pt idx="1">
                  <c:v>3 Years (N = 257)</c:v>
                </c:pt>
                <c:pt idx="2">
                  <c:v>5 Years (N = 228)</c:v>
                </c:pt>
                <c:pt idx="3">
                  <c:v>Column2</c:v>
                </c:pt>
              </c:strCache>
            </c:strRef>
          </c:cat>
          <c:val>
            <c:numRef>
              <c:f>Sheet1!$B$2:$E$2</c:f>
              <c:numCache>
                <c:formatCode>General</c:formatCode>
                <c:ptCount val="4"/>
                <c:pt idx="0">
                  <c:v>81</c:v>
                </c:pt>
                <c:pt idx="1">
                  <c:v>83</c:v>
                </c:pt>
                <c:pt idx="2">
                  <c:v>78</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Sheet1!$B$1:$E$1</c:f>
              <c:strCache>
                <c:ptCount val="4"/>
                <c:pt idx="0">
                  <c:v>1 Year (N = 363)</c:v>
                </c:pt>
                <c:pt idx="1">
                  <c:v>3 Years (N = 257)</c:v>
                </c:pt>
                <c:pt idx="2">
                  <c:v>5 Years (N = 228)</c:v>
                </c:pt>
                <c:pt idx="3">
                  <c:v>Column2</c:v>
                </c:pt>
              </c:strCache>
            </c:strRef>
          </c:cat>
          <c:val>
            <c:numRef>
              <c:f>Sheet1!$B$3:$E$3</c:f>
              <c:numCache>
                <c:formatCode>General</c:formatCode>
                <c:ptCount val="4"/>
                <c:pt idx="0">
                  <c:v>38</c:v>
                </c:pt>
                <c:pt idx="1">
                  <c:v>22</c:v>
                </c:pt>
                <c:pt idx="2">
                  <c:v>30</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 = 363)</c:v>
                </c:pt>
                <c:pt idx="1">
                  <c:v>3 Years (N = 257)</c:v>
                </c:pt>
                <c:pt idx="2">
                  <c:v>5 Years (N = 228)</c:v>
                </c:pt>
                <c:pt idx="3">
                  <c:v>Column2</c:v>
                </c:pt>
              </c:strCache>
            </c:strRef>
          </c:cat>
          <c:val>
            <c:numRef>
              <c:f>Sheet1!$B$4:$E$4</c:f>
              <c:numCache>
                <c:formatCode>General</c:formatCode>
                <c:ptCount val="4"/>
                <c:pt idx="0">
                  <c:v>227</c:v>
                </c:pt>
                <c:pt idx="1">
                  <c:v>133</c:v>
                </c:pt>
                <c:pt idx="2">
                  <c:v>104</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Sheet1!$B$1:$E$1</c:f>
              <c:strCache>
                <c:ptCount val="4"/>
                <c:pt idx="0">
                  <c:v>1 Year (N = 363)</c:v>
                </c:pt>
                <c:pt idx="1">
                  <c:v>3 Years (N = 257)</c:v>
                </c:pt>
                <c:pt idx="2">
                  <c:v>5 Years (N = 228)</c:v>
                </c:pt>
                <c:pt idx="3">
                  <c:v>Column2</c:v>
                </c:pt>
              </c:strCache>
            </c:strRef>
          </c:cat>
          <c:val>
            <c:numRef>
              <c:f>Sheet1!$B$5:$E$5</c:f>
              <c:numCache>
                <c:formatCode>General</c:formatCode>
                <c:ptCount val="4"/>
                <c:pt idx="0">
                  <c:v>8</c:v>
                </c:pt>
                <c:pt idx="1">
                  <c:v>9</c:v>
                </c:pt>
                <c:pt idx="2">
                  <c:v>9</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cat>
            <c:strRef>
              <c:f>Sheet1!$B$1:$E$1</c:f>
              <c:strCache>
                <c:ptCount val="4"/>
                <c:pt idx="0">
                  <c:v>1 Year (N = 363)</c:v>
                </c:pt>
                <c:pt idx="1">
                  <c:v>3 Years (N = 257)</c:v>
                </c:pt>
                <c:pt idx="2">
                  <c:v>5 Years (N = 228)</c:v>
                </c:pt>
                <c:pt idx="3">
                  <c:v>Column2</c:v>
                </c:pt>
              </c:strCache>
            </c:strRef>
          </c:cat>
          <c:val>
            <c:numRef>
              <c:f>Sheet1!$B$6:$E$6</c:f>
              <c:numCache>
                <c:formatCode>General</c:formatCode>
                <c:ptCount val="4"/>
                <c:pt idx="0">
                  <c:v>9</c:v>
                </c:pt>
                <c:pt idx="1">
                  <c:v>10</c:v>
                </c:pt>
                <c:pt idx="2">
                  <c:v>7</c:v>
                </c:pt>
              </c:numCache>
            </c:numRef>
          </c:val>
        </c:ser>
        <c:gapWidth val="100"/>
        <c:overlap val="100"/>
        <c:axId val="129812352"/>
        <c:axId val="129813888"/>
      </c:barChart>
      <c:catAx>
        <c:axId val="129812352"/>
        <c:scaling>
          <c:orientation val="minMax"/>
        </c:scaling>
        <c:delete val="1"/>
        <c:axPos val="b"/>
        <c:tickLblPos val="none"/>
        <c:crossAx val="129813888"/>
        <c:crosses val="autoZero"/>
        <c:auto val="1"/>
        <c:lblAlgn val="ctr"/>
        <c:lblOffset val="100"/>
      </c:catAx>
      <c:valAx>
        <c:axId val="129813888"/>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29812352"/>
        <c:crosses val="autoZero"/>
        <c:crossBetween val="between"/>
        <c:majorUnit val="0.2"/>
      </c:valAx>
      <c:spPr>
        <a:solidFill>
          <a:srgbClr val="000000"/>
        </a:solidFill>
        <a:ln>
          <a:solidFill>
            <a:srgbClr val="FFFFFF"/>
          </a:solidFill>
        </a:ln>
      </c:spPr>
    </c:plotArea>
    <c:legend>
      <c:legendPos val="r"/>
      <c:layout>
        <c:manualLayout>
          <c:xMode val="edge"/>
          <c:yMode val="edge"/>
          <c:x val="0.7393027501997036"/>
          <c:y val="0.18808443436096414"/>
          <c:w val="0.21721898893073588"/>
          <c:h val="0.52213621602384463"/>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36E-2"/>
          <c:w val="0.89292662330252193"/>
          <c:h val="0.76052760006561682"/>
        </c:manualLayout>
      </c:layout>
      <c:barChart>
        <c:barDir val="col"/>
        <c:grouping val="percentStacked"/>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1746885252624672"/>
                </c:manualLayout>
              </c:layout>
              <c:tx>
                <c:rich>
                  <a:bodyPr/>
                  <a:lstStyle/>
                  <a:p>
                    <a:r>
                      <a:rPr lang="en-US" sz="1400" dirty="0"/>
                      <a:t>1 </a:t>
                    </a:r>
                    <a:r>
                      <a:rPr lang="en-US" sz="1400" dirty="0" smtClean="0"/>
                      <a:t>year                    </a:t>
                    </a:r>
                    <a:r>
                      <a:rPr lang="en-US" sz="1400" dirty="0"/>
                      <a:t>(N = 162)</a:t>
                    </a:r>
                  </a:p>
                </c:rich>
              </c:tx>
              <c:dLblPos val="ctr"/>
              <c:showCatName val="1"/>
            </c:dLbl>
            <c:dLbl>
              <c:idx val="1"/>
              <c:layout>
                <c:manualLayout>
                  <c:x val="2.8985507246376812E-3"/>
                  <c:y val="0.21533628608923977"/>
                </c:manualLayout>
              </c:layout>
              <c:tx>
                <c:rich>
                  <a:bodyPr/>
                  <a:lstStyle/>
                  <a:p>
                    <a:r>
                      <a:rPr lang="en-US" sz="1400" dirty="0"/>
                      <a:t>3 </a:t>
                    </a:r>
                    <a:r>
                      <a:rPr lang="en-US" sz="1400" dirty="0" smtClean="0"/>
                      <a:t>years                  </a:t>
                    </a:r>
                    <a:r>
                      <a:rPr lang="en-US" sz="1400" dirty="0"/>
                      <a:t>(N = 109)</a:t>
                    </a:r>
                  </a:p>
                </c:rich>
              </c:tx>
              <c:dLblPos val="ctr"/>
              <c:showCatName val="1"/>
            </c:dLbl>
            <c:dLbl>
              <c:idx val="2"/>
              <c:layout>
                <c:manualLayout>
                  <c:x val="1.4492753623188421E-3"/>
                  <c:y val="0.22824659612860893"/>
                </c:manualLayout>
              </c:layout>
              <c:tx>
                <c:rich>
                  <a:bodyPr/>
                  <a:lstStyle/>
                  <a:p>
                    <a:r>
                      <a:rPr lang="en-US" sz="1400" dirty="0" smtClean="0"/>
                      <a:t>5 years                  </a:t>
                    </a:r>
                    <a:r>
                      <a:rPr lang="en-US" sz="1400" dirty="0"/>
                      <a:t>(N = 97)</a:t>
                    </a:r>
                  </a:p>
                </c:rich>
              </c:tx>
              <c:dLblPos val="ctr"/>
              <c:showCatName val="1"/>
            </c:dLbl>
            <c:dLbl>
              <c:idx val="5"/>
              <c:layout>
                <c:manualLayout>
                  <c:x val="-1.4492753623188421E-3"/>
                  <c:y val="0.12697752624671857"/>
                </c:manualLayout>
              </c:layout>
              <c:tx>
                <c:rich>
                  <a:bodyPr/>
                  <a:lstStyle/>
                  <a:p>
                    <a:r>
                      <a:rPr lang="en-US" sz="1400" dirty="0"/>
                      <a:t>1 </a:t>
                    </a:r>
                    <a:r>
                      <a:rPr lang="en-US" sz="1400" dirty="0" smtClean="0"/>
                      <a:t>year                       </a:t>
                    </a:r>
                    <a:r>
                      <a:rPr lang="en-US" sz="1400" dirty="0"/>
                      <a:t>(N = 201</a:t>
                    </a:r>
                    <a:r>
                      <a:rPr lang="en-US" dirty="0"/>
                      <a:t>)</a:t>
                    </a:r>
                  </a:p>
                </c:rich>
              </c:tx>
              <c:dLblPos val="ctr"/>
              <c:showCatName val="1"/>
            </c:dLbl>
            <c:dLbl>
              <c:idx val="6"/>
              <c:layout>
                <c:manualLayout>
                  <c:x val="2.8985507246376812E-3"/>
                  <c:y val="0.16200643864829456"/>
                </c:manualLayout>
              </c:layout>
              <c:tx>
                <c:rich>
                  <a:bodyPr/>
                  <a:lstStyle/>
                  <a:p>
                    <a:r>
                      <a:rPr lang="en-US" sz="1400" dirty="0"/>
                      <a:t>3 </a:t>
                    </a:r>
                    <a:r>
                      <a:rPr lang="en-US" sz="1400" dirty="0" smtClean="0"/>
                      <a:t>years                          </a:t>
                    </a:r>
                    <a:r>
                      <a:rPr lang="en-US" sz="1400" dirty="0"/>
                      <a:t>(N = 148)</a:t>
                    </a:r>
                  </a:p>
                </c:rich>
              </c:tx>
              <c:dLblPos val="ctr"/>
              <c:showCatName val="1"/>
            </c:dLbl>
            <c:dLbl>
              <c:idx val="7"/>
              <c:layout>
                <c:manualLayout>
                  <c:x val="4.3478260869566293E-3"/>
                  <c:y val="0.16699475065616856"/>
                </c:manualLayout>
              </c:layout>
              <c:tx>
                <c:rich>
                  <a:bodyPr/>
                  <a:lstStyle/>
                  <a:p>
                    <a:r>
                      <a:rPr lang="en-US" sz="1400" dirty="0"/>
                      <a:t>5 </a:t>
                    </a:r>
                    <a:r>
                      <a:rPr lang="en-US" sz="1400" dirty="0" smtClean="0"/>
                      <a:t>years                  </a:t>
                    </a:r>
                    <a:r>
                      <a:rPr lang="en-US" sz="1400" dirty="0"/>
                      <a:t>(N = 131)</a:t>
                    </a:r>
                  </a:p>
                </c:rich>
              </c:tx>
              <c:dLblPos val="ctr"/>
              <c:showCatName val="1"/>
            </c:dLbl>
            <c:txPr>
              <a:bodyPr/>
              <a:lstStyle/>
              <a:p>
                <a:pPr>
                  <a:defRPr sz="1500" b="1"/>
                </a:pPr>
                <a:endParaRPr lang="en-US"/>
              </a:p>
            </c:txPr>
            <c:dLblPos val="inBase"/>
            <c:showCatName val="1"/>
          </c:dLbls>
          <c:cat>
            <c:strRef>
              <c:f>Sheet1!$B$1:$I$1</c:f>
              <c:strCache>
                <c:ptCount val="8"/>
                <c:pt idx="0">
                  <c:v>1 Year                    (N = 162)</c:v>
                </c:pt>
                <c:pt idx="1">
                  <c:v>3 Years                                   (N = 109)</c:v>
                </c:pt>
                <c:pt idx="2">
                  <c:v>5 Years                  (N = 97)</c:v>
                </c:pt>
                <c:pt idx="3">
                  <c:v>Column1</c:v>
                </c:pt>
                <c:pt idx="4">
                  <c:v>Column2</c:v>
                </c:pt>
                <c:pt idx="5">
                  <c:v>1 Year                       (N = 201)</c:v>
                </c:pt>
                <c:pt idx="6">
                  <c:v>3 Years                          (N = 148)</c:v>
                </c:pt>
                <c:pt idx="7">
                  <c:v>5 Years                  (N = 131)</c:v>
                </c:pt>
              </c:strCache>
            </c:strRef>
          </c:cat>
          <c:val>
            <c:numRef>
              <c:f>Sheet1!$B$2:$I$2</c:f>
              <c:numCache>
                <c:formatCode>General</c:formatCode>
                <c:ptCount val="8"/>
                <c:pt idx="0">
                  <c:v>48</c:v>
                </c:pt>
                <c:pt idx="1">
                  <c:v>44</c:v>
                </c:pt>
                <c:pt idx="2">
                  <c:v>42</c:v>
                </c:pt>
                <c:pt idx="5">
                  <c:v>33</c:v>
                </c:pt>
                <c:pt idx="6">
                  <c:v>39</c:v>
                </c:pt>
                <c:pt idx="7">
                  <c:v>36</c:v>
                </c:pt>
              </c:numCache>
            </c:numRef>
          </c:val>
        </c:ser>
        <c:ser>
          <c:idx val="1"/>
          <c:order val="1"/>
          <c:tx>
            <c:strRef>
              <c:f>Sheet1!$A$3</c:f>
              <c:strCache>
                <c:ptCount val="1"/>
                <c:pt idx="0">
                  <c:v>Working Part Time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Sheet1!$B$1:$I$1</c:f>
              <c:strCache>
                <c:ptCount val="8"/>
                <c:pt idx="0">
                  <c:v>1 Year                    (N = 162)</c:v>
                </c:pt>
                <c:pt idx="1">
                  <c:v>3 Years                                   (N = 109)</c:v>
                </c:pt>
                <c:pt idx="2">
                  <c:v>5 Years                  (N = 97)</c:v>
                </c:pt>
                <c:pt idx="3">
                  <c:v>Column1</c:v>
                </c:pt>
                <c:pt idx="4">
                  <c:v>Column2</c:v>
                </c:pt>
                <c:pt idx="5">
                  <c:v>1 Year                       (N = 201)</c:v>
                </c:pt>
                <c:pt idx="6">
                  <c:v>3 Years                          (N = 148)</c:v>
                </c:pt>
                <c:pt idx="7">
                  <c:v>5 Years                  (N = 131)</c:v>
                </c:pt>
              </c:strCache>
            </c:strRef>
          </c:cat>
          <c:val>
            <c:numRef>
              <c:f>Sheet1!$B$3:$I$3</c:f>
              <c:numCache>
                <c:formatCode>General</c:formatCode>
                <c:ptCount val="8"/>
                <c:pt idx="0">
                  <c:v>17</c:v>
                </c:pt>
                <c:pt idx="1">
                  <c:v>9</c:v>
                </c:pt>
                <c:pt idx="2">
                  <c:v>14</c:v>
                </c:pt>
                <c:pt idx="5">
                  <c:v>21</c:v>
                </c:pt>
                <c:pt idx="6">
                  <c:v>13</c:v>
                </c:pt>
                <c:pt idx="7">
                  <c:v>16</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Sheet1!$B$1:$I$1</c:f>
              <c:strCache>
                <c:ptCount val="8"/>
                <c:pt idx="0">
                  <c:v>1 Year                    (N = 162)</c:v>
                </c:pt>
                <c:pt idx="1">
                  <c:v>3 Years                                   (N = 109)</c:v>
                </c:pt>
                <c:pt idx="2">
                  <c:v>5 Years                  (N = 97)</c:v>
                </c:pt>
                <c:pt idx="3">
                  <c:v>Column1</c:v>
                </c:pt>
                <c:pt idx="4">
                  <c:v>Column2</c:v>
                </c:pt>
                <c:pt idx="5">
                  <c:v>1 Year                       (N = 201)</c:v>
                </c:pt>
                <c:pt idx="6">
                  <c:v>3 Years                          (N = 148)</c:v>
                </c:pt>
                <c:pt idx="7">
                  <c:v>5 Years                  (N = 131)</c:v>
                </c:pt>
              </c:strCache>
            </c:strRef>
          </c:cat>
          <c:val>
            <c:numRef>
              <c:f>Sheet1!$B$4:$I$4</c:f>
              <c:numCache>
                <c:formatCode>General</c:formatCode>
                <c:ptCount val="8"/>
                <c:pt idx="0">
                  <c:v>92</c:v>
                </c:pt>
                <c:pt idx="1">
                  <c:v>52</c:v>
                </c:pt>
                <c:pt idx="2">
                  <c:v>40</c:v>
                </c:pt>
                <c:pt idx="5">
                  <c:v>135</c:v>
                </c:pt>
                <c:pt idx="6">
                  <c:v>81</c:v>
                </c:pt>
                <c:pt idx="7">
                  <c:v>64</c:v>
                </c:pt>
              </c:numCache>
            </c:numRef>
          </c:val>
        </c:ser>
        <c:ser>
          <c:idx val="3"/>
          <c:order val="3"/>
          <c:tx>
            <c:strRef>
              <c:f>Sheet1!$A$5</c:f>
              <c:strCache>
                <c:ptCount val="1"/>
                <c:pt idx="0">
                  <c:v>Retired</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Sheet1!$B$1:$I$1</c:f>
              <c:strCache>
                <c:ptCount val="8"/>
                <c:pt idx="0">
                  <c:v>1 Year                    (N = 162)</c:v>
                </c:pt>
                <c:pt idx="1">
                  <c:v>3 Years                                   (N = 109)</c:v>
                </c:pt>
                <c:pt idx="2">
                  <c:v>5 Years                  (N = 97)</c:v>
                </c:pt>
                <c:pt idx="3">
                  <c:v>Column1</c:v>
                </c:pt>
                <c:pt idx="4">
                  <c:v>Column2</c:v>
                </c:pt>
                <c:pt idx="5">
                  <c:v>1 Year                       (N = 201)</c:v>
                </c:pt>
                <c:pt idx="6">
                  <c:v>3 Years                          (N = 148)</c:v>
                </c:pt>
                <c:pt idx="7">
                  <c:v>5 Years                  (N = 131)</c:v>
                </c:pt>
              </c:strCache>
            </c:strRef>
          </c:cat>
          <c:val>
            <c:numRef>
              <c:f>Sheet1!$B$5:$I$5</c:f>
              <c:numCache>
                <c:formatCode>General</c:formatCode>
                <c:ptCount val="8"/>
                <c:pt idx="0">
                  <c:v>5</c:v>
                </c:pt>
                <c:pt idx="1">
                  <c:v>4</c:v>
                </c:pt>
                <c:pt idx="2">
                  <c:v>1</c:v>
                </c:pt>
                <c:pt idx="5">
                  <c:v>3</c:v>
                </c:pt>
                <c:pt idx="6">
                  <c:v>5</c:v>
                </c:pt>
                <c:pt idx="7">
                  <c:v>8</c:v>
                </c:pt>
              </c:numCache>
            </c:numRef>
          </c:val>
        </c:ser>
        <c:ser>
          <c:idx val="4"/>
          <c:order val="4"/>
          <c:tx>
            <c:strRef>
              <c:f>Sheet1!$A$6</c:f>
              <c:strCache>
                <c:ptCount val="1"/>
                <c:pt idx="0">
                  <c:v>Working (FT/PT status unknown)</c:v>
                </c:pt>
              </c:strCache>
            </c:strRef>
          </c:tx>
          <c:spPr>
            <a:gradFill flip="none" rotWithShape="1">
              <a:gsLst>
                <a:gs pos="0">
                  <a:srgbClr val="000077"/>
                </a:gs>
                <a:gs pos="50000">
                  <a:srgbClr val="2626FF"/>
                </a:gs>
                <a:gs pos="100000">
                  <a:srgbClr val="000077"/>
                </a:gs>
              </a:gsLst>
              <a:lin ang="10800000" scaled="1"/>
              <a:tileRect/>
            </a:gradFill>
          </c:spPr>
          <c:cat>
            <c:strRef>
              <c:f>Sheet1!$B$1:$I$1</c:f>
              <c:strCache>
                <c:ptCount val="8"/>
                <c:pt idx="0">
                  <c:v>1 Year                    (N = 162)</c:v>
                </c:pt>
                <c:pt idx="1">
                  <c:v>3 Years                                   (N = 109)</c:v>
                </c:pt>
                <c:pt idx="2">
                  <c:v>5 Years                  (N = 97)</c:v>
                </c:pt>
                <c:pt idx="3">
                  <c:v>Column1</c:v>
                </c:pt>
                <c:pt idx="4">
                  <c:v>Column2</c:v>
                </c:pt>
                <c:pt idx="5">
                  <c:v>1 Year                       (N = 201)</c:v>
                </c:pt>
                <c:pt idx="6">
                  <c:v>3 Years                          (N = 148)</c:v>
                </c:pt>
                <c:pt idx="7">
                  <c:v>5 Years                  (N = 131)</c:v>
                </c:pt>
              </c:strCache>
            </c:strRef>
          </c:cat>
          <c:val>
            <c:numRef>
              <c:f>Sheet1!$B$6:$I$6</c:f>
              <c:numCache>
                <c:formatCode>General</c:formatCode>
                <c:ptCount val="8"/>
                <c:pt idx="0">
                  <c:v>0</c:v>
                </c:pt>
                <c:pt idx="1">
                  <c:v>0</c:v>
                </c:pt>
                <c:pt idx="2">
                  <c:v>0</c:v>
                </c:pt>
                <c:pt idx="5">
                  <c:v>9</c:v>
                </c:pt>
                <c:pt idx="6">
                  <c:v>10</c:v>
                </c:pt>
                <c:pt idx="7">
                  <c:v>7</c:v>
                </c:pt>
              </c:numCache>
            </c:numRef>
          </c:val>
        </c:ser>
        <c:gapWidth val="100"/>
        <c:overlap val="100"/>
        <c:axId val="135461888"/>
        <c:axId val="135525120"/>
      </c:barChart>
      <c:catAx>
        <c:axId val="135461888"/>
        <c:scaling>
          <c:orientation val="minMax"/>
        </c:scaling>
        <c:delete val="1"/>
        <c:axPos val="b"/>
        <c:tickLblPos val="none"/>
        <c:crossAx val="135525120"/>
        <c:crosses val="autoZero"/>
        <c:auto val="1"/>
        <c:lblAlgn val="ctr"/>
        <c:lblOffset val="100"/>
      </c:catAx>
      <c:valAx>
        <c:axId val="135525120"/>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35461888"/>
        <c:crosses val="autoZero"/>
        <c:crossBetween val="between"/>
        <c:majorUnit val="0.2"/>
      </c:valAx>
      <c:spPr>
        <a:solidFill>
          <a:srgbClr val="000000"/>
        </a:solidFill>
        <a:ln>
          <a:solidFill>
            <a:srgbClr val="FFFFFF"/>
          </a:solidFill>
        </a:ln>
      </c:spPr>
    </c:plotArea>
    <c:legend>
      <c:legendPos val="r"/>
      <c:layout>
        <c:manualLayout>
          <c:xMode val="edge"/>
          <c:yMode val="edge"/>
          <c:x val="0.43350564875042796"/>
          <c:y val="0.15418612927621336"/>
          <c:w val="0.21721898893073596"/>
          <c:h val="0.52213621602384463"/>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36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 = 491)</c:v>
                </c:pt>
                <c:pt idx="1">
                  <c:v>Between 2 and 3 Years (N = 341)</c:v>
                </c:pt>
                <c:pt idx="2">
                  <c:v>Between 4 and 5 Years (N = 286)</c:v>
                </c:pt>
              </c:strCache>
            </c:strRef>
          </c:cat>
          <c:val>
            <c:numRef>
              <c:f>Sheet1!$B$2:$D$2</c:f>
              <c:numCache>
                <c:formatCode>General</c:formatCode>
                <c:ptCount val="3"/>
                <c:pt idx="0">
                  <c:v>197</c:v>
                </c:pt>
                <c:pt idx="1">
                  <c:v>218</c:v>
                </c:pt>
                <c:pt idx="2">
                  <c:v>205</c:v>
                </c:pt>
              </c:numCache>
            </c:numRef>
          </c:val>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Up to 1 Year         (N = 491)</c:v>
                </c:pt>
                <c:pt idx="1">
                  <c:v>Between 2 and 3 Years (N = 341)</c:v>
                </c:pt>
                <c:pt idx="2">
                  <c:v>Between 4 and 5 Years (N = 286)</c:v>
                </c:pt>
              </c:strCache>
            </c:strRef>
          </c:cat>
          <c:val>
            <c:numRef>
              <c:f>Sheet1!$B$3:$D$3</c:f>
              <c:numCache>
                <c:formatCode>General</c:formatCode>
                <c:ptCount val="3"/>
                <c:pt idx="0">
                  <c:v>90</c:v>
                </c:pt>
                <c:pt idx="1">
                  <c:v>41</c:v>
                </c:pt>
                <c:pt idx="2">
                  <c:v>29</c:v>
                </c:pt>
              </c:numCache>
            </c:numRef>
          </c:val>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 = 491)</c:v>
                </c:pt>
                <c:pt idx="1">
                  <c:v>Between 2 and 3 Years (N = 341)</c:v>
                </c:pt>
                <c:pt idx="2">
                  <c:v>Between 4 and 5 Years (N = 286)</c:v>
                </c:pt>
              </c:strCache>
            </c:strRef>
          </c:cat>
          <c:val>
            <c:numRef>
              <c:f>Sheet1!$B$4:$D$4</c:f>
              <c:numCache>
                <c:formatCode>General</c:formatCode>
                <c:ptCount val="3"/>
                <c:pt idx="0">
                  <c:v>30</c:v>
                </c:pt>
                <c:pt idx="1">
                  <c:v>7</c:v>
                </c:pt>
                <c:pt idx="2">
                  <c:v>6</c:v>
                </c:pt>
              </c:numCache>
            </c:numRef>
          </c:val>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cat>
            <c:strRef>
              <c:f>Sheet1!$B$1:$D$1</c:f>
              <c:strCache>
                <c:ptCount val="3"/>
                <c:pt idx="0">
                  <c:v>Up to 1 Year         (N = 491)</c:v>
                </c:pt>
                <c:pt idx="1">
                  <c:v>Between 2 and 3 Years (N = 341)</c:v>
                </c:pt>
                <c:pt idx="2">
                  <c:v>Between 4 and 5 Years (N = 286)</c:v>
                </c:pt>
              </c:strCache>
            </c:strRef>
          </c:cat>
          <c:val>
            <c:numRef>
              <c:f>Sheet1!$B$5:$D$5</c:f>
              <c:numCache>
                <c:formatCode>General</c:formatCode>
                <c:ptCount val="3"/>
                <c:pt idx="0">
                  <c:v>109</c:v>
                </c:pt>
                <c:pt idx="1">
                  <c:v>58</c:v>
                </c:pt>
                <c:pt idx="2">
                  <c:v>37</c:v>
                </c:pt>
              </c:numCache>
            </c:numRef>
          </c:val>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c:spPr>
          <c:cat>
            <c:strRef>
              <c:f>Sheet1!$B$1:$D$1</c:f>
              <c:strCache>
                <c:ptCount val="3"/>
                <c:pt idx="0">
                  <c:v>Up to 1 Year         (N = 491)</c:v>
                </c:pt>
                <c:pt idx="1">
                  <c:v>Between 2 and 3 Years (N = 341)</c:v>
                </c:pt>
                <c:pt idx="2">
                  <c:v>Between 4 and 5 Years (N = 286)</c:v>
                </c:pt>
              </c:strCache>
            </c:strRef>
          </c:cat>
          <c:val>
            <c:numRef>
              <c:f>Sheet1!$B$6:$D$6</c:f>
              <c:numCache>
                <c:formatCode>General</c:formatCode>
                <c:ptCount val="3"/>
                <c:pt idx="0">
                  <c:v>65</c:v>
                </c:pt>
                <c:pt idx="1">
                  <c:v>17</c:v>
                </c:pt>
                <c:pt idx="2">
                  <c:v>9</c:v>
                </c:pt>
              </c:numCache>
            </c:numRef>
          </c:val>
        </c:ser>
        <c:gapWidth val="100"/>
        <c:overlap val="100"/>
        <c:axId val="141496704"/>
        <c:axId val="141498240"/>
      </c:barChart>
      <c:catAx>
        <c:axId val="141496704"/>
        <c:scaling>
          <c:orientation val="minMax"/>
        </c:scaling>
        <c:delete val="1"/>
        <c:axPos val="b"/>
        <c:tickLblPos val="none"/>
        <c:crossAx val="141498240"/>
        <c:crosses val="autoZero"/>
        <c:auto val="1"/>
        <c:lblAlgn val="ctr"/>
        <c:lblOffset val="100"/>
      </c:catAx>
      <c:valAx>
        <c:axId val="141498240"/>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41496704"/>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65"/>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849E-2"/>
          <c:w val="0.8915245920346917"/>
          <c:h val="0.79433760398593956"/>
        </c:manualLayout>
      </c:layout>
      <c:barChart>
        <c:barDir val="col"/>
        <c:grouping val="clustered"/>
        <c:ser>
          <c:idx val="0"/>
          <c:order val="0"/>
          <c:tx>
            <c:strRef>
              <c:f>Sheet1!$B$1</c:f>
              <c:strCache>
                <c:ptCount val="1"/>
                <c:pt idx="0">
                  <c:v>Discharge</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Sheet1!$A$2:$A$5</c:f>
              <c:strCache>
                <c:ptCount val="4"/>
                <c:pt idx="0">
                  <c:v>Any Induction (N=202)</c:v>
                </c:pt>
                <c:pt idx="1">
                  <c:v>Polyclonal ALG/ATG (N=68)</c:v>
                </c:pt>
                <c:pt idx="2">
                  <c:v>OKT3 (N=5)</c:v>
                </c:pt>
                <c:pt idx="3">
                  <c:v>IL-2R Antagonist (N=109)</c:v>
                </c:pt>
              </c:strCache>
            </c:strRef>
          </c:cat>
          <c:val>
            <c:numRef>
              <c:f>Sheet1!$B$2:$B$5</c:f>
              <c:numCache>
                <c:formatCode>General</c:formatCode>
                <c:ptCount val="4"/>
                <c:pt idx="0">
                  <c:v>60.479000000000006</c:v>
                </c:pt>
                <c:pt idx="1">
                  <c:v>20.359300000000001</c:v>
                </c:pt>
                <c:pt idx="2">
                  <c:v>1.496999999999997</c:v>
                </c:pt>
                <c:pt idx="3">
                  <c:v>32.634700000000002</c:v>
                </c:pt>
              </c:numCache>
            </c:numRef>
          </c:val>
        </c:ser>
        <c:gapWidth val="40"/>
        <c:overlap val="-80"/>
        <c:axId val="141587200"/>
        <c:axId val="141588736"/>
      </c:barChart>
      <c:catAx>
        <c:axId val="141587200"/>
        <c:scaling>
          <c:orientation val="minMax"/>
        </c:scaling>
        <c:axPos val="b"/>
        <c:tickLblPos val="nextTo"/>
        <c:txPr>
          <a:bodyPr/>
          <a:lstStyle/>
          <a:p>
            <a:pPr>
              <a:defRPr sz="1500" b="1"/>
            </a:pPr>
            <a:endParaRPr lang="en-US"/>
          </a:p>
        </c:txPr>
        <c:crossAx val="141588736"/>
        <c:crosses val="autoZero"/>
        <c:auto val="1"/>
        <c:lblAlgn val="ctr"/>
        <c:lblOffset val="100"/>
      </c:catAx>
      <c:valAx>
        <c:axId val="14158873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title>
        <c:numFmt formatCode="General" sourceLinked="1"/>
        <c:tickLblPos val="nextTo"/>
        <c:txPr>
          <a:bodyPr/>
          <a:lstStyle/>
          <a:p>
            <a:pPr>
              <a:defRPr sz="1500" b="1"/>
            </a:pPr>
            <a:endParaRPr lang="en-US"/>
          </a:p>
        </c:txPr>
        <c:crossAx val="141587200"/>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863E-2"/>
          <c:w val="0.8915245920346917"/>
          <c:h val="0.8471154855643046"/>
        </c:manualLayout>
      </c:layout>
      <c:barChart>
        <c:barDir val="col"/>
        <c:grouping val="clustered"/>
        <c:ser>
          <c:idx val="0"/>
          <c:order val="0"/>
          <c:tx>
            <c:strRef>
              <c:f>Sheet1!$A$2</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Sheet1!$B$1:$M$1</c:f>
              <c:strCache>
                <c:ptCount val="12"/>
                <c:pt idx="0">
                  <c:v>2000</c:v>
                </c:pt>
                <c:pt idx="1">
                  <c:v>2001</c:v>
                </c:pt>
                <c:pt idx="2">
                  <c:v>2002</c:v>
                </c:pt>
                <c:pt idx="3">
                  <c:v>2003</c:v>
                </c:pt>
                <c:pt idx="4">
                  <c:v>2004</c:v>
                </c:pt>
                <c:pt idx="5">
                  <c:v>2005</c:v>
                </c:pt>
                <c:pt idx="6">
                  <c:v>2006</c:v>
                </c:pt>
                <c:pt idx="7">
                  <c:v>2007</c:v>
                </c:pt>
                <c:pt idx="8">
                  <c:v>2008</c:v>
                </c:pt>
                <c:pt idx="9">
                  <c:v>2009</c:v>
                </c:pt>
                <c:pt idx="10">
                  <c:v>2010</c:v>
                </c:pt>
                <c:pt idx="11">
                  <c:v>2011</c:v>
                </c:pt>
              </c:strCache>
            </c:strRef>
          </c:cat>
          <c:val>
            <c:numRef>
              <c:f>Sheet1!$B$2:$M$2</c:f>
              <c:numCache>
                <c:formatCode>General</c:formatCode>
                <c:ptCount val="12"/>
                <c:pt idx="0">
                  <c:v>74.400000000000006</c:v>
                </c:pt>
                <c:pt idx="1">
                  <c:v>57.1</c:v>
                </c:pt>
                <c:pt idx="2">
                  <c:v>64.3</c:v>
                </c:pt>
                <c:pt idx="3">
                  <c:v>65.2</c:v>
                </c:pt>
                <c:pt idx="4">
                  <c:v>66.7</c:v>
                </c:pt>
                <c:pt idx="5">
                  <c:v>55.3</c:v>
                </c:pt>
                <c:pt idx="6">
                  <c:v>80</c:v>
                </c:pt>
                <c:pt idx="7">
                  <c:v>80.599999999999994</c:v>
                </c:pt>
                <c:pt idx="8">
                  <c:v>68.400000000000006</c:v>
                </c:pt>
                <c:pt idx="9">
                  <c:v>60.7</c:v>
                </c:pt>
                <c:pt idx="10">
                  <c:v>38.9</c:v>
                </c:pt>
                <c:pt idx="11">
                  <c:v>36</c:v>
                </c:pt>
              </c:numCache>
            </c:numRef>
          </c:val>
        </c:ser>
        <c:ser>
          <c:idx val="1"/>
          <c:order val="1"/>
          <c:tx>
            <c:strRef>
              <c:f>Sheet1!$A$3</c:f>
              <c:strCache>
                <c:ptCount val="1"/>
                <c:pt idx="0">
                  <c:v>Polyclonal ALG/ATG</c:v>
                </c:pt>
              </c:strCache>
            </c:strRef>
          </c:tx>
          <c:spPr>
            <a:gradFill>
              <a:gsLst>
                <a:gs pos="0">
                  <a:srgbClr val="CC6600"/>
                </a:gs>
                <a:gs pos="50000">
                  <a:srgbClr val="FF9900"/>
                </a:gs>
                <a:gs pos="100000">
                  <a:srgbClr val="CC6600"/>
                </a:gs>
              </a:gsLst>
              <a:lin ang="10800000" scaled="1"/>
            </a:gradFill>
            <a:ln>
              <a:solidFill>
                <a:schemeClr val="bg2"/>
              </a:solidFill>
            </a:ln>
          </c:spPr>
          <c:cat>
            <c:strRef>
              <c:f>Sheet1!$B$1:$M$1</c:f>
              <c:strCache>
                <c:ptCount val="12"/>
                <c:pt idx="0">
                  <c:v>2000</c:v>
                </c:pt>
                <c:pt idx="1">
                  <c:v>2001</c:v>
                </c:pt>
                <c:pt idx="2">
                  <c:v>2002</c:v>
                </c:pt>
                <c:pt idx="3">
                  <c:v>2003</c:v>
                </c:pt>
                <c:pt idx="4">
                  <c:v>2004</c:v>
                </c:pt>
                <c:pt idx="5">
                  <c:v>2005</c:v>
                </c:pt>
                <c:pt idx="6">
                  <c:v>2006</c:v>
                </c:pt>
                <c:pt idx="7">
                  <c:v>2007</c:v>
                </c:pt>
                <c:pt idx="8">
                  <c:v>2008</c:v>
                </c:pt>
                <c:pt idx="9">
                  <c:v>2009</c:v>
                </c:pt>
                <c:pt idx="10">
                  <c:v>2010</c:v>
                </c:pt>
                <c:pt idx="11">
                  <c:v>2011</c:v>
                </c:pt>
              </c:strCache>
            </c:strRef>
          </c:cat>
          <c:val>
            <c:numRef>
              <c:f>Sheet1!$B$3:$M$3</c:f>
              <c:numCache>
                <c:formatCode>General</c:formatCode>
                <c:ptCount val="12"/>
                <c:pt idx="0">
                  <c:v>58.1</c:v>
                </c:pt>
                <c:pt idx="1">
                  <c:v>34.300000000000004</c:v>
                </c:pt>
                <c:pt idx="2">
                  <c:v>21.4</c:v>
                </c:pt>
                <c:pt idx="3">
                  <c:v>39.1</c:v>
                </c:pt>
                <c:pt idx="4">
                  <c:v>33.300000000000004</c:v>
                </c:pt>
                <c:pt idx="5">
                  <c:v>13.2</c:v>
                </c:pt>
                <c:pt idx="6">
                  <c:v>15</c:v>
                </c:pt>
                <c:pt idx="7">
                  <c:v>32.300000000000004</c:v>
                </c:pt>
                <c:pt idx="8">
                  <c:v>5.3</c:v>
                </c:pt>
                <c:pt idx="9">
                  <c:v>14.3</c:v>
                </c:pt>
                <c:pt idx="10">
                  <c:v>11.1</c:v>
                </c:pt>
                <c:pt idx="11">
                  <c:v>8</c:v>
                </c:pt>
              </c:numCache>
            </c:numRef>
          </c:val>
        </c:ser>
        <c:ser>
          <c:idx val="2"/>
          <c:order val="2"/>
          <c:tx>
            <c:strRef>
              <c:f>Sheet1!$A$4</c:f>
              <c:strCache>
                <c:ptCount val="1"/>
                <c:pt idx="0">
                  <c:v>OKT3</c:v>
                </c:pt>
              </c:strCache>
            </c:strRef>
          </c:tx>
          <c:spPr>
            <a:gradFill>
              <a:gsLst>
                <a:gs pos="0">
                  <a:srgbClr val="CCCC00"/>
                </a:gs>
                <a:gs pos="50000">
                  <a:srgbClr val="FFFF00"/>
                </a:gs>
                <a:gs pos="100000">
                  <a:srgbClr val="CCCC00"/>
                </a:gs>
              </a:gsLst>
              <a:lin ang="10800000" scaled="1"/>
            </a:gradFill>
            <a:ln>
              <a:solidFill>
                <a:srgbClr val="000000"/>
              </a:solidFill>
            </a:ln>
          </c:spPr>
          <c:cat>
            <c:strRef>
              <c:f>Sheet1!$B$1:$M$1</c:f>
              <c:strCache>
                <c:ptCount val="12"/>
                <c:pt idx="0">
                  <c:v>2000</c:v>
                </c:pt>
                <c:pt idx="1">
                  <c:v>2001</c:v>
                </c:pt>
                <c:pt idx="2">
                  <c:v>2002</c:v>
                </c:pt>
                <c:pt idx="3">
                  <c:v>2003</c:v>
                </c:pt>
                <c:pt idx="4">
                  <c:v>2004</c:v>
                </c:pt>
                <c:pt idx="5">
                  <c:v>2005</c:v>
                </c:pt>
                <c:pt idx="6">
                  <c:v>2006</c:v>
                </c:pt>
                <c:pt idx="7">
                  <c:v>2007</c:v>
                </c:pt>
                <c:pt idx="8">
                  <c:v>2008</c:v>
                </c:pt>
                <c:pt idx="9">
                  <c:v>2009</c:v>
                </c:pt>
                <c:pt idx="10">
                  <c:v>2010</c:v>
                </c:pt>
                <c:pt idx="11">
                  <c:v>2011</c:v>
                </c:pt>
              </c:strCache>
            </c:strRef>
          </c:cat>
          <c:val>
            <c:numRef>
              <c:f>Sheet1!$B$4:$M$4</c:f>
              <c:numCache>
                <c:formatCode>General</c:formatCode>
                <c:ptCount val="12"/>
                <c:pt idx="0">
                  <c:v>7</c:v>
                </c:pt>
                <c:pt idx="1">
                  <c:v>0</c:v>
                </c:pt>
                <c:pt idx="2">
                  <c:v>7.1</c:v>
                </c:pt>
                <c:pt idx="3">
                  <c:v>4.3</c:v>
                </c:pt>
                <c:pt idx="4">
                  <c:v>2.8</c:v>
                </c:pt>
                <c:pt idx="5">
                  <c:v>2.6</c:v>
                </c:pt>
                <c:pt idx="6">
                  <c:v>0</c:v>
                </c:pt>
                <c:pt idx="7">
                  <c:v>0</c:v>
                </c:pt>
                <c:pt idx="8">
                  <c:v>0</c:v>
                </c:pt>
                <c:pt idx="9">
                  <c:v>0</c:v>
                </c:pt>
                <c:pt idx="10">
                  <c:v>0</c:v>
                </c:pt>
                <c:pt idx="11">
                  <c:v>0</c:v>
                </c:pt>
              </c:numCache>
            </c:numRef>
          </c:val>
        </c:ser>
        <c:ser>
          <c:idx val="3"/>
          <c:order val="3"/>
          <c:tx>
            <c:strRef>
              <c:f>Sheet1!$A$5</c:f>
              <c:strCache>
                <c:ptCount val="1"/>
                <c:pt idx="0">
                  <c:v>IL-2R Antagonist</c:v>
                </c:pt>
              </c:strCache>
            </c:strRef>
          </c:tx>
          <c:spPr>
            <a:gradFill>
              <a:gsLst>
                <a:gs pos="0">
                  <a:srgbClr val="7030A0"/>
                </a:gs>
                <a:gs pos="50000">
                  <a:srgbClr val="9966FF"/>
                </a:gs>
                <a:gs pos="100000">
                  <a:srgbClr val="7030A0"/>
                </a:gs>
              </a:gsLst>
              <a:lin ang="10800000" scaled="1"/>
            </a:gradFill>
            <a:ln>
              <a:solidFill>
                <a:srgbClr val="000000"/>
              </a:solidFill>
            </a:ln>
          </c:spPr>
          <c:cat>
            <c:strRef>
              <c:f>Sheet1!$B$1:$M$1</c:f>
              <c:strCache>
                <c:ptCount val="12"/>
                <c:pt idx="0">
                  <c:v>2000</c:v>
                </c:pt>
                <c:pt idx="1">
                  <c:v>2001</c:v>
                </c:pt>
                <c:pt idx="2">
                  <c:v>2002</c:v>
                </c:pt>
                <c:pt idx="3">
                  <c:v>2003</c:v>
                </c:pt>
                <c:pt idx="4">
                  <c:v>2004</c:v>
                </c:pt>
                <c:pt idx="5">
                  <c:v>2005</c:v>
                </c:pt>
                <c:pt idx="6">
                  <c:v>2006</c:v>
                </c:pt>
                <c:pt idx="7">
                  <c:v>2007</c:v>
                </c:pt>
                <c:pt idx="8">
                  <c:v>2008</c:v>
                </c:pt>
                <c:pt idx="9">
                  <c:v>2009</c:v>
                </c:pt>
                <c:pt idx="10">
                  <c:v>2010</c:v>
                </c:pt>
                <c:pt idx="11">
                  <c:v>2011</c:v>
                </c:pt>
              </c:strCache>
            </c:strRef>
          </c:cat>
          <c:val>
            <c:numRef>
              <c:f>Sheet1!$B$5:$M$5</c:f>
              <c:numCache>
                <c:formatCode>General</c:formatCode>
                <c:ptCount val="12"/>
                <c:pt idx="0">
                  <c:v>11.6</c:v>
                </c:pt>
                <c:pt idx="1">
                  <c:v>25.7</c:v>
                </c:pt>
                <c:pt idx="2">
                  <c:v>35.700000000000003</c:v>
                </c:pt>
                <c:pt idx="3">
                  <c:v>21.7</c:v>
                </c:pt>
                <c:pt idx="4">
                  <c:v>27.8</c:v>
                </c:pt>
                <c:pt idx="5">
                  <c:v>34.200000000000003</c:v>
                </c:pt>
                <c:pt idx="6">
                  <c:v>40</c:v>
                </c:pt>
                <c:pt idx="7">
                  <c:v>41.9</c:v>
                </c:pt>
                <c:pt idx="8">
                  <c:v>47.4</c:v>
                </c:pt>
                <c:pt idx="9">
                  <c:v>42.9</c:v>
                </c:pt>
                <c:pt idx="10">
                  <c:v>22.2</c:v>
                </c:pt>
                <c:pt idx="11">
                  <c:v>24</c:v>
                </c:pt>
              </c:numCache>
            </c:numRef>
          </c:val>
        </c:ser>
        <c:gapWidth val="100"/>
        <c:axId val="141850496"/>
        <c:axId val="141852032"/>
      </c:barChart>
      <c:catAx>
        <c:axId val="141850496"/>
        <c:scaling>
          <c:orientation val="minMax"/>
        </c:scaling>
        <c:axPos val="b"/>
        <c:tickLblPos val="nextTo"/>
        <c:txPr>
          <a:bodyPr/>
          <a:lstStyle/>
          <a:p>
            <a:pPr>
              <a:defRPr sz="1500" b="1"/>
            </a:pPr>
            <a:endParaRPr lang="en-US"/>
          </a:p>
        </c:txPr>
        <c:crossAx val="141852032"/>
        <c:crosses val="autoZero"/>
        <c:auto val="1"/>
        <c:lblAlgn val="ctr"/>
        <c:lblOffset val="100"/>
      </c:catAx>
      <c:valAx>
        <c:axId val="141852032"/>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title>
        <c:numFmt formatCode="General" sourceLinked="1"/>
        <c:tickLblPos val="nextTo"/>
        <c:txPr>
          <a:bodyPr/>
          <a:lstStyle/>
          <a:p>
            <a:pPr>
              <a:defRPr sz="1500" b="1"/>
            </a:pPr>
            <a:endParaRPr lang="en-US"/>
          </a:p>
        </c:txPr>
        <c:crossAx val="141850496"/>
        <c:crosses val="autoZero"/>
        <c:crossBetween val="between"/>
        <c:majorUnit val="20"/>
      </c:valAx>
      <c:spPr>
        <a:solidFill>
          <a:srgbClr val="000000"/>
        </a:solidFill>
        <a:ln>
          <a:solidFill>
            <a:srgbClr val="FFFFFF"/>
          </a:solidFill>
        </a:ln>
      </c:spPr>
    </c:plotArea>
    <c:legend>
      <c:legendPos val="r"/>
      <c:layout>
        <c:manualLayout>
          <c:xMode val="edge"/>
          <c:yMode val="edge"/>
          <c:x val="9.5899920118681536E-2"/>
          <c:y val="6.5486439195101012E-2"/>
          <c:w val="0.86786819582334829"/>
          <c:h val="8.4610892388451958E-2"/>
        </c:manualLayout>
      </c:layout>
      <c:overlay val="1"/>
      <c:spPr>
        <a:solidFill>
          <a:schemeClr val="bg2"/>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905E-2"/>
          <c:w val="0.8915245920346917"/>
          <c:h val="0.73422830342929002"/>
        </c:manualLayout>
      </c:layout>
      <c:barChart>
        <c:barDir val="col"/>
        <c:grouping val="clustered"/>
        <c:ser>
          <c:idx val="0"/>
          <c:order val="0"/>
          <c:tx>
            <c:strRef>
              <c:f>Sheet1!$B$1</c:f>
              <c:strCache>
                <c:ptCount val="1"/>
                <c:pt idx="0">
                  <c:v>Percent</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1"/>
            <c:spPr>
              <a:gradFill flip="none" rotWithShape="1">
                <a:gsLst>
                  <a:gs pos="0">
                    <a:srgbClr val="00B050"/>
                  </a:gs>
                  <a:gs pos="50000">
                    <a:srgbClr val="00FF00"/>
                  </a:gs>
                  <a:gs pos="100000">
                    <a:srgbClr val="00B050"/>
                  </a:gs>
                </a:gsLst>
                <a:lin ang="10800000" scaled="1"/>
                <a:tileRect/>
              </a:gradFill>
              <a:ln>
                <a:solidFill>
                  <a:schemeClr val="bg2"/>
                </a:solidFill>
              </a:ln>
            </c:spPr>
          </c:dPt>
          <c:dPt>
            <c:idx val="2"/>
            <c:spPr>
              <a:gradFill flip="none" rotWithShape="1">
                <a:gsLst>
                  <a:gs pos="0">
                    <a:srgbClr val="00B050"/>
                  </a:gs>
                  <a:gs pos="50000">
                    <a:srgbClr val="00FF00"/>
                  </a:gs>
                  <a:gs pos="100000">
                    <a:srgbClr val="00B050"/>
                  </a:gs>
                </a:gsLst>
                <a:lin ang="10800000" scaled="1"/>
                <a:tileRect/>
              </a:gradFill>
              <a:ln>
                <a:solidFill>
                  <a:schemeClr val="bg2"/>
                </a:solidFill>
              </a:ln>
            </c:spPr>
          </c:dPt>
          <c:dPt>
            <c:idx val="3"/>
            <c:spPr>
              <a:gradFill flip="none" rotWithShape="1">
                <a:gsLst>
                  <a:gs pos="0">
                    <a:srgbClr val="00B050"/>
                  </a:gs>
                  <a:gs pos="50000">
                    <a:srgbClr val="00FF00"/>
                  </a:gs>
                  <a:gs pos="100000">
                    <a:srgbClr val="00B050"/>
                  </a:gs>
                </a:gsLst>
                <a:lin ang="10800000" scaled="1"/>
                <a:tileRect/>
              </a:gradFill>
              <a:ln>
                <a:solidFill>
                  <a:schemeClr val="bg2"/>
                </a:solidFill>
              </a:ln>
            </c:spPr>
          </c:dPt>
          <c:dPt>
            <c:idx val="11"/>
            <c:spPr>
              <a:gradFill flip="none" rotWithShape="1">
                <a:gsLst>
                  <a:gs pos="0">
                    <a:srgbClr val="00B050"/>
                  </a:gs>
                  <a:gs pos="50000">
                    <a:srgbClr val="00FF00"/>
                  </a:gs>
                  <a:gs pos="100000">
                    <a:srgbClr val="00B050"/>
                  </a:gs>
                </a:gsLst>
                <a:lin ang="10800000" scaled="1"/>
                <a:tileRect/>
              </a:gradFill>
              <a:ln>
                <a:solidFill>
                  <a:schemeClr val="bg2"/>
                </a:solidFill>
              </a:ln>
            </c:spPr>
          </c:dPt>
          <c:dPt>
            <c:idx val="12"/>
            <c:spPr>
              <a:gradFill flip="none" rotWithShape="1">
                <a:gsLst>
                  <a:gs pos="0">
                    <a:srgbClr val="CC6600"/>
                  </a:gs>
                  <a:gs pos="50000">
                    <a:srgbClr val="FF9900"/>
                  </a:gs>
                  <a:gs pos="100000">
                    <a:srgbClr val="CC6600"/>
                  </a:gs>
                </a:gsLst>
                <a:lin ang="10800000" scaled="1"/>
                <a:tileRect/>
              </a:gradFill>
              <a:ln>
                <a:solidFill>
                  <a:schemeClr val="bg2"/>
                </a:solidFill>
              </a:ln>
            </c:spPr>
          </c:dPt>
          <c:dPt>
            <c:idx val="13"/>
            <c:spPr>
              <a:gradFill flip="none" rotWithShape="1">
                <a:gsLst>
                  <a:gs pos="0">
                    <a:srgbClr val="CC6600"/>
                  </a:gs>
                  <a:gs pos="50000">
                    <a:srgbClr val="FF9900"/>
                  </a:gs>
                  <a:gs pos="100000">
                    <a:srgbClr val="CC6600"/>
                  </a:gs>
                </a:gsLst>
                <a:lin ang="10800000" scaled="1"/>
                <a:tileRect/>
              </a:gradFill>
              <a:ln>
                <a:solidFill>
                  <a:schemeClr val="bg2"/>
                </a:solidFill>
              </a:ln>
            </c:spPr>
          </c:dPt>
          <c:dPt>
            <c:idx val="14"/>
            <c:spPr>
              <a:gradFill flip="none" rotWithShape="1">
                <a:gsLst>
                  <a:gs pos="0">
                    <a:srgbClr val="CC6600"/>
                  </a:gs>
                  <a:gs pos="50000">
                    <a:srgbClr val="FF9900"/>
                  </a:gs>
                  <a:gs pos="100000">
                    <a:srgbClr val="CC6600"/>
                  </a:gs>
                </a:gsLst>
                <a:lin ang="10800000" scaled="1"/>
                <a:tileRect/>
              </a:gradFill>
              <a:ln>
                <a:solidFill>
                  <a:schemeClr val="bg2"/>
                </a:solidFill>
              </a:ln>
            </c:spPr>
          </c:dPt>
          <c:dPt>
            <c:idx val="15"/>
            <c:spPr>
              <a:gradFill flip="none" rotWithShape="1">
                <a:gsLst>
                  <a:gs pos="0">
                    <a:srgbClr val="CC6600"/>
                  </a:gs>
                  <a:gs pos="50000">
                    <a:srgbClr val="FF9900"/>
                  </a:gs>
                  <a:gs pos="100000">
                    <a:srgbClr val="CC6600"/>
                  </a:gs>
                </a:gsLst>
                <a:lin ang="10800000" scaled="1"/>
                <a:tileRect/>
              </a:gradFill>
              <a:ln>
                <a:solidFill>
                  <a:schemeClr val="bg2"/>
                </a:solidFill>
              </a:ln>
            </c:spPr>
          </c:dPt>
          <c:dPt>
            <c:idx val="16"/>
            <c:spPr>
              <a:gradFill flip="none" rotWithShape="1">
                <a:gsLst>
                  <a:gs pos="0">
                    <a:srgbClr val="CC6600"/>
                  </a:gs>
                  <a:gs pos="50000">
                    <a:srgbClr val="FF9900"/>
                  </a:gs>
                  <a:gs pos="100000">
                    <a:srgbClr val="CC6600"/>
                  </a:gs>
                </a:gsLst>
                <a:lin ang="10800000" scaled="1"/>
                <a:tileRect/>
              </a:gradFill>
              <a:ln>
                <a:solidFill>
                  <a:schemeClr val="bg2"/>
                </a:solidFill>
              </a:ln>
            </c:spPr>
          </c:dPt>
          <c:dPt>
            <c:idx val="17"/>
            <c:spPr>
              <a:gradFill flip="none" rotWithShape="1">
                <a:gsLst>
                  <a:gs pos="0">
                    <a:srgbClr val="CC6600"/>
                  </a:gs>
                  <a:gs pos="50000">
                    <a:srgbClr val="FF9900"/>
                  </a:gs>
                  <a:gs pos="100000">
                    <a:srgbClr val="CC6600"/>
                  </a:gs>
                </a:gsLst>
                <a:lin ang="10800000" scaled="1"/>
                <a:tileRect/>
              </a:gradFill>
              <a:ln>
                <a:solidFill>
                  <a:schemeClr val="bg2"/>
                </a:solidFill>
              </a:ln>
            </c:spPr>
          </c:dPt>
          <c:dPt>
            <c:idx val="18"/>
            <c:spPr>
              <a:gradFill flip="none" rotWithShape="1">
                <a:gsLst>
                  <a:gs pos="0">
                    <a:srgbClr val="CC6600"/>
                  </a:gs>
                  <a:gs pos="50000">
                    <a:srgbClr val="FF9900"/>
                  </a:gs>
                  <a:gs pos="100000">
                    <a:srgbClr val="CC6600"/>
                  </a:gs>
                </a:gsLst>
                <a:lin ang="10800000" scaled="1"/>
                <a:tileRect/>
              </a:gradFill>
              <a:ln>
                <a:solidFill>
                  <a:schemeClr val="bg2"/>
                </a:solidFill>
              </a:ln>
            </c:spPr>
          </c:dPt>
          <c:dPt>
            <c:idx val="19"/>
            <c:spPr>
              <a:gradFill flip="none" rotWithShape="1">
                <a:gsLst>
                  <a:gs pos="0">
                    <a:srgbClr val="CC6600"/>
                  </a:gs>
                  <a:gs pos="50000">
                    <a:srgbClr val="FF9900"/>
                  </a:gs>
                  <a:gs pos="100000">
                    <a:srgbClr val="CC6600"/>
                  </a:gs>
                </a:gsLst>
                <a:lin ang="10800000" scaled="1"/>
                <a:tileRect/>
              </a:gradFill>
              <a:ln>
                <a:solidFill>
                  <a:schemeClr val="bg2"/>
                </a:solidFill>
              </a:ln>
            </c:spPr>
          </c:dPt>
          <c:dPt>
            <c:idx val="20"/>
            <c:spPr>
              <a:gradFill flip="none" rotWithShape="1">
                <a:gsLst>
                  <a:gs pos="0">
                    <a:srgbClr val="CC6600"/>
                  </a:gs>
                  <a:gs pos="50000">
                    <a:srgbClr val="FF9900"/>
                  </a:gs>
                  <a:gs pos="100000">
                    <a:srgbClr val="CC6600"/>
                  </a:gs>
                </a:gsLst>
                <a:lin ang="10800000" scaled="1"/>
                <a:tileRect/>
              </a:gradFill>
              <a:ln>
                <a:solidFill>
                  <a:schemeClr val="bg2"/>
                </a:solidFill>
              </a:ln>
            </c:spPr>
          </c:dPt>
          <c:dPt>
            <c:idx val="21"/>
            <c:spPr>
              <a:gradFill>
                <a:gsLst>
                  <a:gs pos="0">
                    <a:srgbClr val="CC6600"/>
                  </a:gs>
                  <a:gs pos="50000">
                    <a:srgbClr val="FF9900"/>
                  </a:gs>
                  <a:gs pos="100000">
                    <a:srgbClr val="CC6600"/>
                  </a:gs>
                </a:gsLst>
                <a:lin ang="10800000" scaled="1"/>
              </a:gradFill>
              <a:ln>
                <a:solidFill>
                  <a:schemeClr val="bg2"/>
                </a:solidFill>
              </a:ln>
            </c:spPr>
          </c:dPt>
          <c:dPt>
            <c:idx val="22"/>
            <c:spPr>
              <a:gradFill flip="none" rotWithShape="1">
                <a:gsLst>
                  <a:gs pos="0">
                    <a:srgbClr val="CC6600"/>
                  </a:gs>
                  <a:gs pos="50000">
                    <a:srgbClr val="FF9900"/>
                  </a:gs>
                  <a:gs pos="100000">
                    <a:srgbClr val="CC6600"/>
                  </a:gs>
                </a:gsLst>
                <a:lin ang="10800000" scaled="1"/>
                <a:tileRect/>
              </a:gradFill>
              <a:ln>
                <a:solidFill>
                  <a:schemeClr val="bg2"/>
                </a:solidFill>
              </a:ln>
            </c:spPr>
          </c:dPt>
          <c:dPt>
            <c:idx val="23"/>
            <c:spPr>
              <a:gradFill>
                <a:gsLst>
                  <a:gs pos="0">
                    <a:srgbClr val="CC6600"/>
                  </a:gs>
                  <a:gs pos="50000">
                    <a:srgbClr val="FF9900"/>
                  </a:gs>
                  <a:gs pos="100000">
                    <a:srgbClr val="CC6600"/>
                  </a:gs>
                </a:gsLst>
                <a:lin ang="10800000" scaled="1"/>
              </a:gradFill>
              <a:ln>
                <a:solidFill>
                  <a:schemeClr val="bg2"/>
                </a:solidFill>
              </a:ln>
            </c:spPr>
          </c:dPt>
          <c:dPt>
            <c:idx val="24"/>
            <c:spPr>
              <a:gradFill flip="none" rotWithShape="1">
                <a:gsLst>
                  <a:gs pos="0">
                    <a:srgbClr val="CC6600"/>
                  </a:gs>
                  <a:gs pos="50000">
                    <a:srgbClr val="FF9900"/>
                  </a:gs>
                  <a:gs pos="100000">
                    <a:srgbClr val="CC6600"/>
                  </a:gs>
                </a:gsLst>
                <a:lin ang="10800000" scaled="1"/>
                <a:tileRect/>
              </a:gradFill>
              <a:ln>
                <a:solidFill>
                  <a:schemeClr val="bg2"/>
                </a:solidFill>
              </a:ln>
            </c:spPr>
          </c:dPt>
          <c:dPt>
            <c:idx val="25"/>
            <c:spPr>
              <a:gradFill flip="none" rotWithShape="1">
                <a:gsLst>
                  <a:gs pos="0">
                    <a:srgbClr val="CCCC00"/>
                  </a:gs>
                  <a:gs pos="50000">
                    <a:srgbClr val="FFFF00"/>
                  </a:gs>
                  <a:gs pos="100000">
                    <a:srgbClr val="CCCC00"/>
                  </a:gs>
                </a:gsLst>
                <a:lin ang="10800000" scaled="1"/>
                <a:tileRect/>
              </a:gradFill>
              <a:ln>
                <a:solidFill>
                  <a:schemeClr val="bg2"/>
                </a:solidFill>
              </a:ln>
            </c:spPr>
          </c:dPt>
          <c:dPt>
            <c:idx val="26"/>
            <c:spPr>
              <a:gradFill flip="none" rotWithShape="1">
                <a:gsLst>
                  <a:gs pos="0">
                    <a:srgbClr val="CCCC00"/>
                  </a:gs>
                  <a:gs pos="50000">
                    <a:srgbClr val="FFFF00"/>
                  </a:gs>
                  <a:gs pos="100000">
                    <a:srgbClr val="CCCC00"/>
                  </a:gs>
                </a:gsLst>
                <a:lin ang="10800000" scaled="1"/>
                <a:tileRect/>
              </a:gradFill>
              <a:ln>
                <a:solidFill>
                  <a:schemeClr val="bg2"/>
                </a:solidFill>
              </a:ln>
            </c:spPr>
          </c:dPt>
          <c:dPt>
            <c:idx val="27"/>
            <c:spPr>
              <a:gradFill flip="none" rotWithShape="1">
                <a:gsLst>
                  <a:gs pos="0">
                    <a:srgbClr val="CCCC00"/>
                  </a:gs>
                  <a:gs pos="50000">
                    <a:srgbClr val="FFFF00"/>
                  </a:gs>
                  <a:gs pos="100000">
                    <a:srgbClr val="CCCC00"/>
                  </a:gs>
                </a:gsLst>
                <a:lin ang="10800000" scaled="1"/>
                <a:tileRect/>
              </a:gradFill>
              <a:ln>
                <a:solidFill>
                  <a:schemeClr val="bg2"/>
                </a:solidFill>
              </a:ln>
            </c:spPr>
          </c:dPt>
          <c:dPt>
            <c:idx val="28"/>
            <c:spPr>
              <a:gradFill flip="none" rotWithShape="1">
                <a:gsLst>
                  <a:gs pos="0">
                    <a:srgbClr val="CCCC00"/>
                  </a:gs>
                  <a:gs pos="50000">
                    <a:srgbClr val="FFFF00"/>
                  </a:gs>
                  <a:gs pos="100000">
                    <a:srgbClr val="CCCC00"/>
                  </a:gs>
                </a:gsLst>
                <a:lin ang="10800000" scaled="1"/>
                <a:tileRect/>
              </a:gradFill>
              <a:ln>
                <a:solidFill>
                  <a:schemeClr val="bg2"/>
                </a:solidFill>
              </a:ln>
            </c:spPr>
          </c:dPt>
          <c:dPt>
            <c:idx val="29"/>
            <c:spPr>
              <a:gradFill flip="none" rotWithShape="1">
                <a:gsLst>
                  <a:gs pos="0">
                    <a:srgbClr val="CCCC00"/>
                  </a:gs>
                  <a:gs pos="50000">
                    <a:srgbClr val="FFFF00"/>
                  </a:gs>
                  <a:gs pos="100000">
                    <a:srgbClr val="CCCC00"/>
                  </a:gs>
                </a:gsLst>
                <a:lin ang="10800000" scaled="1"/>
                <a:tileRect/>
              </a:gradFill>
              <a:ln>
                <a:solidFill>
                  <a:schemeClr val="bg2"/>
                </a:solidFill>
              </a:ln>
            </c:spPr>
          </c:dPt>
          <c:dPt>
            <c:idx val="30"/>
            <c:spPr>
              <a:gradFill flip="none" rotWithShape="1">
                <a:gsLst>
                  <a:gs pos="0">
                    <a:srgbClr val="CCCC00"/>
                  </a:gs>
                  <a:gs pos="50000">
                    <a:srgbClr val="FFFF00"/>
                  </a:gs>
                  <a:gs pos="100000">
                    <a:srgbClr val="CCCC00"/>
                  </a:gs>
                </a:gsLst>
                <a:lin ang="10800000" scaled="1"/>
                <a:tileRect/>
              </a:gradFill>
              <a:ln>
                <a:solidFill>
                  <a:schemeClr val="bg2"/>
                </a:solidFill>
              </a:ln>
            </c:spPr>
          </c:dPt>
          <c:dPt>
            <c:idx val="31"/>
            <c:spPr>
              <a:gradFill flip="none" rotWithShape="1">
                <a:gsLst>
                  <a:gs pos="0">
                    <a:srgbClr val="CCCC00"/>
                  </a:gs>
                  <a:gs pos="50000">
                    <a:srgbClr val="FFFF00"/>
                  </a:gs>
                  <a:gs pos="100000">
                    <a:srgbClr val="CCCC00"/>
                  </a:gs>
                </a:gsLst>
                <a:lin ang="10800000" scaled="1"/>
                <a:tileRect/>
              </a:gradFill>
              <a:ln>
                <a:solidFill>
                  <a:schemeClr val="bg2"/>
                </a:solidFill>
              </a:ln>
            </c:spPr>
          </c:dPt>
          <c:dPt>
            <c:idx val="33"/>
            <c:spPr>
              <a:gradFill flip="none" rotWithShape="1">
                <a:gsLst>
                  <a:gs pos="0">
                    <a:srgbClr val="7030A0"/>
                  </a:gs>
                  <a:gs pos="50000">
                    <a:srgbClr val="9900FF"/>
                  </a:gs>
                  <a:gs pos="100000">
                    <a:srgbClr val="7030A0"/>
                  </a:gs>
                </a:gsLst>
                <a:lin ang="10800000" scaled="1"/>
                <a:tileRect/>
              </a:gradFill>
              <a:ln>
                <a:solidFill>
                  <a:schemeClr val="bg2"/>
                </a:solidFill>
              </a:ln>
            </c:spPr>
          </c:dPt>
          <c:dPt>
            <c:idx val="34"/>
            <c:spPr>
              <a:gradFill flip="none" rotWithShape="1">
                <a:gsLst>
                  <a:gs pos="0">
                    <a:srgbClr val="7030A0"/>
                  </a:gs>
                  <a:gs pos="50000">
                    <a:srgbClr val="9900FF"/>
                  </a:gs>
                  <a:gs pos="100000">
                    <a:srgbClr val="7030A0"/>
                  </a:gs>
                </a:gsLst>
                <a:lin ang="10800000" scaled="1"/>
                <a:tileRect/>
              </a:gradFill>
              <a:ln>
                <a:solidFill>
                  <a:schemeClr val="bg2"/>
                </a:solidFill>
              </a:ln>
            </c:spPr>
          </c:dPt>
          <c:dPt>
            <c:idx val="35"/>
            <c:spPr>
              <a:gradFill flip="none" rotWithShape="1">
                <a:gsLst>
                  <a:gs pos="0">
                    <a:srgbClr val="7030A0"/>
                  </a:gs>
                  <a:gs pos="50000">
                    <a:srgbClr val="9900FF"/>
                  </a:gs>
                  <a:gs pos="100000">
                    <a:srgbClr val="7030A0"/>
                  </a:gs>
                </a:gsLst>
                <a:lin ang="10800000" scaled="1"/>
                <a:tileRect/>
              </a:gradFill>
              <a:ln>
                <a:solidFill>
                  <a:schemeClr val="bg2"/>
                </a:solidFill>
              </a:ln>
            </c:spPr>
          </c:dPt>
          <c:dPt>
            <c:idx val="36"/>
            <c:spPr>
              <a:gradFill flip="none" rotWithShape="1">
                <a:gsLst>
                  <a:gs pos="0">
                    <a:srgbClr val="7030A0"/>
                  </a:gs>
                  <a:gs pos="50000">
                    <a:srgbClr val="9900FF"/>
                  </a:gs>
                  <a:gs pos="100000">
                    <a:srgbClr val="7030A0"/>
                  </a:gs>
                </a:gsLst>
                <a:lin ang="10800000" scaled="1"/>
                <a:tileRect/>
              </a:gradFill>
              <a:ln>
                <a:solidFill>
                  <a:schemeClr val="bg2"/>
                </a:solidFill>
              </a:ln>
            </c:spPr>
          </c:dPt>
          <c:dPt>
            <c:idx val="37"/>
            <c:spPr>
              <a:gradFill flip="none" rotWithShape="1">
                <a:gsLst>
                  <a:gs pos="0">
                    <a:srgbClr val="7030A0"/>
                  </a:gs>
                  <a:gs pos="50000">
                    <a:srgbClr val="9900FF"/>
                  </a:gs>
                  <a:gs pos="100000">
                    <a:srgbClr val="7030A0"/>
                  </a:gs>
                </a:gsLst>
                <a:lin ang="10800000" scaled="1"/>
                <a:tileRect/>
              </a:gradFill>
              <a:ln>
                <a:solidFill>
                  <a:schemeClr val="bg2"/>
                </a:solidFill>
              </a:ln>
            </c:spPr>
          </c:dPt>
          <c:dPt>
            <c:idx val="38"/>
            <c:spPr>
              <a:gradFill flip="none" rotWithShape="1">
                <a:gsLst>
                  <a:gs pos="0">
                    <a:srgbClr val="7030A0"/>
                  </a:gs>
                  <a:gs pos="50000">
                    <a:srgbClr val="9900FF"/>
                  </a:gs>
                  <a:gs pos="100000">
                    <a:srgbClr val="7030A0"/>
                  </a:gs>
                </a:gsLst>
                <a:lin ang="10800000" scaled="1"/>
                <a:tileRect/>
              </a:gradFill>
              <a:ln>
                <a:solidFill>
                  <a:schemeClr val="bg2"/>
                </a:solidFill>
              </a:ln>
            </c:spPr>
          </c:dPt>
          <c:dPt>
            <c:idx val="39"/>
            <c:spPr>
              <a:gradFill flip="none" rotWithShape="1">
                <a:gsLst>
                  <a:gs pos="0">
                    <a:srgbClr val="7030A0"/>
                  </a:gs>
                  <a:gs pos="50000">
                    <a:srgbClr val="9900FF"/>
                  </a:gs>
                  <a:gs pos="100000">
                    <a:srgbClr val="7030A0"/>
                  </a:gs>
                </a:gsLst>
                <a:lin ang="10800000" scaled="1"/>
                <a:tileRect/>
              </a:gradFill>
              <a:ln>
                <a:solidFill>
                  <a:schemeClr val="bg2"/>
                </a:solidFill>
              </a:ln>
            </c:spPr>
          </c:dPt>
          <c:dPt>
            <c:idx val="40"/>
            <c:spPr>
              <a:gradFill flip="none" rotWithShape="1">
                <a:gsLst>
                  <a:gs pos="0">
                    <a:srgbClr val="7030A0"/>
                  </a:gs>
                  <a:gs pos="50000">
                    <a:srgbClr val="9900FF"/>
                  </a:gs>
                  <a:gs pos="100000">
                    <a:srgbClr val="7030A0"/>
                  </a:gs>
                </a:gsLst>
                <a:lin ang="10800000" scaled="1"/>
                <a:tileRect/>
              </a:gradFill>
              <a:ln>
                <a:solidFill>
                  <a:schemeClr val="bg2"/>
                </a:solidFill>
              </a:ln>
            </c:spPr>
          </c:dPt>
          <c:dPt>
            <c:idx val="41"/>
            <c:spPr>
              <a:gradFill flip="none" rotWithShape="1">
                <a:gsLst>
                  <a:gs pos="0">
                    <a:srgbClr val="7030A0"/>
                  </a:gs>
                  <a:gs pos="50000">
                    <a:srgbClr val="9900FF"/>
                  </a:gs>
                  <a:gs pos="100000">
                    <a:srgbClr val="7030A0"/>
                  </a:gs>
                </a:gsLst>
                <a:lin ang="10800000" scaled="1"/>
                <a:tileRect/>
              </a:gradFill>
              <a:ln>
                <a:solidFill>
                  <a:schemeClr val="bg2"/>
                </a:solidFill>
              </a:ln>
            </c:spPr>
          </c:dPt>
          <c:dPt>
            <c:idx val="42"/>
            <c:spPr>
              <a:gradFill flip="none" rotWithShape="1">
                <a:gsLst>
                  <a:gs pos="0">
                    <a:srgbClr val="7030A0"/>
                  </a:gs>
                  <a:gs pos="50000">
                    <a:srgbClr val="9900FF"/>
                  </a:gs>
                  <a:gs pos="100000">
                    <a:srgbClr val="7030A0"/>
                  </a:gs>
                </a:gsLst>
                <a:lin ang="10800000" scaled="1"/>
                <a:tileRect/>
              </a:gradFill>
              <a:ln>
                <a:solidFill>
                  <a:schemeClr val="bg2"/>
                </a:solidFill>
              </a:ln>
            </c:spPr>
          </c:dPt>
          <c:dPt>
            <c:idx val="43"/>
            <c:spPr>
              <a:gradFill flip="none" rotWithShape="1">
                <a:gsLst>
                  <a:gs pos="0">
                    <a:srgbClr val="7030A0"/>
                  </a:gs>
                  <a:gs pos="50000">
                    <a:srgbClr val="9900FF"/>
                  </a:gs>
                  <a:gs pos="100000">
                    <a:srgbClr val="7030A0"/>
                  </a:gs>
                </a:gsLst>
                <a:lin ang="10800000" scaled="1"/>
                <a:tileRect/>
              </a:gradFill>
              <a:ln>
                <a:solidFill>
                  <a:schemeClr val="bg2"/>
                </a:solidFill>
              </a:ln>
            </c:spPr>
          </c:dPt>
          <c:dPt>
            <c:idx val="44"/>
            <c:spPr>
              <a:gradFill flip="none" rotWithShape="1">
                <a:gsLst>
                  <a:gs pos="0">
                    <a:srgbClr val="7030A0"/>
                  </a:gs>
                  <a:gs pos="50000">
                    <a:srgbClr val="9900FF"/>
                  </a:gs>
                  <a:gs pos="100000">
                    <a:srgbClr val="7030A0"/>
                  </a:gs>
                </a:gsLst>
                <a:lin ang="10800000" scaled="1"/>
                <a:tileRect/>
              </a:gradFill>
              <a:ln>
                <a:solidFill>
                  <a:schemeClr val="bg2"/>
                </a:solidFill>
              </a:ln>
            </c:spPr>
          </c:dPt>
          <c:dPt>
            <c:idx val="45"/>
            <c:spPr>
              <a:gradFill flip="none" rotWithShape="1">
                <a:gsLst>
                  <a:gs pos="0">
                    <a:srgbClr val="7030A0"/>
                  </a:gs>
                  <a:gs pos="50000">
                    <a:srgbClr val="9900FF"/>
                  </a:gs>
                  <a:gs pos="100000">
                    <a:srgbClr val="7030A0"/>
                  </a:gs>
                </a:gsLst>
                <a:lin ang="10800000" scaled="1"/>
                <a:tileRect/>
              </a:gradFill>
              <a:ln>
                <a:solidFill>
                  <a:schemeClr val="bg2"/>
                </a:solidFill>
              </a:ln>
            </c:spPr>
          </c:dPt>
          <c:dPt>
            <c:idx val="46"/>
            <c:spPr>
              <a:gradFill flip="none" rotWithShape="1">
                <a:gsLst>
                  <a:gs pos="0">
                    <a:srgbClr val="7030A0"/>
                  </a:gs>
                  <a:gs pos="50000">
                    <a:srgbClr val="9900FF"/>
                  </a:gs>
                  <a:gs pos="100000">
                    <a:srgbClr val="7030A0"/>
                  </a:gs>
                </a:gsLst>
                <a:lin ang="10800000" scaled="1"/>
                <a:tileRect/>
              </a:gradFill>
              <a:ln>
                <a:solidFill>
                  <a:schemeClr val="bg2"/>
                </a:solidFill>
              </a:ln>
            </c:spPr>
          </c:dPt>
          <c:dPt>
            <c:idx val="47"/>
            <c:spPr>
              <a:gradFill flip="none" rotWithShape="1">
                <a:gsLst>
                  <a:gs pos="0">
                    <a:srgbClr val="6600CC"/>
                  </a:gs>
                  <a:gs pos="50000">
                    <a:srgbClr val="9933FF"/>
                  </a:gs>
                  <a:gs pos="100000">
                    <a:srgbClr val="6600CC"/>
                  </a:gs>
                </a:gsLst>
                <a:lin ang="10800000" scaled="1"/>
                <a:tileRect/>
              </a:gradFill>
              <a:ln>
                <a:solidFill>
                  <a:schemeClr val="bg2"/>
                </a:solidFill>
              </a:ln>
            </c:spPr>
          </c:dPt>
          <c:dPt>
            <c:idx val="48"/>
            <c:spPr>
              <a:gradFill>
                <a:gsLst>
                  <a:gs pos="0">
                    <a:srgbClr val="6600CC"/>
                  </a:gs>
                  <a:gs pos="50000">
                    <a:srgbClr val="9933FF"/>
                  </a:gs>
                  <a:gs pos="100000">
                    <a:srgbClr val="6600CC"/>
                  </a:gs>
                </a:gsLst>
                <a:lin ang="10800000" scaled="1"/>
              </a:gradFill>
              <a:ln>
                <a:solidFill>
                  <a:schemeClr val="bg2"/>
                </a:solidFill>
              </a:ln>
            </c:spPr>
          </c:dPt>
          <c:dPt>
            <c:idx val="49"/>
            <c:spPr>
              <a:gradFill flip="none" rotWithShape="1">
                <a:gsLst>
                  <a:gs pos="0">
                    <a:srgbClr val="6600CC"/>
                  </a:gs>
                  <a:gs pos="50000">
                    <a:srgbClr val="9933FF"/>
                  </a:gs>
                  <a:gs pos="100000">
                    <a:srgbClr val="6600CC"/>
                  </a:gs>
                </a:gsLst>
                <a:lin ang="10800000" scaled="1"/>
                <a:tileRect/>
              </a:gradFill>
              <a:ln>
                <a:solidFill>
                  <a:schemeClr val="bg2"/>
                </a:solidFill>
              </a:ln>
            </c:spPr>
          </c:dPt>
          <c:dPt>
            <c:idx val="50"/>
            <c:spPr>
              <a:gradFill flip="none" rotWithShape="1">
                <a:gsLst>
                  <a:gs pos="0">
                    <a:srgbClr val="6600CC"/>
                  </a:gs>
                  <a:gs pos="50000">
                    <a:srgbClr val="9933FF"/>
                  </a:gs>
                  <a:gs pos="100000">
                    <a:srgbClr val="6600CC"/>
                  </a:gs>
                </a:gsLst>
                <a:lin ang="10800000" scaled="1"/>
                <a:tileRect/>
              </a:gradFill>
              <a:ln>
                <a:solidFill>
                  <a:schemeClr val="bg2"/>
                </a:solidFill>
              </a:ln>
            </c:spPr>
          </c:dPt>
          <c:cat>
            <c:numRef>
              <c:f>Sheet1!$A$2:$A$52</c:f>
              <c:numCache>
                <c:formatCode>General</c:formatCode>
                <c:ptCount val="51"/>
                <c:pt idx="0">
                  <c:v>2000</c:v>
                </c:pt>
                <c:pt idx="1">
                  <c:v>2001</c:v>
                </c:pt>
                <c:pt idx="2">
                  <c:v>2002</c:v>
                </c:pt>
                <c:pt idx="3">
                  <c:v>2003</c:v>
                </c:pt>
                <c:pt idx="4">
                  <c:v>2004</c:v>
                </c:pt>
                <c:pt idx="5">
                  <c:v>2005</c:v>
                </c:pt>
                <c:pt idx="6">
                  <c:v>2006</c:v>
                </c:pt>
                <c:pt idx="7">
                  <c:v>2007</c:v>
                </c:pt>
                <c:pt idx="8">
                  <c:v>2008</c:v>
                </c:pt>
                <c:pt idx="9">
                  <c:v>2009</c:v>
                </c:pt>
                <c:pt idx="10">
                  <c:v>2010</c:v>
                </c:pt>
                <c:pt idx="11">
                  <c:v>2011</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6">
                  <c:v>2000</c:v>
                </c:pt>
                <c:pt idx="27">
                  <c:v>2001</c:v>
                </c:pt>
                <c:pt idx="28">
                  <c:v>2002</c:v>
                </c:pt>
                <c:pt idx="29">
                  <c:v>2003</c:v>
                </c:pt>
                <c:pt idx="30">
                  <c:v>2004</c:v>
                </c:pt>
                <c:pt idx="31">
                  <c:v>2005</c:v>
                </c:pt>
                <c:pt idx="32">
                  <c:v>2006</c:v>
                </c:pt>
                <c:pt idx="33">
                  <c:v>2007</c:v>
                </c:pt>
                <c:pt idx="34">
                  <c:v>2008</c:v>
                </c:pt>
                <c:pt idx="35">
                  <c:v>2009</c:v>
                </c:pt>
                <c:pt idx="36">
                  <c:v>2010</c:v>
                </c:pt>
                <c:pt idx="37">
                  <c:v>2011</c:v>
                </c:pt>
                <c:pt idx="39">
                  <c:v>2000</c:v>
                </c:pt>
                <c:pt idx="40">
                  <c:v>2001</c:v>
                </c:pt>
                <c:pt idx="41">
                  <c:v>2002</c:v>
                </c:pt>
                <c:pt idx="42">
                  <c:v>2003</c:v>
                </c:pt>
                <c:pt idx="43">
                  <c:v>2004</c:v>
                </c:pt>
                <c:pt idx="44">
                  <c:v>2005</c:v>
                </c:pt>
                <c:pt idx="45">
                  <c:v>2006</c:v>
                </c:pt>
                <c:pt idx="46">
                  <c:v>2007</c:v>
                </c:pt>
                <c:pt idx="47">
                  <c:v>2008</c:v>
                </c:pt>
                <c:pt idx="48">
                  <c:v>2009</c:v>
                </c:pt>
                <c:pt idx="49">
                  <c:v>2010</c:v>
                </c:pt>
                <c:pt idx="50">
                  <c:v>2011</c:v>
                </c:pt>
              </c:numCache>
            </c:numRef>
          </c:cat>
          <c:val>
            <c:numRef>
              <c:f>Sheet1!$B$2:$B$52</c:f>
              <c:numCache>
                <c:formatCode>General</c:formatCode>
                <c:ptCount val="51"/>
                <c:pt idx="0">
                  <c:v>74.418600000000026</c:v>
                </c:pt>
                <c:pt idx="1">
                  <c:v>57.142900000000012</c:v>
                </c:pt>
                <c:pt idx="2">
                  <c:v>64.285699999999991</c:v>
                </c:pt>
                <c:pt idx="3">
                  <c:v>65.217400000000026</c:v>
                </c:pt>
                <c:pt idx="4">
                  <c:v>66.666699999999992</c:v>
                </c:pt>
                <c:pt idx="5">
                  <c:v>55.263200000000012</c:v>
                </c:pt>
                <c:pt idx="6">
                  <c:v>80</c:v>
                </c:pt>
                <c:pt idx="7">
                  <c:v>80.645200000000003</c:v>
                </c:pt>
                <c:pt idx="8">
                  <c:v>68.421099999999996</c:v>
                </c:pt>
                <c:pt idx="9">
                  <c:v>60.714300000000001</c:v>
                </c:pt>
                <c:pt idx="10">
                  <c:v>38.8889</c:v>
                </c:pt>
                <c:pt idx="11">
                  <c:v>36</c:v>
                </c:pt>
                <c:pt idx="13">
                  <c:v>58.139500000000012</c:v>
                </c:pt>
                <c:pt idx="14">
                  <c:v>34.285700000000013</c:v>
                </c:pt>
                <c:pt idx="15">
                  <c:v>21.428599999999904</c:v>
                </c:pt>
                <c:pt idx="16">
                  <c:v>39.130400000000002</c:v>
                </c:pt>
                <c:pt idx="17">
                  <c:v>33.333300000000001</c:v>
                </c:pt>
                <c:pt idx="18">
                  <c:v>13.1579</c:v>
                </c:pt>
                <c:pt idx="19">
                  <c:v>15</c:v>
                </c:pt>
                <c:pt idx="20">
                  <c:v>32.258100000000013</c:v>
                </c:pt>
                <c:pt idx="21">
                  <c:v>5.2632000000000003</c:v>
                </c:pt>
                <c:pt idx="22">
                  <c:v>14.2857</c:v>
                </c:pt>
                <c:pt idx="23">
                  <c:v>11.111099999999999</c:v>
                </c:pt>
                <c:pt idx="24">
                  <c:v>8</c:v>
                </c:pt>
                <c:pt idx="26">
                  <c:v>6.9767400000000137</c:v>
                </c:pt>
                <c:pt idx="27">
                  <c:v>0</c:v>
                </c:pt>
                <c:pt idx="28">
                  <c:v>7.1428599999999882</c:v>
                </c:pt>
                <c:pt idx="29">
                  <c:v>4.3478299999999965</c:v>
                </c:pt>
                <c:pt idx="30">
                  <c:v>2.7777799999999999</c:v>
                </c:pt>
                <c:pt idx="31">
                  <c:v>2.63158</c:v>
                </c:pt>
                <c:pt idx="32">
                  <c:v>0</c:v>
                </c:pt>
                <c:pt idx="33">
                  <c:v>0</c:v>
                </c:pt>
                <c:pt idx="34">
                  <c:v>0</c:v>
                </c:pt>
                <c:pt idx="35">
                  <c:v>0</c:v>
                </c:pt>
                <c:pt idx="36">
                  <c:v>0</c:v>
                </c:pt>
                <c:pt idx="37">
                  <c:v>0</c:v>
                </c:pt>
                <c:pt idx="39">
                  <c:v>11.627899999999999</c:v>
                </c:pt>
                <c:pt idx="40">
                  <c:v>25.714300000000001</c:v>
                </c:pt>
                <c:pt idx="41">
                  <c:v>35.714300000000001</c:v>
                </c:pt>
                <c:pt idx="42">
                  <c:v>21.739100000000001</c:v>
                </c:pt>
                <c:pt idx="43">
                  <c:v>27.777799999999989</c:v>
                </c:pt>
                <c:pt idx="44">
                  <c:v>34.210500000000003</c:v>
                </c:pt>
                <c:pt idx="45">
                  <c:v>40</c:v>
                </c:pt>
                <c:pt idx="46">
                  <c:v>41.935500000000012</c:v>
                </c:pt>
                <c:pt idx="47">
                  <c:v>47.368400000000001</c:v>
                </c:pt>
                <c:pt idx="48">
                  <c:v>42.857099999999996</c:v>
                </c:pt>
                <c:pt idx="49">
                  <c:v>22.22219999999993</c:v>
                </c:pt>
                <c:pt idx="50">
                  <c:v>24</c:v>
                </c:pt>
              </c:numCache>
            </c:numRef>
          </c:val>
        </c:ser>
        <c:gapWidth val="0"/>
        <c:axId val="148009344"/>
        <c:axId val="148010880"/>
      </c:barChart>
      <c:catAx>
        <c:axId val="148009344"/>
        <c:scaling>
          <c:orientation val="minMax"/>
        </c:scaling>
        <c:axPos val="b"/>
        <c:numFmt formatCode="General" sourceLinked="1"/>
        <c:tickLblPos val="nextTo"/>
        <c:txPr>
          <a:bodyPr rot="-2700000"/>
          <a:lstStyle/>
          <a:p>
            <a:pPr>
              <a:defRPr sz="1200" b="1"/>
            </a:pPr>
            <a:endParaRPr lang="en-US"/>
          </a:p>
        </c:txPr>
        <c:crossAx val="148010880"/>
        <c:crosses val="autoZero"/>
        <c:auto val="1"/>
        <c:lblAlgn val="ctr"/>
        <c:lblOffset val="100"/>
        <c:tickLblSkip val="1"/>
      </c:catAx>
      <c:valAx>
        <c:axId val="148010880"/>
        <c:scaling>
          <c:orientation val="minMax"/>
          <c:max val="9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title>
        <c:numFmt formatCode="General" sourceLinked="1"/>
        <c:tickLblPos val="nextTo"/>
        <c:txPr>
          <a:bodyPr/>
          <a:lstStyle/>
          <a:p>
            <a:pPr>
              <a:defRPr sz="1500" b="1"/>
            </a:pPr>
            <a:endParaRPr lang="en-US"/>
          </a:p>
        </c:txPr>
        <c:crossAx val="148009344"/>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userShapes r:id="rId2"/>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891E-2"/>
          <c:w val="0.8915245920346917"/>
          <c:h val="0.79433760398593956"/>
        </c:manualLayout>
      </c:layout>
      <c:barChart>
        <c:barDir val="col"/>
        <c:grouping val="clustered"/>
        <c:ser>
          <c:idx val="0"/>
          <c:order val="0"/>
          <c:tx>
            <c:strRef>
              <c:f>Sheet1!$B$1</c:f>
              <c:strCache>
                <c:ptCount val="1"/>
                <c:pt idx="0">
                  <c:v>Year 1 (N = 238)</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16.806699999999989</c:v>
                </c:pt>
                <c:pt idx="1">
                  <c:v>80.252099999999999</c:v>
                </c:pt>
                <c:pt idx="2">
                  <c:v>4.6217999999999995</c:v>
                </c:pt>
                <c:pt idx="3">
                  <c:v>58.823500000000003</c:v>
                </c:pt>
                <c:pt idx="4">
                  <c:v>30.252099999999949</c:v>
                </c:pt>
                <c:pt idx="5">
                  <c:v>94.537800000000004</c:v>
                </c:pt>
              </c:numCache>
            </c:numRef>
          </c:val>
        </c:ser>
        <c:ser>
          <c:idx val="1"/>
          <c:order val="1"/>
          <c:tx>
            <c:strRef>
              <c:f>Sheet1!$C$1</c:f>
              <c:strCache>
                <c:ptCount val="1"/>
                <c:pt idx="0">
                  <c:v>Year 5 (N = 146)</c:v>
                </c:pt>
              </c:strCache>
            </c:strRef>
          </c:tx>
          <c:spPr>
            <a:gradFill>
              <a:gsLst>
                <a:gs pos="0">
                  <a:srgbClr val="7030A0"/>
                </a:gs>
                <a:gs pos="50000">
                  <a:srgbClr val="9966FF"/>
                </a:gs>
                <a:gs pos="100000">
                  <a:srgbClr val="7030A0"/>
                </a:gs>
              </a:gsLst>
              <a:lin ang="10800000" scaled="1"/>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24.657499999999999</c:v>
                </c:pt>
                <c:pt idx="1">
                  <c:v>73.287700000000001</c:v>
                </c:pt>
                <c:pt idx="2">
                  <c:v>21.232900000000001</c:v>
                </c:pt>
                <c:pt idx="3">
                  <c:v>52.054799999999993</c:v>
                </c:pt>
                <c:pt idx="4">
                  <c:v>32.8767</c:v>
                </c:pt>
                <c:pt idx="5">
                  <c:v>93.835599999999999</c:v>
                </c:pt>
              </c:numCache>
            </c:numRef>
          </c:val>
        </c:ser>
        <c:gapWidth val="100"/>
        <c:axId val="148241024"/>
        <c:axId val="146022784"/>
      </c:barChart>
      <c:catAx>
        <c:axId val="148241024"/>
        <c:scaling>
          <c:orientation val="minMax"/>
        </c:scaling>
        <c:axPos val="b"/>
        <c:tickLblPos val="nextTo"/>
        <c:txPr>
          <a:bodyPr/>
          <a:lstStyle/>
          <a:p>
            <a:pPr>
              <a:defRPr sz="1500" b="1"/>
            </a:pPr>
            <a:endParaRPr lang="en-US"/>
          </a:p>
        </c:txPr>
        <c:crossAx val="146022784"/>
        <c:crosses val="autoZero"/>
        <c:auto val="1"/>
        <c:lblAlgn val="ctr"/>
        <c:lblOffset val="100"/>
      </c:catAx>
      <c:valAx>
        <c:axId val="146022784"/>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title>
        <c:numFmt formatCode="General" sourceLinked="1"/>
        <c:tickLblPos val="nextTo"/>
        <c:txPr>
          <a:bodyPr/>
          <a:lstStyle/>
          <a:p>
            <a:pPr>
              <a:defRPr sz="1500" b="1"/>
            </a:pPr>
            <a:endParaRPr lang="en-US"/>
          </a:p>
        </c:txPr>
        <c:crossAx val="148241024"/>
        <c:crosses val="autoZero"/>
        <c:crossBetween val="between"/>
      </c:valAx>
      <c:spPr>
        <a:solidFill>
          <a:srgbClr val="000000"/>
        </a:solidFill>
        <a:ln>
          <a:solidFill>
            <a:srgbClr val="FFFFFF"/>
          </a:solidFill>
        </a:ln>
      </c:spPr>
    </c:plotArea>
    <c:legend>
      <c:legendPos val="r"/>
      <c:layout>
        <c:manualLayout>
          <c:xMode val="edge"/>
          <c:yMode val="edge"/>
          <c:x val="0.32923325345201415"/>
          <c:y val="6.5486439195100818E-2"/>
          <c:w val="0.39124797443797787"/>
          <c:h val="0.11935345581802265"/>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838505480932931"/>
          <c:y val="4.2052347623213804E-2"/>
          <c:w val="0.69695824385589489"/>
          <c:h val="0.84527622555245119"/>
        </c:manualLayout>
      </c:layout>
      <c:barChart>
        <c:barDir val="col"/>
        <c:grouping val="percentStacked"/>
        <c:ser>
          <c:idx val="0"/>
          <c:order val="0"/>
          <c:tx>
            <c:strRef>
              <c:f>Sheet1!$A$2</c:f>
              <c:strCache>
                <c:ptCount val="1"/>
                <c:pt idx="0">
                  <c:v>Congenital</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4.6642806012884746E-3"/>
                  <c:y val="0.16640970281940659"/>
                </c:manualLayout>
              </c:layout>
              <c:dLblPos val="ctr"/>
              <c:showCatName val="1"/>
            </c:dLbl>
            <c:dLbl>
              <c:idx val="1"/>
              <c:layout>
                <c:manualLayout>
                  <c:x val="3.0303030303030312E-3"/>
                  <c:y val="0.20891668783337713"/>
                </c:manualLayout>
              </c:layout>
              <c:dLblPos val="ctr"/>
              <c:showCatName val="1"/>
            </c:dLbl>
            <c:dLbl>
              <c:idx val="2"/>
              <c:layout>
                <c:manualLayout>
                  <c:x val="1.2774994034836554E-3"/>
                  <c:y val="0.20684425535517822"/>
                </c:manualLayout>
              </c:layout>
              <c:dLblPos val="ctr"/>
              <c:showCatName val="1"/>
            </c:dLbl>
            <c:txPr>
              <a:bodyPr/>
              <a:lstStyle/>
              <a:p>
                <a:pPr>
                  <a:defRPr sz="1500" b="1"/>
                </a:pPr>
                <a:endParaRPr lang="en-US"/>
              </a:p>
            </c:txPr>
            <c:dLblPos val="inEnd"/>
            <c:showCatName val="1"/>
          </c:dLbls>
          <c:cat>
            <c:strRef>
              <c:f>Sheet1!$B$1:$E$1</c:f>
              <c:strCache>
                <c:ptCount val="4"/>
                <c:pt idx="0">
                  <c:v>1982-1991 (N=959)</c:v>
                </c:pt>
                <c:pt idx="1">
                  <c:v>1992-2001 (N=1,453)</c:v>
                </c:pt>
                <c:pt idx="2">
                  <c:v>2002-6/2012 (N=829)</c:v>
                </c:pt>
                <c:pt idx="3">
                  <c:v>Column2</c:v>
                </c:pt>
              </c:strCache>
            </c:strRef>
          </c:cat>
          <c:val>
            <c:numRef>
              <c:f>Sheet1!$B$2:$E$2</c:f>
              <c:numCache>
                <c:formatCode>General</c:formatCode>
                <c:ptCount val="4"/>
                <c:pt idx="0">
                  <c:v>272</c:v>
                </c:pt>
                <c:pt idx="1">
                  <c:v>565</c:v>
                </c:pt>
                <c:pt idx="2">
                  <c:v>317</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Sheet1!$B$1:$E$1</c:f>
              <c:strCache>
                <c:ptCount val="4"/>
                <c:pt idx="0">
                  <c:v>1982-1991 (N=959)</c:v>
                </c:pt>
                <c:pt idx="1">
                  <c:v>1992-2001 (N=1,453)</c:v>
                </c:pt>
                <c:pt idx="2">
                  <c:v>2002-6/2012 (N=829)</c:v>
                </c:pt>
                <c:pt idx="3">
                  <c:v>Column2</c:v>
                </c:pt>
              </c:strCache>
            </c:strRef>
          </c:cat>
          <c:val>
            <c:numRef>
              <c:f>Sheet1!$B$3:$E$3</c:f>
              <c:numCache>
                <c:formatCode>General</c:formatCode>
                <c:ptCount val="4"/>
                <c:pt idx="0">
                  <c:v>305</c:v>
                </c:pt>
                <c:pt idx="1">
                  <c:v>365</c:v>
                </c:pt>
                <c:pt idx="2">
                  <c:v>220</c:v>
                </c:pt>
              </c:numCache>
            </c:numRef>
          </c:val>
        </c:ser>
        <c:ser>
          <c:idx val="2"/>
          <c:order val="2"/>
          <c:tx>
            <c:strRef>
              <c:f>Sheet1!$A$4</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Sheet1!$B$4:$E$4</c:f>
              <c:numCache>
                <c:formatCode>General</c:formatCode>
                <c:ptCount val="4"/>
                <c:pt idx="0">
                  <c:v>164</c:v>
                </c:pt>
                <c:pt idx="1">
                  <c:v>231</c:v>
                </c:pt>
                <c:pt idx="2">
                  <c:v>58</c:v>
                </c:pt>
              </c:numCache>
            </c:numRef>
          </c:val>
        </c:ser>
        <c:ser>
          <c:idx val="3"/>
          <c:order val="3"/>
          <c:tx>
            <c:strRef>
              <c:f>Sheet1!$A$5</c:f>
              <c:strCache>
                <c:ptCount val="1"/>
                <c:pt idx="0">
                  <c:v>Acquired Heart Disease</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Sheet1!$B$5:$E$5</c:f>
              <c:numCache>
                <c:formatCode>General</c:formatCode>
                <c:ptCount val="4"/>
                <c:pt idx="0">
                  <c:v>26</c:v>
                </c:pt>
                <c:pt idx="1">
                  <c:v>58</c:v>
                </c:pt>
                <c:pt idx="2">
                  <c:v>81</c:v>
                </c:pt>
              </c:numCache>
            </c:numRef>
          </c:val>
        </c:ser>
        <c:ser>
          <c:idx val="4"/>
          <c:order val="4"/>
          <c:tx>
            <c:strRef>
              <c:f>Sheet1!$A$6</c:f>
              <c:strCache>
                <c:ptCount val="1"/>
                <c:pt idx="0">
                  <c:v>COPD/A1A</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Sheet1!$B$6:$E$6</c:f>
              <c:numCache>
                <c:formatCode>General</c:formatCode>
                <c:ptCount val="4"/>
                <c:pt idx="0">
                  <c:v>95</c:v>
                </c:pt>
                <c:pt idx="1">
                  <c:v>82</c:v>
                </c:pt>
                <c:pt idx="2">
                  <c:v>20</c:v>
                </c:pt>
              </c:numCache>
            </c:numRef>
          </c:val>
        </c:ser>
        <c:ser>
          <c:idx val="5"/>
          <c:order val="5"/>
          <c:tx>
            <c:strRef>
              <c:f>Sheet1!$A$7</c:f>
              <c:strCache>
                <c:ptCount val="1"/>
                <c:pt idx="0">
                  <c:v>Idiopathic Pulmonary Fibrosis</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Sheet1!$B$7:$E$7</c:f>
              <c:numCache>
                <c:formatCode>General</c:formatCode>
                <c:ptCount val="4"/>
                <c:pt idx="0">
                  <c:v>45</c:v>
                </c:pt>
                <c:pt idx="1">
                  <c:v>45</c:v>
                </c:pt>
                <c:pt idx="2">
                  <c:v>29</c:v>
                </c:pt>
              </c:numCache>
            </c:numRef>
          </c:val>
        </c:ser>
        <c:ser>
          <c:idx val="6"/>
          <c:order val="6"/>
          <c:tx>
            <c:strRef>
              <c:f>Sheet1!$A$8</c:f>
              <c:strCache>
                <c:ptCount val="1"/>
                <c:pt idx="0">
                  <c:v>Re-Tx</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Sheet1!$B$8:$E$8</c:f>
              <c:numCache>
                <c:formatCode>General</c:formatCode>
                <c:ptCount val="4"/>
                <c:pt idx="0">
                  <c:v>31</c:v>
                </c:pt>
                <c:pt idx="1">
                  <c:v>19</c:v>
                </c:pt>
                <c:pt idx="2">
                  <c:v>9</c:v>
                </c:pt>
              </c:numCache>
            </c:numRef>
          </c:val>
        </c:ser>
        <c:ser>
          <c:idx val="7"/>
          <c:order val="7"/>
          <c:tx>
            <c:strRef>
              <c:f>Sheet1!$A$9</c:f>
              <c:strCache>
                <c:ptCount val="1"/>
                <c:pt idx="0">
                  <c:v>Sarcoidosis</c:v>
                </c:pt>
              </c:strCache>
            </c:strRef>
          </c:tx>
          <c:spPr>
            <a:gradFill flip="none" rotWithShape="1">
              <a:gsLst>
                <a:gs pos="0">
                  <a:srgbClr val="C00000"/>
                </a:gs>
                <a:gs pos="50000">
                  <a:srgbClr val="FF0000"/>
                </a:gs>
                <a:gs pos="100000">
                  <a:srgbClr val="C00000"/>
                </a:gs>
              </a:gsLst>
              <a:lin ang="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Sheet1!$B$9:$E$9</c:f>
              <c:numCache>
                <c:formatCode>General</c:formatCode>
                <c:ptCount val="4"/>
                <c:pt idx="0">
                  <c:v>9</c:v>
                </c:pt>
                <c:pt idx="1">
                  <c:v>19</c:v>
                </c:pt>
                <c:pt idx="2">
                  <c:v>26</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cat>
            <c:strRef>
              <c:f>Sheet1!$B$1:$E$1</c:f>
              <c:strCache>
                <c:ptCount val="4"/>
                <c:pt idx="0">
                  <c:v>1982-1991 (N=959)</c:v>
                </c:pt>
                <c:pt idx="1">
                  <c:v>1992-2001 (N=1,453)</c:v>
                </c:pt>
                <c:pt idx="2">
                  <c:v>2002-6/2012 (N=829)</c:v>
                </c:pt>
                <c:pt idx="3">
                  <c:v>Column2</c:v>
                </c:pt>
              </c:strCache>
            </c:strRef>
          </c:cat>
          <c:val>
            <c:numRef>
              <c:f>Sheet1!$B$10:$E$10</c:f>
              <c:numCache>
                <c:formatCode>General</c:formatCode>
                <c:ptCount val="4"/>
                <c:pt idx="0">
                  <c:v>12</c:v>
                </c:pt>
                <c:pt idx="1">
                  <c:v>69</c:v>
                </c:pt>
                <c:pt idx="2">
                  <c:v>69</c:v>
                </c:pt>
              </c:numCache>
            </c:numRef>
          </c:val>
        </c:ser>
        <c:gapWidth val="60"/>
        <c:overlap val="100"/>
        <c:axId val="48811008"/>
        <c:axId val="48894720"/>
      </c:barChart>
      <c:catAx>
        <c:axId val="48811008"/>
        <c:scaling>
          <c:orientation val="minMax"/>
        </c:scaling>
        <c:delete val="1"/>
        <c:axPos val="b"/>
        <c:tickLblPos val="none"/>
        <c:crossAx val="48894720"/>
        <c:crosses val="autoZero"/>
        <c:auto val="1"/>
        <c:lblAlgn val="ctr"/>
        <c:lblOffset val="100"/>
      </c:catAx>
      <c:valAx>
        <c:axId val="4889472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48811008"/>
        <c:crosses val="autoZero"/>
        <c:crossBetween val="between"/>
      </c:valAx>
      <c:spPr>
        <a:solidFill>
          <a:srgbClr val="000000"/>
        </a:solidFill>
        <a:ln>
          <a:solidFill>
            <a:srgbClr val="FFFFFF"/>
          </a:solidFill>
        </a:ln>
      </c:spPr>
    </c:plotArea>
    <c:legend>
      <c:legendPos val="r"/>
      <c:layout>
        <c:manualLayout>
          <c:xMode val="edge"/>
          <c:yMode val="edge"/>
          <c:x val="0.66206943450250977"/>
          <c:y val="7.8093937854542952E-2"/>
          <c:w val="0.3349002624671929"/>
          <c:h val="0.71746782660231978"/>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836E-2"/>
          <c:w val="0.82625995663585994"/>
          <c:h val="0.82823590907068823"/>
        </c:manualLayout>
      </c:layout>
      <c:barChart>
        <c:barDir val="col"/>
        <c:grouping val="percentStacked"/>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5.7971014492753624E-3"/>
                  <c:y val="9.8706125717338514E-2"/>
                </c:manualLayout>
              </c:layout>
              <c:dLblPos val="ctr"/>
              <c:showCatName val="1"/>
            </c:dLbl>
            <c:dLbl>
              <c:idx val="1"/>
              <c:layout>
                <c:manualLayout>
                  <c:x val="-4.3478260869564689E-3"/>
                  <c:y val="0.1039981760754482"/>
                </c:manualLayout>
              </c:layout>
              <c:dLblPos val="ctr"/>
              <c:showCatName val="1"/>
            </c:dLbl>
            <c:dLbl>
              <c:idx val="2"/>
              <c:layout>
                <c:manualLayout>
                  <c:x val="0"/>
                  <c:y val="0.23129209484408009"/>
                </c:manualLayout>
              </c:layout>
              <c:dLblPos val="ctr"/>
              <c:showCatName val="1"/>
            </c:dLbl>
            <c:txPr>
              <a:bodyPr/>
              <a:lstStyle/>
              <a:p>
                <a:pPr>
                  <a:defRPr sz="1500" b="1"/>
                </a:pPr>
                <a:endParaRPr lang="en-US"/>
              </a:p>
            </c:txPr>
            <c:dLblPos val="inBase"/>
            <c:showCatName val="1"/>
          </c:dLbls>
          <c:cat>
            <c:strRef>
              <c:f>Sheet1!$B$1:$D$1</c:f>
              <c:strCache>
                <c:ptCount val="3"/>
                <c:pt idx="0">
                  <c:v>Year 1 (N = 238)</c:v>
                </c:pt>
                <c:pt idx="1">
                  <c:v>Year 5 (N = 146)</c:v>
                </c:pt>
                <c:pt idx="2">
                  <c:v>Column2</c:v>
                </c:pt>
              </c:strCache>
            </c:strRef>
          </c:cat>
          <c:val>
            <c:numRef>
              <c:f>Sheet1!$B$2:$D$2</c:f>
              <c:numCache>
                <c:formatCode>General</c:formatCode>
                <c:ptCount val="3"/>
                <c:pt idx="0">
                  <c:v>15</c:v>
                </c:pt>
                <c:pt idx="1">
                  <c:v>11</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Year 1 (N = 238)</c:v>
                </c:pt>
                <c:pt idx="1">
                  <c:v>Year 5 (N = 146)</c:v>
                </c:pt>
                <c:pt idx="2">
                  <c:v>Column2</c:v>
                </c:pt>
              </c:strCache>
            </c:strRef>
          </c:cat>
          <c:val>
            <c:numRef>
              <c:f>Sheet1!$B$3:$D$3</c:f>
              <c:numCache>
                <c:formatCode>General</c:formatCode>
                <c:ptCount val="3"/>
                <c:pt idx="0">
                  <c:v>21</c:v>
                </c:pt>
                <c:pt idx="1">
                  <c:v>16</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Year 1 (N = 238)</c:v>
                </c:pt>
                <c:pt idx="1">
                  <c:v>Year 5 (N = 146)</c:v>
                </c:pt>
                <c:pt idx="2">
                  <c:v>Column2</c:v>
                </c:pt>
              </c:strCache>
            </c:strRef>
          </c:cat>
          <c:val>
            <c:numRef>
              <c:f>Sheet1!$B$4:$D$4</c:f>
              <c:numCache>
                <c:formatCode>General</c:formatCode>
                <c:ptCount val="3"/>
                <c:pt idx="0">
                  <c:v>48</c:v>
                </c:pt>
                <c:pt idx="1">
                  <c:v>28</c:v>
                </c:pt>
              </c:numCache>
            </c:numRef>
          </c:val>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Sheet1!$B$1:$D$1</c:f>
              <c:strCache>
                <c:ptCount val="3"/>
                <c:pt idx="0">
                  <c:v>Year 1 (N = 238)</c:v>
                </c:pt>
                <c:pt idx="1">
                  <c:v>Year 5 (N = 146)</c:v>
                </c:pt>
                <c:pt idx="2">
                  <c:v>Column2</c:v>
                </c:pt>
              </c:strCache>
            </c:strRef>
          </c:cat>
          <c:val>
            <c:numRef>
              <c:f>Sheet1!$B$5:$D$5</c:f>
              <c:numCache>
                <c:formatCode>General</c:formatCode>
                <c:ptCount val="3"/>
                <c:pt idx="0">
                  <c:v>106</c:v>
                </c:pt>
                <c:pt idx="1">
                  <c:v>46</c:v>
                </c:pt>
              </c:numCache>
            </c:numRef>
          </c:val>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cat>
            <c:strRef>
              <c:f>Sheet1!$B$1:$D$1</c:f>
              <c:strCache>
                <c:ptCount val="3"/>
                <c:pt idx="0">
                  <c:v>Year 1 (N = 238)</c:v>
                </c:pt>
                <c:pt idx="1">
                  <c:v>Year 5 (N = 146)</c:v>
                </c:pt>
                <c:pt idx="2">
                  <c:v>Column2</c:v>
                </c:pt>
              </c:strCache>
            </c:strRef>
          </c:cat>
          <c:val>
            <c:numRef>
              <c:f>Sheet1!$B$6:$D$6</c:f>
              <c:numCache>
                <c:formatCode>General</c:formatCode>
                <c:ptCount val="3"/>
                <c:pt idx="0">
                  <c:v>25</c:v>
                </c:pt>
                <c:pt idx="1">
                  <c:v>10</c:v>
                </c:pt>
              </c:numCache>
            </c:numRef>
          </c:val>
        </c:ser>
        <c:ser>
          <c:idx val="5"/>
          <c:order val="5"/>
          <c:tx>
            <c:strRef>
              <c:f>Sheet1!$A$7</c:f>
              <c:strCache>
                <c:ptCount val="1"/>
                <c:pt idx="0">
                  <c:v>Sirolimus/Everolimus + Calcineurin</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Sheet1!$B$1:$D$1</c:f>
              <c:strCache>
                <c:ptCount val="3"/>
                <c:pt idx="0">
                  <c:v>Year 1 (N = 238)</c:v>
                </c:pt>
                <c:pt idx="1">
                  <c:v>Year 5 (N = 146)</c:v>
                </c:pt>
                <c:pt idx="2">
                  <c:v>Column2</c:v>
                </c:pt>
              </c:strCache>
            </c:strRef>
          </c:cat>
          <c:val>
            <c:numRef>
              <c:f>Sheet1!$B$7:$D$7</c:f>
              <c:numCache>
                <c:formatCode>General</c:formatCode>
                <c:ptCount val="3"/>
                <c:pt idx="0">
                  <c:v>2</c:v>
                </c:pt>
                <c:pt idx="1">
                  <c:v>8</c:v>
                </c:pt>
              </c:numCache>
            </c:numRef>
          </c:val>
        </c:ser>
        <c:ser>
          <c:idx val="6"/>
          <c:order val="6"/>
          <c:tx>
            <c:strRef>
              <c:f>Sheet1!$A$8</c:f>
              <c:strCache>
                <c:ptCount val="1"/>
                <c:pt idx="0">
                  <c:v>Sirolimus/Everolimus + Calcineurin + Cellcycle</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cat>
            <c:strRef>
              <c:f>Sheet1!$B$1:$D$1</c:f>
              <c:strCache>
                <c:ptCount val="3"/>
                <c:pt idx="0">
                  <c:v>Year 1 (N = 238)</c:v>
                </c:pt>
                <c:pt idx="1">
                  <c:v>Year 5 (N = 146)</c:v>
                </c:pt>
                <c:pt idx="2">
                  <c:v>Column2</c:v>
                </c:pt>
              </c:strCache>
            </c:strRef>
          </c:cat>
          <c:val>
            <c:numRef>
              <c:f>Sheet1!$B$8:$D$8</c:f>
              <c:numCache>
                <c:formatCode>General</c:formatCode>
                <c:ptCount val="3"/>
                <c:pt idx="0">
                  <c:v>7</c:v>
                </c:pt>
                <c:pt idx="1">
                  <c:v>20</c:v>
                </c:pt>
              </c:numCache>
            </c:numRef>
          </c:val>
        </c:ser>
        <c:ser>
          <c:idx val="7"/>
          <c:order val="7"/>
          <c:tx>
            <c:strRef>
              <c:f>Sheet1!$A$9</c:f>
              <c:strCache>
                <c:ptCount val="1"/>
                <c:pt idx="0">
                  <c:v>None</c:v>
                </c:pt>
              </c:strCache>
            </c:strRef>
          </c:tx>
          <c:spPr>
            <a:gradFill>
              <a:gsLst>
                <a:gs pos="0">
                  <a:srgbClr val="9900FF"/>
                </a:gs>
                <a:gs pos="50000">
                  <a:srgbClr val="9966FF"/>
                </a:gs>
                <a:gs pos="100000">
                  <a:srgbClr val="9900FF"/>
                </a:gs>
              </a:gsLst>
              <a:lin ang="10800000" scaled="1"/>
            </a:gradFill>
            <a:ln>
              <a:solidFill>
                <a:srgbClr val="000000"/>
              </a:solidFill>
            </a:ln>
          </c:spPr>
          <c:cat>
            <c:strRef>
              <c:f>Sheet1!$B$1:$D$1</c:f>
              <c:strCache>
                <c:ptCount val="3"/>
                <c:pt idx="0">
                  <c:v>Year 1 (N = 238)</c:v>
                </c:pt>
                <c:pt idx="1">
                  <c:v>Year 5 (N = 146)</c:v>
                </c:pt>
                <c:pt idx="2">
                  <c:v>Column2</c:v>
                </c:pt>
              </c:strCache>
            </c:strRef>
          </c:cat>
          <c:val>
            <c:numRef>
              <c:f>Sheet1!$B$9:$D$9</c:f>
              <c:numCache>
                <c:formatCode>General</c:formatCode>
                <c:ptCount val="3"/>
                <c:pt idx="0">
                  <c:v>2</c:v>
                </c:pt>
                <c:pt idx="1">
                  <c:v>0</c:v>
                </c:pt>
              </c:numCache>
            </c:numRef>
          </c:val>
        </c:ser>
        <c:ser>
          <c:idx val="8"/>
          <c:order val="8"/>
          <c:tx>
            <c:strRef>
              <c:f>Sheet1!$A$10</c:f>
              <c:strCache>
                <c:ptCount val="1"/>
                <c:pt idx="0">
                  <c:v>Other</c:v>
                </c:pt>
              </c:strCache>
            </c:strRef>
          </c:tx>
          <c:spPr>
            <a:gradFill>
              <a:gsLst>
                <a:gs pos="0">
                  <a:srgbClr val="CC6600"/>
                </a:gs>
                <a:gs pos="50000">
                  <a:srgbClr val="FF9900"/>
                </a:gs>
                <a:gs pos="100000">
                  <a:srgbClr val="CC6600"/>
                </a:gs>
              </a:gsLst>
              <a:lin ang="10800000" scaled="1"/>
            </a:gradFill>
            <a:ln>
              <a:solidFill>
                <a:srgbClr val="000000"/>
              </a:solidFill>
            </a:ln>
          </c:spPr>
          <c:cat>
            <c:strRef>
              <c:f>Sheet1!$B$1:$D$1</c:f>
              <c:strCache>
                <c:ptCount val="3"/>
                <c:pt idx="0">
                  <c:v>Year 1 (N = 238)</c:v>
                </c:pt>
                <c:pt idx="1">
                  <c:v>Year 5 (N = 146)</c:v>
                </c:pt>
                <c:pt idx="2">
                  <c:v>Column2</c:v>
                </c:pt>
              </c:strCache>
            </c:strRef>
          </c:cat>
          <c:val>
            <c:numRef>
              <c:f>Sheet1!$B$10:$D$10</c:f>
              <c:numCache>
                <c:formatCode>General</c:formatCode>
                <c:ptCount val="3"/>
                <c:pt idx="0">
                  <c:v>12</c:v>
                </c:pt>
                <c:pt idx="1">
                  <c:v>7</c:v>
                </c:pt>
              </c:numCache>
            </c:numRef>
          </c:val>
        </c:ser>
        <c:gapWidth val="62"/>
        <c:overlap val="100"/>
        <c:axId val="148340096"/>
        <c:axId val="148374656"/>
      </c:barChart>
      <c:catAx>
        <c:axId val="148340096"/>
        <c:scaling>
          <c:orientation val="minMax"/>
        </c:scaling>
        <c:delete val="1"/>
        <c:axPos val="b"/>
        <c:tickLblPos val="none"/>
        <c:crossAx val="148374656"/>
        <c:crosses val="autoZero"/>
        <c:auto val="1"/>
        <c:lblAlgn val="ctr"/>
        <c:lblOffset val="100"/>
      </c:catAx>
      <c:valAx>
        <c:axId val="148374656"/>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148340096"/>
        <c:crosses val="autoZero"/>
        <c:crossBetween val="between"/>
        <c:majorUnit val="0.2"/>
      </c:valAx>
      <c:spPr>
        <a:solidFill>
          <a:srgbClr val="000000"/>
        </a:solidFill>
        <a:ln>
          <a:solidFill>
            <a:srgbClr val="FFFFFF"/>
          </a:solidFill>
        </a:ln>
      </c:spPr>
    </c:plotArea>
    <c:legend>
      <c:legendPos val="r"/>
      <c:layout>
        <c:manualLayout>
          <c:xMode val="edge"/>
          <c:yMode val="edge"/>
          <c:x val="0.62480999657652292"/>
          <c:y val="1.8996531683539684E-2"/>
          <c:w val="0.36565377153942946"/>
          <c:h val="0.92779152605924264"/>
        </c:manualLayout>
      </c:layout>
      <c:spPr>
        <a:solidFill>
          <a:schemeClr val="bg2"/>
        </a:solidFill>
        <a:ln w="12700">
          <a:solidFill>
            <a:srgbClr val="FFFFFF"/>
          </a:solidFill>
        </a:ln>
      </c:spPr>
      <c:txPr>
        <a:bodyPr/>
        <a:lstStyle/>
        <a:p>
          <a:pPr>
            <a:defRPr sz="1300" b="1"/>
          </a:pPr>
          <a:endParaRPr lang="en-US"/>
        </a:p>
      </c:txPr>
    </c:legend>
    <c:plotVisOnly val="1"/>
  </c:chart>
  <c:txPr>
    <a:bodyPr/>
    <a:lstStyle/>
    <a:p>
      <a:pPr>
        <a:defRPr sz="1800"/>
      </a:pPr>
      <a:endParaRPr lang="en-US"/>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15"/>
          <c:h val="0.79852034120734627"/>
        </c:manualLayout>
      </c:layout>
      <c:scatterChart>
        <c:scatterStyle val="lineMarker"/>
        <c:ser>
          <c:idx val="0"/>
          <c:order val="0"/>
          <c:tx>
            <c:strRef>
              <c:f>Sheet1!$B$1</c:f>
              <c:strCache>
                <c:ptCount val="1"/>
                <c:pt idx="0">
                  <c:v>Freedom from Coronary Artery Vasculopathy </c:v>
                </c:pt>
              </c:strCache>
            </c:strRef>
          </c:tx>
          <c:spPr>
            <a:ln w="41275">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99.730999999999995</c:v>
                </c:pt>
                <c:pt idx="3">
                  <c:v>99.730999999999995</c:v>
                </c:pt>
                <c:pt idx="4">
                  <c:v>99.460000000000022</c:v>
                </c:pt>
                <c:pt idx="5">
                  <c:v>99.186999999999998</c:v>
                </c:pt>
                <c:pt idx="6">
                  <c:v>98.087999999999994</c:v>
                </c:pt>
                <c:pt idx="7">
                  <c:v>96.705000000000013</c:v>
                </c:pt>
                <c:pt idx="8">
                  <c:v>96.705000000000013</c:v>
                </c:pt>
                <c:pt idx="9">
                  <c:v>96.705000000000013</c:v>
                </c:pt>
                <c:pt idx="10">
                  <c:v>96.705000000000013</c:v>
                </c:pt>
                <c:pt idx="11">
                  <c:v>96.705000000000013</c:v>
                </c:pt>
                <c:pt idx="12">
                  <c:v>96.705000000000013</c:v>
                </c:pt>
                <c:pt idx="13">
                  <c:v>96.705000000000013</c:v>
                </c:pt>
                <c:pt idx="14">
                  <c:v>96.705000000000013</c:v>
                </c:pt>
                <c:pt idx="15">
                  <c:v>96.705000000000013</c:v>
                </c:pt>
                <c:pt idx="16">
                  <c:v>96.301999999999992</c:v>
                </c:pt>
                <c:pt idx="17">
                  <c:v>96.301999999999992</c:v>
                </c:pt>
                <c:pt idx="18">
                  <c:v>95.896000000000001</c:v>
                </c:pt>
                <c:pt idx="19">
                  <c:v>95.489000000000004</c:v>
                </c:pt>
                <c:pt idx="20">
                  <c:v>95.075999999999979</c:v>
                </c:pt>
                <c:pt idx="21">
                  <c:v>95.075999999999979</c:v>
                </c:pt>
                <c:pt idx="22">
                  <c:v>95.075999999999979</c:v>
                </c:pt>
                <c:pt idx="23">
                  <c:v>95.075999999999979</c:v>
                </c:pt>
                <c:pt idx="24">
                  <c:v>95.075999999999979</c:v>
                </c:pt>
                <c:pt idx="25">
                  <c:v>95.075999999999979</c:v>
                </c:pt>
                <c:pt idx="26">
                  <c:v>95.075999999999979</c:v>
                </c:pt>
                <c:pt idx="27">
                  <c:v>95.075999999999979</c:v>
                </c:pt>
                <c:pt idx="28">
                  <c:v>95.075999999999979</c:v>
                </c:pt>
                <c:pt idx="29">
                  <c:v>95.075999999999979</c:v>
                </c:pt>
                <c:pt idx="30">
                  <c:v>94.495999999999995</c:v>
                </c:pt>
                <c:pt idx="31">
                  <c:v>93.905000000000001</c:v>
                </c:pt>
                <c:pt idx="32">
                  <c:v>93.311000000000007</c:v>
                </c:pt>
                <c:pt idx="33">
                  <c:v>93.311000000000007</c:v>
                </c:pt>
                <c:pt idx="34">
                  <c:v>93.311000000000007</c:v>
                </c:pt>
                <c:pt idx="35">
                  <c:v>93.311000000000007</c:v>
                </c:pt>
                <c:pt idx="36">
                  <c:v>93.311000000000007</c:v>
                </c:pt>
                <c:pt idx="37">
                  <c:v>93.311000000000007</c:v>
                </c:pt>
                <c:pt idx="38">
                  <c:v>93.311000000000007</c:v>
                </c:pt>
                <c:pt idx="39">
                  <c:v>93.311000000000007</c:v>
                </c:pt>
                <c:pt idx="40">
                  <c:v>93.311000000000007</c:v>
                </c:pt>
                <c:pt idx="41">
                  <c:v>92.54</c:v>
                </c:pt>
                <c:pt idx="42">
                  <c:v>92.54</c:v>
                </c:pt>
                <c:pt idx="43">
                  <c:v>91.742000000000004</c:v>
                </c:pt>
                <c:pt idx="44">
                  <c:v>91.742000000000004</c:v>
                </c:pt>
                <c:pt idx="45">
                  <c:v>91.742000000000004</c:v>
                </c:pt>
                <c:pt idx="46">
                  <c:v>91.742000000000004</c:v>
                </c:pt>
                <c:pt idx="47">
                  <c:v>91.742000000000004</c:v>
                </c:pt>
                <c:pt idx="48">
                  <c:v>91.742000000000004</c:v>
                </c:pt>
                <c:pt idx="49">
                  <c:v>91.742000000000004</c:v>
                </c:pt>
                <c:pt idx="50">
                  <c:v>91.742000000000004</c:v>
                </c:pt>
                <c:pt idx="51">
                  <c:v>91.742000000000004</c:v>
                </c:pt>
                <c:pt idx="52">
                  <c:v>91.742000000000004</c:v>
                </c:pt>
                <c:pt idx="53">
                  <c:v>91.742000000000004</c:v>
                </c:pt>
                <c:pt idx="54">
                  <c:v>90.687999999999988</c:v>
                </c:pt>
                <c:pt idx="55">
                  <c:v>89.632999999999981</c:v>
                </c:pt>
                <c:pt idx="56">
                  <c:v>89.632999999999981</c:v>
                </c:pt>
                <c:pt idx="57">
                  <c:v>89.632999999999981</c:v>
                </c:pt>
                <c:pt idx="58">
                  <c:v>89.632999999999981</c:v>
                </c:pt>
                <c:pt idx="59">
                  <c:v>89.632999999999981</c:v>
                </c:pt>
                <c:pt idx="60">
                  <c:v>89.632999999999981</c:v>
                </c:pt>
                <c:pt idx="61">
                  <c:v>89.632999999999981</c:v>
                </c:pt>
                <c:pt idx="62">
                  <c:v>89.632999999999981</c:v>
                </c:pt>
                <c:pt idx="63">
                  <c:v>89.632999999999981</c:v>
                </c:pt>
                <c:pt idx="64">
                  <c:v>89.632999999999981</c:v>
                </c:pt>
                <c:pt idx="65">
                  <c:v>89.632999999999981</c:v>
                </c:pt>
                <c:pt idx="66">
                  <c:v>89.632999999999981</c:v>
                </c:pt>
                <c:pt idx="67">
                  <c:v>89.632999999999981</c:v>
                </c:pt>
                <c:pt idx="68">
                  <c:v>88.35299999999998</c:v>
                </c:pt>
                <c:pt idx="69">
                  <c:v>88.35299999999998</c:v>
                </c:pt>
                <c:pt idx="70">
                  <c:v>88.35299999999998</c:v>
                </c:pt>
                <c:pt idx="71">
                  <c:v>88.35299999999998</c:v>
                </c:pt>
                <c:pt idx="72">
                  <c:v>88.35299999999998</c:v>
                </c:pt>
                <c:pt idx="73">
                  <c:v>88.35299999999998</c:v>
                </c:pt>
                <c:pt idx="74">
                  <c:v>88.35299999999998</c:v>
                </c:pt>
                <c:pt idx="75">
                  <c:v>88.35299999999998</c:v>
                </c:pt>
                <c:pt idx="76">
                  <c:v>88.35299999999998</c:v>
                </c:pt>
                <c:pt idx="77">
                  <c:v>88.35299999999998</c:v>
                </c:pt>
                <c:pt idx="78">
                  <c:v>88.35299999999998</c:v>
                </c:pt>
                <c:pt idx="79">
                  <c:v>88.35299999999998</c:v>
                </c:pt>
                <c:pt idx="80">
                  <c:v>88.35299999999998</c:v>
                </c:pt>
                <c:pt idx="81">
                  <c:v>88.35299999999998</c:v>
                </c:pt>
                <c:pt idx="82">
                  <c:v>88.35299999999998</c:v>
                </c:pt>
                <c:pt idx="83">
                  <c:v>88.35299999999998</c:v>
                </c:pt>
                <c:pt idx="84">
                  <c:v>88.35299999999998</c:v>
                </c:pt>
                <c:pt idx="85">
                  <c:v>88.35299999999998</c:v>
                </c:pt>
                <c:pt idx="86">
                  <c:v>88.35299999999998</c:v>
                </c:pt>
                <c:pt idx="87">
                  <c:v>88.35299999999998</c:v>
                </c:pt>
                <c:pt idx="88">
                  <c:v>88.35299999999998</c:v>
                </c:pt>
                <c:pt idx="89">
                  <c:v>88.35299999999998</c:v>
                </c:pt>
                <c:pt idx="90">
                  <c:v>88.35299999999998</c:v>
                </c:pt>
                <c:pt idx="91">
                  <c:v>86.345000000000013</c:v>
                </c:pt>
                <c:pt idx="92">
                  <c:v>86.345000000000013</c:v>
                </c:pt>
                <c:pt idx="93">
                  <c:v>86.345000000000013</c:v>
                </c:pt>
                <c:pt idx="94">
                  <c:v>86.345000000000013</c:v>
                </c:pt>
                <c:pt idx="95">
                  <c:v>86.345000000000013</c:v>
                </c:pt>
                <c:pt idx="96">
                  <c:v>86.345000000000013</c:v>
                </c:pt>
                <c:pt idx="97">
                  <c:v>86.345000000000013</c:v>
                </c:pt>
                <c:pt idx="98">
                  <c:v>86.345000000000013</c:v>
                </c:pt>
                <c:pt idx="99">
                  <c:v>86.345000000000013</c:v>
                </c:pt>
                <c:pt idx="100">
                  <c:v>86.345000000000013</c:v>
                </c:pt>
                <c:pt idx="101">
                  <c:v>84.071999999999989</c:v>
                </c:pt>
                <c:pt idx="102">
                  <c:v>84.071999999999989</c:v>
                </c:pt>
                <c:pt idx="103">
                  <c:v>84.071999999999989</c:v>
                </c:pt>
                <c:pt idx="104">
                  <c:v>81.8</c:v>
                </c:pt>
                <c:pt idx="105">
                  <c:v>81.8</c:v>
                </c:pt>
                <c:pt idx="106">
                  <c:v>79.161000000000001</c:v>
                </c:pt>
                <c:pt idx="107">
                  <c:v>79.161000000000001</c:v>
                </c:pt>
                <c:pt idx="108">
                  <c:v>79.161000000000001</c:v>
                </c:pt>
                <c:pt idx="109">
                  <c:v>79.161000000000001</c:v>
                </c:pt>
                <c:pt idx="110">
                  <c:v>79.161000000000001</c:v>
                </c:pt>
                <c:pt idx="111">
                  <c:v>79.161000000000001</c:v>
                </c:pt>
                <c:pt idx="112">
                  <c:v>79.161000000000001</c:v>
                </c:pt>
                <c:pt idx="113">
                  <c:v>79.161000000000001</c:v>
                </c:pt>
                <c:pt idx="114">
                  <c:v>75.995000000000005</c:v>
                </c:pt>
                <c:pt idx="115">
                  <c:v>72.828999999999979</c:v>
                </c:pt>
                <c:pt idx="116">
                  <c:v>72.828999999999979</c:v>
                </c:pt>
                <c:pt idx="117">
                  <c:v>69.661999999999992</c:v>
                </c:pt>
                <c:pt idx="118">
                  <c:v>69.661999999999992</c:v>
                </c:pt>
                <c:pt idx="119">
                  <c:v>69.661999999999992</c:v>
                </c:pt>
                <c:pt idx="120">
                  <c:v>69.661999999999992</c:v>
                </c:pt>
              </c:numCache>
            </c:numRef>
          </c:yVal>
        </c:ser>
        <c:ser>
          <c:idx val="1"/>
          <c:order val="1"/>
          <c:tx>
            <c:strRef>
              <c:f>Sheet1!$C$1</c:f>
              <c:strCache>
                <c:ptCount val="1"/>
                <c:pt idx="0">
                  <c:v>Freedom from Bronchiolitis Obliterans Syndrome </c:v>
                </c:pt>
              </c:strCache>
            </c:strRef>
          </c:tx>
          <c:spPr>
            <a:ln w="41275">
              <a:solidFill>
                <a:srgbClr val="4DEAF1"/>
              </a:solidFill>
              <a:prstDash val="solid"/>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99.549000000000007</c:v>
                </c:pt>
                <c:pt idx="3">
                  <c:v>99.323999999999998</c:v>
                </c:pt>
                <c:pt idx="4">
                  <c:v>99.098000000000013</c:v>
                </c:pt>
                <c:pt idx="5">
                  <c:v>98.415999999999997</c:v>
                </c:pt>
                <c:pt idx="6">
                  <c:v>97.728999999999999</c:v>
                </c:pt>
                <c:pt idx="7">
                  <c:v>91.975999999999999</c:v>
                </c:pt>
                <c:pt idx="8">
                  <c:v>91.277000000000001</c:v>
                </c:pt>
                <c:pt idx="9">
                  <c:v>90.575999999999979</c:v>
                </c:pt>
                <c:pt idx="10">
                  <c:v>90.575999999999979</c:v>
                </c:pt>
                <c:pt idx="11">
                  <c:v>90.575999999999979</c:v>
                </c:pt>
                <c:pt idx="12">
                  <c:v>90.575999999999979</c:v>
                </c:pt>
                <c:pt idx="13">
                  <c:v>90.575999999999979</c:v>
                </c:pt>
                <c:pt idx="14">
                  <c:v>90.575999999999979</c:v>
                </c:pt>
                <c:pt idx="15">
                  <c:v>90.575999999999979</c:v>
                </c:pt>
                <c:pt idx="16">
                  <c:v>89.667000000000002</c:v>
                </c:pt>
                <c:pt idx="17">
                  <c:v>88.75</c:v>
                </c:pt>
                <c:pt idx="18">
                  <c:v>86.912999999999997</c:v>
                </c:pt>
                <c:pt idx="19">
                  <c:v>83.521000000000001</c:v>
                </c:pt>
                <c:pt idx="20">
                  <c:v>82.897999999999996</c:v>
                </c:pt>
                <c:pt idx="21">
                  <c:v>82.897999999999996</c:v>
                </c:pt>
                <c:pt idx="22">
                  <c:v>82.268000000000001</c:v>
                </c:pt>
                <c:pt idx="23">
                  <c:v>82.268000000000001</c:v>
                </c:pt>
                <c:pt idx="24">
                  <c:v>82.268000000000001</c:v>
                </c:pt>
                <c:pt idx="25">
                  <c:v>82.268000000000001</c:v>
                </c:pt>
                <c:pt idx="26">
                  <c:v>82.268000000000001</c:v>
                </c:pt>
                <c:pt idx="27">
                  <c:v>81.884999999999991</c:v>
                </c:pt>
                <c:pt idx="28">
                  <c:v>80.331000000000003</c:v>
                </c:pt>
                <c:pt idx="29">
                  <c:v>79.543999999999997</c:v>
                </c:pt>
                <c:pt idx="30">
                  <c:v>77.180999999999983</c:v>
                </c:pt>
                <c:pt idx="31">
                  <c:v>73.242999999999995</c:v>
                </c:pt>
                <c:pt idx="32">
                  <c:v>72.062000000000012</c:v>
                </c:pt>
                <c:pt idx="33">
                  <c:v>71.665999999999983</c:v>
                </c:pt>
                <c:pt idx="34">
                  <c:v>70.86999999999999</c:v>
                </c:pt>
                <c:pt idx="35">
                  <c:v>70.86999999999999</c:v>
                </c:pt>
                <c:pt idx="36">
                  <c:v>70.86999999999999</c:v>
                </c:pt>
                <c:pt idx="37">
                  <c:v>70.86999999999999</c:v>
                </c:pt>
                <c:pt idx="38">
                  <c:v>70.86999999999999</c:v>
                </c:pt>
                <c:pt idx="39">
                  <c:v>70.86999999999999</c:v>
                </c:pt>
                <c:pt idx="40">
                  <c:v>70.86999999999999</c:v>
                </c:pt>
                <c:pt idx="41">
                  <c:v>69.955000000000013</c:v>
                </c:pt>
                <c:pt idx="42">
                  <c:v>67.212000000000003</c:v>
                </c:pt>
                <c:pt idx="43">
                  <c:v>66.290999999999997</c:v>
                </c:pt>
                <c:pt idx="44">
                  <c:v>65.823999999999998</c:v>
                </c:pt>
                <c:pt idx="45">
                  <c:v>64.884</c:v>
                </c:pt>
                <c:pt idx="46">
                  <c:v>64.884</c:v>
                </c:pt>
                <c:pt idx="47">
                  <c:v>64.884</c:v>
                </c:pt>
                <c:pt idx="48">
                  <c:v>64.884</c:v>
                </c:pt>
                <c:pt idx="49">
                  <c:v>64.884</c:v>
                </c:pt>
                <c:pt idx="50">
                  <c:v>64.884</c:v>
                </c:pt>
                <c:pt idx="51">
                  <c:v>64.884</c:v>
                </c:pt>
                <c:pt idx="52">
                  <c:v>64.884</c:v>
                </c:pt>
                <c:pt idx="53">
                  <c:v>64.884</c:v>
                </c:pt>
                <c:pt idx="54">
                  <c:v>62.233000000000011</c:v>
                </c:pt>
                <c:pt idx="55">
                  <c:v>60.096000000000011</c:v>
                </c:pt>
                <c:pt idx="56">
                  <c:v>58.462000000000003</c:v>
                </c:pt>
                <c:pt idx="57">
                  <c:v>57.91</c:v>
                </c:pt>
                <c:pt idx="58">
                  <c:v>57.91</c:v>
                </c:pt>
                <c:pt idx="59">
                  <c:v>57.91</c:v>
                </c:pt>
                <c:pt idx="60">
                  <c:v>57.91</c:v>
                </c:pt>
                <c:pt idx="61">
                  <c:v>57.91</c:v>
                </c:pt>
                <c:pt idx="62">
                  <c:v>57.91</c:v>
                </c:pt>
                <c:pt idx="63">
                  <c:v>57.91</c:v>
                </c:pt>
                <c:pt idx="64">
                  <c:v>57.91</c:v>
                </c:pt>
                <c:pt idx="65">
                  <c:v>56.062000000000012</c:v>
                </c:pt>
                <c:pt idx="66">
                  <c:v>54.83</c:v>
                </c:pt>
                <c:pt idx="67">
                  <c:v>52.981999999999999</c:v>
                </c:pt>
                <c:pt idx="68">
                  <c:v>52.366</c:v>
                </c:pt>
                <c:pt idx="69">
                  <c:v>52.366</c:v>
                </c:pt>
                <c:pt idx="70">
                  <c:v>52.366</c:v>
                </c:pt>
                <c:pt idx="71">
                  <c:v>52.366</c:v>
                </c:pt>
                <c:pt idx="72">
                  <c:v>52.366</c:v>
                </c:pt>
                <c:pt idx="73">
                  <c:v>52.366</c:v>
                </c:pt>
                <c:pt idx="74">
                  <c:v>52.366</c:v>
                </c:pt>
                <c:pt idx="75">
                  <c:v>52.366</c:v>
                </c:pt>
                <c:pt idx="76">
                  <c:v>52.366</c:v>
                </c:pt>
                <c:pt idx="77">
                  <c:v>52.366</c:v>
                </c:pt>
                <c:pt idx="78">
                  <c:v>52.366</c:v>
                </c:pt>
                <c:pt idx="79">
                  <c:v>51.618000000000002</c:v>
                </c:pt>
                <c:pt idx="80">
                  <c:v>50.088000000000001</c:v>
                </c:pt>
                <c:pt idx="81">
                  <c:v>49.316999999999993</c:v>
                </c:pt>
                <c:pt idx="82">
                  <c:v>49.316999999999993</c:v>
                </c:pt>
                <c:pt idx="83">
                  <c:v>49.316999999999993</c:v>
                </c:pt>
                <c:pt idx="84">
                  <c:v>49.316999999999993</c:v>
                </c:pt>
                <c:pt idx="85">
                  <c:v>49.316999999999993</c:v>
                </c:pt>
                <c:pt idx="86">
                  <c:v>49.316999999999993</c:v>
                </c:pt>
                <c:pt idx="87">
                  <c:v>49.316999999999993</c:v>
                </c:pt>
                <c:pt idx="88">
                  <c:v>49.316999999999993</c:v>
                </c:pt>
                <c:pt idx="89">
                  <c:v>48.330999999999996</c:v>
                </c:pt>
                <c:pt idx="90">
                  <c:v>47.344999999999999</c:v>
                </c:pt>
                <c:pt idx="91">
                  <c:v>45.372</c:v>
                </c:pt>
                <c:pt idx="92">
                  <c:v>44.385999999999996</c:v>
                </c:pt>
                <c:pt idx="93">
                  <c:v>44.385999999999996</c:v>
                </c:pt>
                <c:pt idx="94">
                  <c:v>43.399000000000001</c:v>
                </c:pt>
                <c:pt idx="95">
                  <c:v>43.399000000000001</c:v>
                </c:pt>
                <c:pt idx="96">
                  <c:v>43.399000000000001</c:v>
                </c:pt>
                <c:pt idx="97">
                  <c:v>43.399000000000001</c:v>
                </c:pt>
                <c:pt idx="98">
                  <c:v>43.399000000000001</c:v>
                </c:pt>
                <c:pt idx="99">
                  <c:v>43.399000000000001</c:v>
                </c:pt>
                <c:pt idx="100">
                  <c:v>43.399000000000001</c:v>
                </c:pt>
                <c:pt idx="101">
                  <c:v>43.399000000000001</c:v>
                </c:pt>
                <c:pt idx="102">
                  <c:v>42.159000000000006</c:v>
                </c:pt>
                <c:pt idx="103">
                  <c:v>40.919000000000004</c:v>
                </c:pt>
                <c:pt idx="104">
                  <c:v>40.919000000000004</c:v>
                </c:pt>
                <c:pt idx="105">
                  <c:v>40.919000000000004</c:v>
                </c:pt>
                <c:pt idx="106">
                  <c:v>40.919000000000004</c:v>
                </c:pt>
                <c:pt idx="107">
                  <c:v>40.919000000000004</c:v>
                </c:pt>
                <c:pt idx="108">
                  <c:v>40.919000000000004</c:v>
                </c:pt>
                <c:pt idx="109">
                  <c:v>40.919000000000004</c:v>
                </c:pt>
                <c:pt idx="110">
                  <c:v>40.919000000000004</c:v>
                </c:pt>
                <c:pt idx="111">
                  <c:v>40.919000000000004</c:v>
                </c:pt>
                <c:pt idx="112">
                  <c:v>40.919000000000004</c:v>
                </c:pt>
                <c:pt idx="113">
                  <c:v>40.919000000000004</c:v>
                </c:pt>
                <c:pt idx="114">
                  <c:v>40.919000000000004</c:v>
                </c:pt>
                <c:pt idx="115">
                  <c:v>40.919000000000004</c:v>
                </c:pt>
                <c:pt idx="116">
                  <c:v>40.919000000000004</c:v>
                </c:pt>
                <c:pt idx="117">
                  <c:v>40.919000000000004</c:v>
                </c:pt>
                <c:pt idx="118">
                  <c:v>40.919000000000004</c:v>
                </c:pt>
                <c:pt idx="119">
                  <c:v>40.919000000000004</c:v>
                </c:pt>
                <c:pt idx="120">
                  <c:v>40.919000000000004</c:v>
                </c:pt>
              </c:numCache>
            </c:numRef>
          </c:yVal>
        </c:ser>
        <c:axId val="149147008"/>
        <c:axId val="149292544"/>
      </c:scatterChart>
      <c:valAx>
        <c:axId val="149147008"/>
        <c:scaling>
          <c:orientation val="minMax"/>
          <c:max val="10"/>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49292544"/>
        <c:crosses val="autoZero"/>
        <c:crossBetween val="midCat"/>
        <c:majorUnit val="1"/>
      </c:valAx>
      <c:valAx>
        <c:axId val="14929254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 and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49147008"/>
        <c:crosses val="autoZero"/>
        <c:crossBetween val="midCat"/>
        <c:majorUnit val="20"/>
      </c:valAx>
      <c:spPr>
        <a:solidFill>
          <a:schemeClr val="bg2"/>
        </a:solidFill>
        <a:ln>
          <a:solidFill>
            <a:schemeClr val="tx1"/>
          </a:solidFill>
        </a:ln>
      </c:spPr>
    </c:plotArea>
    <c:legend>
      <c:legendPos val="r"/>
      <c:layout>
        <c:manualLayout>
          <c:xMode val="edge"/>
          <c:yMode val="edge"/>
          <c:x val="0.1310987619910344"/>
          <c:y val="0.63459098862642171"/>
          <c:w val="0.51396023505911315"/>
          <c:h val="0.13592913385826838"/>
        </c:manualLayout>
      </c:layout>
      <c:overlay val="1"/>
      <c:spPr>
        <a:solidFill>
          <a:schemeClr val="bg2"/>
        </a:solidFill>
        <a:ln>
          <a:solidFill>
            <a:schemeClr val="tx1"/>
          </a:solidFill>
        </a:ln>
      </c:spPr>
      <c:txPr>
        <a:bodyPr/>
        <a:lstStyle/>
        <a:p>
          <a:pPr>
            <a:defRPr sz="1300" b="1"/>
          </a:pPr>
          <a:endParaRPr lang="en-US"/>
        </a:p>
      </c:txPr>
    </c:legend>
    <c:plotVisOnly val="1"/>
    <c:dispBlanksAs val="gap"/>
  </c:chart>
  <c:txPr>
    <a:bodyPr/>
    <a:lstStyle/>
    <a:p>
      <a:pPr>
        <a:defRPr sz="1800"/>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48"/>
          <c:h val="0.80568876471086259"/>
        </c:manualLayout>
      </c:layout>
      <c:scatterChart>
        <c:scatterStyle val="lineMarker"/>
        <c:ser>
          <c:idx val="0"/>
          <c:order val="0"/>
          <c:tx>
            <c:strRef>
              <c:f>Sheet1!$B$1</c:f>
              <c:strCache>
                <c:ptCount val="1"/>
                <c:pt idx="0">
                  <c:v>Heart (N=203)</c:v>
                </c:pt>
              </c:strCache>
            </c:strRef>
          </c:tx>
          <c:spPr>
            <a:ln w="41275">
              <a:solidFill>
                <a:srgbClr val="00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100</c:v>
                </c:pt>
                <c:pt idx="2">
                  <c:v>100</c:v>
                </c:pt>
                <c:pt idx="3">
                  <c:v>100</c:v>
                </c:pt>
                <c:pt idx="4">
                  <c:v>100</c:v>
                </c:pt>
                <c:pt idx="5">
                  <c:v>100</c:v>
                </c:pt>
                <c:pt idx="6">
                  <c:v>98.492000000000004</c:v>
                </c:pt>
                <c:pt idx="7">
                  <c:v>97.482000000000014</c:v>
                </c:pt>
                <c:pt idx="8">
                  <c:v>97.482000000000014</c:v>
                </c:pt>
                <c:pt idx="9">
                  <c:v>97.482000000000014</c:v>
                </c:pt>
                <c:pt idx="10">
                  <c:v>97.482000000000014</c:v>
                </c:pt>
                <c:pt idx="11">
                  <c:v>97.482000000000014</c:v>
                </c:pt>
                <c:pt idx="12">
                  <c:v>97.482000000000014</c:v>
                </c:pt>
                <c:pt idx="13">
                  <c:v>97.482000000000014</c:v>
                </c:pt>
                <c:pt idx="14">
                  <c:v>97.482000000000014</c:v>
                </c:pt>
                <c:pt idx="15">
                  <c:v>97.482000000000014</c:v>
                </c:pt>
                <c:pt idx="16">
                  <c:v>96.754999999999995</c:v>
                </c:pt>
                <c:pt idx="17">
                  <c:v>96.754999999999995</c:v>
                </c:pt>
                <c:pt idx="18">
                  <c:v>96.754999999999995</c:v>
                </c:pt>
                <c:pt idx="19">
                  <c:v>96.754999999999995</c:v>
                </c:pt>
                <c:pt idx="20">
                  <c:v>96.004999999999995</c:v>
                </c:pt>
                <c:pt idx="21">
                  <c:v>96.004999999999995</c:v>
                </c:pt>
                <c:pt idx="22">
                  <c:v>96.004999999999995</c:v>
                </c:pt>
                <c:pt idx="23">
                  <c:v>96.004999999999995</c:v>
                </c:pt>
                <c:pt idx="24">
                  <c:v>96.004999999999995</c:v>
                </c:pt>
                <c:pt idx="25">
                  <c:v>96.004999999999995</c:v>
                </c:pt>
                <c:pt idx="26">
                  <c:v>96.004999999999995</c:v>
                </c:pt>
                <c:pt idx="27">
                  <c:v>96.004999999999995</c:v>
                </c:pt>
                <c:pt idx="28">
                  <c:v>96.004999999999995</c:v>
                </c:pt>
                <c:pt idx="29">
                  <c:v>96.004999999999995</c:v>
                </c:pt>
                <c:pt idx="30">
                  <c:v>95.015000000000001</c:v>
                </c:pt>
                <c:pt idx="31">
                  <c:v>95.015000000000001</c:v>
                </c:pt>
                <c:pt idx="32">
                  <c:v>94.024999999999991</c:v>
                </c:pt>
                <c:pt idx="33">
                  <c:v>94.024999999999991</c:v>
                </c:pt>
                <c:pt idx="34">
                  <c:v>94.024999999999991</c:v>
                </c:pt>
                <c:pt idx="35">
                  <c:v>94.024999999999991</c:v>
                </c:pt>
                <c:pt idx="36">
                  <c:v>94.024999999999991</c:v>
                </c:pt>
                <c:pt idx="37">
                  <c:v>94.024999999999991</c:v>
                </c:pt>
                <c:pt idx="38">
                  <c:v>94.024999999999991</c:v>
                </c:pt>
                <c:pt idx="39">
                  <c:v>94.024999999999991</c:v>
                </c:pt>
                <c:pt idx="40">
                  <c:v>94.024999999999991</c:v>
                </c:pt>
                <c:pt idx="41">
                  <c:v>94.024999999999991</c:v>
                </c:pt>
                <c:pt idx="42">
                  <c:v>94.024999999999991</c:v>
                </c:pt>
                <c:pt idx="43">
                  <c:v>92.718999999999994</c:v>
                </c:pt>
                <c:pt idx="44">
                  <c:v>92.718999999999994</c:v>
                </c:pt>
                <c:pt idx="45">
                  <c:v>92.718999999999994</c:v>
                </c:pt>
                <c:pt idx="46">
                  <c:v>92.718999999999994</c:v>
                </c:pt>
                <c:pt idx="47">
                  <c:v>92.718999999999994</c:v>
                </c:pt>
                <c:pt idx="48">
                  <c:v>92.718999999999994</c:v>
                </c:pt>
                <c:pt idx="49">
                  <c:v>92.718999999999994</c:v>
                </c:pt>
                <c:pt idx="50">
                  <c:v>92.718999999999994</c:v>
                </c:pt>
                <c:pt idx="51">
                  <c:v>92.718999999999994</c:v>
                </c:pt>
                <c:pt idx="52">
                  <c:v>92.718999999999994</c:v>
                </c:pt>
                <c:pt idx="53">
                  <c:v>92.718999999999994</c:v>
                </c:pt>
                <c:pt idx="54">
                  <c:v>90.900999999999996</c:v>
                </c:pt>
                <c:pt idx="55">
                  <c:v>90.900999999999996</c:v>
                </c:pt>
                <c:pt idx="56">
                  <c:v>90.900999999999996</c:v>
                </c:pt>
                <c:pt idx="57">
                  <c:v>90.900999999999996</c:v>
                </c:pt>
                <c:pt idx="58">
                  <c:v>90.900999999999996</c:v>
                </c:pt>
                <c:pt idx="59">
                  <c:v>90.900999999999996</c:v>
                </c:pt>
                <c:pt idx="60">
                  <c:v>90.900999999999996</c:v>
                </c:pt>
              </c:numCache>
            </c:numRef>
          </c:yVal>
        </c:ser>
        <c:ser>
          <c:idx val="1"/>
          <c:order val="1"/>
          <c:tx>
            <c:strRef>
              <c:f>Sheet1!$C$1</c:f>
              <c:strCache>
                <c:ptCount val="1"/>
                <c:pt idx="0">
                  <c:v>Lung (N=60)</c:v>
                </c:pt>
              </c:strCache>
            </c:strRef>
          </c:tx>
          <c:spPr>
            <a:ln w="41275">
              <a:solidFill>
                <a:srgbClr val="4DEAF1"/>
              </a:solidFill>
              <a:prstDash val="solid"/>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100</c:v>
                </c:pt>
                <c:pt idx="2">
                  <c:v>100</c:v>
                </c:pt>
                <c:pt idx="3">
                  <c:v>100</c:v>
                </c:pt>
                <c:pt idx="4">
                  <c:v>100</c:v>
                </c:pt>
                <c:pt idx="5">
                  <c:v>98.275999999999982</c:v>
                </c:pt>
                <c:pt idx="6">
                  <c:v>98.275999999999982</c:v>
                </c:pt>
                <c:pt idx="7">
                  <c:v>96.521000000000001</c:v>
                </c:pt>
                <c:pt idx="8">
                  <c:v>96.521000000000001</c:v>
                </c:pt>
                <c:pt idx="9">
                  <c:v>96.521000000000001</c:v>
                </c:pt>
                <c:pt idx="10">
                  <c:v>96.521000000000001</c:v>
                </c:pt>
                <c:pt idx="11">
                  <c:v>96.521000000000001</c:v>
                </c:pt>
                <c:pt idx="12">
                  <c:v>96.521000000000001</c:v>
                </c:pt>
                <c:pt idx="13">
                  <c:v>96.521000000000001</c:v>
                </c:pt>
                <c:pt idx="14">
                  <c:v>96.521000000000001</c:v>
                </c:pt>
                <c:pt idx="15">
                  <c:v>96.521000000000001</c:v>
                </c:pt>
                <c:pt idx="16">
                  <c:v>96.521000000000001</c:v>
                </c:pt>
                <c:pt idx="17">
                  <c:v>96.521000000000001</c:v>
                </c:pt>
                <c:pt idx="18">
                  <c:v>96.521000000000001</c:v>
                </c:pt>
                <c:pt idx="19">
                  <c:v>96.521000000000001</c:v>
                </c:pt>
                <c:pt idx="20">
                  <c:v>96.521000000000001</c:v>
                </c:pt>
                <c:pt idx="21">
                  <c:v>96.521000000000001</c:v>
                </c:pt>
                <c:pt idx="22">
                  <c:v>96.521000000000001</c:v>
                </c:pt>
                <c:pt idx="23">
                  <c:v>96.521000000000001</c:v>
                </c:pt>
                <c:pt idx="24">
                  <c:v>96.521000000000001</c:v>
                </c:pt>
                <c:pt idx="25">
                  <c:v>96.521000000000001</c:v>
                </c:pt>
                <c:pt idx="26">
                  <c:v>96.521000000000001</c:v>
                </c:pt>
                <c:pt idx="27">
                  <c:v>96.521000000000001</c:v>
                </c:pt>
                <c:pt idx="28">
                  <c:v>96.521000000000001</c:v>
                </c:pt>
                <c:pt idx="29">
                  <c:v>96.521000000000001</c:v>
                </c:pt>
                <c:pt idx="30">
                  <c:v>96.521000000000001</c:v>
                </c:pt>
                <c:pt idx="31">
                  <c:v>96.521000000000001</c:v>
                </c:pt>
                <c:pt idx="32">
                  <c:v>96.521000000000001</c:v>
                </c:pt>
                <c:pt idx="33">
                  <c:v>96.521000000000001</c:v>
                </c:pt>
                <c:pt idx="34">
                  <c:v>96.521000000000001</c:v>
                </c:pt>
                <c:pt idx="35">
                  <c:v>96.521000000000001</c:v>
                </c:pt>
                <c:pt idx="36">
                  <c:v>96.521000000000001</c:v>
                </c:pt>
                <c:pt idx="37">
                  <c:v>96.521000000000001</c:v>
                </c:pt>
                <c:pt idx="38">
                  <c:v>96.521000000000001</c:v>
                </c:pt>
                <c:pt idx="39">
                  <c:v>96.521000000000001</c:v>
                </c:pt>
                <c:pt idx="40">
                  <c:v>96.521000000000001</c:v>
                </c:pt>
                <c:pt idx="41">
                  <c:v>96.521000000000001</c:v>
                </c:pt>
                <c:pt idx="42">
                  <c:v>96.521000000000001</c:v>
                </c:pt>
                <c:pt idx="43">
                  <c:v>96.521000000000001</c:v>
                </c:pt>
                <c:pt idx="44">
                  <c:v>96.521000000000001</c:v>
                </c:pt>
                <c:pt idx="45">
                  <c:v>96.521000000000001</c:v>
                </c:pt>
                <c:pt idx="46">
                  <c:v>96.521000000000001</c:v>
                </c:pt>
                <c:pt idx="47">
                  <c:v>96.521000000000001</c:v>
                </c:pt>
                <c:pt idx="48">
                  <c:v>96.521000000000001</c:v>
                </c:pt>
                <c:pt idx="49">
                  <c:v>96.521000000000001</c:v>
                </c:pt>
                <c:pt idx="50">
                  <c:v>96.521000000000001</c:v>
                </c:pt>
                <c:pt idx="51">
                  <c:v>96.521000000000001</c:v>
                </c:pt>
                <c:pt idx="52">
                  <c:v>96.521000000000001</c:v>
                </c:pt>
                <c:pt idx="53">
                  <c:v>96.521000000000001</c:v>
                </c:pt>
                <c:pt idx="54">
                  <c:v>96.521000000000001</c:v>
                </c:pt>
              </c:numCache>
            </c:numRef>
          </c:yVal>
        </c:ser>
        <c:ser>
          <c:idx val="2"/>
          <c:order val="2"/>
          <c:tx>
            <c:strRef>
              <c:f>Sheet1!$D$1</c:f>
              <c:strCache>
                <c:ptCount val="1"/>
                <c:pt idx="0">
                  <c:v>Heart/Lung (N=99)</c:v>
                </c:pt>
              </c:strCache>
            </c:strRef>
          </c:tx>
          <c:spPr>
            <a:ln w="41275">
              <a:solidFill>
                <a:srgbClr val="FF00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Sheet1!$D$2:$D$62</c:f>
              <c:numCache>
                <c:formatCode>General</c:formatCode>
                <c:ptCount val="61"/>
                <c:pt idx="0">
                  <c:v>100</c:v>
                </c:pt>
                <c:pt idx="1">
                  <c:v>100</c:v>
                </c:pt>
                <c:pt idx="2">
                  <c:v>98.990000000000023</c:v>
                </c:pt>
                <c:pt idx="3">
                  <c:v>98.990000000000023</c:v>
                </c:pt>
                <c:pt idx="4">
                  <c:v>97.968999999999994</c:v>
                </c:pt>
                <c:pt idx="5">
                  <c:v>97.968999999999994</c:v>
                </c:pt>
                <c:pt idx="6">
                  <c:v>96.949000000000026</c:v>
                </c:pt>
                <c:pt idx="7">
                  <c:v>95.9170000000003</c:v>
                </c:pt>
                <c:pt idx="8">
                  <c:v>95.9170000000003</c:v>
                </c:pt>
                <c:pt idx="9">
                  <c:v>95.9170000000003</c:v>
                </c:pt>
                <c:pt idx="10">
                  <c:v>95.9170000000003</c:v>
                </c:pt>
                <c:pt idx="11">
                  <c:v>95.9170000000003</c:v>
                </c:pt>
                <c:pt idx="12">
                  <c:v>95.9170000000003</c:v>
                </c:pt>
                <c:pt idx="13">
                  <c:v>95.9170000000003</c:v>
                </c:pt>
                <c:pt idx="14">
                  <c:v>95.9170000000003</c:v>
                </c:pt>
                <c:pt idx="15">
                  <c:v>95.9170000000003</c:v>
                </c:pt>
                <c:pt idx="16">
                  <c:v>95.9170000000003</c:v>
                </c:pt>
                <c:pt idx="17">
                  <c:v>95.9170000000003</c:v>
                </c:pt>
                <c:pt idx="18">
                  <c:v>94.442000000000007</c:v>
                </c:pt>
                <c:pt idx="19">
                  <c:v>92.965999999999994</c:v>
                </c:pt>
                <c:pt idx="20">
                  <c:v>92.965999999999994</c:v>
                </c:pt>
                <c:pt idx="21">
                  <c:v>92.965999999999994</c:v>
                </c:pt>
                <c:pt idx="22">
                  <c:v>92.965999999999994</c:v>
                </c:pt>
                <c:pt idx="23">
                  <c:v>92.965999999999994</c:v>
                </c:pt>
                <c:pt idx="24">
                  <c:v>92.965999999999994</c:v>
                </c:pt>
                <c:pt idx="25">
                  <c:v>92.965999999999994</c:v>
                </c:pt>
                <c:pt idx="26">
                  <c:v>92.965999999999994</c:v>
                </c:pt>
                <c:pt idx="27">
                  <c:v>92.965999999999994</c:v>
                </c:pt>
                <c:pt idx="28">
                  <c:v>92.965999999999994</c:v>
                </c:pt>
                <c:pt idx="29">
                  <c:v>92.965999999999994</c:v>
                </c:pt>
                <c:pt idx="30">
                  <c:v>92.965999999999994</c:v>
                </c:pt>
                <c:pt idx="31">
                  <c:v>90.581999999999994</c:v>
                </c:pt>
                <c:pt idx="32">
                  <c:v>90.581999999999994</c:v>
                </c:pt>
                <c:pt idx="33">
                  <c:v>90.581999999999994</c:v>
                </c:pt>
                <c:pt idx="34">
                  <c:v>90.581999999999994</c:v>
                </c:pt>
                <c:pt idx="35">
                  <c:v>90.581999999999994</c:v>
                </c:pt>
                <c:pt idx="36">
                  <c:v>90.581999999999994</c:v>
                </c:pt>
                <c:pt idx="37">
                  <c:v>90.581999999999994</c:v>
                </c:pt>
                <c:pt idx="38">
                  <c:v>90.581999999999994</c:v>
                </c:pt>
                <c:pt idx="39">
                  <c:v>90.581999999999994</c:v>
                </c:pt>
                <c:pt idx="40">
                  <c:v>90.581999999999994</c:v>
                </c:pt>
                <c:pt idx="41">
                  <c:v>87.346999999999994</c:v>
                </c:pt>
                <c:pt idx="42">
                  <c:v>87.346999999999994</c:v>
                </c:pt>
                <c:pt idx="43">
                  <c:v>87.346999999999994</c:v>
                </c:pt>
                <c:pt idx="44">
                  <c:v>87.346999999999994</c:v>
                </c:pt>
                <c:pt idx="45">
                  <c:v>87.346999999999994</c:v>
                </c:pt>
                <c:pt idx="46">
                  <c:v>87.346999999999994</c:v>
                </c:pt>
                <c:pt idx="47">
                  <c:v>87.346999999999994</c:v>
                </c:pt>
                <c:pt idx="48">
                  <c:v>87.346999999999994</c:v>
                </c:pt>
                <c:pt idx="49">
                  <c:v>87.346999999999994</c:v>
                </c:pt>
                <c:pt idx="50">
                  <c:v>87.346999999999994</c:v>
                </c:pt>
                <c:pt idx="51">
                  <c:v>87.346999999999994</c:v>
                </c:pt>
                <c:pt idx="52">
                  <c:v>87.346999999999994</c:v>
                </c:pt>
                <c:pt idx="53">
                  <c:v>87.346999999999994</c:v>
                </c:pt>
                <c:pt idx="54">
                  <c:v>87.346999999999994</c:v>
                </c:pt>
                <c:pt idx="55">
                  <c:v>87.346999999999994</c:v>
                </c:pt>
                <c:pt idx="56">
                  <c:v>87.346999999999994</c:v>
                </c:pt>
                <c:pt idx="57">
                  <c:v>87.346999999999994</c:v>
                </c:pt>
                <c:pt idx="58">
                  <c:v>87.346999999999994</c:v>
                </c:pt>
                <c:pt idx="59">
                  <c:v>87.346999999999994</c:v>
                </c:pt>
                <c:pt idx="60">
                  <c:v>87.346999999999994</c:v>
                </c:pt>
              </c:numCache>
            </c:numRef>
          </c:yVal>
        </c:ser>
        <c:axId val="149429632"/>
        <c:axId val="149472768"/>
      </c:scatterChart>
      <c:valAx>
        <c:axId val="149429632"/>
        <c:scaling>
          <c:orientation val="minMax"/>
          <c:max val="5"/>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49472768"/>
        <c:crosses val="autoZero"/>
        <c:crossBetween val="midCat"/>
        <c:majorUnit val="1"/>
      </c:valAx>
      <c:valAx>
        <c:axId val="149472768"/>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49429632"/>
        <c:crosses val="autoZero"/>
        <c:crossBetween val="midCat"/>
        <c:majorUnit val="10"/>
      </c:valAx>
      <c:spPr>
        <a:solidFill>
          <a:schemeClr val="bg2"/>
        </a:solidFill>
        <a:ln>
          <a:solidFill>
            <a:schemeClr val="tx1"/>
          </a:solidFill>
        </a:ln>
      </c:spPr>
    </c:plotArea>
    <c:legend>
      <c:legendPos val="r"/>
      <c:layout>
        <c:manualLayout>
          <c:xMode val="edge"/>
          <c:yMode val="edge"/>
          <c:x val="0.70779492718278625"/>
          <c:y val="0.56666984167302825"/>
          <c:w val="0.22263280143079461"/>
          <c:h val="0.1732550165100334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82"/>
          <c:h val="0.77074260114039683"/>
        </c:manualLayout>
      </c:layout>
      <c:scatterChart>
        <c:scatterStyle val="lineMarker"/>
        <c:ser>
          <c:idx val="0"/>
          <c:order val="0"/>
          <c:tx>
            <c:strRef>
              <c:f>Sheet1!$B$1</c:f>
              <c:strCache>
                <c:ptCount val="1"/>
                <c:pt idx="0">
                  <c:v>Heart (N=236)</c:v>
                </c:pt>
              </c:strCache>
            </c:strRef>
          </c:tx>
          <c:spPr>
            <a:ln w="41275">
              <a:solidFill>
                <a:srgbClr val="00FF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Sheet1!$B$2:$B$62</c:f>
              <c:numCache>
                <c:formatCode>General</c:formatCode>
                <c:ptCount val="61"/>
                <c:pt idx="0">
                  <c:v>100</c:v>
                </c:pt>
                <c:pt idx="1">
                  <c:v>100</c:v>
                </c:pt>
                <c:pt idx="2">
                  <c:v>99.152999999999949</c:v>
                </c:pt>
                <c:pt idx="3">
                  <c:v>99.152999999999949</c:v>
                </c:pt>
                <c:pt idx="4">
                  <c:v>99.152999999999949</c:v>
                </c:pt>
                <c:pt idx="5">
                  <c:v>98.727000000000004</c:v>
                </c:pt>
                <c:pt idx="6">
                  <c:v>98.298000000000002</c:v>
                </c:pt>
                <c:pt idx="7">
                  <c:v>93.11999999999999</c:v>
                </c:pt>
                <c:pt idx="8">
                  <c:v>92.244000000000227</c:v>
                </c:pt>
                <c:pt idx="9">
                  <c:v>91.804999999999993</c:v>
                </c:pt>
                <c:pt idx="10">
                  <c:v>91.804999999999993</c:v>
                </c:pt>
                <c:pt idx="11">
                  <c:v>91.804999999999993</c:v>
                </c:pt>
                <c:pt idx="12">
                  <c:v>91.804999999999993</c:v>
                </c:pt>
                <c:pt idx="13">
                  <c:v>91.804999999999993</c:v>
                </c:pt>
                <c:pt idx="14">
                  <c:v>91.804999999999993</c:v>
                </c:pt>
                <c:pt idx="15">
                  <c:v>91.804999999999993</c:v>
                </c:pt>
                <c:pt idx="16">
                  <c:v>91.254999999999995</c:v>
                </c:pt>
                <c:pt idx="17">
                  <c:v>90.702000000000012</c:v>
                </c:pt>
                <c:pt idx="18">
                  <c:v>88.475999999999999</c:v>
                </c:pt>
                <c:pt idx="19">
                  <c:v>85.668999999999983</c:v>
                </c:pt>
                <c:pt idx="20">
                  <c:v>85.668999999999983</c:v>
                </c:pt>
                <c:pt idx="21">
                  <c:v>85.668999999999983</c:v>
                </c:pt>
                <c:pt idx="22">
                  <c:v>85.093999999999994</c:v>
                </c:pt>
                <c:pt idx="23">
                  <c:v>85.093999999999994</c:v>
                </c:pt>
                <c:pt idx="24">
                  <c:v>85.093999999999994</c:v>
                </c:pt>
                <c:pt idx="25">
                  <c:v>85.093999999999994</c:v>
                </c:pt>
                <c:pt idx="26">
                  <c:v>85.093999999999994</c:v>
                </c:pt>
                <c:pt idx="27">
                  <c:v>84.433999999999997</c:v>
                </c:pt>
                <c:pt idx="28">
                  <c:v>83.093999999999994</c:v>
                </c:pt>
                <c:pt idx="29">
                  <c:v>81.732000000000014</c:v>
                </c:pt>
                <c:pt idx="30">
                  <c:v>80.369</c:v>
                </c:pt>
                <c:pt idx="31">
                  <c:v>76.283000000000001</c:v>
                </c:pt>
                <c:pt idx="32">
                  <c:v>74.921000000000006</c:v>
                </c:pt>
                <c:pt idx="33">
                  <c:v>74.921000000000006</c:v>
                </c:pt>
                <c:pt idx="34">
                  <c:v>74.233000000000004</c:v>
                </c:pt>
                <c:pt idx="35">
                  <c:v>74.233000000000004</c:v>
                </c:pt>
                <c:pt idx="36">
                  <c:v>74.233000000000004</c:v>
                </c:pt>
                <c:pt idx="37">
                  <c:v>74.233000000000004</c:v>
                </c:pt>
                <c:pt idx="38">
                  <c:v>74.233000000000004</c:v>
                </c:pt>
                <c:pt idx="39">
                  <c:v>74.233000000000004</c:v>
                </c:pt>
                <c:pt idx="40">
                  <c:v>74.233000000000004</c:v>
                </c:pt>
                <c:pt idx="41">
                  <c:v>72.669999999999987</c:v>
                </c:pt>
                <c:pt idx="42">
                  <c:v>70.325999999999979</c:v>
                </c:pt>
                <c:pt idx="43">
                  <c:v>68.763000000000005</c:v>
                </c:pt>
                <c:pt idx="44">
                  <c:v>68.763000000000005</c:v>
                </c:pt>
                <c:pt idx="45">
                  <c:v>67.964000000000027</c:v>
                </c:pt>
                <c:pt idx="46">
                  <c:v>67.964000000000027</c:v>
                </c:pt>
                <c:pt idx="47">
                  <c:v>67.964000000000027</c:v>
                </c:pt>
                <c:pt idx="48">
                  <c:v>67.964000000000027</c:v>
                </c:pt>
                <c:pt idx="49">
                  <c:v>67.964000000000027</c:v>
                </c:pt>
                <c:pt idx="50">
                  <c:v>67.964000000000027</c:v>
                </c:pt>
                <c:pt idx="51">
                  <c:v>67.964000000000027</c:v>
                </c:pt>
                <c:pt idx="52">
                  <c:v>67.964000000000027</c:v>
                </c:pt>
                <c:pt idx="53">
                  <c:v>67.964000000000027</c:v>
                </c:pt>
                <c:pt idx="54">
                  <c:v>64.433000000000007</c:v>
                </c:pt>
                <c:pt idx="55">
                  <c:v>61.785000000000011</c:v>
                </c:pt>
                <c:pt idx="56">
                  <c:v>59.980999999999995</c:v>
                </c:pt>
                <c:pt idx="57">
                  <c:v>59.072000000000003</c:v>
                </c:pt>
                <c:pt idx="58">
                  <c:v>59.072000000000003</c:v>
                </c:pt>
                <c:pt idx="59">
                  <c:v>59.072000000000003</c:v>
                </c:pt>
                <c:pt idx="60">
                  <c:v>59.072000000000003</c:v>
                </c:pt>
              </c:numCache>
            </c:numRef>
          </c:yVal>
        </c:ser>
        <c:ser>
          <c:idx val="1"/>
          <c:order val="1"/>
          <c:tx>
            <c:strRef>
              <c:f>Sheet1!$C$1</c:f>
              <c:strCache>
                <c:ptCount val="1"/>
                <c:pt idx="0">
                  <c:v>Lung (N=74)</c:v>
                </c:pt>
              </c:strCache>
            </c:strRef>
          </c:tx>
          <c:spPr>
            <a:ln w="41275">
              <a:solidFill>
                <a:srgbClr val="4DEAF1"/>
              </a:solidFill>
              <a:prstDash val="solid"/>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Sheet1!$C$2:$C$62</c:f>
              <c:numCache>
                <c:formatCode>General</c:formatCode>
                <c:ptCount val="61"/>
                <c:pt idx="0">
                  <c:v>100</c:v>
                </c:pt>
                <c:pt idx="1">
                  <c:v>100</c:v>
                </c:pt>
                <c:pt idx="2">
                  <c:v>100</c:v>
                </c:pt>
                <c:pt idx="3">
                  <c:v>100</c:v>
                </c:pt>
                <c:pt idx="4">
                  <c:v>98.63</c:v>
                </c:pt>
                <c:pt idx="5">
                  <c:v>95.85199999999999</c:v>
                </c:pt>
                <c:pt idx="6">
                  <c:v>94.462999999999994</c:v>
                </c:pt>
                <c:pt idx="7">
                  <c:v>87.472999999999999</c:v>
                </c:pt>
                <c:pt idx="8">
                  <c:v>87.472999999999999</c:v>
                </c:pt>
                <c:pt idx="9">
                  <c:v>87.472999999999999</c:v>
                </c:pt>
                <c:pt idx="10">
                  <c:v>87.472999999999999</c:v>
                </c:pt>
                <c:pt idx="11">
                  <c:v>87.472999999999999</c:v>
                </c:pt>
                <c:pt idx="12">
                  <c:v>87.472999999999999</c:v>
                </c:pt>
                <c:pt idx="13">
                  <c:v>87.472999999999999</c:v>
                </c:pt>
                <c:pt idx="14">
                  <c:v>87.472999999999999</c:v>
                </c:pt>
                <c:pt idx="15">
                  <c:v>87.472999999999999</c:v>
                </c:pt>
                <c:pt idx="16">
                  <c:v>87.472999999999999</c:v>
                </c:pt>
                <c:pt idx="17">
                  <c:v>87.472999999999999</c:v>
                </c:pt>
                <c:pt idx="18">
                  <c:v>85.438999999999993</c:v>
                </c:pt>
                <c:pt idx="19">
                  <c:v>81.370999999999981</c:v>
                </c:pt>
                <c:pt idx="20">
                  <c:v>79.335999999999999</c:v>
                </c:pt>
                <c:pt idx="21">
                  <c:v>79.335999999999999</c:v>
                </c:pt>
                <c:pt idx="22">
                  <c:v>79.335999999999999</c:v>
                </c:pt>
                <c:pt idx="23">
                  <c:v>79.335999999999999</c:v>
                </c:pt>
                <c:pt idx="24">
                  <c:v>79.335999999999999</c:v>
                </c:pt>
                <c:pt idx="25">
                  <c:v>79.335999999999999</c:v>
                </c:pt>
                <c:pt idx="26">
                  <c:v>79.335999999999999</c:v>
                </c:pt>
                <c:pt idx="27">
                  <c:v>79.335999999999999</c:v>
                </c:pt>
                <c:pt idx="28">
                  <c:v>76.777000000000001</c:v>
                </c:pt>
                <c:pt idx="29">
                  <c:v>76.777000000000001</c:v>
                </c:pt>
                <c:pt idx="30">
                  <c:v>69.099000000000004</c:v>
                </c:pt>
                <c:pt idx="31">
                  <c:v>66.540000000000006</c:v>
                </c:pt>
                <c:pt idx="32">
                  <c:v>66.540000000000006</c:v>
                </c:pt>
                <c:pt idx="33">
                  <c:v>66.540000000000006</c:v>
                </c:pt>
                <c:pt idx="34">
                  <c:v>63.879000000000005</c:v>
                </c:pt>
                <c:pt idx="35">
                  <c:v>63.879000000000005</c:v>
                </c:pt>
                <c:pt idx="36">
                  <c:v>63.879000000000005</c:v>
                </c:pt>
                <c:pt idx="37">
                  <c:v>63.879000000000005</c:v>
                </c:pt>
                <c:pt idx="38">
                  <c:v>63.879000000000005</c:v>
                </c:pt>
                <c:pt idx="39">
                  <c:v>63.879000000000005</c:v>
                </c:pt>
                <c:pt idx="40">
                  <c:v>63.879000000000005</c:v>
                </c:pt>
                <c:pt idx="41">
                  <c:v>63.879000000000005</c:v>
                </c:pt>
                <c:pt idx="42">
                  <c:v>63.879000000000005</c:v>
                </c:pt>
                <c:pt idx="43">
                  <c:v>63.879000000000005</c:v>
                </c:pt>
                <c:pt idx="44">
                  <c:v>63.879000000000005</c:v>
                </c:pt>
                <c:pt idx="45">
                  <c:v>63.879000000000005</c:v>
                </c:pt>
                <c:pt idx="46">
                  <c:v>63.879000000000005</c:v>
                </c:pt>
                <c:pt idx="47">
                  <c:v>63.879000000000005</c:v>
                </c:pt>
                <c:pt idx="48">
                  <c:v>63.879000000000005</c:v>
                </c:pt>
                <c:pt idx="49">
                  <c:v>63.879000000000005</c:v>
                </c:pt>
                <c:pt idx="50">
                  <c:v>63.879000000000005</c:v>
                </c:pt>
                <c:pt idx="51">
                  <c:v>63.879000000000005</c:v>
                </c:pt>
                <c:pt idx="52">
                  <c:v>63.879000000000005</c:v>
                </c:pt>
                <c:pt idx="53">
                  <c:v>63.879000000000005</c:v>
                </c:pt>
                <c:pt idx="54">
                  <c:v>60.33</c:v>
                </c:pt>
                <c:pt idx="55">
                  <c:v>60.33</c:v>
                </c:pt>
                <c:pt idx="56">
                  <c:v>56.781000000000006</c:v>
                </c:pt>
                <c:pt idx="57">
                  <c:v>56.781000000000006</c:v>
                </c:pt>
                <c:pt idx="58">
                  <c:v>56.781000000000006</c:v>
                </c:pt>
                <c:pt idx="59">
                  <c:v>56.781000000000006</c:v>
                </c:pt>
                <c:pt idx="60">
                  <c:v>56.781000000000006</c:v>
                </c:pt>
              </c:numCache>
            </c:numRef>
          </c:yVal>
        </c:ser>
        <c:ser>
          <c:idx val="2"/>
          <c:order val="2"/>
          <c:tx>
            <c:strRef>
              <c:f>Sheet1!$D$1</c:f>
              <c:strCache>
                <c:ptCount val="1"/>
                <c:pt idx="0">
                  <c:v>Heart/Lung (N=122)</c:v>
                </c:pt>
              </c:strCache>
            </c:strRef>
          </c:tx>
          <c:spPr>
            <a:ln w="41275">
              <a:solidFill>
                <a:srgbClr val="FF0000"/>
              </a:solidFill>
            </a:ln>
          </c:spPr>
          <c:marker>
            <c:symbol val="none"/>
          </c:marker>
          <c:xVal>
            <c:numRef>
              <c:f>Sheet1!$A$2:$A$62</c:f>
              <c:numCache>
                <c:formatCode>General</c:formatCode>
                <c:ptCount val="61"/>
                <c:pt idx="0">
                  <c:v>0</c:v>
                </c:pt>
                <c:pt idx="1">
                  <c:v>8.3330000000000043E-2</c:v>
                </c:pt>
                <c:pt idx="2">
                  <c:v>0.16666999999999998</c:v>
                </c:pt>
                <c:pt idx="3">
                  <c:v>0.25</c:v>
                </c:pt>
                <c:pt idx="4">
                  <c:v>0.3333300000000014</c:v>
                </c:pt>
                <c:pt idx="5">
                  <c:v>0.41667000000000032</c:v>
                </c:pt>
                <c:pt idx="6">
                  <c:v>0.5</c:v>
                </c:pt>
                <c:pt idx="7">
                  <c:v>0.58332999999999957</c:v>
                </c:pt>
                <c:pt idx="8">
                  <c:v>0.66667000000000376</c:v>
                </c:pt>
                <c:pt idx="9">
                  <c:v>0.75000000000000222</c:v>
                </c:pt>
                <c:pt idx="10">
                  <c:v>0.83333000000000002</c:v>
                </c:pt>
                <c:pt idx="11">
                  <c:v>0.91666999999999998</c:v>
                </c:pt>
                <c:pt idx="12">
                  <c:v>1</c:v>
                </c:pt>
                <c:pt idx="13">
                  <c:v>1.0833299999999952</c:v>
                </c:pt>
                <c:pt idx="14">
                  <c:v>1.1666700000000001</c:v>
                </c:pt>
                <c:pt idx="15">
                  <c:v>1.25</c:v>
                </c:pt>
                <c:pt idx="16">
                  <c:v>1.3333299999999952</c:v>
                </c:pt>
                <c:pt idx="17">
                  <c:v>1.416669999999995</c:v>
                </c:pt>
                <c:pt idx="18">
                  <c:v>1.5</c:v>
                </c:pt>
                <c:pt idx="19">
                  <c:v>1.5833299999999952</c:v>
                </c:pt>
                <c:pt idx="20">
                  <c:v>1.6666700000000001</c:v>
                </c:pt>
                <c:pt idx="21">
                  <c:v>1.75</c:v>
                </c:pt>
                <c:pt idx="22">
                  <c:v>1.8333299999999952</c:v>
                </c:pt>
                <c:pt idx="23">
                  <c:v>1.9166700000000001</c:v>
                </c:pt>
                <c:pt idx="24">
                  <c:v>2</c:v>
                </c:pt>
                <c:pt idx="25">
                  <c:v>2.0833300000000103</c:v>
                </c:pt>
                <c:pt idx="26">
                  <c:v>2.1666699999999977</c:v>
                </c:pt>
                <c:pt idx="27">
                  <c:v>2.25</c:v>
                </c:pt>
                <c:pt idx="28">
                  <c:v>2.3333300000000001</c:v>
                </c:pt>
                <c:pt idx="29">
                  <c:v>2.416669999999983</c:v>
                </c:pt>
                <c:pt idx="30">
                  <c:v>2.5</c:v>
                </c:pt>
                <c:pt idx="31">
                  <c:v>2.5833300000000103</c:v>
                </c:pt>
                <c:pt idx="32">
                  <c:v>2.6666699999999977</c:v>
                </c:pt>
                <c:pt idx="33">
                  <c:v>2.75</c:v>
                </c:pt>
                <c:pt idx="34">
                  <c:v>2.8333300000000001</c:v>
                </c:pt>
                <c:pt idx="35">
                  <c:v>2.916669999999983</c:v>
                </c:pt>
                <c:pt idx="36">
                  <c:v>3</c:v>
                </c:pt>
                <c:pt idx="37">
                  <c:v>3.0833300000000103</c:v>
                </c:pt>
                <c:pt idx="38">
                  <c:v>3.1666699999999977</c:v>
                </c:pt>
                <c:pt idx="39">
                  <c:v>3.25</c:v>
                </c:pt>
                <c:pt idx="40">
                  <c:v>3.3333300000000001</c:v>
                </c:pt>
                <c:pt idx="41">
                  <c:v>3.416669999999983</c:v>
                </c:pt>
                <c:pt idx="42">
                  <c:v>3.5</c:v>
                </c:pt>
                <c:pt idx="43">
                  <c:v>3.5833300000000103</c:v>
                </c:pt>
                <c:pt idx="44">
                  <c:v>3.6666699999999977</c:v>
                </c:pt>
                <c:pt idx="45">
                  <c:v>3.75</c:v>
                </c:pt>
                <c:pt idx="46">
                  <c:v>3.8333300000000001</c:v>
                </c:pt>
                <c:pt idx="47">
                  <c:v>3.916669999999983</c:v>
                </c:pt>
                <c:pt idx="48">
                  <c:v>4</c:v>
                </c:pt>
                <c:pt idx="49">
                  <c:v>4.0833300000000001</c:v>
                </c:pt>
                <c:pt idx="50">
                  <c:v>4.1666699999999999</c:v>
                </c:pt>
                <c:pt idx="51">
                  <c:v>4.25</c:v>
                </c:pt>
                <c:pt idx="52">
                  <c:v>4.3333300000000001</c:v>
                </c:pt>
                <c:pt idx="53">
                  <c:v>4.4166700000000034</c:v>
                </c:pt>
                <c:pt idx="54">
                  <c:v>4.5</c:v>
                </c:pt>
                <c:pt idx="55">
                  <c:v>4.5833300000000001</c:v>
                </c:pt>
                <c:pt idx="56">
                  <c:v>4.6666699999999999</c:v>
                </c:pt>
                <c:pt idx="57">
                  <c:v>4.75</c:v>
                </c:pt>
                <c:pt idx="58">
                  <c:v>4.8333300000000001</c:v>
                </c:pt>
                <c:pt idx="59">
                  <c:v>4.9166700000000034</c:v>
                </c:pt>
                <c:pt idx="60">
                  <c:v>5</c:v>
                </c:pt>
              </c:numCache>
            </c:numRef>
          </c:xVal>
          <c:yVal>
            <c:numRef>
              <c:f>Sheet1!$D$2:$D$62</c:f>
              <c:numCache>
                <c:formatCode>General</c:formatCode>
                <c:ptCount val="61"/>
                <c:pt idx="0">
                  <c:v>100</c:v>
                </c:pt>
                <c:pt idx="1">
                  <c:v>100</c:v>
                </c:pt>
                <c:pt idx="2">
                  <c:v>100</c:v>
                </c:pt>
                <c:pt idx="3">
                  <c:v>99.179999999999978</c:v>
                </c:pt>
                <c:pt idx="4">
                  <c:v>99.179999999999978</c:v>
                </c:pt>
                <c:pt idx="5">
                  <c:v>99.179999999999978</c:v>
                </c:pt>
                <c:pt idx="6">
                  <c:v>98.353999999999999</c:v>
                </c:pt>
                <c:pt idx="7">
                  <c:v>92.54</c:v>
                </c:pt>
                <c:pt idx="8">
                  <c:v>91.697999999999993</c:v>
                </c:pt>
                <c:pt idx="9">
                  <c:v>90.856999999999999</c:v>
                </c:pt>
                <c:pt idx="10">
                  <c:v>90.856999999999999</c:v>
                </c:pt>
                <c:pt idx="11">
                  <c:v>90.856999999999999</c:v>
                </c:pt>
                <c:pt idx="12">
                  <c:v>90.856999999999999</c:v>
                </c:pt>
                <c:pt idx="13">
                  <c:v>90.856999999999999</c:v>
                </c:pt>
                <c:pt idx="14">
                  <c:v>90.856999999999999</c:v>
                </c:pt>
                <c:pt idx="15">
                  <c:v>90.856999999999999</c:v>
                </c:pt>
                <c:pt idx="16">
                  <c:v>88.694000000000003</c:v>
                </c:pt>
                <c:pt idx="17">
                  <c:v>86.504000000000005</c:v>
                </c:pt>
                <c:pt idx="18">
                  <c:v>85.409000000000006</c:v>
                </c:pt>
                <c:pt idx="19">
                  <c:v>80.986000000000004</c:v>
                </c:pt>
                <c:pt idx="20">
                  <c:v>79.875999999999948</c:v>
                </c:pt>
                <c:pt idx="21">
                  <c:v>79.875999999999948</c:v>
                </c:pt>
                <c:pt idx="22">
                  <c:v>79.875999999999948</c:v>
                </c:pt>
                <c:pt idx="23">
                  <c:v>79.875999999999948</c:v>
                </c:pt>
                <c:pt idx="24">
                  <c:v>79.875999999999948</c:v>
                </c:pt>
                <c:pt idx="25">
                  <c:v>79.875999999999948</c:v>
                </c:pt>
                <c:pt idx="26">
                  <c:v>79.875999999999948</c:v>
                </c:pt>
                <c:pt idx="27">
                  <c:v>79.875999999999948</c:v>
                </c:pt>
                <c:pt idx="28">
                  <c:v>78.31</c:v>
                </c:pt>
                <c:pt idx="29">
                  <c:v>78.31</c:v>
                </c:pt>
                <c:pt idx="30">
                  <c:v>76.744000000000227</c:v>
                </c:pt>
                <c:pt idx="31">
                  <c:v>72.045000000000002</c:v>
                </c:pt>
                <c:pt idx="32">
                  <c:v>70.478999999999999</c:v>
                </c:pt>
                <c:pt idx="33">
                  <c:v>68.912999999999997</c:v>
                </c:pt>
                <c:pt idx="34">
                  <c:v>68.912999999999997</c:v>
                </c:pt>
                <c:pt idx="35">
                  <c:v>68.912999999999997</c:v>
                </c:pt>
                <c:pt idx="36">
                  <c:v>68.912999999999997</c:v>
                </c:pt>
                <c:pt idx="37">
                  <c:v>68.912999999999997</c:v>
                </c:pt>
                <c:pt idx="38">
                  <c:v>68.912999999999997</c:v>
                </c:pt>
                <c:pt idx="39">
                  <c:v>68.912999999999997</c:v>
                </c:pt>
                <c:pt idx="40">
                  <c:v>68.912999999999997</c:v>
                </c:pt>
                <c:pt idx="41">
                  <c:v>68.912999999999997</c:v>
                </c:pt>
                <c:pt idx="42">
                  <c:v>63.325000000000003</c:v>
                </c:pt>
                <c:pt idx="43">
                  <c:v>63.325000000000003</c:v>
                </c:pt>
                <c:pt idx="44">
                  <c:v>61.463000000000001</c:v>
                </c:pt>
                <c:pt idx="45">
                  <c:v>59.542000000000002</c:v>
                </c:pt>
                <c:pt idx="46">
                  <c:v>59.542000000000002</c:v>
                </c:pt>
                <c:pt idx="47">
                  <c:v>59.542000000000002</c:v>
                </c:pt>
                <c:pt idx="48">
                  <c:v>59.542000000000002</c:v>
                </c:pt>
                <c:pt idx="49">
                  <c:v>59.542000000000002</c:v>
                </c:pt>
                <c:pt idx="50">
                  <c:v>59.542000000000002</c:v>
                </c:pt>
                <c:pt idx="51">
                  <c:v>59.542000000000002</c:v>
                </c:pt>
                <c:pt idx="52">
                  <c:v>59.542000000000002</c:v>
                </c:pt>
                <c:pt idx="53">
                  <c:v>59.542000000000002</c:v>
                </c:pt>
                <c:pt idx="54">
                  <c:v>59.542000000000002</c:v>
                </c:pt>
                <c:pt idx="55">
                  <c:v>57.160000000000011</c:v>
                </c:pt>
                <c:pt idx="56">
                  <c:v>57.160000000000011</c:v>
                </c:pt>
                <c:pt idx="57">
                  <c:v>57.160000000000011</c:v>
                </c:pt>
                <c:pt idx="58">
                  <c:v>57.160000000000011</c:v>
                </c:pt>
                <c:pt idx="59">
                  <c:v>57.160000000000011</c:v>
                </c:pt>
                <c:pt idx="60">
                  <c:v>57.160000000000011</c:v>
                </c:pt>
              </c:numCache>
            </c:numRef>
          </c:yVal>
        </c:ser>
        <c:axId val="149765504"/>
        <c:axId val="149784064"/>
      </c:scatterChart>
      <c:valAx>
        <c:axId val="149765504"/>
        <c:scaling>
          <c:orientation val="minMax"/>
          <c:max val="5"/>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49784064"/>
        <c:crosses val="autoZero"/>
        <c:crossBetween val="midCat"/>
        <c:majorUnit val="1"/>
      </c:valAx>
      <c:valAx>
        <c:axId val="149784064"/>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49765504"/>
        <c:crosses val="autoZero"/>
        <c:crossBetween val="midCat"/>
        <c:majorUnit val="10"/>
      </c:valAx>
      <c:spPr>
        <a:solidFill>
          <a:schemeClr val="bg2"/>
        </a:solidFill>
        <a:ln>
          <a:solidFill>
            <a:schemeClr val="tx1"/>
          </a:solidFill>
        </a:ln>
      </c:spPr>
    </c:plotArea>
    <c:legend>
      <c:legendPos val="r"/>
      <c:layout>
        <c:manualLayout>
          <c:xMode val="edge"/>
          <c:yMode val="edge"/>
          <c:x val="0.66207221331849353"/>
          <c:y val="6.3981669630005927E-2"/>
          <c:w val="0.23411504424778759"/>
          <c:h val="0.1732550165100334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648"/>
          <c:h val="0.80980520013123369"/>
        </c:manualLayout>
      </c:layout>
      <c:scatterChart>
        <c:scatterStyle val="lineMarker"/>
        <c:ser>
          <c:idx val="0"/>
          <c:order val="0"/>
          <c:tx>
            <c:strRef>
              <c:f>Sheet1!$B$1</c:f>
              <c:strCache>
                <c:ptCount val="1"/>
                <c:pt idx="0">
                  <c:v>Freedom</c:v>
                </c:pt>
              </c:strCache>
            </c:strRef>
          </c:tx>
          <c:spPr>
            <a:ln w="41275">
              <a:solidFill>
                <a:srgbClr val="4DEAF1"/>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100</c:v>
                </c:pt>
                <c:pt idx="3">
                  <c:v>99.786000000000001</c:v>
                </c:pt>
                <c:pt idx="4">
                  <c:v>99.141999999999996</c:v>
                </c:pt>
                <c:pt idx="5">
                  <c:v>98.708000000000013</c:v>
                </c:pt>
                <c:pt idx="6">
                  <c:v>96.965999999999994</c:v>
                </c:pt>
                <c:pt idx="7">
                  <c:v>94.124999999999986</c:v>
                </c:pt>
                <c:pt idx="8">
                  <c:v>92.807999999999993</c:v>
                </c:pt>
                <c:pt idx="9">
                  <c:v>92.587000000000003</c:v>
                </c:pt>
                <c:pt idx="10">
                  <c:v>92.587000000000003</c:v>
                </c:pt>
                <c:pt idx="11">
                  <c:v>92.587000000000003</c:v>
                </c:pt>
                <c:pt idx="12">
                  <c:v>92.587000000000003</c:v>
                </c:pt>
                <c:pt idx="13">
                  <c:v>92.587000000000003</c:v>
                </c:pt>
                <c:pt idx="14">
                  <c:v>92.587000000000003</c:v>
                </c:pt>
                <c:pt idx="15">
                  <c:v>92.587000000000003</c:v>
                </c:pt>
                <c:pt idx="16">
                  <c:v>92.308999999999983</c:v>
                </c:pt>
                <c:pt idx="17">
                  <c:v>92.03</c:v>
                </c:pt>
                <c:pt idx="18">
                  <c:v>92.03</c:v>
                </c:pt>
                <c:pt idx="19">
                  <c:v>90.9</c:v>
                </c:pt>
                <c:pt idx="20">
                  <c:v>90.043999999999997</c:v>
                </c:pt>
                <c:pt idx="21">
                  <c:v>90.043999999999997</c:v>
                </c:pt>
                <c:pt idx="22">
                  <c:v>90.043999999999997</c:v>
                </c:pt>
                <c:pt idx="23">
                  <c:v>90.043999999999997</c:v>
                </c:pt>
                <c:pt idx="24">
                  <c:v>90.043999999999997</c:v>
                </c:pt>
                <c:pt idx="25">
                  <c:v>90.043999999999997</c:v>
                </c:pt>
                <c:pt idx="26">
                  <c:v>90.043999999999997</c:v>
                </c:pt>
                <c:pt idx="27">
                  <c:v>89.697000000000003</c:v>
                </c:pt>
                <c:pt idx="28">
                  <c:v>88.998999999999995</c:v>
                </c:pt>
                <c:pt idx="29">
                  <c:v>88.647000000000006</c:v>
                </c:pt>
                <c:pt idx="30">
                  <c:v>87.592000000000013</c:v>
                </c:pt>
                <c:pt idx="31">
                  <c:v>86.884999999999991</c:v>
                </c:pt>
                <c:pt idx="32">
                  <c:v>86.531000000000006</c:v>
                </c:pt>
                <c:pt idx="33">
                  <c:v>85.816000000000003</c:v>
                </c:pt>
                <c:pt idx="34">
                  <c:v>85.816000000000003</c:v>
                </c:pt>
                <c:pt idx="35">
                  <c:v>85.816000000000003</c:v>
                </c:pt>
                <c:pt idx="36">
                  <c:v>85.816000000000003</c:v>
                </c:pt>
                <c:pt idx="37">
                  <c:v>85.816000000000003</c:v>
                </c:pt>
                <c:pt idx="38">
                  <c:v>85.816000000000003</c:v>
                </c:pt>
                <c:pt idx="39">
                  <c:v>85.816000000000003</c:v>
                </c:pt>
                <c:pt idx="40">
                  <c:v>85.816000000000003</c:v>
                </c:pt>
                <c:pt idx="41">
                  <c:v>85.816000000000003</c:v>
                </c:pt>
                <c:pt idx="42">
                  <c:v>84.534999999999997</c:v>
                </c:pt>
                <c:pt idx="43">
                  <c:v>83.669999999999987</c:v>
                </c:pt>
                <c:pt idx="44">
                  <c:v>82.796000000000006</c:v>
                </c:pt>
                <c:pt idx="45">
                  <c:v>82.796000000000006</c:v>
                </c:pt>
                <c:pt idx="46">
                  <c:v>82.796000000000006</c:v>
                </c:pt>
                <c:pt idx="47">
                  <c:v>82.796000000000006</c:v>
                </c:pt>
                <c:pt idx="48">
                  <c:v>82.796000000000006</c:v>
                </c:pt>
                <c:pt idx="49">
                  <c:v>82.796000000000006</c:v>
                </c:pt>
                <c:pt idx="50">
                  <c:v>82.796000000000006</c:v>
                </c:pt>
                <c:pt idx="51">
                  <c:v>82.796000000000006</c:v>
                </c:pt>
                <c:pt idx="52">
                  <c:v>82.281999999999996</c:v>
                </c:pt>
                <c:pt idx="53">
                  <c:v>82.281999999999996</c:v>
                </c:pt>
                <c:pt idx="54">
                  <c:v>81.763999999999996</c:v>
                </c:pt>
                <c:pt idx="55">
                  <c:v>80.715999999999994</c:v>
                </c:pt>
                <c:pt idx="56">
                  <c:v>80.715999999999994</c:v>
                </c:pt>
                <c:pt idx="57">
                  <c:v>80.715999999999994</c:v>
                </c:pt>
                <c:pt idx="58">
                  <c:v>80.715999999999994</c:v>
                </c:pt>
                <c:pt idx="59">
                  <c:v>80.715999999999994</c:v>
                </c:pt>
                <c:pt idx="60">
                  <c:v>80.715999999999994</c:v>
                </c:pt>
                <c:pt idx="61">
                  <c:v>80.715999999999994</c:v>
                </c:pt>
                <c:pt idx="62">
                  <c:v>80.715999999999994</c:v>
                </c:pt>
                <c:pt idx="63">
                  <c:v>80.715999999999994</c:v>
                </c:pt>
                <c:pt idx="64">
                  <c:v>80.715999999999994</c:v>
                </c:pt>
                <c:pt idx="65">
                  <c:v>80.06</c:v>
                </c:pt>
                <c:pt idx="66">
                  <c:v>79.403999999999996</c:v>
                </c:pt>
                <c:pt idx="67">
                  <c:v>78.747000000000227</c:v>
                </c:pt>
                <c:pt idx="68">
                  <c:v>78.747000000000227</c:v>
                </c:pt>
                <c:pt idx="69">
                  <c:v>78.747000000000227</c:v>
                </c:pt>
                <c:pt idx="70">
                  <c:v>78.747000000000227</c:v>
                </c:pt>
                <c:pt idx="71">
                  <c:v>78.747000000000227</c:v>
                </c:pt>
                <c:pt idx="72">
                  <c:v>78.747000000000227</c:v>
                </c:pt>
                <c:pt idx="73">
                  <c:v>78.747000000000227</c:v>
                </c:pt>
                <c:pt idx="74">
                  <c:v>78.747000000000227</c:v>
                </c:pt>
                <c:pt idx="75">
                  <c:v>78.747000000000227</c:v>
                </c:pt>
                <c:pt idx="76">
                  <c:v>78.747000000000227</c:v>
                </c:pt>
                <c:pt idx="77">
                  <c:v>77.900999999999996</c:v>
                </c:pt>
                <c:pt idx="78">
                  <c:v>77.900999999999996</c:v>
                </c:pt>
                <c:pt idx="79">
                  <c:v>77.900999999999996</c:v>
                </c:pt>
                <c:pt idx="80">
                  <c:v>77.900999999999996</c:v>
                </c:pt>
                <c:pt idx="81">
                  <c:v>77.900999999999996</c:v>
                </c:pt>
                <c:pt idx="82">
                  <c:v>77.900999999999996</c:v>
                </c:pt>
                <c:pt idx="83">
                  <c:v>77.900999999999996</c:v>
                </c:pt>
                <c:pt idx="84">
                  <c:v>77.900999999999996</c:v>
                </c:pt>
                <c:pt idx="85">
                  <c:v>77.900999999999996</c:v>
                </c:pt>
                <c:pt idx="86">
                  <c:v>77.900999999999996</c:v>
                </c:pt>
                <c:pt idx="87">
                  <c:v>77.900999999999996</c:v>
                </c:pt>
                <c:pt idx="88">
                  <c:v>77.900999999999996</c:v>
                </c:pt>
                <c:pt idx="89">
                  <c:v>77.900999999999996</c:v>
                </c:pt>
                <c:pt idx="90">
                  <c:v>77.900999999999996</c:v>
                </c:pt>
                <c:pt idx="91">
                  <c:v>77.900999999999996</c:v>
                </c:pt>
                <c:pt idx="92">
                  <c:v>76.875999999999948</c:v>
                </c:pt>
                <c:pt idx="93">
                  <c:v>76.875999999999948</c:v>
                </c:pt>
                <c:pt idx="94">
                  <c:v>76.875999999999948</c:v>
                </c:pt>
                <c:pt idx="95">
                  <c:v>76.875999999999948</c:v>
                </c:pt>
                <c:pt idx="96">
                  <c:v>76.875999999999948</c:v>
                </c:pt>
                <c:pt idx="97">
                  <c:v>76.875999999999948</c:v>
                </c:pt>
                <c:pt idx="98">
                  <c:v>76.875999999999948</c:v>
                </c:pt>
                <c:pt idx="99">
                  <c:v>76.875999999999948</c:v>
                </c:pt>
                <c:pt idx="100">
                  <c:v>76.875999999999948</c:v>
                </c:pt>
                <c:pt idx="101">
                  <c:v>76.875999999999948</c:v>
                </c:pt>
                <c:pt idx="102">
                  <c:v>75.711000000000027</c:v>
                </c:pt>
                <c:pt idx="103">
                  <c:v>75.711000000000027</c:v>
                </c:pt>
                <c:pt idx="104">
                  <c:v>75.711000000000027</c:v>
                </c:pt>
                <c:pt idx="105">
                  <c:v>75.711000000000027</c:v>
                </c:pt>
                <c:pt idx="106">
                  <c:v>75.711000000000027</c:v>
                </c:pt>
                <c:pt idx="107">
                  <c:v>75.711000000000027</c:v>
                </c:pt>
                <c:pt idx="108">
                  <c:v>75.711000000000027</c:v>
                </c:pt>
                <c:pt idx="109">
                  <c:v>75.711000000000027</c:v>
                </c:pt>
                <c:pt idx="110">
                  <c:v>75.711000000000027</c:v>
                </c:pt>
                <c:pt idx="111">
                  <c:v>75.711000000000027</c:v>
                </c:pt>
                <c:pt idx="112">
                  <c:v>75.711000000000027</c:v>
                </c:pt>
                <c:pt idx="113">
                  <c:v>75.711000000000027</c:v>
                </c:pt>
                <c:pt idx="114">
                  <c:v>74.225999999999999</c:v>
                </c:pt>
                <c:pt idx="115">
                  <c:v>72.711000000000027</c:v>
                </c:pt>
                <c:pt idx="116">
                  <c:v>71.197000000000003</c:v>
                </c:pt>
                <c:pt idx="117">
                  <c:v>71.197000000000003</c:v>
                </c:pt>
                <c:pt idx="118">
                  <c:v>71.197000000000003</c:v>
                </c:pt>
                <c:pt idx="119">
                  <c:v>71.197000000000003</c:v>
                </c:pt>
                <c:pt idx="120">
                  <c:v>71.197000000000003</c:v>
                </c:pt>
              </c:numCache>
            </c:numRef>
          </c:yVal>
        </c:ser>
        <c:axId val="149874560"/>
        <c:axId val="149876736"/>
      </c:scatterChart>
      <c:valAx>
        <c:axId val="149874560"/>
        <c:scaling>
          <c:orientation val="minMax"/>
          <c:max val="9"/>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49876736"/>
        <c:crosses val="autoZero"/>
        <c:crossBetween val="midCat"/>
        <c:majorUnit val="1"/>
      </c:valAx>
      <c:valAx>
        <c:axId val="149876736"/>
        <c:scaling>
          <c:orientation val="minMax"/>
          <c:max val="100"/>
          <c:min val="50"/>
        </c:scaling>
        <c:axPos val="l"/>
        <c:majorGridlines>
          <c:spPr>
            <a:ln>
              <a:prstDash val="sysDash"/>
            </a:ln>
          </c:spPr>
        </c:majorGridlines>
        <c:numFmt formatCode="General" sourceLinked="1"/>
        <c:tickLblPos val="nextTo"/>
        <c:txPr>
          <a:bodyPr/>
          <a:lstStyle/>
          <a:p>
            <a:pPr>
              <a:defRPr sz="1500" b="1"/>
            </a:pPr>
            <a:endParaRPr lang="en-US"/>
          </a:p>
        </c:txPr>
        <c:crossAx val="149874560"/>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704"/>
          <c:h val="0.82181779696892732"/>
        </c:manualLayout>
      </c:layout>
      <c:scatterChart>
        <c:scatterStyle val="lineMarker"/>
        <c:ser>
          <c:idx val="0"/>
          <c:order val="0"/>
          <c:tx>
            <c:strRef>
              <c:f>Sheet1!$B$1</c:f>
              <c:strCache>
                <c:ptCount val="1"/>
                <c:pt idx="0">
                  <c:v>All malignancy</c:v>
                </c:pt>
              </c:strCache>
            </c:strRef>
          </c:tx>
          <c:spPr>
            <a:ln w="41275">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99.754000000000005</c:v>
                </c:pt>
                <c:pt idx="3">
                  <c:v>99.263000000000005</c:v>
                </c:pt>
                <c:pt idx="4">
                  <c:v>98.77</c:v>
                </c:pt>
                <c:pt idx="5">
                  <c:v>98.021999999999991</c:v>
                </c:pt>
                <c:pt idx="6">
                  <c:v>96.019000000000005</c:v>
                </c:pt>
                <c:pt idx="7">
                  <c:v>92.23</c:v>
                </c:pt>
                <c:pt idx="8">
                  <c:v>91.462999999999994</c:v>
                </c:pt>
                <c:pt idx="9">
                  <c:v>91.462999999999994</c:v>
                </c:pt>
                <c:pt idx="10">
                  <c:v>91.462999999999994</c:v>
                </c:pt>
                <c:pt idx="11">
                  <c:v>91.462999999999994</c:v>
                </c:pt>
                <c:pt idx="12">
                  <c:v>91.462999999999994</c:v>
                </c:pt>
                <c:pt idx="13">
                  <c:v>91.462999999999994</c:v>
                </c:pt>
                <c:pt idx="14">
                  <c:v>91.462999999999994</c:v>
                </c:pt>
                <c:pt idx="15">
                  <c:v>91.462999999999994</c:v>
                </c:pt>
                <c:pt idx="16">
                  <c:v>91.462999999999994</c:v>
                </c:pt>
                <c:pt idx="17">
                  <c:v>91.137999999999991</c:v>
                </c:pt>
                <c:pt idx="18">
                  <c:v>90.164999999999992</c:v>
                </c:pt>
                <c:pt idx="19">
                  <c:v>89.837000000000003</c:v>
                </c:pt>
                <c:pt idx="20">
                  <c:v>89.837000000000003</c:v>
                </c:pt>
                <c:pt idx="21">
                  <c:v>89.837000000000003</c:v>
                </c:pt>
                <c:pt idx="22">
                  <c:v>89.837000000000003</c:v>
                </c:pt>
                <c:pt idx="23">
                  <c:v>89.837000000000003</c:v>
                </c:pt>
                <c:pt idx="24">
                  <c:v>89.837000000000003</c:v>
                </c:pt>
                <c:pt idx="25">
                  <c:v>89.837000000000003</c:v>
                </c:pt>
                <c:pt idx="26">
                  <c:v>89.837000000000003</c:v>
                </c:pt>
                <c:pt idx="27">
                  <c:v>89.837000000000003</c:v>
                </c:pt>
                <c:pt idx="28">
                  <c:v>89.837000000000003</c:v>
                </c:pt>
                <c:pt idx="29">
                  <c:v>89.837000000000003</c:v>
                </c:pt>
                <c:pt idx="30">
                  <c:v>88.606999999999999</c:v>
                </c:pt>
                <c:pt idx="31">
                  <c:v>87.778999999999982</c:v>
                </c:pt>
                <c:pt idx="32">
                  <c:v>87.778999999999982</c:v>
                </c:pt>
                <c:pt idx="33">
                  <c:v>87.778999999999982</c:v>
                </c:pt>
                <c:pt idx="34">
                  <c:v>87.778999999999982</c:v>
                </c:pt>
                <c:pt idx="35">
                  <c:v>87.778999999999982</c:v>
                </c:pt>
                <c:pt idx="36">
                  <c:v>87.778999999999982</c:v>
                </c:pt>
                <c:pt idx="37">
                  <c:v>87.778999999999982</c:v>
                </c:pt>
                <c:pt idx="38">
                  <c:v>87.778999999999982</c:v>
                </c:pt>
                <c:pt idx="39">
                  <c:v>87.778999999999982</c:v>
                </c:pt>
                <c:pt idx="40">
                  <c:v>87.778999999999982</c:v>
                </c:pt>
                <c:pt idx="41">
                  <c:v>86.787000000000006</c:v>
                </c:pt>
                <c:pt idx="42">
                  <c:v>86.787000000000006</c:v>
                </c:pt>
                <c:pt idx="43">
                  <c:v>86.287999999999997</c:v>
                </c:pt>
                <c:pt idx="44">
                  <c:v>85.786000000000001</c:v>
                </c:pt>
                <c:pt idx="45">
                  <c:v>85.786000000000001</c:v>
                </c:pt>
                <c:pt idx="46">
                  <c:v>85.786000000000001</c:v>
                </c:pt>
                <c:pt idx="47">
                  <c:v>85.786000000000001</c:v>
                </c:pt>
                <c:pt idx="48">
                  <c:v>85.786000000000001</c:v>
                </c:pt>
                <c:pt idx="49">
                  <c:v>85.240000000000023</c:v>
                </c:pt>
                <c:pt idx="50">
                  <c:v>85.240000000000023</c:v>
                </c:pt>
                <c:pt idx="51">
                  <c:v>85.240000000000023</c:v>
                </c:pt>
                <c:pt idx="52">
                  <c:v>85.240000000000023</c:v>
                </c:pt>
                <c:pt idx="53">
                  <c:v>84.674999999999983</c:v>
                </c:pt>
                <c:pt idx="54">
                  <c:v>84.674999999999983</c:v>
                </c:pt>
                <c:pt idx="55">
                  <c:v>84.099000000000004</c:v>
                </c:pt>
                <c:pt idx="56">
                  <c:v>82.935000000000002</c:v>
                </c:pt>
                <c:pt idx="57">
                  <c:v>82.935000000000002</c:v>
                </c:pt>
                <c:pt idx="58">
                  <c:v>82.935000000000002</c:v>
                </c:pt>
                <c:pt idx="59">
                  <c:v>82.935000000000002</c:v>
                </c:pt>
                <c:pt idx="60">
                  <c:v>82.935000000000002</c:v>
                </c:pt>
                <c:pt idx="61">
                  <c:v>82.935000000000002</c:v>
                </c:pt>
                <c:pt idx="62">
                  <c:v>82.935000000000002</c:v>
                </c:pt>
                <c:pt idx="63">
                  <c:v>82.935000000000002</c:v>
                </c:pt>
                <c:pt idx="64">
                  <c:v>82.935000000000002</c:v>
                </c:pt>
                <c:pt idx="65">
                  <c:v>82.935000000000002</c:v>
                </c:pt>
                <c:pt idx="66">
                  <c:v>82.260999999999996</c:v>
                </c:pt>
                <c:pt idx="67">
                  <c:v>81.587000000000003</c:v>
                </c:pt>
                <c:pt idx="68">
                  <c:v>81.587000000000003</c:v>
                </c:pt>
                <c:pt idx="69">
                  <c:v>80.906999999999996</c:v>
                </c:pt>
                <c:pt idx="70">
                  <c:v>80.906999999999996</c:v>
                </c:pt>
                <c:pt idx="71">
                  <c:v>80.906999999999996</c:v>
                </c:pt>
                <c:pt idx="72">
                  <c:v>80.906999999999996</c:v>
                </c:pt>
                <c:pt idx="73">
                  <c:v>80.906999999999996</c:v>
                </c:pt>
                <c:pt idx="74">
                  <c:v>80.906999999999996</c:v>
                </c:pt>
                <c:pt idx="75">
                  <c:v>80.906999999999996</c:v>
                </c:pt>
                <c:pt idx="76">
                  <c:v>80.906999999999996</c:v>
                </c:pt>
                <c:pt idx="77">
                  <c:v>80.906999999999996</c:v>
                </c:pt>
                <c:pt idx="78">
                  <c:v>80.906999999999996</c:v>
                </c:pt>
                <c:pt idx="79">
                  <c:v>80.906999999999996</c:v>
                </c:pt>
                <c:pt idx="80">
                  <c:v>80.054999999999993</c:v>
                </c:pt>
                <c:pt idx="81">
                  <c:v>80.054999999999993</c:v>
                </c:pt>
                <c:pt idx="82">
                  <c:v>80.054999999999993</c:v>
                </c:pt>
                <c:pt idx="83">
                  <c:v>80.054999999999993</c:v>
                </c:pt>
                <c:pt idx="84">
                  <c:v>80.054999999999993</c:v>
                </c:pt>
                <c:pt idx="85">
                  <c:v>80.054999999999993</c:v>
                </c:pt>
                <c:pt idx="86">
                  <c:v>80.054999999999993</c:v>
                </c:pt>
                <c:pt idx="87">
                  <c:v>80.054999999999993</c:v>
                </c:pt>
                <c:pt idx="88">
                  <c:v>80.054999999999993</c:v>
                </c:pt>
                <c:pt idx="89">
                  <c:v>80.054999999999993</c:v>
                </c:pt>
                <c:pt idx="90">
                  <c:v>80.054999999999993</c:v>
                </c:pt>
                <c:pt idx="91">
                  <c:v>79.054999999999993</c:v>
                </c:pt>
                <c:pt idx="92">
                  <c:v>79.054999999999993</c:v>
                </c:pt>
                <c:pt idx="93">
                  <c:v>79.054999999999993</c:v>
                </c:pt>
                <c:pt idx="94">
                  <c:v>79.054999999999993</c:v>
                </c:pt>
                <c:pt idx="95">
                  <c:v>79.054999999999993</c:v>
                </c:pt>
                <c:pt idx="96">
                  <c:v>79.054999999999993</c:v>
                </c:pt>
                <c:pt idx="97">
                  <c:v>79.054999999999993</c:v>
                </c:pt>
                <c:pt idx="98">
                  <c:v>79.054999999999993</c:v>
                </c:pt>
                <c:pt idx="99">
                  <c:v>79.054999999999993</c:v>
                </c:pt>
                <c:pt idx="100">
                  <c:v>79.054999999999993</c:v>
                </c:pt>
                <c:pt idx="101">
                  <c:v>79.054999999999993</c:v>
                </c:pt>
                <c:pt idx="102">
                  <c:v>77.941000000000329</c:v>
                </c:pt>
                <c:pt idx="103">
                  <c:v>76.827999999999989</c:v>
                </c:pt>
                <c:pt idx="104">
                  <c:v>76.827999999999989</c:v>
                </c:pt>
                <c:pt idx="105">
                  <c:v>76.827999999999989</c:v>
                </c:pt>
                <c:pt idx="106">
                  <c:v>75.646000000000001</c:v>
                </c:pt>
                <c:pt idx="107">
                  <c:v>75.646000000000001</c:v>
                </c:pt>
                <c:pt idx="108">
                  <c:v>75.646000000000001</c:v>
                </c:pt>
                <c:pt idx="109">
                  <c:v>75.646000000000001</c:v>
                </c:pt>
                <c:pt idx="110">
                  <c:v>75.646000000000001</c:v>
                </c:pt>
                <c:pt idx="111">
                  <c:v>75.646000000000001</c:v>
                </c:pt>
                <c:pt idx="112">
                  <c:v>75.646000000000001</c:v>
                </c:pt>
                <c:pt idx="113">
                  <c:v>75.646000000000001</c:v>
                </c:pt>
                <c:pt idx="114">
                  <c:v>74.340999999999994</c:v>
                </c:pt>
                <c:pt idx="115">
                  <c:v>74.340999999999994</c:v>
                </c:pt>
                <c:pt idx="116">
                  <c:v>74.340999999999994</c:v>
                </c:pt>
                <c:pt idx="117">
                  <c:v>74.340999999999994</c:v>
                </c:pt>
                <c:pt idx="118">
                  <c:v>74.340999999999994</c:v>
                </c:pt>
                <c:pt idx="119">
                  <c:v>74.340999999999994</c:v>
                </c:pt>
                <c:pt idx="120">
                  <c:v>74.340999999999994</c:v>
                </c:pt>
              </c:numCache>
            </c:numRef>
          </c:yVal>
        </c:ser>
        <c:ser>
          <c:idx val="1"/>
          <c:order val="1"/>
          <c:tx>
            <c:strRef>
              <c:f>Sheet1!$C$1</c:f>
              <c:strCache>
                <c:ptCount val="1"/>
                <c:pt idx="0">
                  <c:v>Lymphoma</c:v>
                </c:pt>
              </c:strCache>
            </c:strRef>
          </c:tx>
          <c:spPr>
            <a:ln w="41275">
              <a:solidFill>
                <a:srgbClr val="4DEAF1"/>
              </a:solidFill>
              <a:prstDash val="solid"/>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99.748999999999995</c:v>
                </c:pt>
                <c:pt idx="3">
                  <c:v>99.498999999999995</c:v>
                </c:pt>
                <c:pt idx="4">
                  <c:v>99.248000000000005</c:v>
                </c:pt>
                <c:pt idx="5">
                  <c:v>98.485000000000014</c:v>
                </c:pt>
                <c:pt idx="6">
                  <c:v>96.952000000000012</c:v>
                </c:pt>
                <c:pt idx="7">
                  <c:v>94.634</c:v>
                </c:pt>
                <c:pt idx="8">
                  <c:v>94.111999999999995</c:v>
                </c:pt>
                <c:pt idx="9">
                  <c:v>94.111999999999995</c:v>
                </c:pt>
                <c:pt idx="10">
                  <c:v>94.111999999999995</c:v>
                </c:pt>
                <c:pt idx="11">
                  <c:v>94.111999999999995</c:v>
                </c:pt>
                <c:pt idx="12">
                  <c:v>94.111999999999995</c:v>
                </c:pt>
                <c:pt idx="13">
                  <c:v>94.111999999999995</c:v>
                </c:pt>
                <c:pt idx="14">
                  <c:v>94.111999999999995</c:v>
                </c:pt>
                <c:pt idx="15">
                  <c:v>94.111999999999995</c:v>
                </c:pt>
                <c:pt idx="16">
                  <c:v>94.111999999999995</c:v>
                </c:pt>
                <c:pt idx="17">
                  <c:v>94.111999999999995</c:v>
                </c:pt>
                <c:pt idx="18">
                  <c:v>94.111999999999995</c:v>
                </c:pt>
                <c:pt idx="19">
                  <c:v>93.774999999999991</c:v>
                </c:pt>
                <c:pt idx="20">
                  <c:v>93.774999999999991</c:v>
                </c:pt>
                <c:pt idx="21">
                  <c:v>93.774999999999991</c:v>
                </c:pt>
                <c:pt idx="22">
                  <c:v>93.774999999999991</c:v>
                </c:pt>
                <c:pt idx="23">
                  <c:v>93.774999999999991</c:v>
                </c:pt>
                <c:pt idx="24">
                  <c:v>93.774999999999991</c:v>
                </c:pt>
                <c:pt idx="25">
                  <c:v>93.774999999999991</c:v>
                </c:pt>
                <c:pt idx="26">
                  <c:v>93.774999999999991</c:v>
                </c:pt>
                <c:pt idx="27">
                  <c:v>93.774999999999991</c:v>
                </c:pt>
                <c:pt idx="28">
                  <c:v>93.774999999999991</c:v>
                </c:pt>
                <c:pt idx="29">
                  <c:v>93.774999999999991</c:v>
                </c:pt>
                <c:pt idx="30">
                  <c:v>93.774999999999991</c:v>
                </c:pt>
                <c:pt idx="31">
                  <c:v>93.774999999999991</c:v>
                </c:pt>
                <c:pt idx="32">
                  <c:v>93.774999999999991</c:v>
                </c:pt>
                <c:pt idx="33">
                  <c:v>93.774999999999991</c:v>
                </c:pt>
                <c:pt idx="34">
                  <c:v>93.774999999999991</c:v>
                </c:pt>
                <c:pt idx="35">
                  <c:v>93.774999999999991</c:v>
                </c:pt>
                <c:pt idx="36">
                  <c:v>93.774999999999991</c:v>
                </c:pt>
                <c:pt idx="37">
                  <c:v>93.774999999999991</c:v>
                </c:pt>
                <c:pt idx="38">
                  <c:v>93.774999999999991</c:v>
                </c:pt>
                <c:pt idx="39">
                  <c:v>93.774999999999991</c:v>
                </c:pt>
                <c:pt idx="40">
                  <c:v>93.774999999999991</c:v>
                </c:pt>
                <c:pt idx="41">
                  <c:v>93.257000000000005</c:v>
                </c:pt>
                <c:pt idx="42">
                  <c:v>93.257000000000005</c:v>
                </c:pt>
                <c:pt idx="43">
                  <c:v>93.257000000000005</c:v>
                </c:pt>
                <c:pt idx="44">
                  <c:v>93.257000000000005</c:v>
                </c:pt>
                <c:pt idx="45">
                  <c:v>93.257000000000005</c:v>
                </c:pt>
                <c:pt idx="46">
                  <c:v>93.257000000000005</c:v>
                </c:pt>
                <c:pt idx="47">
                  <c:v>93.257000000000005</c:v>
                </c:pt>
                <c:pt idx="48">
                  <c:v>93.257000000000005</c:v>
                </c:pt>
                <c:pt idx="49">
                  <c:v>93.257000000000005</c:v>
                </c:pt>
                <c:pt idx="50">
                  <c:v>93.257000000000005</c:v>
                </c:pt>
                <c:pt idx="51">
                  <c:v>93.257000000000005</c:v>
                </c:pt>
                <c:pt idx="52">
                  <c:v>93.257000000000005</c:v>
                </c:pt>
                <c:pt idx="53">
                  <c:v>93.257000000000005</c:v>
                </c:pt>
                <c:pt idx="54">
                  <c:v>93.257000000000005</c:v>
                </c:pt>
                <c:pt idx="55">
                  <c:v>93.257000000000005</c:v>
                </c:pt>
                <c:pt idx="56">
                  <c:v>92.635999999999981</c:v>
                </c:pt>
                <c:pt idx="57">
                  <c:v>92.635999999999981</c:v>
                </c:pt>
                <c:pt idx="58">
                  <c:v>92.635999999999981</c:v>
                </c:pt>
                <c:pt idx="59">
                  <c:v>92.635999999999981</c:v>
                </c:pt>
                <c:pt idx="60">
                  <c:v>92.635999999999981</c:v>
                </c:pt>
                <c:pt idx="61">
                  <c:v>92.635999999999981</c:v>
                </c:pt>
                <c:pt idx="62">
                  <c:v>92.635999999999981</c:v>
                </c:pt>
                <c:pt idx="63">
                  <c:v>92.635999999999981</c:v>
                </c:pt>
                <c:pt idx="64">
                  <c:v>92.635999999999981</c:v>
                </c:pt>
                <c:pt idx="65">
                  <c:v>92.635999999999981</c:v>
                </c:pt>
                <c:pt idx="66">
                  <c:v>91.888999999999982</c:v>
                </c:pt>
                <c:pt idx="67">
                  <c:v>91.888999999999982</c:v>
                </c:pt>
                <c:pt idx="68">
                  <c:v>91.888999999999982</c:v>
                </c:pt>
                <c:pt idx="69">
                  <c:v>91.888999999999982</c:v>
                </c:pt>
                <c:pt idx="70">
                  <c:v>91.888999999999982</c:v>
                </c:pt>
                <c:pt idx="71">
                  <c:v>91.888999999999982</c:v>
                </c:pt>
                <c:pt idx="72">
                  <c:v>91.888999999999982</c:v>
                </c:pt>
                <c:pt idx="73">
                  <c:v>91.888999999999982</c:v>
                </c:pt>
                <c:pt idx="74">
                  <c:v>91.888999999999982</c:v>
                </c:pt>
                <c:pt idx="75">
                  <c:v>91.888999999999982</c:v>
                </c:pt>
                <c:pt idx="76">
                  <c:v>91.888999999999982</c:v>
                </c:pt>
                <c:pt idx="77">
                  <c:v>91.888999999999982</c:v>
                </c:pt>
                <c:pt idx="78">
                  <c:v>91.888999999999982</c:v>
                </c:pt>
                <c:pt idx="79">
                  <c:v>91.888999999999982</c:v>
                </c:pt>
                <c:pt idx="80">
                  <c:v>91.888999999999982</c:v>
                </c:pt>
                <c:pt idx="81">
                  <c:v>91.888999999999982</c:v>
                </c:pt>
                <c:pt idx="82">
                  <c:v>91.888999999999982</c:v>
                </c:pt>
                <c:pt idx="83">
                  <c:v>91.888999999999982</c:v>
                </c:pt>
                <c:pt idx="84">
                  <c:v>91.888999999999982</c:v>
                </c:pt>
                <c:pt idx="85">
                  <c:v>91.888999999999982</c:v>
                </c:pt>
                <c:pt idx="86">
                  <c:v>91.888999999999982</c:v>
                </c:pt>
                <c:pt idx="87">
                  <c:v>91.888999999999982</c:v>
                </c:pt>
                <c:pt idx="88">
                  <c:v>91.888999999999982</c:v>
                </c:pt>
                <c:pt idx="89">
                  <c:v>91.888999999999982</c:v>
                </c:pt>
                <c:pt idx="90">
                  <c:v>91.888999999999982</c:v>
                </c:pt>
                <c:pt idx="91">
                  <c:v>90.740000000000023</c:v>
                </c:pt>
                <c:pt idx="92">
                  <c:v>90.740000000000023</c:v>
                </c:pt>
                <c:pt idx="93">
                  <c:v>90.740000000000023</c:v>
                </c:pt>
                <c:pt idx="94">
                  <c:v>90.740000000000023</c:v>
                </c:pt>
                <c:pt idx="95">
                  <c:v>90.740000000000023</c:v>
                </c:pt>
                <c:pt idx="96">
                  <c:v>90.740000000000023</c:v>
                </c:pt>
                <c:pt idx="97">
                  <c:v>90.740000000000023</c:v>
                </c:pt>
                <c:pt idx="98">
                  <c:v>90.740000000000023</c:v>
                </c:pt>
                <c:pt idx="99">
                  <c:v>90.740000000000023</c:v>
                </c:pt>
                <c:pt idx="100">
                  <c:v>90.740000000000023</c:v>
                </c:pt>
                <c:pt idx="101">
                  <c:v>90.740000000000023</c:v>
                </c:pt>
                <c:pt idx="102">
                  <c:v>90.740000000000023</c:v>
                </c:pt>
                <c:pt idx="103">
                  <c:v>90.740000000000023</c:v>
                </c:pt>
                <c:pt idx="104">
                  <c:v>90.740000000000023</c:v>
                </c:pt>
                <c:pt idx="105">
                  <c:v>90.740000000000023</c:v>
                </c:pt>
                <c:pt idx="106">
                  <c:v>90.740000000000023</c:v>
                </c:pt>
                <c:pt idx="107">
                  <c:v>90.740000000000023</c:v>
                </c:pt>
                <c:pt idx="108">
                  <c:v>90.740000000000023</c:v>
                </c:pt>
                <c:pt idx="109">
                  <c:v>90.740000000000023</c:v>
                </c:pt>
                <c:pt idx="110">
                  <c:v>90.740000000000023</c:v>
                </c:pt>
                <c:pt idx="111">
                  <c:v>90.740000000000023</c:v>
                </c:pt>
                <c:pt idx="112">
                  <c:v>90.740000000000023</c:v>
                </c:pt>
                <c:pt idx="113">
                  <c:v>90.740000000000023</c:v>
                </c:pt>
                <c:pt idx="114">
                  <c:v>90.740000000000023</c:v>
                </c:pt>
                <c:pt idx="115">
                  <c:v>90.740000000000023</c:v>
                </c:pt>
                <c:pt idx="116">
                  <c:v>90.740000000000023</c:v>
                </c:pt>
                <c:pt idx="117">
                  <c:v>90.740000000000023</c:v>
                </c:pt>
                <c:pt idx="118">
                  <c:v>90.740000000000023</c:v>
                </c:pt>
                <c:pt idx="119">
                  <c:v>90.740000000000023</c:v>
                </c:pt>
                <c:pt idx="120">
                  <c:v>90.740000000000023</c:v>
                </c:pt>
              </c:numCache>
            </c:numRef>
          </c:yVal>
        </c:ser>
        <c:ser>
          <c:idx val="2"/>
          <c:order val="2"/>
          <c:tx>
            <c:strRef>
              <c:f>Sheet1!$D$1</c:f>
              <c:strCache>
                <c:ptCount val="1"/>
                <c:pt idx="0">
                  <c:v>Skin</c:v>
                </c:pt>
              </c:strCache>
            </c:strRef>
          </c:tx>
          <c:spPr>
            <a:ln w="41275">
              <a:solidFill>
                <a:srgbClr val="FF00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Sheet1!$D$2:$D$122</c:f>
              <c:numCache>
                <c:formatCode>General</c:formatCode>
                <c:ptCount val="121"/>
                <c:pt idx="0">
                  <c:v>100</c:v>
                </c:pt>
                <c:pt idx="1">
                  <c:v>100</c:v>
                </c:pt>
                <c:pt idx="2">
                  <c:v>100</c:v>
                </c:pt>
                <c:pt idx="3">
                  <c:v>100</c:v>
                </c:pt>
                <c:pt idx="4">
                  <c:v>100</c:v>
                </c:pt>
                <c:pt idx="5">
                  <c:v>100</c:v>
                </c:pt>
                <c:pt idx="6">
                  <c:v>99.740000000000023</c:v>
                </c:pt>
                <c:pt idx="7">
                  <c:v>99.477999999999994</c:v>
                </c:pt>
                <c:pt idx="8">
                  <c:v>99.477999999999994</c:v>
                </c:pt>
                <c:pt idx="9">
                  <c:v>99.477999999999994</c:v>
                </c:pt>
                <c:pt idx="10">
                  <c:v>99.477999999999994</c:v>
                </c:pt>
                <c:pt idx="11">
                  <c:v>99.477999999999994</c:v>
                </c:pt>
                <c:pt idx="12">
                  <c:v>99.477999999999994</c:v>
                </c:pt>
                <c:pt idx="13">
                  <c:v>99.477999999999994</c:v>
                </c:pt>
                <c:pt idx="14">
                  <c:v>99.477999999999994</c:v>
                </c:pt>
                <c:pt idx="15">
                  <c:v>99.477999999999994</c:v>
                </c:pt>
                <c:pt idx="16">
                  <c:v>99.477999999999994</c:v>
                </c:pt>
                <c:pt idx="17">
                  <c:v>99.134</c:v>
                </c:pt>
                <c:pt idx="18">
                  <c:v>98.789000000000001</c:v>
                </c:pt>
                <c:pt idx="19">
                  <c:v>98.789000000000001</c:v>
                </c:pt>
                <c:pt idx="20">
                  <c:v>98.789000000000001</c:v>
                </c:pt>
                <c:pt idx="21">
                  <c:v>98.789000000000001</c:v>
                </c:pt>
                <c:pt idx="22">
                  <c:v>98.789000000000001</c:v>
                </c:pt>
                <c:pt idx="23">
                  <c:v>98.789000000000001</c:v>
                </c:pt>
                <c:pt idx="24">
                  <c:v>98.789000000000001</c:v>
                </c:pt>
                <c:pt idx="25">
                  <c:v>98.789000000000001</c:v>
                </c:pt>
                <c:pt idx="26">
                  <c:v>98.789000000000001</c:v>
                </c:pt>
                <c:pt idx="27">
                  <c:v>98.789000000000001</c:v>
                </c:pt>
                <c:pt idx="28">
                  <c:v>98.789000000000001</c:v>
                </c:pt>
                <c:pt idx="29">
                  <c:v>98.789000000000001</c:v>
                </c:pt>
                <c:pt idx="30">
                  <c:v>97.906999999999996</c:v>
                </c:pt>
                <c:pt idx="31">
                  <c:v>97.906999999999996</c:v>
                </c:pt>
                <c:pt idx="32">
                  <c:v>97.906999999999996</c:v>
                </c:pt>
                <c:pt idx="33">
                  <c:v>97.906999999999996</c:v>
                </c:pt>
                <c:pt idx="34">
                  <c:v>97.906999999999996</c:v>
                </c:pt>
                <c:pt idx="35">
                  <c:v>97.906999999999996</c:v>
                </c:pt>
                <c:pt idx="36">
                  <c:v>97.906999999999996</c:v>
                </c:pt>
                <c:pt idx="37">
                  <c:v>97.906999999999996</c:v>
                </c:pt>
                <c:pt idx="38">
                  <c:v>97.906999999999996</c:v>
                </c:pt>
                <c:pt idx="39">
                  <c:v>97.906999999999996</c:v>
                </c:pt>
                <c:pt idx="40">
                  <c:v>97.906999999999996</c:v>
                </c:pt>
                <c:pt idx="41">
                  <c:v>97.906999999999996</c:v>
                </c:pt>
                <c:pt idx="42">
                  <c:v>97.906999999999996</c:v>
                </c:pt>
                <c:pt idx="43">
                  <c:v>97.906999999999996</c:v>
                </c:pt>
                <c:pt idx="44">
                  <c:v>97.363</c:v>
                </c:pt>
                <c:pt idx="45">
                  <c:v>97.363</c:v>
                </c:pt>
                <c:pt idx="46">
                  <c:v>97.363</c:v>
                </c:pt>
                <c:pt idx="47">
                  <c:v>97.363</c:v>
                </c:pt>
                <c:pt idx="48">
                  <c:v>97.363</c:v>
                </c:pt>
                <c:pt idx="49">
                  <c:v>97.363</c:v>
                </c:pt>
                <c:pt idx="50">
                  <c:v>97.363</c:v>
                </c:pt>
                <c:pt idx="51">
                  <c:v>97.363</c:v>
                </c:pt>
                <c:pt idx="52">
                  <c:v>97.363</c:v>
                </c:pt>
                <c:pt idx="53">
                  <c:v>97.363</c:v>
                </c:pt>
                <c:pt idx="54">
                  <c:v>97.363</c:v>
                </c:pt>
                <c:pt idx="55">
                  <c:v>96.718999999999994</c:v>
                </c:pt>
                <c:pt idx="56">
                  <c:v>96.069000000000003</c:v>
                </c:pt>
                <c:pt idx="57">
                  <c:v>96.069000000000003</c:v>
                </c:pt>
                <c:pt idx="58">
                  <c:v>96.069000000000003</c:v>
                </c:pt>
                <c:pt idx="59">
                  <c:v>96.069000000000003</c:v>
                </c:pt>
                <c:pt idx="60">
                  <c:v>96.069000000000003</c:v>
                </c:pt>
                <c:pt idx="61">
                  <c:v>96.069000000000003</c:v>
                </c:pt>
                <c:pt idx="62">
                  <c:v>96.069000000000003</c:v>
                </c:pt>
                <c:pt idx="63">
                  <c:v>96.069000000000003</c:v>
                </c:pt>
                <c:pt idx="64">
                  <c:v>96.069000000000003</c:v>
                </c:pt>
                <c:pt idx="65">
                  <c:v>96.069000000000003</c:v>
                </c:pt>
                <c:pt idx="66">
                  <c:v>96.069000000000003</c:v>
                </c:pt>
                <c:pt idx="67">
                  <c:v>94.52</c:v>
                </c:pt>
                <c:pt idx="68">
                  <c:v>94.52</c:v>
                </c:pt>
                <c:pt idx="69">
                  <c:v>94.52</c:v>
                </c:pt>
                <c:pt idx="70">
                  <c:v>94.52</c:v>
                </c:pt>
                <c:pt idx="71">
                  <c:v>94.52</c:v>
                </c:pt>
                <c:pt idx="72">
                  <c:v>94.52</c:v>
                </c:pt>
                <c:pt idx="73">
                  <c:v>94.52</c:v>
                </c:pt>
                <c:pt idx="74">
                  <c:v>94.52</c:v>
                </c:pt>
                <c:pt idx="75">
                  <c:v>94.52</c:v>
                </c:pt>
                <c:pt idx="76">
                  <c:v>94.52</c:v>
                </c:pt>
                <c:pt idx="77">
                  <c:v>94.52</c:v>
                </c:pt>
                <c:pt idx="78">
                  <c:v>94.52</c:v>
                </c:pt>
                <c:pt idx="79">
                  <c:v>94.52</c:v>
                </c:pt>
                <c:pt idx="80">
                  <c:v>93.513999999999996</c:v>
                </c:pt>
                <c:pt idx="81">
                  <c:v>93.513999999999996</c:v>
                </c:pt>
                <c:pt idx="82">
                  <c:v>93.513999999999996</c:v>
                </c:pt>
                <c:pt idx="83">
                  <c:v>93.513999999999996</c:v>
                </c:pt>
                <c:pt idx="84">
                  <c:v>93.513999999999996</c:v>
                </c:pt>
                <c:pt idx="85">
                  <c:v>93.513999999999996</c:v>
                </c:pt>
                <c:pt idx="86">
                  <c:v>93.513999999999996</c:v>
                </c:pt>
                <c:pt idx="87">
                  <c:v>93.513999999999996</c:v>
                </c:pt>
                <c:pt idx="88">
                  <c:v>93.513999999999996</c:v>
                </c:pt>
                <c:pt idx="89">
                  <c:v>93.513999999999996</c:v>
                </c:pt>
                <c:pt idx="90">
                  <c:v>93.513999999999996</c:v>
                </c:pt>
                <c:pt idx="91">
                  <c:v>93.513999999999996</c:v>
                </c:pt>
                <c:pt idx="92">
                  <c:v>93.513999999999996</c:v>
                </c:pt>
                <c:pt idx="93">
                  <c:v>93.513999999999996</c:v>
                </c:pt>
                <c:pt idx="94">
                  <c:v>93.513999999999996</c:v>
                </c:pt>
                <c:pt idx="95">
                  <c:v>93.513999999999996</c:v>
                </c:pt>
                <c:pt idx="96">
                  <c:v>93.513999999999996</c:v>
                </c:pt>
                <c:pt idx="97">
                  <c:v>93.513999999999996</c:v>
                </c:pt>
                <c:pt idx="98">
                  <c:v>93.513999999999996</c:v>
                </c:pt>
                <c:pt idx="99">
                  <c:v>93.513999999999996</c:v>
                </c:pt>
                <c:pt idx="100">
                  <c:v>93.513999999999996</c:v>
                </c:pt>
                <c:pt idx="101">
                  <c:v>93.513999999999996</c:v>
                </c:pt>
                <c:pt idx="102">
                  <c:v>93.513999999999996</c:v>
                </c:pt>
                <c:pt idx="103">
                  <c:v>92.098000000000013</c:v>
                </c:pt>
                <c:pt idx="104">
                  <c:v>92.098000000000013</c:v>
                </c:pt>
                <c:pt idx="105">
                  <c:v>92.098000000000013</c:v>
                </c:pt>
                <c:pt idx="106">
                  <c:v>90.537000000000006</c:v>
                </c:pt>
                <c:pt idx="107">
                  <c:v>90.537000000000006</c:v>
                </c:pt>
                <c:pt idx="108">
                  <c:v>90.537000000000006</c:v>
                </c:pt>
                <c:pt idx="109">
                  <c:v>90.537000000000006</c:v>
                </c:pt>
                <c:pt idx="110">
                  <c:v>90.537000000000006</c:v>
                </c:pt>
                <c:pt idx="111">
                  <c:v>90.537000000000006</c:v>
                </c:pt>
                <c:pt idx="112">
                  <c:v>90.537000000000006</c:v>
                </c:pt>
                <c:pt idx="113">
                  <c:v>90.537000000000006</c:v>
                </c:pt>
                <c:pt idx="114">
                  <c:v>88.795000000000002</c:v>
                </c:pt>
                <c:pt idx="115">
                  <c:v>88.795000000000002</c:v>
                </c:pt>
                <c:pt idx="116">
                  <c:v>88.795000000000002</c:v>
                </c:pt>
                <c:pt idx="117">
                  <c:v>88.795000000000002</c:v>
                </c:pt>
                <c:pt idx="118">
                  <c:v>88.795000000000002</c:v>
                </c:pt>
                <c:pt idx="119">
                  <c:v>88.795000000000002</c:v>
                </c:pt>
                <c:pt idx="120">
                  <c:v>88.795000000000002</c:v>
                </c:pt>
              </c:numCache>
            </c:numRef>
          </c:yVal>
        </c:ser>
        <c:ser>
          <c:idx val="3"/>
          <c:order val="3"/>
          <c:tx>
            <c:strRef>
              <c:f>Sheet1!$E$1</c:f>
              <c:strCache>
                <c:ptCount val="1"/>
                <c:pt idx="0">
                  <c:v>Other</c:v>
                </c:pt>
              </c:strCache>
            </c:strRef>
          </c:tx>
          <c:spPr>
            <a:ln w="41275">
              <a:solidFill>
                <a:srgbClr val="FF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1.0832999999999957</c:v>
                </c:pt>
                <c:pt idx="14">
                  <c:v>1.1667000000000001</c:v>
                </c:pt>
                <c:pt idx="15">
                  <c:v>1.25</c:v>
                </c:pt>
                <c:pt idx="16">
                  <c:v>1.3332999999999957</c:v>
                </c:pt>
                <c:pt idx="17">
                  <c:v>1.416699999999995</c:v>
                </c:pt>
                <c:pt idx="18">
                  <c:v>1.5</c:v>
                </c:pt>
                <c:pt idx="19">
                  <c:v>1.5832999999999957</c:v>
                </c:pt>
                <c:pt idx="20">
                  <c:v>1.6667000000000001</c:v>
                </c:pt>
                <c:pt idx="21">
                  <c:v>1.75</c:v>
                </c:pt>
                <c:pt idx="22">
                  <c:v>1.8332999999999957</c:v>
                </c:pt>
                <c:pt idx="23">
                  <c:v>1.9167000000000001</c:v>
                </c:pt>
                <c:pt idx="24">
                  <c:v>2</c:v>
                </c:pt>
                <c:pt idx="25">
                  <c:v>2.0832999999999999</c:v>
                </c:pt>
                <c:pt idx="26">
                  <c:v>2.1667000000000001</c:v>
                </c:pt>
                <c:pt idx="27">
                  <c:v>2.25</c:v>
                </c:pt>
                <c:pt idx="28">
                  <c:v>2.3332999999999977</c:v>
                </c:pt>
                <c:pt idx="29">
                  <c:v>2.4166999999999903</c:v>
                </c:pt>
                <c:pt idx="30">
                  <c:v>2.5</c:v>
                </c:pt>
                <c:pt idx="31">
                  <c:v>2.5832999999999999</c:v>
                </c:pt>
                <c:pt idx="32">
                  <c:v>2.6667000000000001</c:v>
                </c:pt>
                <c:pt idx="33">
                  <c:v>2.75</c:v>
                </c:pt>
                <c:pt idx="34">
                  <c:v>2.8332999999999977</c:v>
                </c:pt>
                <c:pt idx="35">
                  <c:v>2.9166999999999903</c:v>
                </c:pt>
                <c:pt idx="36">
                  <c:v>3</c:v>
                </c:pt>
                <c:pt idx="37">
                  <c:v>3.0832999999999999</c:v>
                </c:pt>
                <c:pt idx="38">
                  <c:v>3.1667000000000001</c:v>
                </c:pt>
                <c:pt idx="39">
                  <c:v>3.25</c:v>
                </c:pt>
                <c:pt idx="40">
                  <c:v>3.3332999999999977</c:v>
                </c:pt>
                <c:pt idx="41">
                  <c:v>3.4166999999999903</c:v>
                </c:pt>
                <c:pt idx="42">
                  <c:v>3.5</c:v>
                </c:pt>
                <c:pt idx="43">
                  <c:v>3.5832999999999999</c:v>
                </c:pt>
                <c:pt idx="44">
                  <c:v>3.6667000000000001</c:v>
                </c:pt>
                <c:pt idx="45">
                  <c:v>3.75</c:v>
                </c:pt>
                <c:pt idx="46">
                  <c:v>3.8332999999999977</c:v>
                </c:pt>
                <c:pt idx="47">
                  <c:v>3.9166999999999903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Sheet1!$E$2:$E$122</c:f>
              <c:numCache>
                <c:formatCode>General</c:formatCode>
                <c:ptCount val="121"/>
                <c:pt idx="0">
                  <c:v>100</c:v>
                </c:pt>
                <c:pt idx="1">
                  <c:v>100</c:v>
                </c:pt>
                <c:pt idx="2">
                  <c:v>100</c:v>
                </c:pt>
                <c:pt idx="3">
                  <c:v>99.740000000000023</c:v>
                </c:pt>
                <c:pt idx="4">
                  <c:v>99.477999999999994</c:v>
                </c:pt>
                <c:pt idx="5">
                  <c:v>99.477999999999994</c:v>
                </c:pt>
                <c:pt idx="6">
                  <c:v>99.212000000000003</c:v>
                </c:pt>
                <c:pt idx="7">
                  <c:v>98.406999999999996</c:v>
                </c:pt>
                <c:pt idx="8">
                  <c:v>98.406999999999996</c:v>
                </c:pt>
                <c:pt idx="9">
                  <c:v>98.406999999999996</c:v>
                </c:pt>
                <c:pt idx="10">
                  <c:v>98.406999999999996</c:v>
                </c:pt>
                <c:pt idx="11">
                  <c:v>98.406999999999996</c:v>
                </c:pt>
                <c:pt idx="12">
                  <c:v>98.406999999999996</c:v>
                </c:pt>
                <c:pt idx="13">
                  <c:v>98.406999999999996</c:v>
                </c:pt>
                <c:pt idx="14">
                  <c:v>98.406999999999996</c:v>
                </c:pt>
                <c:pt idx="15">
                  <c:v>98.406999999999996</c:v>
                </c:pt>
                <c:pt idx="16">
                  <c:v>98.406999999999996</c:v>
                </c:pt>
                <c:pt idx="17">
                  <c:v>98.406999999999996</c:v>
                </c:pt>
                <c:pt idx="18">
                  <c:v>97.35199999999999</c:v>
                </c:pt>
                <c:pt idx="19">
                  <c:v>97.35199999999999</c:v>
                </c:pt>
                <c:pt idx="20">
                  <c:v>97.35199999999999</c:v>
                </c:pt>
                <c:pt idx="21">
                  <c:v>97.35199999999999</c:v>
                </c:pt>
                <c:pt idx="22">
                  <c:v>97.35199999999999</c:v>
                </c:pt>
                <c:pt idx="23">
                  <c:v>97.35199999999999</c:v>
                </c:pt>
                <c:pt idx="24">
                  <c:v>97.35199999999999</c:v>
                </c:pt>
                <c:pt idx="25">
                  <c:v>97.35199999999999</c:v>
                </c:pt>
                <c:pt idx="26">
                  <c:v>97.35199999999999</c:v>
                </c:pt>
                <c:pt idx="27">
                  <c:v>97.35199999999999</c:v>
                </c:pt>
                <c:pt idx="28">
                  <c:v>97.35199999999999</c:v>
                </c:pt>
                <c:pt idx="29">
                  <c:v>97.35199999999999</c:v>
                </c:pt>
                <c:pt idx="30">
                  <c:v>96.899000000000001</c:v>
                </c:pt>
                <c:pt idx="31">
                  <c:v>96.442000000000007</c:v>
                </c:pt>
                <c:pt idx="32">
                  <c:v>96.442000000000007</c:v>
                </c:pt>
                <c:pt idx="33">
                  <c:v>96.442000000000007</c:v>
                </c:pt>
                <c:pt idx="34">
                  <c:v>96.442000000000007</c:v>
                </c:pt>
                <c:pt idx="35">
                  <c:v>96.442000000000007</c:v>
                </c:pt>
                <c:pt idx="36">
                  <c:v>96.442000000000007</c:v>
                </c:pt>
                <c:pt idx="37">
                  <c:v>96.442000000000007</c:v>
                </c:pt>
                <c:pt idx="38">
                  <c:v>96.442000000000007</c:v>
                </c:pt>
                <c:pt idx="39">
                  <c:v>96.442000000000007</c:v>
                </c:pt>
                <c:pt idx="40">
                  <c:v>96.442000000000007</c:v>
                </c:pt>
                <c:pt idx="41">
                  <c:v>95.884999999999991</c:v>
                </c:pt>
                <c:pt idx="42">
                  <c:v>95.884999999999991</c:v>
                </c:pt>
                <c:pt idx="43">
                  <c:v>95.884999999999991</c:v>
                </c:pt>
                <c:pt idx="44">
                  <c:v>95.884999999999991</c:v>
                </c:pt>
                <c:pt idx="45">
                  <c:v>95.884999999999991</c:v>
                </c:pt>
                <c:pt idx="46">
                  <c:v>95.884999999999991</c:v>
                </c:pt>
                <c:pt idx="47">
                  <c:v>95.884999999999991</c:v>
                </c:pt>
                <c:pt idx="48">
                  <c:v>95.884999999999991</c:v>
                </c:pt>
                <c:pt idx="49">
                  <c:v>95.884999999999991</c:v>
                </c:pt>
                <c:pt idx="50">
                  <c:v>95.884999999999991</c:v>
                </c:pt>
                <c:pt idx="51">
                  <c:v>95.884999999999991</c:v>
                </c:pt>
                <c:pt idx="52">
                  <c:v>95.884999999999991</c:v>
                </c:pt>
                <c:pt idx="53">
                  <c:v>95.236999999999995</c:v>
                </c:pt>
                <c:pt idx="54">
                  <c:v>95.236999999999995</c:v>
                </c:pt>
                <c:pt idx="55">
                  <c:v>95.236999999999995</c:v>
                </c:pt>
                <c:pt idx="56">
                  <c:v>95.236999999999995</c:v>
                </c:pt>
                <c:pt idx="57">
                  <c:v>95.236999999999995</c:v>
                </c:pt>
                <c:pt idx="58">
                  <c:v>95.236999999999995</c:v>
                </c:pt>
                <c:pt idx="59">
                  <c:v>95.236999999999995</c:v>
                </c:pt>
                <c:pt idx="60">
                  <c:v>95.236999999999995</c:v>
                </c:pt>
                <c:pt idx="61">
                  <c:v>95.236999999999995</c:v>
                </c:pt>
                <c:pt idx="62">
                  <c:v>95.236999999999995</c:v>
                </c:pt>
                <c:pt idx="63">
                  <c:v>95.236999999999995</c:v>
                </c:pt>
                <c:pt idx="64">
                  <c:v>95.236999999999995</c:v>
                </c:pt>
                <c:pt idx="65">
                  <c:v>95.236999999999995</c:v>
                </c:pt>
                <c:pt idx="66">
                  <c:v>95.236999999999995</c:v>
                </c:pt>
                <c:pt idx="67">
                  <c:v>95.236999999999995</c:v>
                </c:pt>
                <c:pt idx="68">
                  <c:v>95.236999999999995</c:v>
                </c:pt>
                <c:pt idx="69">
                  <c:v>95.236999999999995</c:v>
                </c:pt>
                <c:pt idx="70">
                  <c:v>95.236999999999995</c:v>
                </c:pt>
                <c:pt idx="71">
                  <c:v>95.236999999999995</c:v>
                </c:pt>
                <c:pt idx="72">
                  <c:v>95.236999999999995</c:v>
                </c:pt>
                <c:pt idx="73">
                  <c:v>95.236999999999995</c:v>
                </c:pt>
                <c:pt idx="74">
                  <c:v>95.236999999999995</c:v>
                </c:pt>
                <c:pt idx="75">
                  <c:v>95.236999999999995</c:v>
                </c:pt>
                <c:pt idx="76">
                  <c:v>95.236999999999995</c:v>
                </c:pt>
                <c:pt idx="77">
                  <c:v>95.236999999999995</c:v>
                </c:pt>
                <c:pt idx="78">
                  <c:v>95.236999999999995</c:v>
                </c:pt>
                <c:pt idx="79">
                  <c:v>95.236999999999995</c:v>
                </c:pt>
                <c:pt idx="80">
                  <c:v>95.236999999999995</c:v>
                </c:pt>
                <c:pt idx="81">
                  <c:v>95.236999999999995</c:v>
                </c:pt>
                <c:pt idx="82">
                  <c:v>95.236999999999995</c:v>
                </c:pt>
                <c:pt idx="83">
                  <c:v>95.236999999999995</c:v>
                </c:pt>
                <c:pt idx="84">
                  <c:v>95.236999999999995</c:v>
                </c:pt>
                <c:pt idx="85">
                  <c:v>95.236999999999995</c:v>
                </c:pt>
                <c:pt idx="86">
                  <c:v>95.236999999999995</c:v>
                </c:pt>
                <c:pt idx="87">
                  <c:v>95.236999999999995</c:v>
                </c:pt>
                <c:pt idx="88">
                  <c:v>95.236999999999995</c:v>
                </c:pt>
                <c:pt idx="89">
                  <c:v>95.236999999999995</c:v>
                </c:pt>
                <c:pt idx="90">
                  <c:v>95.236999999999995</c:v>
                </c:pt>
                <c:pt idx="91">
                  <c:v>95.236999999999995</c:v>
                </c:pt>
                <c:pt idx="92">
                  <c:v>95.236999999999995</c:v>
                </c:pt>
                <c:pt idx="93">
                  <c:v>95.236999999999995</c:v>
                </c:pt>
                <c:pt idx="94">
                  <c:v>95.236999999999995</c:v>
                </c:pt>
                <c:pt idx="95">
                  <c:v>95.236999999999995</c:v>
                </c:pt>
                <c:pt idx="96">
                  <c:v>95.236999999999995</c:v>
                </c:pt>
                <c:pt idx="97">
                  <c:v>95.236999999999995</c:v>
                </c:pt>
                <c:pt idx="98">
                  <c:v>95.236999999999995</c:v>
                </c:pt>
                <c:pt idx="99">
                  <c:v>95.236999999999995</c:v>
                </c:pt>
                <c:pt idx="100">
                  <c:v>95.236999999999995</c:v>
                </c:pt>
                <c:pt idx="101">
                  <c:v>95.236999999999995</c:v>
                </c:pt>
                <c:pt idx="102">
                  <c:v>95.236999999999995</c:v>
                </c:pt>
                <c:pt idx="103">
                  <c:v>95.236999999999995</c:v>
                </c:pt>
                <c:pt idx="104">
                  <c:v>95.236999999999995</c:v>
                </c:pt>
                <c:pt idx="105">
                  <c:v>95.236999999999995</c:v>
                </c:pt>
                <c:pt idx="106">
                  <c:v>95.236999999999995</c:v>
                </c:pt>
                <c:pt idx="107">
                  <c:v>95.236999999999995</c:v>
                </c:pt>
                <c:pt idx="108">
                  <c:v>95.236999999999995</c:v>
                </c:pt>
                <c:pt idx="109">
                  <c:v>95.236999999999995</c:v>
                </c:pt>
                <c:pt idx="110">
                  <c:v>95.236999999999995</c:v>
                </c:pt>
                <c:pt idx="111">
                  <c:v>95.236999999999995</c:v>
                </c:pt>
                <c:pt idx="112">
                  <c:v>95.236999999999995</c:v>
                </c:pt>
                <c:pt idx="113">
                  <c:v>95.236999999999995</c:v>
                </c:pt>
                <c:pt idx="114">
                  <c:v>95.236999999999995</c:v>
                </c:pt>
                <c:pt idx="115">
                  <c:v>95.236999999999995</c:v>
                </c:pt>
                <c:pt idx="116">
                  <c:v>95.236999999999995</c:v>
                </c:pt>
                <c:pt idx="117">
                  <c:v>95.236999999999995</c:v>
                </c:pt>
                <c:pt idx="118">
                  <c:v>95.236999999999995</c:v>
                </c:pt>
                <c:pt idx="119">
                  <c:v>95.236999999999995</c:v>
                </c:pt>
                <c:pt idx="120">
                  <c:v>95.236999999999995</c:v>
                </c:pt>
              </c:numCache>
            </c:numRef>
          </c:yVal>
        </c:ser>
        <c:axId val="150977920"/>
        <c:axId val="150988288"/>
      </c:scatterChart>
      <c:valAx>
        <c:axId val="150977920"/>
        <c:scaling>
          <c:orientation val="minMax"/>
          <c:max val="10"/>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50988288"/>
        <c:crosses val="autoZero"/>
        <c:crossBetween val="midCat"/>
        <c:majorUnit val="1"/>
      </c:valAx>
      <c:valAx>
        <c:axId val="150988288"/>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Malignancy</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50977920"/>
        <c:crosses val="autoZero"/>
        <c:crossBetween val="midCat"/>
        <c:majorUnit val="10"/>
      </c:valAx>
      <c:spPr>
        <a:solidFill>
          <a:schemeClr val="bg2"/>
        </a:solidFill>
        <a:ln>
          <a:solidFill>
            <a:schemeClr val="tx1"/>
          </a:solidFill>
        </a:ln>
      </c:spPr>
    </c:plotArea>
    <c:legend>
      <c:legendPos val="r"/>
      <c:layout>
        <c:manualLayout>
          <c:xMode val="edge"/>
          <c:yMode val="edge"/>
          <c:x val="0.15912236081109399"/>
          <c:y val="0.56398166963000662"/>
          <c:w val="0.268141592920354"/>
          <c:h val="0.24292777918889191"/>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0.11423567013800832"/>
          <c:w val="0.86853006759110862"/>
          <c:h val="0.7089145711624758"/>
        </c:manualLayout>
      </c:layout>
      <c:lineChart>
        <c:grouping val="standard"/>
        <c:ser>
          <c:idx val="0"/>
          <c:order val="0"/>
          <c:tx>
            <c:strRef>
              <c:f>Sheet1!$A$2</c:f>
              <c:strCache>
                <c:ptCount val="1"/>
                <c:pt idx="0">
                  <c:v>Bronchiolitis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 = 415)</c:v>
                </c:pt>
                <c:pt idx="1">
                  <c:v>31 Days –  1 Year  (N = 322)</c:v>
                </c:pt>
                <c:pt idx="2">
                  <c:v>&gt;1 Year – 3 Years (N = 263)</c:v>
                </c:pt>
                <c:pt idx="3">
                  <c:v>&gt;3 Years – 5 Years (N = 163)</c:v>
                </c:pt>
                <c:pt idx="4">
                  <c:v>&gt;5 Years           (N = 426)</c:v>
                </c:pt>
              </c:strCache>
            </c:strRef>
          </c:cat>
          <c:val>
            <c:numRef>
              <c:f>Sheet1!$B$2:$F$2</c:f>
              <c:numCache>
                <c:formatCode>General</c:formatCode>
                <c:ptCount val="5"/>
                <c:pt idx="0">
                  <c:v>0</c:v>
                </c:pt>
                <c:pt idx="1">
                  <c:v>4</c:v>
                </c:pt>
                <c:pt idx="2">
                  <c:v>24.3</c:v>
                </c:pt>
                <c:pt idx="3">
                  <c:v>22.1</c:v>
                </c:pt>
                <c:pt idx="4">
                  <c:v>21.6</c:v>
                </c:pt>
              </c:numCache>
            </c:numRef>
          </c:val>
        </c:ser>
        <c:ser>
          <c:idx val="1"/>
          <c:order val="1"/>
          <c:tx>
            <c:strRef>
              <c:f>Sheet1!$A$3</c:f>
              <c:strCache>
                <c:ptCount val="1"/>
                <c:pt idx="0">
                  <c:v>Infection (non-CMV)</c:v>
                </c:pt>
              </c:strCache>
            </c:strRef>
          </c:tx>
          <c:spPr>
            <a:ln w="41275">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415)</c:v>
                </c:pt>
                <c:pt idx="1">
                  <c:v>31 Days –  1 Year  (N = 322)</c:v>
                </c:pt>
                <c:pt idx="2">
                  <c:v>&gt;1 Year – 3 Years (N = 263)</c:v>
                </c:pt>
                <c:pt idx="3">
                  <c:v>&gt;3 Years – 5 Years (N = 163)</c:v>
                </c:pt>
                <c:pt idx="4">
                  <c:v>&gt;5 Years           (N = 426)</c:v>
                </c:pt>
              </c:strCache>
            </c:strRef>
          </c:cat>
          <c:val>
            <c:numRef>
              <c:f>Sheet1!$B$3:$F$3</c:f>
              <c:numCache>
                <c:formatCode>General</c:formatCode>
                <c:ptCount val="5"/>
                <c:pt idx="0">
                  <c:v>17.8</c:v>
                </c:pt>
                <c:pt idx="1">
                  <c:v>35.1</c:v>
                </c:pt>
                <c:pt idx="2">
                  <c:v>28.5</c:v>
                </c:pt>
                <c:pt idx="3">
                  <c:v>25.8</c:v>
                </c:pt>
                <c:pt idx="4">
                  <c:v>23.9</c:v>
                </c:pt>
              </c:numCache>
            </c:numRef>
          </c:val>
        </c:ser>
        <c:ser>
          <c:idx val="2"/>
          <c:order val="2"/>
          <c:tx>
            <c:strRef>
              <c:f>Sheet1!$A$4</c:f>
              <c:strCache>
                <c:ptCount val="1"/>
                <c:pt idx="0">
                  <c:v>Graft Failure</c:v>
                </c:pt>
              </c:strCache>
            </c:strRef>
          </c:tx>
          <c:spPr>
            <a:ln w="41275">
              <a:solidFill>
                <a:srgbClr val="00FF00"/>
              </a:solidFill>
            </a:ln>
          </c:spPr>
          <c:marker>
            <c:symbol val="diamond"/>
            <c:size val="9"/>
            <c:spPr>
              <a:solidFill>
                <a:srgbClr val="00FF00"/>
              </a:solidFill>
              <a:ln>
                <a:solidFill>
                  <a:srgbClr val="00FF00"/>
                </a:solidFill>
              </a:ln>
            </c:spPr>
          </c:marker>
          <c:cat>
            <c:strRef>
              <c:f>Sheet1!$B$1:$F$1</c:f>
              <c:strCache>
                <c:ptCount val="5"/>
                <c:pt idx="0">
                  <c:v>0-30 Days            (N = 415)</c:v>
                </c:pt>
                <c:pt idx="1">
                  <c:v>31 Days –  1 Year  (N = 322)</c:v>
                </c:pt>
                <c:pt idx="2">
                  <c:v>&gt;1 Year – 3 Years (N = 263)</c:v>
                </c:pt>
                <c:pt idx="3">
                  <c:v>&gt;3 Years – 5 Years (N = 163)</c:v>
                </c:pt>
                <c:pt idx="4">
                  <c:v>&gt;5 Years           (N = 426)</c:v>
                </c:pt>
              </c:strCache>
            </c:strRef>
          </c:cat>
          <c:val>
            <c:numRef>
              <c:f>Sheet1!$B$4:$F$4</c:f>
              <c:numCache>
                <c:formatCode>General</c:formatCode>
                <c:ptCount val="5"/>
                <c:pt idx="0">
                  <c:v>27</c:v>
                </c:pt>
                <c:pt idx="1">
                  <c:v>21.1</c:v>
                </c:pt>
                <c:pt idx="2">
                  <c:v>13.7</c:v>
                </c:pt>
                <c:pt idx="3">
                  <c:v>17.8</c:v>
                </c:pt>
                <c:pt idx="4">
                  <c:v>13.8</c:v>
                </c:pt>
              </c:numCache>
            </c:numRef>
          </c:val>
        </c:ser>
        <c:ser>
          <c:idx val="3"/>
          <c:order val="3"/>
          <c:tx>
            <c:strRef>
              <c:f>Sheet1!$A$5</c:f>
              <c:strCache>
                <c:ptCount val="1"/>
                <c:pt idx="0">
                  <c:v>Cardiovascular</c:v>
                </c:pt>
              </c:strCache>
            </c:strRef>
          </c:tx>
          <c:spPr>
            <a:ln w="41275">
              <a:solidFill>
                <a:srgbClr val="4DEAF1"/>
              </a:solidFill>
            </a:ln>
          </c:spPr>
          <c:marker>
            <c:symbol val="diamond"/>
            <c:size val="9"/>
            <c:spPr>
              <a:solidFill>
                <a:srgbClr val="4DEAF1"/>
              </a:solidFill>
              <a:ln>
                <a:solidFill>
                  <a:srgbClr val="00FFFF"/>
                </a:solidFill>
              </a:ln>
            </c:spPr>
          </c:marker>
          <c:cat>
            <c:strRef>
              <c:f>Sheet1!$B$1:$F$1</c:f>
              <c:strCache>
                <c:ptCount val="5"/>
                <c:pt idx="0">
                  <c:v>0-30 Days            (N = 415)</c:v>
                </c:pt>
                <c:pt idx="1">
                  <c:v>31 Days –  1 Year  (N = 322)</c:v>
                </c:pt>
                <c:pt idx="2">
                  <c:v>&gt;1 Year – 3 Years (N = 263)</c:v>
                </c:pt>
                <c:pt idx="3">
                  <c:v>&gt;3 Years – 5 Years (N = 163)</c:v>
                </c:pt>
                <c:pt idx="4">
                  <c:v>&gt;5 Years           (N = 426)</c:v>
                </c:pt>
              </c:strCache>
            </c:strRef>
          </c:cat>
          <c:val>
            <c:numRef>
              <c:f>Sheet1!$B$5:$F$5</c:f>
              <c:numCache>
                <c:formatCode>General</c:formatCode>
                <c:ptCount val="5"/>
                <c:pt idx="0">
                  <c:v>7.7</c:v>
                </c:pt>
                <c:pt idx="1">
                  <c:v>4.3</c:v>
                </c:pt>
                <c:pt idx="2">
                  <c:v>7.2</c:v>
                </c:pt>
                <c:pt idx="3">
                  <c:v>9.8000000000000007</c:v>
                </c:pt>
                <c:pt idx="4">
                  <c:v>8.7000000000000011</c:v>
                </c:pt>
              </c:numCache>
            </c:numRef>
          </c:val>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 = 415)</c:v>
                </c:pt>
                <c:pt idx="1">
                  <c:v>31 Days –  1 Year  (N = 322)</c:v>
                </c:pt>
                <c:pt idx="2">
                  <c:v>&gt;1 Year – 3 Years (N = 263)</c:v>
                </c:pt>
                <c:pt idx="3">
                  <c:v>&gt;3 Years – 5 Years (N = 163)</c:v>
                </c:pt>
                <c:pt idx="4">
                  <c:v>&gt;5 Years           (N = 426)</c:v>
                </c:pt>
              </c:strCache>
            </c:strRef>
          </c:cat>
          <c:val>
            <c:numRef>
              <c:f>Sheet1!$B$6:$F$6</c:f>
              <c:numCache>
                <c:formatCode>General</c:formatCode>
                <c:ptCount val="5"/>
                <c:pt idx="0">
                  <c:v>21.9</c:v>
                </c:pt>
                <c:pt idx="1">
                  <c:v>2.8</c:v>
                </c:pt>
                <c:pt idx="2">
                  <c:v>1.1000000000000001</c:v>
                </c:pt>
                <c:pt idx="3">
                  <c:v>1.8</c:v>
                </c:pt>
                <c:pt idx="4">
                  <c:v>0.70000000000000062</c:v>
                </c:pt>
              </c:numCache>
            </c:numRef>
          </c:val>
        </c:ser>
        <c:marker val="1"/>
        <c:axId val="127235200"/>
        <c:axId val="127237120"/>
      </c:lineChart>
      <c:catAx>
        <c:axId val="127235200"/>
        <c:scaling>
          <c:orientation val="minMax"/>
        </c:scaling>
        <c:axPos val="b"/>
        <c:numFmt formatCode="#,##0" sourceLinked="1"/>
        <c:tickLblPos val="nextTo"/>
        <c:txPr>
          <a:bodyPr rot="0"/>
          <a:lstStyle/>
          <a:p>
            <a:pPr>
              <a:defRPr sz="1500" b="1"/>
            </a:pPr>
            <a:endParaRPr lang="en-US"/>
          </a:p>
        </c:txPr>
        <c:crossAx val="127237120"/>
        <c:crosses val="autoZero"/>
        <c:auto val="1"/>
        <c:lblAlgn val="ctr"/>
        <c:lblOffset val="100"/>
      </c:catAx>
      <c:valAx>
        <c:axId val="127237120"/>
        <c:scaling>
          <c:orientation val="minMax"/>
          <c:max val="5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228"/>
            </c:manualLayout>
          </c:layout>
        </c:title>
        <c:numFmt formatCode="General" sourceLinked="1"/>
        <c:tickLblPos val="nextTo"/>
        <c:txPr>
          <a:bodyPr/>
          <a:lstStyle/>
          <a:p>
            <a:pPr>
              <a:defRPr sz="1500" b="1"/>
            </a:pPr>
            <a:endParaRPr lang="en-US"/>
          </a:p>
        </c:txPr>
        <c:crossAx val="127235200"/>
        <c:crosses val="autoZero"/>
        <c:crossBetween val="between"/>
        <c:majorUnit val="10"/>
      </c:valAx>
      <c:spPr>
        <a:solidFill>
          <a:schemeClr val="bg2"/>
        </a:solidFill>
        <a:ln>
          <a:solidFill>
            <a:schemeClr val="tx1"/>
          </a:solidFill>
        </a:ln>
      </c:spPr>
    </c:plotArea>
    <c:legend>
      <c:legendPos val="r"/>
      <c:layout>
        <c:manualLayout>
          <c:xMode val="edge"/>
          <c:yMode val="edge"/>
          <c:x val="0.14007374631268438"/>
          <c:y val="4.8999237998477024E-2"/>
          <c:w val="0.8230900285694478"/>
          <c:h val="0.17619486072305468"/>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104"/>
          <c:h val="0.80568876471086259"/>
        </c:manualLayout>
      </c:layout>
      <c:scatterChart>
        <c:scatterStyle val="smoothMarker"/>
        <c:ser>
          <c:idx val="0"/>
          <c:order val="0"/>
          <c:tx>
            <c:strRef>
              <c:f>Sheet1!$A$1</c:f>
              <c:strCache>
                <c:ptCount val="1"/>
                <c:pt idx="0">
                  <c:v>Age</c:v>
                </c:pt>
              </c:strCache>
            </c:strRef>
          </c:tx>
          <c:spPr>
            <a:ln w="38100">
              <a:solidFill>
                <a:srgbClr val="00FF00"/>
              </a:solidFill>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Sheet1!$B$2:$B$37</c:f>
              <c:numCache>
                <c:formatCode>General</c:formatCode>
                <c:ptCount val="36"/>
                <c:pt idx="0">
                  <c:v>0.86661301017022563</c:v>
                </c:pt>
                <c:pt idx="1">
                  <c:v>0.87440197398358344</c:v>
                </c:pt>
                <c:pt idx="2">
                  <c:v>0.88226094362026553</c:v>
                </c:pt>
                <c:pt idx="3">
                  <c:v>0.89019054828018995</c:v>
                </c:pt>
                <c:pt idx="4">
                  <c:v>0.8981914228183937</c:v>
                </c:pt>
                <c:pt idx="5">
                  <c:v>0.90626420779588202</c:v>
                </c:pt>
                <c:pt idx="6">
                  <c:v>0.91440954953091458</c:v>
                </c:pt>
                <c:pt idx="7">
                  <c:v>0.92262810015074104</c:v>
                </c:pt>
                <c:pt idx="8">
                  <c:v>0.93092051764381556</c:v>
                </c:pt>
                <c:pt idx="9">
                  <c:v>0.93928746591246726</c:v>
                </c:pt>
                <c:pt idx="10">
                  <c:v>0.9477296148260832</c:v>
                </c:pt>
                <c:pt idx="11">
                  <c:v>0.95624764027469233</c:v>
                </c:pt>
                <c:pt idx="12">
                  <c:v>0.96484222422311972</c:v>
                </c:pt>
                <c:pt idx="13">
                  <c:v>0.97351405476555997</c:v>
                </c:pt>
                <c:pt idx="14">
                  <c:v>0.98226382618068397</c:v>
                </c:pt>
                <c:pt idx="15">
                  <c:v>0.99109223898721077</c:v>
                </c:pt>
                <c:pt idx="16">
                  <c:v>1</c:v>
                </c:pt>
                <c:pt idx="17">
                  <c:v>1.0089878223866326</c:v>
                </c:pt>
                <c:pt idx="18">
                  <c:v>1.0180564257245224</c:v>
                </c:pt>
                <c:pt idx="19">
                  <c:v>1.0272065360585001</c:v>
                </c:pt>
                <c:pt idx="20">
                  <c:v>1.0364388859589899</c:v>
                </c:pt>
                <c:pt idx="21">
                  <c:v>1.0457542145805898</c:v>
                </c:pt>
                <c:pt idx="22">
                  <c:v>1.05515326772131</c:v>
                </c:pt>
                <c:pt idx="23">
                  <c:v>1.0646367978822675</c:v>
                </c:pt>
                <c:pt idx="24">
                  <c:v>1.0742055643279129</c:v>
                </c:pt>
                <c:pt idx="25">
                  <c:v>1.08386033314682</c:v>
                </c:pt>
                <c:pt idx="26">
                  <c:v>1.0936018773130598</c:v>
                </c:pt>
                <c:pt idx="27">
                  <c:v>1.1034309767480401</c:v>
                </c:pt>
                <c:pt idx="28">
                  <c:v>1.1133484183829598</c:v>
                </c:pt>
                <c:pt idx="29">
                  <c:v>1.1233549962218301</c:v>
                </c:pt>
                <c:pt idx="30">
                  <c:v>1.1334515114050101</c:v>
                </c:pt>
                <c:pt idx="31">
                  <c:v>1.1436387722733798</c:v>
                </c:pt>
                <c:pt idx="32">
                  <c:v>1.1539175944330426</c:v>
                </c:pt>
                <c:pt idx="33">
                  <c:v>1.1642888008206129</c:v>
                </c:pt>
                <c:pt idx="34">
                  <c:v>1.1747532217691401</c:v>
                </c:pt>
                <c:pt idx="35">
                  <c:v>1.1853116950745175</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Sheet1!$C$2:$C$37</c:f>
              <c:numCache>
                <c:formatCode>General</c:formatCode>
                <c:ptCount val="36"/>
                <c:pt idx="0">
                  <c:v>0.76854608832372595</c:v>
                </c:pt>
                <c:pt idx="1">
                  <c:v>0.78129590255887382</c:v>
                </c:pt>
                <c:pt idx="2">
                  <c:v>0.79425723015086003</c:v>
                </c:pt>
                <c:pt idx="3">
                  <c:v>0.80743358000572629</c:v>
                </c:pt>
                <c:pt idx="4">
                  <c:v>0.82082851924059697</c:v>
                </c:pt>
                <c:pt idx="5">
                  <c:v>0.83444567414935722</c:v>
                </c:pt>
                <c:pt idx="6">
                  <c:v>0.84828873118439962</c:v>
                </c:pt>
                <c:pt idx="7">
                  <c:v>0.86236143795460363</c:v>
                </c:pt>
                <c:pt idx="8">
                  <c:v>0.87666760423990064</c:v>
                </c:pt>
                <c:pt idx="9">
                  <c:v>0.89121110302265416</c:v>
                </c:pt>
                <c:pt idx="10">
                  <c:v>0.90599587153617844</c:v>
                </c:pt>
                <c:pt idx="11">
                  <c:v>0.92102591233059505</c:v>
                </c:pt>
                <c:pt idx="12">
                  <c:v>0.93630529435644005</c:v>
                </c:pt>
                <c:pt idx="13">
                  <c:v>0.95183815406621297</c:v>
                </c:pt>
                <c:pt idx="14">
                  <c:v>0.96762869653418615</c:v>
                </c:pt>
                <c:pt idx="15">
                  <c:v>0.98368119659480335</c:v>
                </c:pt>
                <c:pt idx="16">
                  <c:v>1</c:v>
                </c:pt>
                <c:pt idx="17">
                  <c:v>1.0014429630577224</c:v>
                </c:pt>
                <c:pt idx="18">
                  <c:v>1.00288800825784</c:v>
                </c:pt>
                <c:pt idx="19">
                  <c:v>1.0043351386047901</c:v>
                </c:pt>
                <c:pt idx="20">
                  <c:v>1.0057843571073646</c:v>
                </c:pt>
                <c:pt idx="21">
                  <c:v>1.0072356667787101</c:v>
                </c:pt>
                <c:pt idx="22">
                  <c:v>1.0086890706363001</c:v>
                </c:pt>
                <c:pt idx="23">
                  <c:v>1.0101445717019524</c:v>
                </c:pt>
                <c:pt idx="24">
                  <c:v>1.01160217300188</c:v>
                </c:pt>
                <c:pt idx="25">
                  <c:v>1.0130618775666398</c:v>
                </c:pt>
                <c:pt idx="26">
                  <c:v>1.0145236884311475</c:v>
                </c:pt>
                <c:pt idx="27">
                  <c:v>1.0159876086347499</c:v>
                </c:pt>
                <c:pt idx="28">
                  <c:v>1.0174536412211099</c:v>
                </c:pt>
                <c:pt idx="29">
                  <c:v>1.0189217892383398</c:v>
                </c:pt>
                <c:pt idx="30">
                  <c:v>1.0203920557389199</c:v>
                </c:pt>
                <c:pt idx="31">
                  <c:v>1.0218644437797475</c:v>
                </c:pt>
                <c:pt idx="32">
                  <c:v>1.0233389564221298</c:v>
                </c:pt>
                <c:pt idx="33">
                  <c:v>1.0248155967317729</c:v>
                </c:pt>
                <c:pt idx="34">
                  <c:v>1.0262943677788399</c:v>
                </c:pt>
                <c:pt idx="35">
                  <c:v>1.0277752726378873</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Sheet1!$A$2:$A$37</c:f>
              <c:numCache>
                <c:formatCode>General</c:formatCode>
                <c:ptCount val="36"/>
                <c:pt idx="0">
                  <c:v>15</c:v>
                </c:pt>
                <c:pt idx="1">
                  <c:v>16</c:v>
                </c:pt>
                <c:pt idx="2">
                  <c:v>17</c:v>
                </c:pt>
                <c:pt idx="3">
                  <c:v>18</c:v>
                </c:pt>
                <c:pt idx="4">
                  <c:v>19</c:v>
                </c:pt>
                <c:pt idx="5">
                  <c:v>20</c:v>
                </c:pt>
                <c:pt idx="6">
                  <c:v>21</c:v>
                </c:pt>
                <c:pt idx="7">
                  <c:v>22</c:v>
                </c:pt>
                <c:pt idx="8">
                  <c:v>23</c:v>
                </c:pt>
                <c:pt idx="9">
                  <c:v>24</c:v>
                </c:pt>
                <c:pt idx="10">
                  <c:v>25</c:v>
                </c:pt>
                <c:pt idx="11">
                  <c:v>26</c:v>
                </c:pt>
                <c:pt idx="12">
                  <c:v>27</c:v>
                </c:pt>
                <c:pt idx="13">
                  <c:v>28</c:v>
                </c:pt>
                <c:pt idx="14">
                  <c:v>29</c:v>
                </c:pt>
                <c:pt idx="15">
                  <c:v>30</c:v>
                </c:pt>
                <c:pt idx="16">
                  <c:v>31</c:v>
                </c:pt>
                <c:pt idx="17">
                  <c:v>32</c:v>
                </c:pt>
                <c:pt idx="18">
                  <c:v>33</c:v>
                </c:pt>
                <c:pt idx="19">
                  <c:v>34</c:v>
                </c:pt>
                <c:pt idx="20">
                  <c:v>35</c:v>
                </c:pt>
                <c:pt idx="21">
                  <c:v>36</c:v>
                </c:pt>
                <c:pt idx="22">
                  <c:v>37</c:v>
                </c:pt>
                <c:pt idx="23">
                  <c:v>38</c:v>
                </c:pt>
                <c:pt idx="24">
                  <c:v>39</c:v>
                </c:pt>
                <c:pt idx="25">
                  <c:v>40</c:v>
                </c:pt>
                <c:pt idx="26">
                  <c:v>41</c:v>
                </c:pt>
                <c:pt idx="27">
                  <c:v>42</c:v>
                </c:pt>
                <c:pt idx="28">
                  <c:v>43</c:v>
                </c:pt>
                <c:pt idx="29">
                  <c:v>44</c:v>
                </c:pt>
                <c:pt idx="30">
                  <c:v>45</c:v>
                </c:pt>
                <c:pt idx="31">
                  <c:v>46</c:v>
                </c:pt>
                <c:pt idx="32">
                  <c:v>47</c:v>
                </c:pt>
                <c:pt idx="33">
                  <c:v>48</c:v>
                </c:pt>
                <c:pt idx="34">
                  <c:v>49</c:v>
                </c:pt>
                <c:pt idx="35">
                  <c:v>50</c:v>
                </c:pt>
              </c:numCache>
            </c:numRef>
          </c:xVal>
          <c:yVal>
            <c:numRef>
              <c:f>Sheet1!$D$2:$D$37</c:f>
              <c:numCache>
                <c:formatCode>General</c:formatCode>
                <c:ptCount val="36"/>
                <c:pt idx="0">
                  <c:v>0.97719332751317955</c:v>
                </c:pt>
                <c:pt idx="1">
                  <c:v>0.978603381385033</c:v>
                </c:pt>
                <c:pt idx="2">
                  <c:v>0.9800154699125343</c:v>
                </c:pt>
                <c:pt idx="3">
                  <c:v>0.9814295960316185</c:v>
                </c:pt>
                <c:pt idx="4">
                  <c:v>0.98284576268245005</c:v>
                </c:pt>
                <c:pt idx="5">
                  <c:v>0.98426397280944156</c:v>
                </c:pt>
                <c:pt idx="6">
                  <c:v>0.98568422936125377</c:v>
                </c:pt>
                <c:pt idx="7">
                  <c:v>0.9871065352908045</c:v>
                </c:pt>
                <c:pt idx="8">
                  <c:v>0.98853089355526758</c:v>
                </c:pt>
                <c:pt idx="9">
                  <c:v>0.98995730711608798</c:v>
                </c:pt>
                <c:pt idx="10">
                  <c:v>0.9913857789389805</c:v>
                </c:pt>
                <c:pt idx="11">
                  <c:v>0.99281631199394116</c:v>
                </c:pt>
                <c:pt idx="12">
                  <c:v>0.99424890925525578</c:v>
                </c:pt>
                <c:pt idx="13">
                  <c:v>0.99568357370149496</c:v>
                </c:pt>
                <c:pt idx="14">
                  <c:v>0.99712030831553</c:v>
                </c:pt>
                <c:pt idx="15">
                  <c:v>0.99855911608453662</c:v>
                </c:pt>
                <c:pt idx="16">
                  <c:v>1</c:v>
                </c:pt>
                <c:pt idx="17">
                  <c:v>1.0165895245956627</c:v>
                </c:pt>
                <c:pt idx="18">
                  <c:v>1.0334542615176299</c:v>
                </c:pt>
                <c:pt idx="19">
                  <c:v>1.0505987764075699</c:v>
                </c:pt>
                <c:pt idx="20">
                  <c:v>1.06802771064895</c:v>
                </c:pt>
                <c:pt idx="21">
                  <c:v>1.0857457826236099</c:v>
                </c:pt>
                <c:pt idx="22">
                  <c:v>1.1037577889890799</c:v>
                </c:pt>
                <c:pt idx="23">
                  <c:v>1.1220686059771598</c:v>
                </c:pt>
                <c:pt idx="24">
                  <c:v>1.14068319071404</c:v>
                </c:pt>
                <c:pt idx="25">
                  <c:v>1.1596065825622399</c:v>
                </c:pt>
                <c:pt idx="26">
                  <c:v>1.1788439044849501</c:v>
                </c:pt>
                <c:pt idx="27">
                  <c:v>1.1984003644328529</c:v>
                </c:pt>
                <c:pt idx="28">
                  <c:v>1.2182812567540475</c:v>
                </c:pt>
                <c:pt idx="29">
                  <c:v>1.2384919636274099</c:v>
                </c:pt>
                <c:pt idx="30">
                  <c:v>1.25903795651953</c:v>
                </c:pt>
                <c:pt idx="31">
                  <c:v>1.2799247976660746</c:v>
                </c:pt>
                <c:pt idx="32">
                  <c:v>1.3011581415775624</c:v>
                </c:pt>
                <c:pt idx="33">
                  <c:v>1.3227437365701</c:v>
                </c:pt>
                <c:pt idx="34">
                  <c:v>1.3446874263216944</c:v>
                </c:pt>
                <c:pt idx="35">
                  <c:v>1.3669951514541199</c:v>
                </c:pt>
              </c:numCache>
            </c:numRef>
          </c:yVal>
          <c:smooth val="1"/>
        </c:ser>
        <c:axId val="127920768"/>
        <c:axId val="128004864"/>
      </c:scatterChart>
      <c:valAx>
        <c:axId val="127920768"/>
        <c:scaling>
          <c:orientation val="minMax"/>
          <c:max val="50"/>
          <c:min val="15"/>
        </c:scaling>
        <c:axPos val="b"/>
        <c:title>
          <c:tx>
            <c:rich>
              <a:bodyPr/>
              <a:lstStyle/>
              <a:p>
                <a:pPr>
                  <a:defRPr sz="1700"/>
                </a:pPr>
                <a:r>
                  <a:rPr lang="en-US" sz="1700" dirty="0" smtClean="0"/>
                  <a:t>Donor  Age</a:t>
                </a:r>
                <a:endParaRPr lang="en-US" sz="1700" dirty="0"/>
              </a:p>
            </c:rich>
          </c:tx>
          <c:layout/>
        </c:title>
        <c:numFmt formatCode="#,##0" sourceLinked="0"/>
        <c:tickLblPos val="nextTo"/>
        <c:txPr>
          <a:bodyPr rot="0"/>
          <a:lstStyle/>
          <a:p>
            <a:pPr>
              <a:defRPr sz="1500" b="1"/>
            </a:pPr>
            <a:endParaRPr lang="en-US"/>
          </a:p>
        </c:txPr>
        <c:crossAx val="128004864"/>
        <c:crosses val="autoZero"/>
        <c:crossBetween val="midCat"/>
        <c:majorUnit val="5"/>
      </c:valAx>
      <c:valAx>
        <c:axId val="128004864"/>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27920768"/>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2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900081"/>
          <c:h val="0.80568876471086259"/>
        </c:manualLayout>
      </c:layout>
      <c:scatterChart>
        <c:scatterStyle val="smoothMarker"/>
        <c:ser>
          <c:idx val="0"/>
          <c:order val="0"/>
          <c:tx>
            <c:strRef>
              <c:f>Sheet1!$A$1</c:f>
              <c:strCache>
                <c:ptCount val="1"/>
                <c:pt idx="0">
                  <c:v>Center Volume</c:v>
                </c:pt>
              </c:strCache>
            </c:strRef>
          </c:tx>
          <c:spPr>
            <a:ln w="38100">
              <a:solidFill>
                <a:srgbClr val="00FF00"/>
              </a:solidFill>
            </a:ln>
          </c:spPr>
          <c:marker>
            <c:symbol val="none"/>
          </c:marker>
          <c:xVal>
            <c:numRef>
              <c:f>Sheet1!$A$2:$A$47</c:f>
              <c:numCache>
                <c:formatCode>General</c:formatCode>
                <c:ptCount val="46"/>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pt idx="15">
                  <c:v>20</c:v>
                </c:pt>
                <c:pt idx="16">
                  <c:v>21</c:v>
                </c:pt>
                <c:pt idx="17">
                  <c:v>22</c:v>
                </c:pt>
                <c:pt idx="18">
                  <c:v>23</c:v>
                </c:pt>
                <c:pt idx="19">
                  <c:v>24</c:v>
                </c:pt>
                <c:pt idx="20">
                  <c:v>25</c:v>
                </c:pt>
                <c:pt idx="21">
                  <c:v>26</c:v>
                </c:pt>
                <c:pt idx="22">
                  <c:v>27</c:v>
                </c:pt>
                <c:pt idx="23">
                  <c:v>28</c:v>
                </c:pt>
                <c:pt idx="24">
                  <c:v>29</c:v>
                </c:pt>
                <c:pt idx="25">
                  <c:v>30</c:v>
                </c:pt>
                <c:pt idx="26">
                  <c:v>31</c:v>
                </c:pt>
                <c:pt idx="27">
                  <c:v>32</c:v>
                </c:pt>
                <c:pt idx="28">
                  <c:v>33</c:v>
                </c:pt>
                <c:pt idx="29">
                  <c:v>34</c:v>
                </c:pt>
                <c:pt idx="30">
                  <c:v>35</c:v>
                </c:pt>
                <c:pt idx="31">
                  <c:v>36</c:v>
                </c:pt>
                <c:pt idx="32">
                  <c:v>37</c:v>
                </c:pt>
                <c:pt idx="33">
                  <c:v>38</c:v>
                </c:pt>
                <c:pt idx="34">
                  <c:v>39</c:v>
                </c:pt>
                <c:pt idx="35">
                  <c:v>40</c:v>
                </c:pt>
                <c:pt idx="36">
                  <c:v>41</c:v>
                </c:pt>
                <c:pt idx="37">
                  <c:v>42</c:v>
                </c:pt>
                <c:pt idx="38">
                  <c:v>43</c:v>
                </c:pt>
                <c:pt idx="39">
                  <c:v>44</c:v>
                </c:pt>
                <c:pt idx="40">
                  <c:v>45</c:v>
                </c:pt>
                <c:pt idx="41">
                  <c:v>46</c:v>
                </c:pt>
                <c:pt idx="42">
                  <c:v>47</c:v>
                </c:pt>
                <c:pt idx="43">
                  <c:v>48</c:v>
                </c:pt>
                <c:pt idx="44">
                  <c:v>49</c:v>
                </c:pt>
                <c:pt idx="45">
                  <c:v>50</c:v>
                </c:pt>
              </c:numCache>
            </c:numRef>
          </c:xVal>
          <c:yVal>
            <c:numRef>
              <c:f>Sheet1!$B$2:$B$47</c:f>
              <c:numCache>
                <c:formatCode>General</c:formatCode>
                <c:ptCount val="46"/>
                <c:pt idx="0">
                  <c:v>1.1063957837024199</c:v>
                </c:pt>
                <c:pt idx="1">
                  <c:v>1.1005237833324573</c:v>
                </c:pt>
                <c:pt idx="2">
                  <c:v>1.0946829475682029</c:v>
                </c:pt>
                <c:pt idx="3">
                  <c:v>1.08887311100899</c:v>
                </c:pt>
                <c:pt idx="4">
                  <c:v>1.0830941091320199</c:v>
                </c:pt>
                <c:pt idx="5">
                  <c:v>1.0773457782876699</c:v>
                </c:pt>
                <c:pt idx="6">
                  <c:v>1.0716279556948198</c:v>
                </c:pt>
                <c:pt idx="7">
                  <c:v>1.0659404794363301</c:v>
                </c:pt>
                <c:pt idx="8">
                  <c:v>1.06028318845438</c:v>
                </c:pt>
                <c:pt idx="9">
                  <c:v>1.0546559225459526</c:v>
                </c:pt>
                <c:pt idx="10">
                  <c:v>1.0490585223582429</c:v>
                </c:pt>
                <c:pt idx="11">
                  <c:v>1.04349082938423</c:v>
                </c:pt>
                <c:pt idx="12">
                  <c:v>1.0379526859581198</c:v>
                </c:pt>
                <c:pt idx="13">
                  <c:v>1.0324439352508901</c:v>
                </c:pt>
                <c:pt idx="14">
                  <c:v>1.02696442126587</c:v>
                </c:pt>
                <c:pt idx="15">
                  <c:v>1.0215139888343299</c:v>
                </c:pt>
                <c:pt idx="16">
                  <c:v>1.0160924836110601</c:v>
                </c:pt>
                <c:pt idx="17">
                  <c:v>1.0106997520699845</c:v>
                </c:pt>
                <c:pt idx="18">
                  <c:v>1.0053356414998875</c:v>
                </c:pt>
                <c:pt idx="19">
                  <c:v>1</c:v>
                </c:pt>
                <c:pt idx="20">
                  <c:v>0.99469267647576365</c:v>
                </c:pt>
                <c:pt idx="21">
                  <c:v>0.98941352063451649</c:v>
                </c:pt>
                <c:pt idx="22">
                  <c:v>0.9841623829812528</c:v>
                </c:pt>
                <c:pt idx="23">
                  <c:v>0.97893911481439222</c:v>
                </c:pt>
                <c:pt idx="24">
                  <c:v>0.97374356822154162</c:v>
                </c:pt>
                <c:pt idx="25">
                  <c:v>0.96857559607534405</c:v>
                </c:pt>
                <c:pt idx="26">
                  <c:v>0.96343505202929358</c:v>
                </c:pt>
                <c:pt idx="27">
                  <c:v>0.95832179051358579</c:v>
                </c:pt>
                <c:pt idx="28">
                  <c:v>0.95323566673100102</c:v>
                </c:pt>
                <c:pt idx="29">
                  <c:v>0.94817653665281865</c:v>
                </c:pt>
                <c:pt idx="30">
                  <c:v>0.94314425701471272</c:v>
                </c:pt>
                <c:pt idx="31">
                  <c:v>0.9381386853127075</c:v>
                </c:pt>
                <c:pt idx="32">
                  <c:v>0.93315967979915204</c:v>
                </c:pt>
                <c:pt idx="33">
                  <c:v>0.92820709947868463</c:v>
                </c:pt>
                <c:pt idx="34">
                  <c:v>0.9232808041042575</c:v>
                </c:pt>
                <c:pt idx="35">
                  <c:v>0.91838065417315895</c:v>
                </c:pt>
                <c:pt idx="36">
                  <c:v>0.91350651092306157</c:v>
                </c:pt>
                <c:pt idx="37">
                  <c:v>0.90865823632809906</c:v>
                </c:pt>
                <c:pt idx="38">
                  <c:v>0.90383569309494105</c:v>
                </c:pt>
                <c:pt idx="39">
                  <c:v>0.89903874465893296</c:v>
                </c:pt>
                <c:pt idx="40">
                  <c:v>0.89426725518020356</c:v>
                </c:pt>
                <c:pt idx="41">
                  <c:v>0.889521089539832</c:v>
                </c:pt>
                <c:pt idx="42">
                  <c:v>0.88480011333601205</c:v>
                </c:pt>
                <c:pt idx="43">
                  <c:v>0.88010419288025565</c:v>
                </c:pt>
                <c:pt idx="44">
                  <c:v>0.87543319519360396</c:v>
                </c:pt>
                <c:pt idx="45">
                  <c:v>0.87078698800285459</c:v>
                </c:pt>
              </c:numCache>
            </c:numRef>
          </c:yVal>
        </c:ser>
        <c:ser>
          <c:idx val="1"/>
          <c:order val="1"/>
          <c:tx>
            <c:strRef>
              <c:f>Sheet1!$C$1</c:f>
              <c:strCache>
                <c:ptCount val="1"/>
                <c:pt idx="0">
                  <c:v>Column2</c:v>
                </c:pt>
              </c:strCache>
            </c:strRef>
          </c:tx>
          <c:spPr>
            <a:ln w="41275">
              <a:solidFill>
                <a:srgbClr val="00FF00"/>
              </a:solidFill>
              <a:prstDash val="sysDash"/>
            </a:ln>
          </c:spPr>
          <c:marker>
            <c:symbol val="none"/>
          </c:marker>
          <c:xVal>
            <c:numRef>
              <c:f>Sheet1!$A$2:$A$47</c:f>
              <c:numCache>
                <c:formatCode>General</c:formatCode>
                <c:ptCount val="46"/>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pt idx="15">
                  <c:v>20</c:v>
                </c:pt>
                <c:pt idx="16">
                  <c:v>21</c:v>
                </c:pt>
                <c:pt idx="17">
                  <c:v>22</c:v>
                </c:pt>
                <c:pt idx="18">
                  <c:v>23</c:v>
                </c:pt>
                <c:pt idx="19">
                  <c:v>24</c:v>
                </c:pt>
                <c:pt idx="20">
                  <c:v>25</c:v>
                </c:pt>
                <c:pt idx="21">
                  <c:v>26</c:v>
                </c:pt>
                <c:pt idx="22">
                  <c:v>27</c:v>
                </c:pt>
                <c:pt idx="23">
                  <c:v>28</c:v>
                </c:pt>
                <c:pt idx="24">
                  <c:v>29</c:v>
                </c:pt>
                <c:pt idx="25">
                  <c:v>30</c:v>
                </c:pt>
                <c:pt idx="26">
                  <c:v>31</c:v>
                </c:pt>
                <c:pt idx="27">
                  <c:v>32</c:v>
                </c:pt>
                <c:pt idx="28">
                  <c:v>33</c:v>
                </c:pt>
                <c:pt idx="29">
                  <c:v>34</c:v>
                </c:pt>
                <c:pt idx="30">
                  <c:v>35</c:v>
                </c:pt>
                <c:pt idx="31">
                  <c:v>36</c:v>
                </c:pt>
                <c:pt idx="32">
                  <c:v>37</c:v>
                </c:pt>
                <c:pt idx="33">
                  <c:v>38</c:v>
                </c:pt>
                <c:pt idx="34">
                  <c:v>39</c:v>
                </c:pt>
                <c:pt idx="35">
                  <c:v>40</c:v>
                </c:pt>
                <c:pt idx="36">
                  <c:v>41</c:v>
                </c:pt>
                <c:pt idx="37">
                  <c:v>42</c:v>
                </c:pt>
                <c:pt idx="38">
                  <c:v>43</c:v>
                </c:pt>
                <c:pt idx="39">
                  <c:v>44</c:v>
                </c:pt>
                <c:pt idx="40">
                  <c:v>45</c:v>
                </c:pt>
                <c:pt idx="41">
                  <c:v>46</c:v>
                </c:pt>
                <c:pt idx="42">
                  <c:v>47</c:v>
                </c:pt>
                <c:pt idx="43">
                  <c:v>48</c:v>
                </c:pt>
                <c:pt idx="44">
                  <c:v>49</c:v>
                </c:pt>
                <c:pt idx="45">
                  <c:v>50</c:v>
                </c:pt>
              </c:numCache>
            </c:numRef>
          </c:xVal>
          <c:yVal>
            <c:numRef>
              <c:f>Sheet1!$C$2:$C$47</c:f>
              <c:numCache>
                <c:formatCode>General</c:formatCode>
                <c:ptCount val="46"/>
                <c:pt idx="0">
                  <c:v>0.99918247186782916</c:v>
                </c:pt>
                <c:pt idx="1">
                  <c:v>0.99922548299695757</c:v>
                </c:pt>
                <c:pt idx="2">
                  <c:v>0.99926849597755429</c:v>
                </c:pt>
                <c:pt idx="3">
                  <c:v>0.99931151080970348</c:v>
                </c:pt>
                <c:pt idx="4">
                  <c:v>0.99935452749348364</c:v>
                </c:pt>
                <c:pt idx="5">
                  <c:v>0.99939754602897102</c:v>
                </c:pt>
                <c:pt idx="6">
                  <c:v>0.99944056641624857</c:v>
                </c:pt>
                <c:pt idx="7">
                  <c:v>0.99948358865539577</c:v>
                </c:pt>
                <c:pt idx="8">
                  <c:v>0.99952661274649302</c:v>
                </c:pt>
                <c:pt idx="9">
                  <c:v>0.99956963868961901</c:v>
                </c:pt>
                <c:pt idx="10">
                  <c:v>0.99961266648485303</c:v>
                </c:pt>
                <c:pt idx="11">
                  <c:v>0.99965569613227634</c:v>
                </c:pt>
                <c:pt idx="12">
                  <c:v>0.99969872763196599</c:v>
                </c:pt>
                <c:pt idx="13">
                  <c:v>0.99974176098400402</c:v>
                </c:pt>
                <c:pt idx="14">
                  <c:v>0.99978479618846905</c:v>
                </c:pt>
                <c:pt idx="15">
                  <c:v>0.99982783324544322</c:v>
                </c:pt>
                <c:pt idx="16">
                  <c:v>0.99987087215500359</c:v>
                </c:pt>
                <c:pt idx="17">
                  <c:v>0.99991391291722653</c:v>
                </c:pt>
                <c:pt idx="18">
                  <c:v>0.99995695553219999</c:v>
                </c:pt>
                <c:pt idx="19">
                  <c:v>1</c:v>
                </c:pt>
                <c:pt idx="20">
                  <c:v>0.98937093185608749</c:v>
                </c:pt>
                <c:pt idx="21">
                  <c:v>0.97885484080178564</c:v>
                </c:pt>
                <c:pt idx="22">
                  <c:v>0.96845052599590353</c:v>
                </c:pt>
                <c:pt idx="23">
                  <c:v>0.958156799361088</c:v>
                </c:pt>
                <c:pt idx="24">
                  <c:v>0.94797248544812762</c:v>
                </c:pt>
                <c:pt idx="25">
                  <c:v>0.937896421301745</c:v>
                </c:pt>
                <c:pt idx="26">
                  <c:v>0.92792745632779972</c:v>
                </c:pt>
                <c:pt idx="27">
                  <c:v>0.9180644521618857</c:v>
                </c:pt>
                <c:pt idx="28">
                  <c:v>0.90830628253935197</c:v>
                </c:pt>
                <c:pt idx="29">
                  <c:v>0.89865183316669983</c:v>
                </c:pt>
                <c:pt idx="30">
                  <c:v>0.88910000159431801</c:v>
                </c:pt>
                <c:pt idx="31">
                  <c:v>0.87964969709062379</c:v>
                </c:pt>
                <c:pt idx="32">
                  <c:v>0.87029984051747544</c:v>
                </c:pt>
                <c:pt idx="33">
                  <c:v>0.86104936420697864</c:v>
                </c:pt>
                <c:pt idx="34">
                  <c:v>0.85189721183955158</c:v>
                </c:pt>
                <c:pt idx="35">
                  <c:v>0.84284233832330058</c:v>
                </c:pt>
                <c:pt idx="36">
                  <c:v>0.83388370967468695</c:v>
                </c:pt>
                <c:pt idx="37">
                  <c:v>0.82502030290045703</c:v>
                </c:pt>
                <c:pt idx="38">
                  <c:v>0.81625110588081751</c:v>
                </c:pt>
                <c:pt idx="39">
                  <c:v>0.80757511725386821</c:v>
                </c:pt>
                <c:pt idx="40">
                  <c:v>0.79899134630124902</c:v>
                </c:pt>
                <c:pt idx="41">
                  <c:v>0.79049881283501822</c:v>
                </c:pt>
                <c:pt idx="42">
                  <c:v>0.78209654708571297</c:v>
                </c:pt>
                <c:pt idx="43">
                  <c:v>0.77378358959162097</c:v>
                </c:pt>
                <c:pt idx="44">
                  <c:v>0.76555899108921099</c:v>
                </c:pt>
                <c:pt idx="45">
                  <c:v>0.75742181240474182</c:v>
                </c:pt>
              </c:numCache>
            </c:numRef>
          </c:yVal>
        </c:ser>
        <c:ser>
          <c:idx val="2"/>
          <c:order val="2"/>
          <c:tx>
            <c:strRef>
              <c:f>Sheet1!$D$1</c:f>
              <c:strCache>
                <c:ptCount val="1"/>
                <c:pt idx="0">
                  <c:v>Column3</c:v>
                </c:pt>
              </c:strCache>
            </c:strRef>
          </c:tx>
          <c:spPr>
            <a:ln w="41275">
              <a:solidFill>
                <a:srgbClr val="00FF00"/>
              </a:solidFill>
              <a:prstDash val="sysDash"/>
            </a:ln>
          </c:spPr>
          <c:marker>
            <c:symbol val="none"/>
          </c:marker>
          <c:xVal>
            <c:numRef>
              <c:f>Sheet1!$A$2:$A$47</c:f>
              <c:numCache>
                <c:formatCode>General</c:formatCode>
                <c:ptCount val="46"/>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pt idx="15">
                  <c:v>20</c:v>
                </c:pt>
                <c:pt idx="16">
                  <c:v>21</c:v>
                </c:pt>
                <c:pt idx="17">
                  <c:v>22</c:v>
                </c:pt>
                <c:pt idx="18">
                  <c:v>23</c:v>
                </c:pt>
                <c:pt idx="19">
                  <c:v>24</c:v>
                </c:pt>
                <c:pt idx="20">
                  <c:v>25</c:v>
                </c:pt>
                <c:pt idx="21">
                  <c:v>26</c:v>
                </c:pt>
                <c:pt idx="22">
                  <c:v>27</c:v>
                </c:pt>
                <c:pt idx="23">
                  <c:v>28</c:v>
                </c:pt>
                <c:pt idx="24">
                  <c:v>29</c:v>
                </c:pt>
                <c:pt idx="25">
                  <c:v>30</c:v>
                </c:pt>
                <c:pt idx="26">
                  <c:v>31</c:v>
                </c:pt>
                <c:pt idx="27">
                  <c:v>32</c:v>
                </c:pt>
                <c:pt idx="28">
                  <c:v>33</c:v>
                </c:pt>
                <c:pt idx="29">
                  <c:v>34</c:v>
                </c:pt>
                <c:pt idx="30">
                  <c:v>35</c:v>
                </c:pt>
                <c:pt idx="31">
                  <c:v>36</c:v>
                </c:pt>
                <c:pt idx="32">
                  <c:v>37</c:v>
                </c:pt>
                <c:pt idx="33">
                  <c:v>38</c:v>
                </c:pt>
                <c:pt idx="34">
                  <c:v>39</c:v>
                </c:pt>
                <c:pt idx="35">
                  <c:v>40</c:v>
                </c:pt>
                <c:pt idx="36">
                  <c:v>41</c:v>
                </c:pt>
                <c:pt idx="37">
                  <c:v>42</c:v>
                </c:pt>
                <c:pt idx="38">
                  <c:v>43</c:v>
                </c:pt>
                <c:pt idx="39">
                  <c:v>44</c:v>
                </c:pt>
                <c:pt idx="40">
                  <c:v>45</c:v>
                </c:pt>
                <c:pt idx="41">
                  <c:v>46</c:v>
                </c:pt>
                <c:pt idx="42">
                  <c:v>47</c:v>
                </c:pt>
                <c:pt idx="43">
                  <c:v>48</c:v>
                </c:pt>
                <c:pt idx="44">
                  <c:v>49</c:v>
                </c:pt>
                <c:pt idx="45">
                  <c:v>50</c:v>
                </c:pt>
              </c:numCache>
            </c:numRef>
          </c:xVal>
          <c:yVal>
            <c:numRef>
              <c:f>Sheet1!$D$2:$D$47</c:f>
              <c:numCache>
                <c:formatCode>General</c:formatCode>
                <c:ptCount val="46"/>
                <c:pt idx="0">
                  <c:v>1.2251131946962601</c:v>
                </c:pt>
                <c:pt idx="1">
                  <c:v>1.2120913830658198</c:v>
                </c:pt>
                <c:pt idx="2">
                  <c:v>1.1992079811585734</c:v>
                </c:pt>
                <c:pt idx="3">
                  <c:v>1.1864615178081099</c:v>
                </c:pt>
                <c:pt idx="4">
                  <c:v>1.1738505374852024</c:v>
                </c:pt>
                <c:pt idx="5">
                  <c:v>1.1613736001315</c:v>
                </c:pt>
                <c:pt idx="6">
                  <c:v>1.149029280995167</c:v>
                </c:pt>
                <c:pt idx="7">
                  <c:v>1.1368161704681201</c:v>
                </c:pt>
                <c:pt idx="8">
                  <c:v>1.1247328739251101</c:v>
                </c:pt>
                <c:pt idx="9">
                  <c:v>1.1127780115644699</c:v>
                </c:pt>
                <c:pt idx="10">
                  <c:v>1.1009502182505</c:v>
                </c:pt>
                <c:pt idx="11">
                  <c:v>1.08924814335766</c:v>
                </c:pt>
                <c:pt idx="12">
                  <c:v>1.07767045061628</c:v>
                </c:pt>
                <c:pt idx="13">
                  <c:v>1.0662158179600001</c:v>
                </c:pt>
                <c:pt idx="14">
                  <c:v>1.0548829373747901</c:v>
                </c:pt>
                <c:pt idx="15">
                  <c:v>1.0436705147495799</c:v>
                </c:pt>
                <c:pt idx="16">
                  <c:v>1.0325772697285229</c:v>
                </c:pt>
                <c:pt idx="17">
                  <c:v>1.0216019355647199</c:v>
                </c:pt>
                <c:pt idx="18">
                  <c:v>1.0107432589756498</c:v>
                </c:pt>
                <c:pt idx="19">
                  <c:v>1</c:v>
                </c:pt>
                <c:pt idx="20">
                  <c:v>1.0000430463207124</c:v>
                </c:pt>
                <c:pt idx="21">
                  <c:v>1.0000860944943999</c:v>
                </c:pt>
                <c:pt idx="22">
                  <c:v>1.00012914452115</c:v>
                </c:pt>
                <c:pt idx="23">
                  <c:v>1.0001721964010521</c:v>
                </c:pt>
                <c:pt idx="24">
                  <c:v>1.0002152501341772</c:v>
                </c:pt>
                <c:pt idx="25">
                  <c:v>1.00025830572061</c:v>
                </c:pt>
                <c:pt idx="26">
                  <c:v>1.0003013631604298</c:v>
                </c:pt>
                <c:pt idx="27">
                  <c:v>1.0003444224537101</c:v>
                </c:pt>
                <c:pt idx="28">
                  <c:v>1.0003874836005326</c:v>
                </c:pt>
                <c:pt idx="29">
                  <c:v>1.00043054660098</c:v>
                </c:pt>
                <c:pt idx="30">
                  <c:v>1.0004736114551298</c:v>
                </c:pt>
                <c:pt idx="31">
                  <c:v>1.0005166781630699</c:v>
                </c:pt>
                <c:pt idx="32">
                  <c:v>1.0005597467248699</c:v>
                </c:pt>
                <c:pt idx="33">
                  <c:v>1.0006028171406098</c:v>
                </c:pt>
                <c:pt idx="34">
                  <c:v>1.00064588941037</c:v>
                </c:pt>
                <c:pt idx="35">
                  <c:v>1.0006889635342424</c:v>
                </c:pt>
                <c:pt idx="36">
                  <c:v>1.0007320395122901</c:v>
                </c:pt>
                <c:pt idx="37">
                  <c:v>1.0007751173445998</c:v>
                </c:pt>
                <c:pt idx="38">
                  <c:v>1.00081819703126</c:v>
                </c:pt>
                <c:pt idx="39">
                  <c:v>1.000861278572337</c:v>
                </c:pt>
                <c:pt idx="40">
                  <c:v>1.0009043619679199</c:v>
                </c:pt>
                <c:pt idx="41">
                  <c:v>1.0009474472180799</c:v>
                </c:pt>
                <c:pt idx="42">
                  <c:v>1.0009905343229</c:v>
                </c:pt>
                <c:pt idx="43">
                  <c:v>1.0010336232824575</c:v>
                </c:pt>
                <c:pt idx="44">
                  <c:v>1.00107671409684</c:v>
                </c:pt>
                <c:pt idx="45">
                  <c:v>1.00111980676613</c:v>
                </c:pt>
              </c:numCache>
            </c:numRef>
          </c:yVal>
          <c:smooth val="1"/>
        </c:ser>
        <c:axId val="128152320"/>
        <c:axId val="128154240"/>
      </c:scatterChart>
      <c:valAx>
        <c:axId val="128152320"/>
        <c:scaling>
          <c:orientation val="minMax"/>
          <c:max val="50"/>
          <c:min val="5"/>
        </c:scaling>
        <c:axPos val="b"/>
        <c:title>
          <c:tx>
            <c:rich>
              <a:bodyPr/>
              <a:lstStyle/>
              <a:p>
                <a:pPr>
                  <a:defRPr sz="1700"/>
                </a:pPr>
                <a:r>
                  <a:rPr lang="en-US" sz="1700" dirty="0" smtClean="0"/>
                  <a:t>Center Volume (cases per year)</a:t>
                </a:r>
                <a:endParaRPr lang="en-US" sz="1700" dirty="0"/>
              </a:p>
            </c:rich>
          </c:tx>
          <c:layout/>
        </c:title>
        <c:numFmt formatCode="#,##0" sourceLinked="0"/>
        <c:tickLblPos val="nextTo"/>
        <c:txPr>
          <a:bodyPr rot="0"/>
          <a:lstStyle/>
          <a:p>
            <a:pPr>
              <a:defRPr sz="1500" b="1"/>
            </a:pPr>
            <a:endParaRPr lang="en-US"/>
          </a:p>
        </c:txPr>
        <c:crossAx val="128154240"/>
        <c:crosses val="autoZero"/>
        <c:crossBetween val="midCat"/>
        <c:majorUnit val="5"/>
      </c:valAx>
      <c:valAx>
        <c:axId val="128154240"/>
        <c:scaling>
          <c:orientation val="minMax"/>
          <c:max val="2"/>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Hazard Ratio of 1 Year Mortality </a:t>
                </a:r>
                <a:endParaRPr lang="en-US" sz="1700" b="1" i="0" baseline="0" dirty="0">
                  <a:solidFill>
                    <a:schemeClr val="tx1"/>
                  </a:solidFill>
                </a:endParaRPr>
              </a:p>
            </c:rich>
          </c:tx>
          <c:layout/>
        </c:title>
        <c:numFmt formatCode="#,##0.0" sourceLinked="0"/>
        <c:tickLblPos val="nextTo"/>
        <c:txPr>
          <a:bodyPr/>
          <a:lstStyle/>
          <a:p>
            <a:pPr>
              <a:defRPr sz="1500" b="1"/>
            </a:pPr>
            <a:endParaRPr lang="en-US"/>
          </a:p>
        </c:txPr>
        <c:crossAx val="128152320"/>
        <c:crosses val="autoZero"/>
        <c:crossBetween val="midCat"/>
        <c:majorUnit val="0.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5870135798244244E-2"/>
          <c:y val="0.1280738294809923"/>
          <c:w val="0.87655779984022353"/>
          <c:h val="0.66248052662772061"/>
        </c:manualLayout>
      </c:layout>
      <c:areaChart>
        <c:grouping val="stacked"/>
        <c:ser>
          <c:idx val="0"/>
          <c:order val="0"/>
          <c:tx>
            <c:strRef>
              <c:f>Sheet1!$B$1</c:f>
              <c:strCache>
                <c:ptCount val="1"/>
                <c:pt idx="0">
                  <c:v>Congenital Heart Disease</c:v>
                </c:pt>
              </c:strCache>
            </c:strRef>
          </c:tx>
          <c:spPr>
            <a:solidFill>
              <a:srgbClr val="FF0000"/>
            </a:solidFill>
            <a:ln>
              <a:solidFill>
                <a:schemeClr val="bg2"/>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Sheet1!$B$2:$B$23</c:f>
              <c:numCache>
                <c:formatCode>General</c:formatCode>
                <c:ptCount val="22"/>
                <c:pt idx="0">
                  <c:v>28.2209</c:v>
                </c:pt>
                <c:pt idx="1">
                  <c:v>29.696999999999999</c:v>
                </c:pt>
                <c:pt idx="2">
                  <c:v>35.928100000000107</c:v>
                </c:pt>
                <c:pt idx="3">
                  <c:v>36.538500000000013</c:v>
                </c:pt>
                <c:pt idx="4">
                  <c:v>40.109900000000003</c:v>
                </c:pt>
                <c:pt idx="5">
                  <c:v>41.935500000000012</c:v>
                </c:pt>
                <c:pt idx="6">
                  <c:v>35.833300000000001</c:v>
                </c:pt>
                <c:pt idx="7">
                  <c:v>42.424200000000006</c:v>
                </c:pt>
                <c:pt idx="8">
                  <c:v>32.558100000000003</c:v>
                </c:pt>
                <c:pt idx="9">
                  <c:v>41.481499999999997</c:v>
                </c:pt>
                <c:pt idx="10">
                  <c:v>42.735000000000063</c:v>
                </c:pt>
                <c:pt idx="11">
                  <c:v>37.5</c:v>
                </c:pt>
                <c:pt idx="12">
                  <c:v>38.947399999999995</c:v>
                </c:pt>
                <c:pt idx="13">
                  <c:v>46.153800000000004</c:v>
                </c:pt>
                <c:pt idx="14">
                  <c:v>48.863600000000005</c:v>
                </c:pt>
                <c:pt idx="15">
                  <c:v>38.202200000000012</c:v>
                </c:pt>
                <c:pt idx="16">
                  <c:v>40</c:v>
                </c:pt>
                <c:pt idx="17">
                  <c:v>28.395099999999989</c:v>
                </c:pt>
                <c:pt idx="18">
                  <c:v>40</c:v>
                </c:pt>
                <c:pt idx="19">
                  <c:v>40</c:v>
                </c:pt>
                <c:pt idx="20">
                  <c:v>33.734900000000003</c:v>
                </c:pt>
                <c:pt idx="21">
                  <c:v>28.301900000000035</c:v>
                </c:pt>
              </c:numCache>
            </c:numRef>
          </c:val>
        </c:ser>
        <c:ser>
          <c:idx val="1"/>
          <c:order val="1"/>
          <c:tx>
            <c:strRef>
              <c:f>Sheet1!$C$1</c:f>
              <c:strCache>
                <c:ptCount val="1"/>
                <c:pt idx="0">
                  <c:v>IPAH</c:v>
                </c:pt>
              </c:strCache>
            </c:strRef>
          </c:tx>
          <c:spPr>
            <a:solidFill>
              <a:srgbClr val="FFFF00"/>
            </a:solidFill>
            <a:ln>
              <a:solidFill>
                <a:schemeClr val="bg2"/>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Sheet1!$C$2:$C$23</c:f>
              <c:numCache>
                <c:formatCode>General</c:formatCode>
                <c:ptCount val="22"/>
                <c:pt idx="0">
                  <c:v>25.153400000000001</c:v>
                </c:pt>
                <c:pt idx="1">
                  <c:v>23.636399999999988</c:v>
                </c:pt>
                <c:pt idx="2">
                  <c:v>19.1617</c:v>
                </c:pt>
                <c:pt idx="3">
                  <c:v>26.923100000000002</c:v>
                </c:pt>
                <c:pt idx="4">
                  <c:v>25.274699999999989</c:v>
                </c:pt>
                <c:pt idx="5">
                  <c:v>23.655899999999999</c:v>
                </c:pt>
                <c:pt idx="6">
                  <c:v>25</c:v>
                </c:pt>
                <c:pt idx="7">
                  <c:v>33.333300000000001</c:v>
                </c:pt>
                <c:pt idx="8">
                  <c:v>23.255800000000001</c:v>
                </c:pt>
                <c:pt idx="9">
                  <c:v>25.925899999999938</c:v>
                </c:pt>
                <c:pt idx="10">
                  <c:v>24.786299999999919</c:v>
                </c:pt>
                <c:pt idx="11">
                  <c:v>22.916699999999938</c:v>
                </c:pt>
                <c:pt idx="12">
                  <c:v>29.473699999999919</c:v>
                </c:pt>
                <c:pt idx="13">
                  <c:v>16.666699999999938</c:v>
                </c:pt>
                <c:pt idx="14">
                  <c:v>21.590900000000001</c:v>
                </c:pt>
                <c:pt idx="15">
                  <c:v>26.966299999999919</c:v>
                </c:pt>
                <c:pt idx="16">
                  <c:v>37.777800000000006</c:v>
                </c:pt>
                <c:pt idx="17">
                  <c:v>35.802500000000002</c:v>
                </c:pt>
                <c:pt idx="18">
                  <c:v>28.75</c:v>
                </c:pt>
                <c:pt idx="19">
                  <c:v>21.428599999999889</c:v>
                </c:pt>
                <c:pt idx="20">
                  <c:v>21.686699999999931</c:v>
                </c:pt>
                <c:pt idx="21">
                  <c:v>26.415099999999942</c:v>
                </c:pt>
              </c:numCache>
            </c:numRef>
          </c:val>
        </c:ser>
        <c:ser>
          <c:idx val="2"/>
          <c:order val="2"/>
          <c:tx>
            <c:strRef>
              <c:f>Sheet1!$D$1</c:f>
              <c:strCache>
                <c:ptCount val="1"/>
                <c:pt idx="0">
                  <c:v>Cystic Fibrosis</c:v>
                </c:pt>
              </c:strCache>
            </c:strRef>
          </c:tx>
          <c:spPr>
            <a:solidFill>
              <a:srgbClr val="20F703"/>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Sheet1!$D$2:$D$23</c:f>
              <c:numCache>
                <c:formatCode>General</c:formatCode>
                <c:ptCount val="22"/>
                <c:pt idx="0">
                  <c:v>23.312899999999999</c:v>
                </c:pt>
                <c:pt idx="1">
                  <c:v>26.060599999999919</c:v>
                </c:pt>
                <c:pt idx="2">
                  <c:v>17.365299999999927</c:v>
                </c:pt>
                <c:pt idx="3">
                  <c:v>11.538500000000001</c:v>
                </c:pt>
                <c:pt idx="4">
                  <c:v>15.384600000000002</c:v>
                </c:pt>
                <c:pt idx="5">
                  <c:v>15.5914</c:v>
                </c:pt>
                <c:pt idx="6">
                  <c:v>20</c:v>
                </c:pt>
                <c:pt idx="7">
                  <c:v>12.727299999999998</c:v>
                </c:pt>
                <c:pt idx="8">
                  <c:v>20.155000000000001</c:v>
                </c:pt>
                <c:pt idx="9">
                  <c:v>15.55560000000003</c:v>
                </c:pt>
                <c:pt idx="10">
                  <c:v>15.384600000000002</c:v>
                </c:pt>
                <c:pt idx="11">
                  <c:v>17.708299999999927</c:v>
                </c:pt>
                <c:pt idx="12">
                  <c:v>9.4737000000000027</c:v>
                </c:pt>
                <c:pt idx="13">
                  <c:v>11.538500000000001</c:v>
                </c:pt>
                <c:pt idx="14">
                  <c:v>5.6818</c:v>
                </c:pt>
                <c:pt idx="15">
                  <c:v>6.7416000000000134</c:v>
                </c:pt>
                <c:pt idx="16">
                  <c:v>3.3332999999999977</c:v>
                </c:pt>
                <c:pt idx="17">
                  <c:v>3.7037000000000075</c:v>
                </c:pt>
                <c:pt idx="18">
                  <c:v>5</c:v>
                </c:pt>
                <c:pt idx="19">
                  <c:v>12.857100000000004</c:v>
                </c:pt>
                <c:pt idx="20">
                  <c:v>4.8193000000000001</c:v>
                </c:pt>
                <c:pt idx="21">
                  <c:v>9.4340000000000011</c:v>
                </c:pt>
              </c:numCache>
            </c:numRef>
          </c:val>
        </c:ser>
        <c:ser>
          <c:idx val="3"/>
          <c:order val="3"/>
          <c:tx>
            <c:strRef>
              <c:f>Sheet1!$E$1</c:f>
              <c:strCache>
                <c:ptCount val="1"/>
                <c:pt idx="0">
                  <c:v>COPD/Alpha-1</c:v>
                </c:pt>
              </c:strCache>
            </c:strRef>
          </c:tx>
          <c:spPr>
            <a:solidFill>
              <a:srgbClr val="9933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Sheet1!$E$2:$E$23</c:f>
              <c:numCache>
                <c:formatCode>General</c:formatCode>
                <c:ptCount val="22"/>
                <c:pt idx="0">
                  <c:v>12.88340000000003</c:v>
                </c:pt>
                <c:pt idx="1">
                  <c:v>9.697000000000001</c:v>
                </c:pt>
                <c:pt idx="2">
                  <c:v>13.1737</c:v>
                </c:pt>
                <c:pt idx="3">
                  <c:v>5.1281999999999854</c:v>
                </c:pt>
                <c:pt idx="4">
                  <c:v>6.5933999999999999</c:v>
                </c:pt>
                <c:pt idx="5">
                  <c:v>4.8387000000000002</c:v>
                </c:pt>
                <c:pt idx="6">
                  <c:v>4.1666999999999996</c:v>
                </c:pt>
                <c:pt idx="7">
                  <c:v>2.4241999999999999</c:v>
                </c:pt>
                <c:pt idx="8">
                  <c:v>6.9767000000000134</c:v>
                </c:pt>
                <c:pt idx="9">
                  <c:v>5.9258999999999995</c:v>
                </c:pt>
                <c:pt idx="10">
                  <c:v>4.2735000000000003</c:v>
                </c:pt>
                <c:pt idx="11">
                  <c:v>0</c:v>
                </c:pt>
                <c:pt idx="12">
                  <c:v>3.1579000000000002</c:v>
                </c:pt>
                <c:pt idx="13">
                  <c:v>3.8461999999999987</c:v>
                </c:pt>
                <c:pt idx="14">
                  <c:v>2.2726999999999977</c:v>
                </c:pt>
                <c:pt idx="15">
                  <c:v>1.1235999999999966</c:v>
                </c:pt>
                <c:pt idx="16">
                  <c:v>2.2222</c:v>
                </c:pt>
                <c:pt idx="17">
                  <c:v>1.2345999999999964</c:v>
                </c:pt>
                <c:pt idx="18">
                  <c:v>2.5</c:v>
                </c:pt>
                <c:pt idx="19">
                  <c:v>1.4285999999999961</c:v>
                </c:pt>
                <c:pt idx="20">
                  <c:v>2.4095999999999997</c:v>
                </c:pt>
                <c:pt idx="21">
                  <c:v>1.8868</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Sheet1!$F$2:$F$23</c:f>
              <c:numCache>
                <c:formatCode>General</c:formatCode>
                <c:ptCount val="22"/>
                <c:pt idx="0">
                  <c:v>2.4539900000000001</c:v>
                </c:pt>
                <c:pt idx="1">
                  <c:v>1.2121199999999999</c:v>
                </c:pt>
                <c:pt idx="2">
                  <c:v>1.1976</c:v>
                </c:pt>
                <c:pt idx="3">
                  <c:v>3.2051300000000076</c:v>
                </c:pt>
                <c:pt idx="4">
                  <c:v>0.54944999999999999</c:v>
                </c:pt>
                <c:pt idx="5">
                  <c:v>1.6129</c:v>
                </c:pt>
                <c:pt idx="6">
                  <c:v>0.83333000000000002</c:v>
                </c:pt>
                <c:pt idx="7">
                  <c:v>0.60606000000000004</c:v>
                </c:pt>
                <c:pt idx="8">
                  <c:v>3.1007799999999999</c:v>
                </c:pt>
                <c:pt idx="9">
                  <c:v>0.74073999999999995</c:v>
                </c:pt>
                <c:pt idx="10">
                  <c:v>0.8547000000000019</c:v>
                </c:pt>
                <c:pt idx="11">
                  <c:v>0</c:v>
                </c:pt>
                <c:pt idx="12">
                  <c:v>1.05263</c:v>
                </c:pt>
                <c:pt idx="13">
                  <c:v>1.2820499999999999</c:v>
                </c:pt>
                <c:pt idx="14">
                  <c:v>0</c:v>
                </c:pt>
                <c:pt idx="15">
                  <c:v>1.1235999999999966</c:v>
                </c:pt>
                <c:pt idx="16">
                  <c:v>1.11111</c:v>
                </c:pt>
                <c:pt idx="17">
                  <c:v>1.2345699999999966</c:v>
                </c:pt>
                <c:pt idx="18">
                  <c:v>1.25</c:v>
                </c:pt>
                <c:pt idx="19">
                  <c:v>0</c:v>
                </c:pt>
                <c:pt idx="20">
                  <c:v>2.4096399999999987</c:v>
                </c:pt>
                <c:pt idx="21">
                  <c:v>1.88679</c:v>
                </c:pt>
              </c:numCache>
            </c:numRef>
          </c:val>
        </c:ser>
        <c:ser>
          <c:idx val="5"/>
          <c:order val="5"/>
          <c:tx>
            <c:strRef>
              <c:f>Sheet1!$G$1</c:f>
              <c:strCache>
                <c:ptCount val="1"/>
                <c:pt idx="0">
                  <c:v>Acquired Heart Disease</c:v>
                </c:pt>
              </c:strCache>
            </c:strRef>
          </c:tx>
          <c:spPr>
            <a:solidFill>
              <a:srgbClr val="2626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Sheet1!$G$2:$G$23</c:f>
              <c:numCache>
                <c:formatCode>General</c:formatCode>
                <c:ptCount val="22"/>
                <c:pt idx="0">
                  <c:v>0.61350000000000005</c:v>
                </c:pt>
                <c:pt idx="1">
                  <c:v>2.4241999999999999</c:v>
                </c:pt>
                <c:pt idx="2">
                  <c:v>1.1976</c:v>
                </c:pt>
                <c:pt idx="3">
                  <c:v>5.7691999999999997</c:v>
                </c:pt>
                <c:pt idx="4">
                  <c:v>3.8461999999999987</c:v>
                </c:pt>
                <c:pt idx="5">
                  <c:v>4.3010999999999999</c:v>
                </c:pt>
                <c:pt idx="6">
                  <c:v>5</c:v>
                </c:pt>
                <c:pt idx="7">
                  <c:v>4.8484999999999996</c:v>
                </c:pt>
                <c:pt idx="8">
                  <c:v>5.4264000000000001</c:v>
                </c:pt>
                <c:pt idx="9">
                  <c:v>1.4814999999999954</c:v>
                </c:pt>
                <c:pt idx="10">
                  <c:v>5.9828999999999999</c:v>
                </c:pt>
                <c:pt idx="11">
                  <c:v>2.0832999999999999</c:v>
                </c:pt>
                <c:pt idx="12">
                  <c:v>10.526300000000001</c:v>
                </c:pt>
                <c:pt idx="13">
                  <c:v>8.9744000000000028</c:v>
                </c:pt>
                <c:pt idx="14">
                  <c:v>6.8182</c:v>
                </c:pt>
                <c:pt idx="15">
                  <c:v>7.8651999999999864</c:v>
                </c:pt>
                <c:pt idx="16">
                  <c:v>4.4443999999999999</c:v>
                </c:pt>
                <c:pt idx="17">
                  <c:v>11.111099999999999</c:v>
                </c:pt>
                <c:pt idx="18">
                  <c:v>12.5</c:v>
                </c:pt>
                <c:pt idx="19">
                  <c:v>7.1428999999999965</c:v>
                </c:pt>
                <c:pt idx="20">
                  <c:v>13.253</c:v>
                </c:pt>
                <c:pt idx="21">
                  <c:v>18.867899999999999</c:v>
                </c:pt>
              </c:numCache>
            </c:numRef>
          </c:val>
        </c:ser>
        <c:axId val="49059712"/>
        <c:axId val="49184768"/>
      </c:areaChart>
      <c:catAx>
        <c:axId val="49059712"/>
        <c:scaling>
          <c:orientation val="minMax"/>
        </c:scaling>
        <c:axPos val="b"/>
        <c:title>
          <c:tx>
            <c:rich>
              <a:bodyPr/>
              <a:lstStyle/>
              <a:p>
                <a:pPr>
                  <a:defRPr sz="1700"/>
                </a:pPr>
                <a:r>
                  <a:rPr lang="en-US" sz="1700" dirty="0" smtClean="0"/>
                  <a:t>Transplant Year</a:t>
                </a:r>
                <a:endParaRPr lang="en-US" sz="1700" dirty="0"/>
              </a:p>
            </c:rich>
          </c:tx>
          <c:layout/>
        </c:title>
        <c:numFmt formatCode="0" sourceLinked="0"/>
        <c:tickLblPos val="nextTo"/>
        <c:txPr>
          <a:bodyPr rot="-2700000" vert="horz"/>
          <a:lstStyle/>
          <a:p>
            <a:pPr>
              <a:defRPr sz="1500" b="1"/>
            </a:pPr>
            <a:endParaRPr lang="en-US"/>
          </a:p>
        </c:txPr>
        <c:crossAx val="49184768"/>
        <c:crosses val="autoZero"/>
        <c:auto val="1"/>
        <c:lblAlgn val="ctr"/>
        <c:lblOffset val="100"/>
        <c:tickLblSkip val="1"/>
      </c:catAx>
      <c:valAx>
        <c:axId val="49184768"/>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0762"/>
            </c:manualLayout>
          </c:layout>
        </c:title>
        <c:numFmt formatCode="General" sourceLinked="1"/>
        <c:tickLblPos val="nextTo"/>
        <c:txPr>
          <a:bodyPr/>
          <a:lstStyle/>
          <a:p>
            <a:pPr>
              <a:defRPr sz="1500" b="1"/>
            </a:pPr>
            <a:endParaRPr lang="en-US"/>
          </a:p>
        </c:txPr>
        <c:crossAx val="49059712"/>
        <c:crosses val="autoZero"/>
        <c:crossBetween val="midCat"/>
      </c:valAx>
      <c:spPr>
        <a:solidFill>
          <a:srgbClr val="000000"/>
        </a:solidFill>
        <a:ln>
          <a:solidFill>
            <a:srgbClr val="FFFFFF"/>
          </a:solidFill>
        </a:ln>
      </c:spPr>
    </c:plotArea>
    <c:legend>
      <c:legendPos val="t"/>
      <c:layout>
        <c:manualLayout>
          <c:xMode val="edge"/>
          <c:yMode val="edge"/>
          <c:x val="0.13864247403857127"/>
          <c:y val="0"/>
          <c:w val="0.7951787059226213"/>
          <c:h val="0.14372915079163598"/>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5870135798244244E-2"/>
          <c:y val="0.1280738294809923"/>
          <c:w val="0.87655779984022331"/>
          <c:h val="0.66248052662772061"/>
        </c:manualLayout>
      </c:layout>
      <c:areaChart>
        <c:grouping val="stacked"/>
        <c:ser>
          <c:idx val="0"/>
          <c:order val="0"/>
          <c:tx>
            <c:strRef>
              <c:f>Sheet1!$B$1</c:f>
              <c:strCache>
                <c:ptCount val="1"/>
                <c:pt idx="0">
                  <c:v>Congenital Heart Disease</c:v>
                </c:pt>
              </c:strCache>
            </c:strRef>
          </c:tx>
          <c:spPr>
            <a:solidFill>
              <a:srgbClr val="FF0000"/>
            </a:solidFill>
            <a:ln>
              <a:solidFill>
                <a:schemeClr val="bg2"/>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Sheet1!$B$2:$B$23</c:f>
              <c:numCache>
                <c:formatCode>General</c:formatCode>
                <c:ptCount val="22"/>
                <c:pt idx="0">
                  <c:v>46</c:v>
                </c:pt>
                <c:pt idx="1">
                  <c:v>49</c:v>
                </c:pt>
                <c:pt idx="2">
                  <c:v>60</c:v>
                </c:pt>
                <c:pt idx="3">
                  <c:v>57</c:v>
                </c:pt>
                <c:pt idx="4">
                  <c:v>73</c:v>
                </c:pt>
                <c:pt idx="5">
                  <c:v>78</c:v>
                </c:pt>
                <c:pt idx="6">
                  <c:v>43</c:v>
                </c:pt>
                <c:pt idx="7">
                  <c:v>70</c:v>
                </c:pt>
                <c:pt idx="8">
                  <c:v>42</c:v>
                </c:pt>
                <c:pt idx="9">
                  <c:v>56</c:v>
                </c:pt>
                <c:pt idx="10">
                  <c:v>50</c:v>
                </c:pt>
                <c:pt idx="11">
                  <c:v>36</c:v>
                </c:pt>
                <c:pt idx="12">
                  <c:v>37</c:v>
                </c:pt>
                <c:pt idx="13">
                  <c:v>36</c:v>
                </c:pt>
                <c:pt idx="14">
                  <c:v>43</c:v>
                </c:pt>
                <c:pt idx="15">
                  <c:v>34</c:v>
                </c:pt>
                <c:pt idx="16">
                  <c:v>36</c:v>
                </c:pt>
                <c:pt idx="17">
                  <c:v>23</c:v>
                </c:pt>
                <c:pt idx="18">
                  <c:v>32</c:v>
                </c:pt>
                <c:pt idx="19">
                  <c:v>28</c:v>
                </c:pt>
                <c:pt idx="20">
                  <c:v>28</c:v>
                </c:pt>
                <c:pt idx="21">
                  <c:v>15</c:v>
                </c:pt>
              </c:numCache>
            </c:numRef>
          </c:val>
        </c:ser>
        <c:ser>
          <c:idx val="1"/>
          <c:order val="1"/>
          <c:tx>
            <c:strRef>
              <c:f>Sheet1!$C$1</c:f>
              <c:strCache>
                <c:ptCount val="1"/>
                <c:pt idx="0">
                  <c:v>IPAH</c:v>
                </c:pt>
              </c:strCache>
            </c:strRef>
          </c:tx>
          <c:spPr>
            <a:solidFill>
              <a:srgbClr val="FFFF00"/>
            </a:solidFill>
            <a:ln>
              <a:solidFill>
                <a:schemeClr val="bg2"/>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Sheet1!$C$2:$C$23</c:f>
              <c:numCache>
                <c:formatCode>General</c:formatCode>
                <c:ptCount val="22"/>
                <c:pt idx="0">
                  <c:v>41</c:v>
                </c:pt>
                <c:pt idx="1">
                  <c:v>39</c:v>
                </c:pt>
                <c:pt idx="2">
                  <c:v>32</c:v>
                </c:pt>
                <c:pt idx="3">
                  <c:v>42</c:v>
                </c:pt>
                <c:pt idx="4">
                  <c:v>46</c:v>
                </c:pt>
                <c:pt idx="5">
                  <c:v>44</c:v>
                </c:pt>
                <c:pt idx="6">
                  <c:v>30</c:v>
                </c:pt>
                <c:pt idx="7">
                  <c:v>55</c:v>
                </c:pt>
                <c:pt idx="8">
                  <c:v>30</c:v>
                </c:pt>
                <c:pt idx="9">
                  <c:v>35</c:v>
                </c:pt>
                <c:pt idx="10">
                  <c:v>29</c:v>
                </c:pt>
                <c:pt idx="11">
                  <c:v>22</c:v>
                </c:pt>
                <c:pt idx="12">
                  <c:v>28</c:v>
                </c:pt>
                <c:pt idx="13">
                  <c:v>13</c:v>
                </c:pt>
                <c:pt idx="14">
                  <c:v>19</c:v>
                </c:pt>
                <c:pt idx="15">
                  <c:v>24</c:v>
                </c:pt>
                <c:pt idx="16">
                  <c:v>34</c:v>
                </c:pt>
                <c:pt idx="17">
                  <c:v>29</c:v>
                </c:pt>
                <c:pt idx="18">
                  <c:v>23</c:v>
                </c:pt>
                <c:pt idx="19">
                  <c:v>15</c:v>
                </c:pt>
                <c:pt idx="20">
                  <c:v>18</c:v>
                </c:pt>
                <c:pt idx="21">
                  <c:v>14</c:v>
                </c:pt>
              </c:numCache>
            </c:numRef>
          </c:val>
        </c:ser>
        <c:ser>
          <c:idx val="2"/>
          <c:order val="2"/>
          <c:tx>
            <c:strRef>
              <c:f>Sheet1!$D$1</c:f>
              <c:strCache>
                <c:ptCount val="1"/>
                <c:pt idx="0">
                  <c:v>Cystic Fibrosis</c:v>
                </c:pt>
              </c:strCache>
            </c:strRef>
          </c:tx>
          <c:spPr>
            <a:solidFill>
              <a:srgbClr val="20F703"/>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Sheet1!$D$2:$D$23</c:f>
              <c:numCache>
                <c:formatCode>General</c:formatCode>
                <c:ptCount val="22"/>
                <c:pt idx="0">
                  <c:v>38</c:v>
                </c:pt>
                <c:pt idx="1">
                  <c:v>43</c:v>
                </c:pt>
                <c:pt idx="2">
                  <c:v>29</c:v>
                </c:pt>
                <c:pt idx="3">
                  <c:v>18</c:v>
                </c:pt>
                <c:pt idx="4">
                  <c:v>28</c:v>
                </c:pt>
                <c:pt idx="5">
                  <c:v>29</c:v>
                </c:pt>
                <c:pt idx="6">
                  <c:v>24</c:v>
                </c:pt>
                <c:pt idx="7">
                  <c:v>21</c:v>
                </c:pt>
                <c:pt idx="8">
                  <c:v>26</c:v>
                </c:pt>
                <c:pt idx="9">
                  <c:v>21</c:v>
                </c:pt>
                <c:pt idx="10">
                  <c:v>18</c:v>
                </c:pt>
                <c:pt idx="11">
                  <c:v>17</c:v>
                </c:pt>
                <c:pt idx="12">
                  <c:v>9</c:v>
                </c:pt>
                <c:pt idx="13">
                  <c:v>9</c:v>
                </c:pt>
                <c:pt idx="14">
                  <c:v>5</c:v>
                </c:pt>
                <c:pt idx="15">
                  <c:v>6</c:v>
                </c:pt>
                <c:pt idx="16">
                  <c:v>3</c:v>
                </c:pt>
                <c:pt idx="17">
                  <c:v>3</c:v>
                </c:pt>
                <c:pt idx="18">
                  <c:v>4</c:v>
                </c:pt>
                <c:pt idx="19">
                  <c:v>9</c:v>
                </c:pt>
                <c:pt idx="20">
                  <c:v>4</c:v>
                </c:pt>
                <c:pt idx="21">
                  <c:v>5</c:v>
                </c:pt>
              </c:numCache>
            </c:numRef>
          </c:val>
        </c:ser>
        <c:ser>
          <c:idx val="3"/>
          <c:order val="3"/>
          <c:tx>
            <c:strRef>
              <c:f>Sheet1!$E$1</c:f>
              <c:strCache>
                <c:ptCount val="1"/>
                <c:pt idx="0">
                  <c:v>COPD/Alpha-1</c:v>
                </c:pt>
              </c:strCache>
            </c:strRef>
          </c:tx>
          <c:spPr>
            <a:solidFill>
              <a:srgbClr val="9933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Sheet1!$E$2:$E$23</c:f>
              <c:numCache>
                <c:formatCode>General</c:formatCode>
                <c:ptCount val="22"/>
                <c:pt idx="0">
                  <c:v>21</c:v>
                </c:pt>
                <c:pt idx="1">
                  <c:v>16</c:v>
                </c:pt>
                <c:pt idx="2">
                  <c:v>22</c:v>
                </c:pt>
                <c:pt idx="3">
                  <c:v>8</c:v>
                </c:pt>
                <c:pt idx="4">
                  <c:v>12</c:v>
                </c:pt>
                <c:pt idx="5">
                  <c:v>9</c:v>
                </c:pt>
                <c:pt idx="6">
                  <c:v>5</c:v>
                </c:pt>
                <c:pt idx="7">
                  <c:v>4</c:v>
                </c:pt>
                <c:pt idx="8">
                  <c:v>9</c:v>
                </c:pt>
                <c:pt idx="9">
                  <c:v>8</c:v>
                </c:pt>
                <c:pt idx="10">
                  <c:v>5</c:v>
                </c:pt>
                <c:pt idx="11">
                  <c:v>0</c:v>
                </c:pt>
                <c:pt idx="12">
                  <c:v>3</c:v>
                </c:pt>
                <c:pt idx="13">
                  <c:v>3</c:v>
                </c:pt>
                <c:pt idx="14">
                  <c:v>2</c:v>
                </c:pt>
                <c:pt idx="15">
                  <c:v>1</c:v>
                </c:pt>
                <c:pt idx="16">
                  <c:v>2</c:v>
                </c:pt>
                <c:pt idx="17">
                  <c:v>1</c:v>
                </c:pt>
                <c:pt idx="18">
                  <c:v>2</c:v>
                </c:pt>
                <c:pt idx="19">
                  <c:v>1</c:v>
                </c:pt>
                <c:pt idx="20">
                  <c:v>2</c:v>
                </c:pt>
                <c:pt idx="21">
                  <c:v>1</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Sheet1!$F$2:$F$23</c:f>
              <c:numCache>
                <c:formatCode>General</c:formatCode>
                <c:ptCount val="22"/>
                <c:pt idx="0">
                  <c:v>4</c:v>
                </c:pt>
                <c:pt idx="1">
                  <c:v>2</c:v>
                </c:pt>
                <c:pt idx="2">
                  <c:v>2</c:v>
                </c:pt>
                <c:pt idx="3">
                  <c:v>5</c:v>
                </c:pt>
                <c:pt idx="4">
                  <c:v>1</c:v>
                </c:pt>
                <c:pt idx="5">
                  <c:v>3</c:v>
                </c:pt>
                <c:pt idx="6">
                  <c:v>1</c:v>
                </c:pt>
                <c:pt idx="7">
                  <c:v>1</c:v>
                </c:pt>
                <c:pt idx="8">
                  <c:v>4</c:v>
                </c:pt>
                <c:pt idx="9">
                  <c:v>1</c:v>
                </c:pt>
                <c:pt idx="10">
                  <c:v>1</c:v>
                </c:pt>
                <c:pt idx="11">
                  <c:v>0</c:v>
                </c:pt>
                <c:pt idx="12">
                  <c:v>1</c:v>
                </c:pt>
                <c:pt idx="13">
                  <c:v>1</c:v>
                </c:pt>
                <c:pt idx="14">
                  <c:v>0</c:v>
                </c:pt>
                <c:pt idx="15">
                  <c:v>1</c:v>
                </c:pt>
                <c:pt idx="16">
                  <c:v>1</c:v>
                </c:pt>
                <c:pt idx="17">
                  <c:v>1</c:v>
                </c:pt>
                <c:pt idx="18">
                  <c:v>1</c:v>
                </c:pt>
                <c:pt idx="19">
                  <c:v>0</c:v>
                </c:pt>
                <c:pt idx="20">
                  <c:v>2</c:v>
                </c:pt>
                <c:pt idx="21">
                  <c:v>1</c:v>
                </c:pt>
              </c:numCache>
            </c:numRef>
          </c:val>
        </c:ser>
        <c:ser>
          <c:idx val="5"/>
          <c:order val="5"/>
          <c:tx>
            <c:strRef>
              <c:f>Sheet1!$G$1</c:f>
              <c:strCache>
                <c:ptCount val="1"/>
                <c:pt idx="0">
                  <c:v>Acquired Heart Disease</c:v>
                </c:pt>
              </c:strCache>
            </c:strRef>
          </c:tx>
          <c:spPr>
            <a:solidFill>
              <a:srgbClr val="2626FF"/>
            </a:solidFill>
            <a:ln>
              <a:solidFill>
                <a:srgbClr val="000000"/>
              </a:solidFill>
            </a:ln>
          </c:spPr>
          <c:cat>
            <c:numRef>
              <c:f>Sheet1!$A$2:$A$23</c:f>
              <c:numCache>
                <c:formatCode>General</c:formatCode>
                <c:ptCount val="22"/>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numCache>
            </c:numRef>
          </c:cat>
          <c:val>
            <c:numRef>
              <c:f>Sheet1!$G$2:$G$23</c:f>
              <c:numCache>
                <c:formatCode>General</c:formatCode>
                <c:ptCount val="22"/>
                <c:pt idx="0">
                  <c:v>1</c:v>
                </c:pt>
                <c:pt idx="1">
                  <c:v>4</c:v>
                </c:pt>
                <c:pt idx="2">
                  <c:v>2</c:v>
                </c:pt>
                <c:pt idx="3">
                  <c:v>9</c:v>
                </c:pt>
                <c:pt idx="4">
                  <c:v>7</c:v>
                </c:pt>
                <c:pt idx="5">
                  <c:v>8</c:v>
                </c:pt>
                <c:pt idx="6">
                  <c:v>6</c:v>
                </c:pt>
                <c:pt idx="7">
                  <c:v>8</c:v>
                </c:pt>
                <c:pt idx="8">
                  <c:v>7</c:v>
                </c:pt>
                <c:pt idx="9">
                  <c:v>2</c:v>
                </c:pt>
                <c:pt idx="10">
                  <c:v>7</c:v>
                </c:pt>
                <c:pt idx="11">
                  <c:v>2</c:v>
                </c:pt>
                <c:pt idx="12">
                  <c:v>10</c:v>
                </c:pt>
                <c:pt idx="13">
                  <c:v>7</c:v>
                </c:pt>
                <c:pt idx="14">
                  <c:v>6</c:v>
                </c:pt>
                <c:pt idx="15">
                  <c:v>7</c:v>
                </c:pt>
                <c:pt idx="16">
                  <c:v>4</c:v>
                </c:pt>
                <c:pt idx="17">
                  <c:v>9</c:v>
                </c:pt>
                <c:pt idx="18">
                  <c:v>10</c:v>
                </c:pt>
                <c:pt idx="19">
                  <c:v>5</c:v>
                </c:pt>
                <c:pt idx="20">
                  <c:v>11</c:v>
                </c:pt>
                <c:pt idx="21">
                  <c:v>10</c:v>
                </c:pt>
              </c:numCache>
            </c:numRef>
          </c:val>
        </c:ser>
        <c:axId val="106848640"/>
        <c:axId val="106850560"/>
      </c:areaChart>
      <c:catAx>
        <c:axId val="106848640"/>
        <c:scaling>
          <c:orientation val="minMax"/>
        </c:scaling>
        <c:axPos val="b"/>
        <c:title>
          <c:tx>
            <c:rich>
              <a:bodyPr/>
              <a:lstStyle/>
              <a:p>
                <a:pPr>
                  <a:defRPr sz="1700"/>
                </a:pPr>
                <a:r>
                  <a:rPr lang="en-US" sz="1700" dirty="0" smtClean="0"/>
                  <a:t>Transplant Year</a:t>
                </a:r>
                <a:endParaRPr lang="en-US" sz="1700" dirty="0"/>
              </a:p>
            </c:rich>
          </c:tx>
          <c:layout/>
        </c:title>
        <c:numFmt formatCode="0" sourceLinked="0"/>
        <c:tickLblPos val="nextTo"/>
        <c:txPr>
          <a:bodyPr rot="-2700000" vert="horz"/>
          <a:lstStyle/>
          <a:p>
            <a:pPr>
              <a:defRPr sz="1500" b="1"/>
            </a:pPr>
            <a:endParaRPr lang="en-US"/>
          </a:p>
        </c:txPr>
        <c:crossAx val="106850560"/>
        <c:crosses val="autoZero"/>
        <c:auto val="1"/>
        <c:lblAlgn val="ctr"/>
        <c:lblOffset val="100"/>
        <c:tickLblSkip val="1"/>
      </c:catAx>
      <c:valAx>
        <c:axId val="106850560"/>
        <c:scaling>
          <c:orientation val="minMax"/>
          <c:max val="180"/>
        </c:scaling>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9.7842063220358322E-3"/>
              <c:y val="0.19045656591313168"/>
            </c:manualLayout>
          </c:layout>
        </c:title>
        <c:numFmt formatCode="General" sourceLinked="1"/>
        <c:tickLblPos val="nextTo"/>
        <c:txPr>
          <a:bodyPr/>
          <a:lstStyle/>
          <a:p>
            <a:pPr>
              <a:defRPr sz="1500" b="1"/>
            </a:pPr>
            <a:endParaRPr lang="en-US"/>
          </a:p>
        </c:txPr>
        <c:crossAx val="106848640"/>
        <c:crosses val="autoZero"/>
        <c:crossBetween val="midCat"/>
      </c:valAx>
      <c:spPr>
        <a:solidFill>
          <a:srgbClr val="000000"/>
        </a:solidFill>
        <a:ln>
          <a:solidFill>
            <a:srgbClr val="FFFFFF"/>
          </a:solidFill>
        </a:ln>
      </c:spPr>
    </c:plotArea>
    <c:legend>
      <c:legendPos val="t"/>
      <c:layout>
        <c:manualLayout>
          <c:xMode val="edge"/>
          <c:yMode val="edge"/>
          <c:x val="0.16472943056031353"/>
          <c:y val="0"/>
          <c:w val="0.7951787059226213"/>
          <c:h val="0.15985818304970048"/>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6618"/>
          <c:h val="0.73102895341207663"/>
        </c:manualLayout>
      </c:layout>
      <c:barChart>
        <c:barDir val="col"/>
        <c:grouping val="percentStacked"/>
        <c:ser>
          <c:idx val="0"/>
          <c:order val="0"/>
          <c:tx>
            <c:strRef>
              <c:f>Sheet1!$A$2</c:f>
              <c:strCache>
                <c:ptCount val="1"/>
                <c:pt idx="0">
                  <c:v>18 - 34 years</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251</c:v>
                </c:pt>
                <c:pt idx="1">
                  <c:v>130</c:v>
                </c:pt>
                <c:pt idx="2">
                  <c:v>25</c:v>
                </c:pt>
              </c:numCache>
            </c:numRef>
          </c:val>
        </c:ser>
        <c:ser>
          <c:idx val="1"/>
          <c:order val="1"/>
          <c:tx>
            <c:strRef>
              <c:f>Sheet1!$A$3</c:f>
              <c:strCache>
                <c:ptCount val="1"/>
                <c:pt idx="0">
                  <c:v>35 - 49 years</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261</c:v>
                </c:pt>
                <c:pt idx="1">
                  <c:v>166</c:v>
                </c:pt>
                <c:pt idx="2">
                  <c:v>38</c:v>
                </c:pt>
              </c:numCache>
            </c:numRef>
          </c:val>
        </c:ser>
        <c:ser>
          <c:idx val="2"/>
          <c:order val="2"/>
          <c:tx>
            <c:strRef>
              <c:f>Sheet1!$A$4</c:f>
              <c:strCache>
                <c:ptCount val="1"/>
                <c:pt idx="0">
                  <c:v>50 - 59 years</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114</c:v>
                </c:pt>
                <c:pt idx="1">
                  <c:v>85</c:v>
                </c:pt>
                <c:pt idx="2">
                  <c:v>7</c:v>
                </c:pt>
              </c:numCache>
            </c:numRef>
          </c:val>
        </c:ser>
        <c:ser>
          <c:idx val="3"/>
          <c:order val="3"/>
          <c:tx>
            <c:strRef>
              <c:f>Sheet1!$A$5</c:f>
              <c:strCache>
                <c:ptCount val="1"/>
                <c:pt idx="0">
                  <c:v>60+ years</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10</c:v>
                </c:pt>
                <c:pt idx="1">
                  <c:v>22</c:v>
                </c:pt>
                <c:pt idx="2">
                  <c:v>0</c:v>
                </c:pt>
              </c:numCache>
            </c:numRef>
          </c:val>
        </c:ser>
        <c:gapWidth val="40"/>
        <c:overlap val="100"/>
        <c:axId val="106983808"/>
        <c:axId val="106985344"/>
      </c:barChart>
      <c:catAx>
        <c:axId val="106983808"/>
        <c:scaling>
          <c:orientation val="minMax"/>
        </c:scaling>
        <c:axPos val="b"/>
        <c:tickLblPos val="nextTo"/>
        <c:txPr>
          <a:bodyPr/>
          <a:lstStyle/>
          <a:p>
            <a:pPr>
              <a:defRPr sz="1500" b="1"/>
            </a:pPr>
            <a:endParaRPr lang="en-US"/>
          </a:p>
        </c:txPr>
        <c:crossAx val="106985344"/>
        <c:crosses val="autoZero"/>
        <c:auto val="1"/>
        <c:lblAlgn val="ctr"/>
        <c:lblOffset val="100"/>
      </c:catAx>
      <c:valAx>
        <c:axId val="10698534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106983808"/>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332"/>
          <c:y val="1.5625E-2"/>
          <c:w val="0.72594702934861555"/>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31"/>
          <c:y val="0.1442028617390568"/>
          <c:w val="0.85181045796000165"/>
          <c:h val="0.68936224705782756"/>
        </c:manualLayout>
      </c:layout>
      <c:barChart>
        <c:barDir val="col"/>
        <c:grouping val="percentStacked"/>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203</c:v>
                </c:pt>
                <c:pt idx="1">
                  <c:v>176</c:v>
                </c:pt>
                <c:pt idx="2">
                  <c:v>24</c:v>
                </c:pt>
              </c:numCache>
            </c:numRef>
          </c:val>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164</c:v>
                </c:pt>
                <c:pt idx="1">
                  <c:v>92</c:v>
                </c:pt>
                <c:pt idx="2">
                  <c:v>15</c:v>
                </c:pt>
              </c:numCache>
            </c:numRef>
          </c:val>
        </c:ser>
        <c:ser>
          <c:idx val="2"/>
          <c:order val="2"/>
          <c:tx>
            <c:strRef>
              <c:f>Sheet1!$A$4</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73</c:v>
                </c:pt>
                <c:pt idx="1">
                  <c:v>10</c:v>
                </c:pt>
                <c:pt idx="2">
                  <c:v>10</c:v>
                </c:pt>
              </c:numCache>
            </c:numRef>
          </c:val>
        </c:ser>
        <c:ser>
          <c:idx val="3"/>
          <c:order val="3"/>
          <c:tx>
            <c:strRef>
              <c:f>Sheet1!$A$5</c:f>
              <c:strCache>
                <c:ptCount val="1"/>
                <c:pt idx="0">
                  <c:v>Acquired heart disease</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52</c:v>
                </c:pt>
                <c:pt idx="1">
                  <c:v>37</c:v>
                </c:pt>
                <c:pt idx="2">
                  <c:v>1</c:v>
                </c:pt>
              </c:numCache>
            </c:numRef>
          </c:val>
        </c:ser>
        <c:ser>
          <c:idx val="4"/>
          <c:order val="4"/>
          <c:tx>
            <c:strRef>
              <c:f>Sheet1!$A$6</c:f>
              <c:strCache>
                <c:ptCount val="1"/>
                <c:pt idx="0">
                  <c:v>IPF</c:v>
                </c:pt>
              </c:strCache>
            </c:strRef>
          </c:tx>
          <c:spPr>
            <a:gradFill>
              <a:gsLst>
                <a:gs pos="0">
                  <a:srgbClr val="CC6600"/>
                </a:gs>
                <a:gs pos="50000">
                  <a:srgbClr val="FF9900"/>
                </a:gs>
                <a:gs pos="100000">
                  <a:srgbClr val="CC6600"/>
                </a:gs>
              </a:gsLst>
              <a:lin ang="0" scaled="1"/>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20</c:v>
                </c:pt>
                <c:pt idx="1">
                  <c:v>17</c:v>
                </c:pt>
                <c:pt idx="2">
                  <c:v>2</c:v>
                </c:pt>
              </c:numCache>
            </c:numRef>
          </c:val>
        </c:ser>
        <c:ser>
          <c:idx val="5"/>
          <c:order val="5"/>
          <c:tx>
            <c:strRef>
              <c:f>Sheet1!$A$7</c:f>
              <c:strCache>
                <c:ptCount val="1"/>
                <c:pt idx="0">
                  <c:v>Other</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Sheet1!$B$7:$D$7</c:f>
              <c:numCache>
                <c:formatCode>General</c:formatCode>
                <c:ptCount val="3"/>
                <c:pt idx="0">
                  <c:v>66</c:v>
                </c:pt>
                <c:pt idx="1">
                  <c:v>70</c:v>
                </c:pt>
                <c:pt idx="2">
                  <c:v>10</c:v>
                </c:pt>
              </c:numCache>
            </c:numRef>
          </c:val>
        </c:ser>
        <c:gapWidth val="45"/>
        <c:overlap val="100"/>
        <c:axId val="107219200"/>
        <c:axId val="107225088"/>
      </c:barChart>
      <c:catAx>
        <c:axId val="107219200"/>
        <c:scaling>
          <c:orientation val="minMax"/>
        </c:scaling>
        <c:axPos val="b"/>
        <c:tickLblPos val="nextTo"/>
        <c:txPr>
          <a:bodyPr/>
          <a:lstStyle/>
          <a:p>
            <a:pPr>
              <a:defRPr sz="1500" b="1"/>
            </a:pPr>
            <a:endParaRPr lang="en-US"/>
          </a:p>
        </c:txPr>
        <c:crossAx val="107225088"/>
        <c:crosses val="autoZero"/>
        <c:auto val="1"/>
        <c:lblAlgn val="ctr"/>
        <c:lblOffset val="100"/>
      </c:catAx>
      <c:valAx>
        <c:axId val="10722508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107219200"/>
        <c:crosses val="autoZero"/>
        <c:crossBetween val="between"/>
        <c:majorUnit val="0.2"/>
      </c:valAx>
      <c:spPr>
        <a:solidFill>
          <a:srgbClr val="000000"/>
        </a:solidFill>
        <a:ln w="12700">
          <a:solidFill>
            <a:srgbClr val="FFFFFF"/>
          </a:solidFill>
        </a:ln>
      </c:spPr>
    </c:plotArea>
    <c:legend>
      <c:legendPos val="t"/>
      <c:layout>
        <c:manualLayout>
          <c:xMode val="edge"/>
          <c:yMode val="edge"/>
          <c:x val="5.972022354964443E-2"/>
          <c:y val="1.5625E-2"/>
          <c:w val="0.91306826409629838"/>
          <c:h val="7.7063238188976924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29"/>
          <c:y val="0.1442028617390568"/>
          <c:w val="0.85181045796000165"/>
          <c:h val="0.68936224705782756"/>
        </c:manualLayout>
      </c:layout>
      <c:barChart>
        <c:barDir val="col"/>
        <c:grouping val="percentStacked"/>
        <c:ser>
          <c:idx val="0"/>
          <c:order val="0"/>
          <c:tx>
            <c:strRef>
              <c:f>Sheet1!$A$2</c:f>
              <c:strCache>
                <c:ptCount val="1"/>
                <c:pt idx="0">
                  <c:v>6-11</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3</c:v>
                </c:pt>
                <c:pt idx="1">
                  <c:v>2</c:v>
                </c:pt>
                <c:pt idx="2">
                  <c:v>2</c:v>
                </c:pt>
              </c:numCache>
            </c:numRef>
          </c:val>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62</c:v>
                </c:pt>
                <c:pt idx="1">
                  <c:v>60</c:v>
                </c:pt>
                <c:pt idx="2">
                  <c:v>12</c:v>
                </c:pt>
              </c:numCache>
            </c:numRef>
          </c:val>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222</c:v>
                </c:pt>
                <c:pt idx="1">
                  <c:v>174</c:v>
                </c:pt>
                <c:pt idx="2">
                  <c:v>21</c:v>
                </c:pt>
              </c:numCache>
            </c:numRef>
          </c:val>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251</c:v>
                </c:pt>
                <c:pt idx="1">
                  <c:v>121</c:v>
                </c:pt>
                <c:pt idx="2">
                  <c:v>16</c:v>
                </c:pt>
              </c:numCache>
            </c:numRef>
          </c:val>
        </c:ser>
        <c:ser>
          <c:idx val="4"/>
          <c:order val="4"/>
          <c:tx>
            <c:strRef>
              <c:f>Sheet1!$A$6</c:f>
              <c:strCache>
                <c:ptCount val="1"/>
                <c:pt idx="0">
                  <c:v>50-59</c:v>
                </c:pt>
              </c:strCache>
            </c:strRef>
          </c:tx>
          <c:spPr>
            <a:gradFill>
              <a:gsLst>
                <a:gs pos="0">
                  <a:srgbClr val="6600CC"/>
                </a:gs>
                <a:gs pos="50000">
                  <a:srgbClr val="9933FF"/>
                </a:gs>
                <a:gs pos="100000">
                  <a:srgbClr val="6600CC"/>
                </a:gs>
              </a:gsLst>
              <a:lin ang="0" scaled="1"/>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89</c:v>
                </c:pt>
                <c:pt idx="1">
                  <c:v>40</c:v>
                </c:pt>
                <c:pt idx="2">
                  <c:v>12</c:v>
                </c:pt>
              </c:numCache>
            </c:numRef>
          </c:val>
        </c:ser>
        <c:ser>
          <c:idx val="5"/>
          <c:order val="5"/>
          <c:tx>
            <c:strRef>
              <c:f>Sheet1!$A$7</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Sheet1!$B$7:$D$7</c:f>
              <c:numCache>
                <c:formatCode>General</c:formatCode>
                <c:ptCount val="3"/>
                <c:pt idx="0">
                  <c:v>9</c:v>
                </c:pt>
                <c:pt idx="1">
                  <c:v>5</c:v>
                </c:pt>
                <c:pt idx="2">
                  <c:v>3</c:v>
                </c:pt>
              </c:numCache>
            </c:numRef>
          </c:val>
        </c:ser>
        <c:gapWidth val="45"/>
        <c:overlap val="100"/>
        <c:axId val="107340160"/>
        <c:axId val="107341696"/>
      </c:barChart>
      <c:catAx>
        <c:axId val="107340160"/>
        <c:scaling>
          <c:orientation val="minMax"/>
        </c:scaling>
        <c:axPos val="b"/>
        <c:tickLblPos val="nextTo"/>
        <c:txPr>
          <a:bodyPr/>
          <a:lstStyle/>
          <a:p>
            <a:pPr>
              <a:defRPr sz="1500" b="1"/>
            </a:pPr>
            <a:endParaRPr lang="en-US"/>
          </a:p>
        </c:txPr>
        <c:crossAx val="107341696"/>
        <c:crosses val="autoZero"/>
        <c:auto val="1"/>
        <c:lblAlgn val="ctr"/>
        <c:lblOffset val="100"/>
      </c:catAx>
      <c:valAx>
        <c:axId val="107341696"/>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107340160"/>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7113"/>
          <c:y val="1.5625E-2"/>
          <c:w val="0.74927516064803501"/>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6278622499774739E-2"/>
          <c:w val="0.89089610480105696"/>
          <c:h val="0.8171907405016996"/>
        </c:manualLayout>
      </c:layout>
      <c:scatterChart>
        <c:scatterStyle val="lineMarker"/>
        <c:ser>
          <c:idx val="0"/>
          <c:order val="0"/>
          <c:tx>
            <c:strRef>
              <c:f>Sheet1!$B$1</c:f>
              <c:strCache>
                <c:ptCount val="1"/>
                <c:pt idx="0">
                  <c:v>Survival</c:v>
                </c:pt>
              </c:strCache>
            </c:strRef>
          </c:tx>
          <c:spPr>
            <a:ln w="41275">
              <a:solidFill>
                <a:srgbClr val="4DEAF1"/>
              </a:solidFill>
            </a:ln>
          </c:spPr>
          <c:marker>
            <c:symbol val="none"/>
          </c:marker>
          <c:xVal>
            <c:numRef>
              <c:f>Sheet1!$A$2:$A$38</c:f>
              <c:numCache>
                <c:formatCode>General</c:formatCode>
                <c:ptCount val="37"/>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Sheet1!$B$2:$B$38</c:f>
              <c:numCache>
                <c:formatCode>General</c:formatCode>
                <c:ptCount val="37"/>
                <c:pt idx="0">
                  <c:v>100</c:v>
                </c:pt>
                <c:pt idx="1">
                  <c:v>78.751999999999995</c:v>
                </c:pt>
                <c:pt idx="2">
                  <c:v>73.456000000000003</c:v>
                </c:pt>
                <c:pt idx="3">
                  <c:v>70.965999999999994</c:v>
                </c:pt>
                <c:pt idx="4">
                  <c:v>69.200999999999993</c:v>
                </c:pt>
                <c:pt idx="5">
                  <c:v>67.882999999999981</c:v>
                </c:pt>
                <c:pt idx="6">
                  <c:v>67.040999999999997</c:v>
                </c:pt>
                <c:pt idx="7">
                  <c:v>66.057999999999993</c:v>
                </c:pt>
                <c:pt idx="8">
                  <c:v>65.325999999999979</c:v>
                </c:pt>
                <c:pt idx="9">
                  <c:v>64.650999999999982</c:v>
                </c:pt>
                <c:pt idx="10">
                  <c:v>64.117000000000004</c:v>
                </c:pt>
                <c:pt idx="11">
                  <c:v>63.382999999999996</c:v>
                </c:pt>
                <c:pt idx="12">
                  <c:v>62.761000000000003</c:v>
                </c:pt>
                <c:pt idx="13">
                  <c:v>55.537000000000006</c:v>
                </c:pt>
                <c:pt idx="14">
                  <c:v>51.173000000000002</c:v>
                </c:pt>
                <c:pt idx="15">
                  <c:v>47.381999999999998</c:v>
                </c:pt>
                <c:pt idx="16">
                  <c:v>44.114000000000004</c:v>
                </c:pt>
                <c:pt idx="17">
                  <c:v>41.542000000000002</c:v>
                </c:pt>
                <c:pt idx="18">
                  <c:v>39.426000000000002</c:v>
                </c:pt>
                <c:pt idx="19">
                  <c:v>36.75</c:v>
                </c:pt>
                <c:pt idx="20">
                  <c:v>33.802</c:v>
                </c:pt>
                <c:pt idx="21">
                  <c:v>31.241999999999987</c:v>
                </c:pt>
                <c:pt idx="22">
                  <c:v>28.881</c:v>
                </c:pt>
                <c:pt idx="23">
                  <c:v>27.274000000000001</c:v>
                </c:pt>
                <c:pt idx="24">
                  <c:v>26.061999999999987</c:v>
                </c:pt>
                <c:pt idx="25">
                  <c:v>24.795000000000002</c:v>
                </c:pt>
                <c:pt idx="26">
                  <c:v>23.178999999999988</c:v>
                </c:pt>
                <c:pt idx="27">
                  <c:v>21.437000000000001</c:v>
                </c:pt>
                <c:pt idx="28">
                  <c:v>20.087999999999987</c:v>
                </c:pt>
                <c:pt idx="29">
                  <c:v>18.757999999999999</c:v>
                </c:pt>
                <c:pt idx="30">
                  <c:v>17.911000000000001</c:v>
                </c:pt>
                <c:pt idx="31">
                  <c:v>16.454999999999988</c:v>
                </c:pt>
                <c:pt idx="32">
                  <c:v>15.607000000000001</c:v>
                </c:pt>
                <c:pt idx="33">
                  <c:v>13.663</c:v>
                </c:pt>
                <c:pt idx="34">
                  <c:v>12.701000000000001</c:v>
                </c:pt>
                <c:pt idx="35">
                  <c:v>11.542</c:v>
                </c:pt>
              </c:numCache>
            </c:numRef>
          </c:yVal>
        </c:ser>
        <c:ser>
          <c:idx val="1"/>
          <c:order val="1"/>
          <c:tx>
            <c:strRef>
              <c:f>Sheet1!$C$1</c:f>
              <c:strCache>
                <c:ptCount val="1"/>
                <c:pt idx="0">
                  <c:v>95% lower confidence limit</c:v>
                </c:pt>
              </c:strCache>
            </c:strRef>
          </c:tx>
          <c:spPr>
            <a:ln w="28575">
              <a:solidFill>
                <a:srgbClr val="FFC000"/>
              </a:solidFill>
              <a:prstDash val="sysDash"/>
            </a:ln>
          </c:spPr>
          <c:marker>
            <c:symbol val="none"/>
          </c:marker>
          <c:xVal>
            <c:numRef>
              <c:f>Sheet1!$A$2:$A$38</c:f>
              <c:numCache>
                <c:formatCode>General</c:formatCode>
                <c:ptCount val="37"/>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Sheet1!$C$2:$C$38</c:f>
              <c:numCache>
                <c:formatCode>General</c:formatCode>
                <c:ptCount val="37"/>
                <c:pt idx="0">
                  <c:v>100</c:v>
                </c:pt>
                <c:pt idx="1">
                  <c:v>77.394000000000005</c:v>
                </c:pt>
                <c:pt idx="2">
                  <c:v>71.992999999999995</c:v>
                </c:pt>
                <c:pt idx="3">
                  <c:v>69.464000000000027</c:v>
                </c:pt>
                <c:pt idx="4">
                  <c:v>67.673999999999978</c:v>
                </c:pt>
                <c:pt idx="5">
                  <c:v>66.338999999999999</c:v>
                </c:pt>
                <c:pt idx="6">
                  <c:v>65.486999999999995</c:v>
                </c:pt>
                <c:pt idx="7">
                  <c:v>64.492000000000004</c:v>
                </c:pt>
                <c:pt idx="8">
                  <c:v>63.754000000000005</c:v>
                </c:pt>
                <c:pt idx="9">
                  <c:v>63.072000000000003</c:v>
                </c:pt>
                <c:pt idx="10">
                  <c:v>62.532000000000011</c:v>
                </c:pt>
                <c:pt idx="11">
                  <c:v>61.792000000000158</c:v>
                </c:pt>
                <c:pt idx="12">
                  <c:v>61.164000000000001</c:v>
                </c:pt>
                <c:pt idx="13">
                  <c:v>53.892000000000003</c:v>
                </c:pt>
                <c:pt idx="14">
                  <c:v>49.510999999999996</c:v>
                </c:pt>
                <c:pt idx="15">
                  <c:v>45.71</c:v>
                </c:pt>
                <c:pt idx="16">
                  <c:v>42.436</c:v>
                </c:pt>
                <c:pt idx="17">
                  <c:v>39.861000000000004</c:v>
                </c:pt>
                <c:pt idx="18">
                  <c:v>37.743000000000002</c:v>
                </c:pt>
                <c:pt idx="19">
                  <c:v>35.065000000000012</c:v>
                </c:pt>
                <c:pt idx="20">
                  <c:v>32.113</c:v>
                </c:pt>
                <c:pt idx="21">
                  <c:v>29.550999999999988</c:v>
                </c:pt>
                <c:pt idx="22">
                  <c:v>27.187000000000001</c:v>
                </c:pt>
                <c:pt idx="23">
                  <c:v>25.577999999999999</c:v>
                </c:pt>
                <c:pt idx="24">
                  <c:v>24.361999999999988</c:v>
                </c:pt>
                <c:pt idx="25">
                  <c:v>23.085999999999917</c:v>
                </c:pt>
                <c:pt idx="26">
                  <c:v>21.454999999999988</c:v>
                </c:pt>
                <c:pt idx="27">
                  <c:v>19.690000000000001</c:v>
                </c:pt>
                <c:pt idx="28">
                  <c:v>18.318000000000001</c:v>
                </c:pt>
                <c:pt idx="29">
                  <c:v>16.957000000000001</c:v>
                </c:pt>
                <c:pt idx="30">
                  <c:v>16.081</c:v>
                </c:pt>
                <c:pt idx="31">
                  <c:v>14.552000000000024</c:v>
                </c:pt>
                <c:pt idx="32">
                  <c:v>13.654</c:v>
                </c:pt>
                <c:pt idx="33">
                  <c:v>11.552000000000024</c:v>
                </c:pt>
                <c:pt idx="34">
                  <c:v>10.455000000000037</c:v>
                </c:pt>
                <c:pt idx="35">
                  <c:v>8.9379999999999988</c:v>
                </c:pt>
              </c:numCache>
            </c:numRef>
          </c:yVal>
        </c:ser>
        <c:ser>
          <c:idx val="2"/>
          <c:order val="2"/>
          <c:tx>
            <c:strRef>
              <c:f>Sheet1!$D$1</c:f>
              <c:strCache>
                <c:ptCount val="1"/>
                <c:pt idx="0">
                  <c:v>95% upper confidence limit</c:v>
                </c:pt>
              </c:strCache>
            </c:strRef>
          </c:tx>
          <c:spPr>
            <a:ln w="28575">
              <a:solidFill>
                <a:srgbClr val="FFC000"/>
              </a:solidFill>
              <a:prstDash val="sysDash"/>
            </a:ln>
          </c:spPr>
          <c:marker>
            <c:symbol val="none"/>
          </c:marker>
          <c:xVal>
            <c:numRef>
              <c:f>Sheet1!$A$2:$A$38</c:f>
              <c:numCache>
                <c:formatCode>General</c:formatCode>
                <c:ptCount val="37"/>
                <c:pt idx="0">
                  <c:v>0</c:v>
                </c:pt>
                <c:pt idx="1">
                  <c:v>8.3300000000000041E-2</c:v>
                </c:pt>
                <c:pt idx="2">
                  <c:v>0.16669999999999999</c:v>
                </c:pt>
                <c:pt idx="3">
                  <c:v>0.25</c:v>
                </c:pt>
                <c:pt idx="4">
                  <c:v>0.33330000000000187</c:v>
                </c:pt>
                <c:pt idx="5">
                  <c:v>0.41670000000000001</c:v>
                </c:pt>
                <c:pt idx="6">
                  <c:v>0.5</c:v>
                </c:pt>
                <c:pt idx="7">
                  <c:v>0.58329999999999949</c:v>
                </c:pt>
                <c:pt idx="8">
                  <c:v>0.66670000000000318</c:v>
                </c:pt>
                <c:pt idx="9">
                  <c:v>0.75000000000000222</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Sheet1!$D$2:$D$38</c:f>
              <c:numCache>
                <c:formatCode>General</c:formatCode>
                <c:ptCount val="37"/>
                <c:pt idx="0">
                  <c:v>100</c:v>
                </c:pt>
                <c:pt idx="1">
                  <c:v>80.11</c:v>
                </c:pt>
                <c:pt idx="2">
                  <c:v>74.918000000000006</c:v>
                </c:pt>
                <c:pt idx="3">
                  <c:v>72.468000000000004</c:v>
                </c:pt>
                <c:pt idx="4">
                  <c:v>70.727999999999994</c:v>
                </c:pt>
                <c:pt idx="5">
                  <c:v>69.427000000000007</c:v>
                </c:pt>
                <c:pt idx="6">
                  <c:v>68.595000000000013</c:v>
                </c:pt>
                <c:pt idx="7">
                  <c:v>67.622999999999948</c:v>
                </c:pt>
                <c:pt idx="8">
                  <c:v>66.899000000000001</c:v>
                </c:pt>
                <c:pt idx="9">
                  <c:v>66.230999999999995</c:v>
                </c:pt>
                <c:pt idx="10">
                  <c:v>65.702000000000012</c:v>
                </c:pt>
                <c:pt idx="11">
                  <c:v>64.974999999999994</c:v>
                </c:pt>
                <c:pt idx="12">
                  <c:v>64.35799999999999</c:v>
                </c:pt>
                <c:pt idx="13">
                  <c:v>57.182000000000002</c:v>
                </c:pt>
                <c:pt idx="14">
                  <c:v>52.836000000000006</c:v>
                </c:pt>
                <c:pt idx="15">
                  <c:v>49.053999999999995</c:v>
                </c:pt>
                <c:pt idx="16">
                  <c:v>45.791000000000011</c:v>
                </c:pt>
                <c:pt idx="17">
                  <c:v>43.223000000000013</c:v>
                </c:pt>
                <c:pt idx="18">
                  <c:v>41.109000000000002</c:v>
                </c:pt>
                <c:pt idx="19">
                  <c:v>38.435000000000002</c:v>
                </c:pt>
                <c:pt idx="20">
                  <c:v>35.492000000000012</c:v>
                </c:pt>
                <c:pt idx="21">
                  <c:v>32.934000000000005</c:v>
                </c:pt>
                <c:pt idx="22">
                  <c:v>30.574000000000005</c:v>
                </c:pt>
                <c:pt idx="23">
                  <c:v>28.97</c:v>
                </c:pt>
                <c:pt idx="24">
                  <c:v>27.761999999999986</c:v>
                </c:pt>
                <c:pt idx="25">
                  <c:v>26.503</c:v>
                </c:pt>
                <c:pt idx="26">
                  <c:v>24.902999999999917</c:v>
                </c:pt>
                <c:pt idx="27">
                  <c:v>23.183</c:v>
                </c:pt>
                <c:pt idx="28">
                  <c:v>21.858000000000001</c:v>
                </c:pt>
                <c:pt idx="29">
                  <c:v>20.558</c:v>
                </c:pt>
                <c:pt idx="30">
                  <c:v>19.741</c:v>
                </c:pt>
                <c:pt idx="31">
                  <c:v>18.358000000000001</c:v>
                </c:pt>
                <c:pt idx="32">
                  <c:v>17.559999999999999</c:v>
                </c:pt>
                <c:pt idx="33">
                  <c:v>15.773</c:v>
                </c:pt>
                <c:pt idx="34">
                  <c:v>14.947999999999999</c:v>
                </c:pt>
                <c:pt idx="35">
                  <c:v>14.146000000000001</c:v>
                </c:pt>
              </c:numCache>
            </c:numRef>
          </c:yVal>
        </c:ser>
        <c:axId val="107488000"/>
        <c:axId val="107489920"/>
      </c:scatterChart>
      <c:valAx>
        <c:axId val="107488000"/>
        <c:scaling>
          <c:orientation val="minMax"/>
          <c:max val="2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107489920"/>
        <c:crosses val="autoZero"/>
        <c:crossBetween val="midCat"/>
        <c:majorUnit val="1"/>
      </c:valAx>
      <c:valAx>
        <c:axId val="107489920"/>
        <c:scaling>
          <c:orientation val="minMax"/>
          <c:max val="1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107488000"/>
        <c:crosses val="autoZero"/>
        <c:crossBetween val="midCat"/>
        <c:majorUnit val="25"/>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6278622499774767E-2"/>
          <c:w val="0.87737962511323264"/>
          <c:h val="0.83358418312464855"/>
        </c:manualLayout>
      </c:layout>
      <c:scatterChart>
        <c:scatterStyle val="lineMarker"/>
        <c:ser>
          <c:idx val="0"/>
          <c:order val="0"/>
          <c:tx>
            <c:strRef>
              <c:f>Sheet1!$B$1</c:f>
              <c:strCache>
                <c:ptCount val="1"/>
                <c:pt idx="0">
                  <c:v>1982-1991 (N=1,210)</c:v>
                </c:pt>
              </c:strCache>
            </c:strRef>
          </c:tx>
          <c:spPr>
            <a:ln w="41275">
              <a:solidFill>
                <a:srgbClr val="4DEAF1"/>
              </a:solidFill>
            </a:ln>
          </c:spPr>
          <c:marker>
            <c:symbol val="none"/>
          </c:marker>
          <c:xVal>
            <c:numRef>
              <c:f>Sheet1!$A$2:$A$37</c:f>
              <c:numCache>
                <c:formatCode>General</c:formatCode>
                <c:ptCount val="36"/>
                <c:pt idx="0">
                  <c:v>0</c:v>
                </c:pt>
                <c:pt idx="1">
                  <c:v>8.3300000000000041E-2</c:v>
                </c:pt>
                <c:pt idx="2">
                  <c:v>0.16669999999999999</c:v>
                </c:pt>
                <c:pt idx="3">
                  <c:v>0.25</c:v>
                </c:pt>
                <c:pt idx="4">
                  <c:v>0.33330000000000137</c:v>
                </c:pt>
                <c:pt idx="5">
                  <c:v>0.41670000000000001</c:v>
                </c:pt>
                <c:pt idx="6">
                  <c:v>0.5</c:v>
                </c:pt>
                <c:pt idx="7">
                  <c:v>0.58329999999999949</c:v>
                </c:pt>
                <c:pt idx="8">
                  <c:v>0.6667000000000024</c:v>
                </c:pt>
                <c:pt idx="9">
                  <c:v>0.75000000000000167</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Sheet1!$B$2:$B$37</c:f>
              <c:numCache>
                <c:formatCode>General</c:formatCode>
                <c:ptCount val="36"/>
                <c:pt idx="0">
                  <c:v>100</c:v>
                </c:pt>
                <c:pt idx="1">
                  <c:v>74.521000000000001</c:v>
                </c:pt>
                <c:pt idx="2">
                  <c:v>67.119</c:v>
                </c:pt>
                <c:pt idx="3">
                  <c:v>64.956000000000003</c:v>
                </c:pt>
                <c:pt idx="4">
                  <c:v>63.457999999999998</c:v>
                </c:pt>
                <c:pt idx="5">
                  <c:v>61.709000000000003</c:v>
                </c:pt>
                <c:pt idx="6">
                  <c:v>60.707000000000001</c:v>
                </c:pt>
                <c:pt idx="7">
                  <c:v>59.705000000000013</c:v>
                </c:pt>
                <c:pt idx="8">
                  <c:v>59.037000000000006</c:v>
                </c:pt>
                <c:pt idx="9">
                  <c:v>58.286000000000001</c:v>
                </c:pt>
                <c:pt idx="10">
                  <c:v>57.868000000000002</c:v>
                </c:pt>
                <c:pt idx="11">
                  <c:v>57.113</c:v>
                </c:pt>
                <c:pt idx="12">
                  <c:v>56.441000000000003</c:v>
                </c:pt>
                <c:pt idx="13">
                  <c:v>49.1920000000001</c:v>
                </c:pt>
                <c:pt idx="14">
                  <c:v>45</c:v>
                </c:pt>
                <c:pt idx="15">
                  <c:v>41.719000000000001</c:v>
                </c:pt>
                <c:pt idx="16">
                  <c:v>37.396000000000001</c:v>
                </c:pt>
                <c:pt idx="17">
                  <c:v>35.1950000000001</c:v>
                </c:pt>
                <c:pt idx="18">
                  <c:v>33.024000000000001</c:v>
                </c:pt>
                <c:pt idx="19">
                  <c:v>30.713000000000001</c:v>
                </c:pt>
                <c:pt idx="20">
                  <c:v>28.306000000000001</c:v>
                </c:pt>
                <c:pt idx="21">
                  <c:v>26.236000000000001</c:v>
                </c:pt>
                <c:pt idx="22">
                  <c:v>24.414999999999999</c:v>
                </c:pt>
                <c:pt idx="23">
                  <c:v>22.667999999999999</c:v>
                </c:pt>
                <c:pt idx="24">
                  <c:v>21.555</c:v>
                </c:pt>
                <c:pt idx="25">
                  <c:v>20.538</c:v>
                </c:pt>
                <c:pt idx="26">
                  <c:v>19.254000000000001</c:v>
                </c:pt>
                <c:pt idx="27">
                  <c:v>17.571000000000005</c:v>
                </c:pt>
                <c:pt idx="28">
                  <c:v>16.224999999999987</c:v>
                </c:pt>
                <c:pt idx="29">
                  <c:v>14.873000000000006</c:v>
                </c:pt>
                <c:pt idx="30">
                  <c:v>14.13</c:v>
                </c:pt>
                <c:pt idx="31">
                  <c:v>12.865000000000029</c:v>
                </c:pt>
                <c:pt idx="32">
                  <c:v>12.194000000000001</c:v>
                </c:pt>
                <c:pt idx="33">
                  <c:v>10.675000000000002</c:v>
                </c:pt>
                <c:pt idx="34">
                  <c:v>9.9240000000000013</c:v>
                </c:pt>
                <c:pt idx="35">
                  <c:v>9.0180000000000025</c:v>
                </c:pt>
              </c:numCache>
            </c:numRef>
          </c:yVal>
        </c:ser>
        <c:ser>
          <c:idx val="1"/>
          <c:order val="1"/>
          <c:tx>
            <c:strRef>
              <c:f>Sheet1!$C$1</c:f>
              <c:strCache>
                <c:ptCount val="1"/>
                <c:pt idx="0">
                  <c:v>1992-2001 (N=1,598)</c:v>
                </c:pt>
              </c:strCache>
            </c:strRef>
          </c:tx>
          <c:spPr>
            <a:ln w="41275">
              <a:solidFill>
                <a:srgbClr val="FF0000"/>
              </a:solidFill>
              <a:prstDash val="solid"/>
            </a:ln>
          </c:spPr>
          <c:marker>
            <c:symbol val="none"/>
          </c:marker>
          <c:xVal>
            <c:numRef>
              <c:f>Sheet1!$A$2:$A$37</c:f>
              <c:numCache>
                <c:formatCode>General</c:formatCode>
                <c:ptCount val="36"/>
                <c:pt idx="0">
                  <c:v>0</c:v>
                </c:pt>
                <c:pt idx="1">
                  <c:v>8.3300000000000041E-2</c:v>
                </c:pt>
                <c:pt idx="2">
                  <c:v>0.16669999999999999</c:v>
                </c:pt>
                <c:pt idx="3">
                  <c:v>0.25</c:v>
                </c:pt>
                <c:pt idx="4">
                  <c:v>0.33330000000000137</c:v>
                </c:pt>
                <c:pt idx="5">
                  <c:v>0.41670000000000001</c:v>
                </c:pt>
                <c:pt idx="6">
                  <c:v>0.5</c:v>
                </c:pt>
                <c:pt idx="7">
                  <c:v>0.58329999999999949</c:v>
                </c:pt>
                <c:pt idx="8">
                  <c:v>0.6667000000000024</c:v>
                </c:pt>
                <c:pt idx="9">
                  <c:v>0.75000000000000167</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Sheet1!$C$2:$C$37</c:f>
              <c:numCache>
                <c:formatCode>General</c:formatCode>
                <c:ptCount val="36"/>
                <c:pt idx="0">
                  <c:v>100</c:v>
                </c:pt>
                <c:pt idx="1">
                  <c:v>79.543000000000006</c:v>
                </c:pt>
                <c:pt idx="2">
                  <c:v>75.062000000000012</c:v>
                </c:pt>
                <c:pt idx="3">
                  <c:v>72.468000000000004</c:v>
                </c:pt>
                <c:pt idx="4">
                  <c:v>70.756</c:v>
                </c:pt>
                <c:pt idx="5">
                  <c:v>69.551000000000002</c:v>
                </c:pt>
                <c:pt idx="6">
                  <c:v>68.790000000000006</c:v>
                </c:pt>
                <c:pt idx="7">
                  <c:v>67.774000000000001</c:v>
                </c:pt>
                <c:pt idx="8">
                  <c:v>67.010000000000005</c:v>
                </c:pt>
                <c:pt idx="9">
                  <c:v>66.182999999999979</c:v>
                </c:pt>
                <c:pt idx="10">
                  <c:v>65.61</c:v>
                </c:pt>
                <c:pt idx="11">
                  <c:v>64.909000000000006</c:v>
                </c:pt>
                <c:pt idx="12">
                  <c:v>64.271000000000001</c:v>
                </c:pt>
                <c:pt idx="13">
                  <c:v>57.1950000000001</c:v>
                </c:pt>
                <c:pt idx="14">
                  <c:v>52.477000000000004</c:v>
                </c:pt>
                <c:pt idx="15">
                  <c:v>48.391000000000005</c:v>
                </c:pt>
                <c:pt idx="16">
                  <c:v>45.836000000000006</c:v>
                </c:pt>
                <c:pt idx="17">
                  <c:v>43.003</c:v>
                </c:pt>
                <c:pt idx="18">
                  <c:v>41.04</c:v>
                </c:pt>
                <c:pt idx="19">
                  <c:v>37.937000000000005</c:v>
                </c:pt>
                <c:pt idx="20">
                  <c:v>34.754000000000005</c:v>
                </c:pt>
                <c:pt idx="21">
                  <c:v>32.026000000000003</c:v>
                </c:pt>
                <c:pt idx="22">
                  <c:v>29.467999999999989</c:v>
                </c:pt>
                <c:pt idx="23">
                  <c:v>28.158000000000001</c:v>
                </c:pt>
                <c:pt idx="24">
                  <c:v>27.012</c:v>
                </c:pt>
                <c:pt idx="25">
                  <c:v>25.661000000000001</c:v>
                </c:pt>
                <c:pt idx="26">
                  <c:v>23.920999999999989</c:v>
                </c:pt>
                <c:pt idx="27">
                  <c:v>22.492999999999945</c:v>
                </c:pt>
                <c:pt idx="28">
                  <c:v>21.513999999999999</c:v>
                </c:pt>
                <c:pt idx="29">
                  <c:v>20.852</c:v>
                </c:pt>
                <c:pt idx="30">
                  <c:v>20.238</c:v>
                </c:pt>
              </c:numCache>
            </c:numRef>
          </c:yVal>
        </c:ser>
        <c:ser>
          <c:idx val="2"/>
          <c:order val="2"/>
          <c:tx>
            <c:strRef>
              <c:f>Sheet1!$D$1</c:f>
              <c:strCache>
                <c:ptCount val="1"/>
                <c:pt idx="0">
                  <c:v>2002-6/2011 (N=812)</c:v>
                </c:pt>
              </c:strCache>
            </c:strRef>
          </c:tx>
          <c:spPr>
            <a:ln w="41275">
              <a:solidFill>
                <a:srgbClr val="00FF00"/>
              </a:solidFill>
              <a:prstDash val="solid"/>
            </a:ln>
          </c:spPr>
          <c:marker>
            <c:symbol val="none"/>
          </c:marker>
          <c:xVal>
            <c:numRef>
              <c:f>Sheet1!$A$2:$A$37</c:f>
              <c:numCache>
                <c:formatCode>General</c:formatCode>
                <c:ptCount val="36"/>
                <c:pt idx="0">
                  <c:v>0</c:v>
                </c:pt>
                <c:pt idx="1">
                  <c:v>8.3300000000000041E-2</c:v>
                </c:pt>
                <c:pt idx="2">
                  <c:v>0.16669999999999999</c:v>
                </c:pt>
                <c:pt idx="3">
                  <c:v>0.25</c:v>
                </c:pt>
                <c:pt idx="4">
                  <c:v>0.33330000000000137</c:v>
                </c:pt>
                <c:pt idx="5">
                  <c:v>0.41670000000000001</c:v>
                </c:pt>
                <c:pt idx="6">
                  <c:v>0.5</c:v>
                </c:pt>
                <c:pt idx="7">
                  <c:v>0.58329999999999949</c:v>
                </c:pt>
                <c:pt idx="8">
                  <c:v>0.6667000000000024</c:v>
                </c:pt>
                <c:pt idx="9">
                  <c:v>0.75000000000000167</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numCache>
            </c:numRef>
          </c:xVal>
          <c:yVal>
            <c:numRef>
              <c:f>Sheet1!$D$2:$D$37</c:f>
              <c:numCache>
                <c:formatCode>General</c:formatCode>
                <c:ptCount val="36"/>
                <c:pt idx="0">
                  <c:v>100</c:v>
                </c:pt>
                <c:pt idx="1">
                  <c:v>83.477999999999994</c:v>
                </c:pt>
                <c:pt idx="2">
                  <c:v>79.727000000000004</c:v>
                </c:pt>
                <c:pt idx="3">
                  <c:v>76.953000000000003</c:v>
                </c:pt>
                <c:pt idx="4">
                  <c:v>74.677999999999983</c:v>
                </c:pt>
                <c:pt idx="5">
                  <c:v>73.792000000000002</c:v>
                </c:pt>
                <c:pt idx="6">
                  <c:v>73.033000000000001</c:v>
                </c:pt>
                <c:pt idx="7">
                  <c:v>72.146000000000001</c:v>
                </c:pt>
                <c:pt idx="8">
                  <c:v>71.384999999999991</c:v>
                </c:pt>
                <c:pt idx="9">
                  <c:v>71.131</c:v>
                </c:pt>
                <c:pt idx="10">
                  <c:v>70.497000000000199</c:v>
                </c:pt>
                <c:pt idx="11">
                  <c:v>69.733000000000004</c:v>
                </c:pt>
                <c:pt idx="12">
                  <c:v>69.221000000000004</c:v>
                </c:pt>
                <c:pt idx="13">
                  <c:v>61.773000000000003</c:v>
                </c:pt>
                <c:pt idx="14">
                  <c:v>58.031000000000006</c:v>
                </c:pt>
                <c:pt idx="15">
                  <c:v>54.1280000000001</c:v>
                </c:pt>
                <c:pt idx="16">
                  <c:v>51.469000000000001</c:v>
                </c:pt>
                <c:pt idx="17">
                  <c:v>49.127000000000002</c:v>
                </c:pt>
                <c:pt idx="18">
                  <c:v>46.956000000000003</c:v>
                </c:pt>
                <c:pt idx="19">
                  <c:v>46.41</c:v>
                </c:pt>
                <c:pt idx="20">
                  <c:v>43.378</c:v>
                </c:pt>
              </c:numCache>
            </c:numRef>
          </c:yVal>
        </c:ser>
        <c:axId val="107651456"/>
        <c:axId val="107653376"/>
      </c:scatterChart>
      <c:valAx>
        <c:axId val="107651456"/>
        <c:scaling>
          <c:orientation val="minMax"/>
          <c:max val="24"/>
          <c:min val="0"/>
        </c:scaling>
        <c:axPos val="b"/>
        <c:title>
          <c:tx>
            <c:rich>
              <a:bodyPr/>
              <a:lstStyle/>
              <a:p>
                <a:pPr>
                  <a:defRPr sz="1700"/>
                </a:pPr>
                <a:r>
                  <a:rPr lang="en-US" sz="1700" dirty="0" smtClean="0"/>
                  <a:t>Years</a:t>
                </a:r>
                <a:endParaRPr lang="en-US" sz="1700" dirty="0"/>
              </a:p>
            </c:rich>
          </c:tx>
        </c:title>
        <c:numFmt formatCode="#,##0" sourceLinked="0"/>
        <c:tickLblPos val="nextTo"/>
        <c:txPr>
          <a:bodyPr rot="0"/>
          <a:lstStyle/>
          <a:p>
            <a:pPr>
              <a:defRPr sz="1500" b="1"/>
            </a:pPr>
            <a:endParaRPr lang="en-US"/>
          </a:p>
        </c:txPr>
        <c:crossAx val="107653376"/>
        <c:crosses val="autoZero"/>
        <c:crossBetween val="midCat"/>
        <c:majorUnit val="1"/>
      </c:valAx>
      <c:valAx>
        <c:axId val="107653376"/>
        <c:scaling>
          <c:orientation val="minMax"/>
          <c:max val="1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title>
        <c:numFmt formatCode="General" sourceLinked="1"/>
        <c:tickLblPos val="nextTo"/>
        <c:txPr>
          <a:bodyPr/>
          <a:lstStyle/>
          <a:p>
            <a:pPr>
              <a:defRPr sz="1500" b="1"/>
            </a:pPr>
            <a:endParaRPr lang="en-US"/>
          </a:p>
        </c:txPr>
        <c:crossAx val="107651456"/>
        <c:crosses val="autoZero"/>
        <c:crossBetween val="midCat"/>
        <c:majorUnit val="25"/>
      </c:valAx>
      <c:spPr>
        <a:solidFill>
          <a:schemeClr val="bg2"/>
        </a:solidFill>
        <a:ln>
          <a:solidFill>
            <a:schemeClr val="tx1"/>
          </a:solidFill>
        </a:ln>
      </c:spPr>
    </c:plotArea>
    <c:legend>
      <c:legendPos val="r"/>
      <c:layout>
        <c:manualLayout>
          <c:xMode val="edge"/>
          <c:yMode val="edge"/>
          <c:x val="0.63699846700578777"/>
          <c:y val="0.27974054472699073"/>
          <c:w val="0.25718289085545848"/>
          <c:h val="0.17609526268232953"/>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0.20354</cdr:x>
      <cdr:y>0.28571</cdr:y>
    </cdr:from>
    <cdr:to>
      <cdr:x>0.34513</cdr:x>
      <cdr:y>0.37191</cdr:y>
    </cdr:to>
    <cdr:sp macro="" textlink="">
      <cdr:nvSpPr>
        <cdr:cNvPr id="2" name="TextBox 1"/>
        <cdr:cNvSpPr txBox="1"/>
      </cdr:nvSpPr>
      <cdr:spPr>
        <a:xfrm xmlns:a="http://schemas.openxmlformats.org/drawingml/2006/main">
          <a:off x="1752600" y="1371600"/>
          <a:ext cx="1219174" cy="4138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N = 3,620 </a:t>
          </a:r>
          <a:endParaRPr lang="en-US" sz="1400" b="1" dirty="0">
            <a:solidFill>
              <a:schemeClr val="tx1"/>
            </a:solidFill>
          </a:endParaRPr>
        </a:p>
      </cdr:txBody>
    </cdr:sp>
  </cdr:relSizeAnchor>
  <cdr:relSizeAnchor xmlns:cdr="http://schemas.openxmlformats.org/drawingml/2006/chartDrawing">
    <cdr:from>
      <cdr:x>0.47788</cdr:x>
      <cdr:y>0.05172</cdr:y>
    </cdr:from>
    <cdr:to>
      <cdr:x>0.90265</cdr:x>
      <cdr:y>0.17241</cdr:y>
    </cdr:to>
    <cdr:sp macro="" textlink="">
      <cdr:nvSpPr>
        <cdr:cNvPr id="3" name="TextBox 2"/>
        <cdr:cNvSpPr txBox="1"/>
      </cdr:nvSpPr>
      <cdr:spPr>
        <a:xfrm xmlns:a="http://schemas.openxmlformats.org/drawingml/2006/main">
          <a:off x="4114800" y="248287"/>
          <a:ext cx="3657558" cy="579384"/>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a:t>
          </a:r>
          <a:r>
            <a:rPr lang="en-US" sz="1400" b="1" dirty="0">
              <a:solidFill>
                <a:schemeClr val="tx1"/>
              </a:solidFill>
            </a:rPr>
            <a:t>= </a:t>
          </a:r>
          <a:r>
            <a:rPr lang="en-US" sz="1400" b="1" dirty="0" smtClean="0">
              <a:solidFill>
                <a:schemeClr val="tx1"/>
              </a:solidFill>
            </a:rPr>
            <a:t> 3.3 </a:t>
          </a:r>
          <a:r>
            <a:rPr lang="en-US" sz="1400" b="1" dirty="0">
              <a:solidFill>
                <a:schemeClr val="tx1"/>
              </a:solidFill>
            </a:rPr>
            <a:t>years</a:t>
          </a:r>
        </a:p>
        <a:p xmlns:a="http://schemas.openxmlformats.org/drawingml/2006/main">
          <a:r>
            <a:rPr lang="en-US" sz="1400" b="1" dirty="0">
              <a:solidFill>
                <a:schemeClr val="tx1"/>
              </a:solidFill>
            </a:rPr>
            <a:t>Conditional </a:t>
          </a:r>
          <a:r>
            <a:rPr lang="en-US" sz="1400" b="1" dirty="0" smtClean="0">
              <a:solidFill>
                <a:schemeClr val="tx1"/>
              </a:solidFill>
            </a:rPr>
            <a:t>median survival </a:t>
          </a:r>
          <a:r>
            <a:rPr lang="en-US" sz="1400" b="1" dirty="0">
              <a:solidFill>
                <a:schemeClr val="tx1"/>
              </a:solidFill>
            </a:rPr>
            <a:t>= </a:t>
          </a:r>
          <a:r>
            <a:rPr lang="en-US" sz="1400" b="1" dirty="0" smtClean="0">
              <a:solidFill>
                <a:schemeClr val="tx1"/>
              </a:solidFill>
            </a:rPr>
            <a:t>10.0 </a:t>
          </a:r>
          <a:r>
            <a:rPr lang="en-US" sz="1400" b="1" dirty="0">
              <a:solidFill>
                <a:schemeClr val="tx1"/>
              </a:solidFill>
            </a:rPr>
            <a:t>years </a:t>
          </a:r>
          <a:r>
            <a:rPr lang="en-US" sz="1400" b="1" dirty="0" smtClean="0"/>
            <a:t>f</a:t>
          </a:r>
          <a:endParaRPr lang="en-US" sz="1400" b="1" dirty="0"/>
        </a:p>
      </cdr:txBody>
    </cdr:sp>
  </cdr:relSizeAnchor>
  <cdr:relSizeAnchor xmlns:cdr="http://schemas.openxmlformats.org/drawingml/2006/chartDrawing">
    <cdr:from>
      <cdr:x>0.73451</cdr:x>
      <cdr:y>0.55738</cdr:y>
    </cdr:from>
    <cdr:to>
      <cdr:x>0.9646</cdr:x>
      <cdr:y>0.62635</cdr:y>
    </cdr:to>
    <cdr:sp macro="" textlink="">
      <cdr:nvSpPr>
        <cdr:cNvPr id="4" name="TextBox 3"/>
        <cdr:cNvSpPr txBox="1"/>
      </cdr:nvSpPr>
      <cdr:spPr>
        <a:xfrm xmlns:a="http://schemas.openxmlformats.org/drawingml/2006/main">
          <a:off x="6324600" y="2590800"/>
          <a:ext cx="1981213" cy="3205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4DEAF1"/>
              </a:solidFill>
            </a:rPr>
            <a:t>N at risk at 24 years = 17</a:t>
          </a:r>
          <a:endParaRPr lang="en-US" sz="1200" b="1" dirty="0">
            <a:solidFill>
              <a:srgbClr val="4DEAF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0.09735</cdr:x>
      <cdr:y>0.68852</cdr:y>
    </cdr:from>
    <cdr:to>
      <cdr:x>0.50442</cdr:x>
      <cdr:y>0.87422</cdr:y>
    </cdr:to>
    <cdr:sp macro="" textlink="">
      <cdr:nvSpPr>
        <cdr:cNvPr id="2" name="TextBox 1"/>
        <cdr:cNvSpPr txBox="1"/>
      </cdr:nvSpPr>
      <cdr:spPr>
        <a:xfrm xmlns:a="http://schemas.openxmlformats.org/drawingml/2006/main">
          <a:off x="838200" y="3200400"/>
          <a:ext cx="3505117" cy="86317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1982-1991 vs. 1992-2001: p &lt; 0.0001</a:t>
          </a:r>
        </a:p>
        <a:p xmlns:a="http://schemas.openxmlformats.org/drawingml/2006/main">
          <a:r>
            <a:rPr lang="en-US" sz="1400" b="1" dirty="0" smtClean="0">
              <a:solidFill>
                <a:srgbClr val="FFFF00"/>
              </a:solidFill>
            </a:rPr>
            <a:t>1982-1991 vs. 2002-6/2011: p &lt; 0.0001</a:t>
          </a:r>
        </a:p>
        <a:p xmlns:a="http://schemas.openxmlformats.org/drawingml/2006/main">
          <a:r>
            <a:rPr lang="en-US" sz="1400" b="1" dirty="0" smtClean="0">
              <a:solidFill>
                <a:srgbClr val="FFFF00"/>
              </a:solidFill>
            </a:rPr>
            <a:t>1992-2001 vs. 2002-6/2011: p = 0.0100</a:t>
          </a:r>
        </a:p>
      </cdr:txBody>
    </cdr:sp>
  </cdr:relSizeAnchor>
  <cdr:relSizeAnchor xmlns:cdr="http://schemas.openxmlformats.org/drawingml/2006/chartDrawing">
    <cdr:from>
      <cdr:x>0.10619</cdr:x>
      <cdr:y>0.05172</cdr:y>
    </cdr:from>
    <cdr:to>
      <cdr:x>0.95575</cdr:x>
      <cdr:y>0.17241</cdr:y>
    </cdr:to>
    <cdr:sp macro="" textlink="">
      <cdr:nvSpPr>
        <cdr:cNvPr id="3" name="TextBox 2"/>
        <cdr:cNvSpPr txBox="1"/>
      </cdr:nvSpPr>
      <cdr:spPr>
        <a:xfrm xmlns:a="http://schemas.openxmlformats.org/drawingml/2006/main">
          <a:off x="914400" y="240405"/>
          <a:ext cx="7315181" cy="56099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lIns="45720" rIns="45720" rtlCol="0"/>
        <a:lstStyle xmlns:a="http://schemas.openxmlformats.org/drawingml/2006/main"/>
        <a:p xmlns:a="http://schemas.openxmlformats.org/drawingml/2006/main">
          <a:r>
            <a:rPr lang="en-US" sz="1400" b="1" dirty="0" smtClean="0">
              <a:solidFill>
                <a:schemeClr val="tx1"/>
              </a:solidFill>
            </a:rPr>
            <a:t>Median survival (years): 1982-1991=1.9; 1992-2001=3.6; 2002-6/2011=5.9 </a:t>
          </a:r>
        </a:p>
        <a:p xmlns:a="http://schemas.openxmlformats.org/drawingml/2006/main">
          <a:r>
            <a:rPr lang="en-US" sz="1400" b="1" dirty="0" smtClean="0">
              <a:solidFill>
                <a:schemeClr val="tx1"/>
              </a:solidFill>
            </a:rPr>
            <a:t>Conditional median survival (years): 1982-1991=9.0; 1992-2001=10.0; 2002-6/2011=NA</a:t>
          </a:r>
          <a:endParaRPr lang="en-US" sz="1400" b="1" dirty="0"/>
        </a:p>
      </cdr:txBody>
    </cdr:sp>
  </cdr:relSizeAnchor>
</c:userShapes>
</file>

<file path=ppt/drawings/drawing3.xml><?xml version="1.0" encoding="utf-8"?>
<c:userShapes xmlns:c="http://schemas.openxmlformats.org/drawingml/2006/chart">
  <cdr:relSizeAnchor xmlns:cdr="http://schemas.openxmlformats.org/drawingml/2006/chartDrawing">
    <cdr:from>
      <cdr:x>0.10619</cdr:x>
      <cdr:y>0.70968</cdr:y>
    </cdr:from>
    <cdr:to>
      <cdr:x>0.67257</cdr:x>
      <cdr:y>0.82258</cdr:y>
    </cdr:to>
    <cdr:sp macro="" textlink="">
      <cdr:nvSpPr>
        <cdr:cNvPr id="2" name="TextBox 1"/>
        <cdr:cNvSpPr txBox="1"/>
      </cdr:nvSpPr>
      <cdr:spPr>
        <a:xfrm xmlns:a="http://schemas.openxmlformats.org/drawingml/2006/main">
          <a:off x="914400" y="3352800"/>
          <a:ext cx="4876800" cy="5334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significant at p &lt; 0.05</a:t>
          </a:r>
          <a:endParaRPr lang="en-US" sz="1400" b="1" dirty="0">
            <a:solidFill>
              <a:srgbClr val="FFFF00"/>
            </a:solidFill>
          </a:endParaRPr>
        </a:p>
      </cdr:txBody>
    </cdr:sp>
  </cdr:relSizeAnchor>
  <cdr:relSizeAnchor xmlns:cdr="http://schemas.openxmlformats.org/drawingml/2006/chartDrawing">
    <cdr:from>
      <cdr:x>0.52212</cdr:x>
      <cdr:y>0.30645</cdr:y>
    </cdr:from>
    <cdr:to>
      <cdr:x>0.92035</cdr:x>
      <cdr:y>0.41936</cdr:y>
    </cdr:to>
    <cdr:sp macro="" textlink="">
      <cdr:nvSpPr>
        <cdr:cNvPr id="4" name="TextBox 3"/>
        <cdr:cNvSpPr txBox="1"/>
      </cdr:nvSpPr>
      <cdr:spPr>
        <a:xfrm xmlns:a="http://schemas.openxmlformats.org/drawingml/2006/main">
          <a:off x="4495800" y="1447800"/>
          <a:ext cx="3429000"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Median survival (years): Congenital=3.3; </a:t>
          </a:r>
          <a:endParaRPr lang="en-US" sz="1300" b="1" dirty="0">
            <a:solidFill>
              <a:schemeClr val="tx1"/>
            </a:solidFill>
          </a:endParaRPr>
        </a:p>
        <a:p xmlns:a="http://schemas.openxmlformats.org/drawingml/2006/main">
          <a:r>
            <a:rPr lang="en-US" sz="1300" b="1" dirty="0" err="1" smtClean="0">
              <a:solidFill>
                <a:schemeClr val="tx1"/>
              </a:solidFill>
            </a:rPr>
            <a:t>Eisenmenger's</a:t>
          </a:r>
          <a:r>
            <a:rPr lang="en-US" sz="1300" b="1" dirty="0" smtClean="0">
              <a:solidFill>
                <a:schemeClr val="tx1"/>
              </a:solidFill>
            </a:rPr>
            <a:t>=5.5; IPAH=4.6</a:t>
          </a:r>
          <a:endParaRPr lang="en-US" sz="1300" b="1" dirty="0">
            <a:solidFill>
              <a:schemeClr val="tx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0.10619</cdr:x>
      <cdr:y>0.74194</cdr:y>
    </cdr:from>
    <cdr:to>
      <cdr:x>0.71681</cdr:x>
      <cdr:y>0.83871</cdr:y>
    </cdr:to>
    <cdr:sp macro="" textlink="">
      <cdr:nvSpPr>
        <cdr:cNvPr id="2" name="TextBox 1"/>
        <cdr:cNvSpPr txBox="1"/>
      </cdr:nvSpPr>
      <cdr:spPr>
        <a:xfrm xmlns:a="http://schemas.openxmlformats.org/drawingml/2006/main">
          <a:off x="914400" y="3505200"/>
          <a:ext cx="5257800" cy="4572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were significant at p &lt; 0.05</a:t>
          </a:r>
          <a:endParaRPr lang="en-US" sz="1400" b="1" dirty="0">
            <a:solidFill>
              <a:srgbClr val="FFFF00"/>
            </a:solidFill>
          </a:endParaRPr>
        </a:p>
      </cdr:txBody>
    </cdr:sp>
  </cdr:relSizeAnchor>
  <cdr:relSizeAnchor xmlns:cdr="http://schemas.openxmlformats.org/drawingml/2006/chartDrawing">
    <cdr:from>
      <cdr:x>0.11504</cdr:x>
      <cdr:y>0.46774</cdr:y>
    </cdr:from>
    <cdr:to>
      <cdr:x>0.56637</cdr:x>
      <cdr:y>0.58065</cdr:y>
    </cdr:to>
    <cdr:sp macro="" textlink="">
      <cdr:nvSpPr>
        <cdr:cNvPr id="4" name="TextBox 3"/>
        <cdr:cNvSpPr txBox="1"/>
      </cdr:nvSpPr>
      <cdr:spPr>
        <a:xfrm xmlns:a="http://schemas.openxmlformats.org/drawingml/2006/main">
          <a:off x="990600" y="2209800"/>
          <a:ext cx="3886223" cy="533418"/>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Median survival (years): Congenital=13.6; </a:t>
          </a:r>
          <a:endParaRPr lang="en-US" sz="1400" b="1" dirty="0">
            <a:solidFill>
              <a:schemeClr val="tx1"/>
            </a:solidFill>
          </a:endParaRPr>
        </a:p>
        <a:p xmlns:a="http://schemas.openxmlformats.org/drawingml/2006/main">
          <a:r>
            <a:rPr lang="en-US" sz="1400" b="1" dirty="0" err="1" smtClean="0">
              <a:solidFill>
                <a:schemeClr val="tx1"/>
              </a:solidFill>
            </a:rPr>
            <a:t>Eisenmenger's</a:t>
          </a:r>
          <a:r>
            <a:rPr lang="en-US" sz="1400" b="1" dirty="0" smtClean="0">
              <a:solidFill>
                <a:schemeClr val="tx1"/>
              </a:solidFill>
            </a:rPr>
            <a:t>=11.1; IPAH=10.1 </a:t>
          </a:r>
          <a:endParaRPr lang="en-US" sz="14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0.17391</cdr:x>
      <cdr:y>0.90625</cdr:y>
    </cdr:from>
    <cdr:to>
      <cdr:x>0.3913</cdr:x>
      <cdr:y>0.97405</cdr:y>
    </cdr:to>
    <cdr:sp macro="" textlink="">
      <cdr:nvSpPr>
        <cdr:cNvPr id="2" name="TextBox 1"/>
        <cdr:cNvSpPr txBox="1"/>
      </cdr:nvSpPr>
      <cdr:spPr>
        <a:xfrm xmlns:a="http://schemas.openxmlformats.org/drawingml/2006/main">
          <a:off x="1524000" y="4419600"/>
          <a:ext cx="1905000" cy="33063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b="1" dirty="0" smtClean="0">
              <a:solidFill>
                <a:srgbClr val="FFFF00"/>
              </a:solidFill>
            </a:rPr>
            <a:t>4/1994 - 1999</a:t>
          </a:r>
          <a:endParaRPr lang="en-US" sz="1800" b="1" dirty="0">
            <a:solidFill>
              <a:srgbClr val="FFFF00"/>
            </a:solidFill>
          </a:endParaRPr>
        </a:p>
      </cdr:txBody>
    </cdr:sp>
  </cdr:relSizeAnchor>
  <cdr:relSizeAnchor xmlns:cdr="http://schemas.openxmlformats.org/drawingml/2006/chartDrawing">
    <cdr:from>
      <cdr:x>0.73043</cdr:x>
      <cdr:y>0.90625</cdr:y>
    </cdr:from>
    <cdr:to>
      <cdr:x>0.94783</cdr:x>
      <cdr:y>0.97405</cdr:y>
    </cdr:to>
    <cdr:sp macro="" textlink="">
      <cdr:nvSpPr>
        <cdr:cNvPr id="3" name="TextBox 1"/>
        <cdr:cNvSpPr txBox="1"/>
      </cdr:nvSpPr>
      <cdr:spPr>
        <a:xfrm xmlns:a="http://schemas.openxmlformats.org/drawingml/2006/main">
          <a:off x="6400800" y="4419600"/>
          <a:ext cx="1905000" cy="3306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r>
            <a:rPr lang="en-US" sz="1800" b="1" dirty="0" smtClean="0">
              <a:solidFill>
                <a:srgbClr val="FFFF00"/>
              </a:solidFill>
            </a:rPr>
            <a:t>2000 - 6/2012</a:t>
          </a:r>
          <a:endParaRPr lang="en-US" sz="1800" b="1" dirty="0">
            <a:solidFill>
              <a:srgbClr val="FFFF00"/>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0.06957</cdr:x>
      <cdr:y>0.88525</cdr:y>
    </cdr:from>
    <cdr:to>
      <cdr:x>0.28696</cdr:x>
      <cdr:y>0.96721</cdr:y>
    </cdr:to>
    <cdr:sp macro="" textlink="">
      <cdr:nvSpPr>
        <cdr:cNvPr id="2" name="TextBox 1"/>
        <cdr:cNvSpPr txBox="1"/>
      </cdr:nvSpPr>
      <cdr:spPr>
        <a:xfrm xmlns:a="http://schemas.openxmlformats.org/drawingml/2006/main">
          <a:off x="609642" y="4114819"/>
          <a:ext cx="1904988" cy="3809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rgbClr val="FFFF00"/>
              </a:solidFill>
            </a:rPr>
            <a:t>Any Induction</a:t>
          </a:r>
          <a:endParaRPr lang="en-US" sz="1600" b="1" dirty="0">
            <a:solidFill>
              <a:srgbClr val="FFFF00"/>
            </a:solidFill>
          </a:endParaRPr>
        </a:p>
      </cdr:txBody>
    </cdr:sp>
  </cdr:relSizeAnchor>
  <cdr:relSizeAnchor xmlns:cdr="http://schemas.openxmlformats.org/drawingml/2006/chartDrawing">
    <cdr:from>
      <cdr:x>0.27826</cdr:x>
      <cdr:y>0.88525</cdr:y>
    </cdr:from>
    <cdr:to>
      <cdr:x>0.54783</cdr:x>
      <cdr:y>0.96721</cdr:y>
    </cdr:to>
    <cdr:sp macro="" textlink="">
      <cdr:nvSpPr>
        <cdr:cNvPr id="3" name="TextBox 1"/>
        <cdr:cNvSpPr txBox="1"/>
      </cdr:nvSpPr>
      <cdr:spPr>
        <a:xfrm xmlns:a="http://schemas.openxmlformats.org/drawingml/2006/main">
          <a:off x="2438392" y="4114819"/>
          <a:ext cx="2362242" cy="3809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Polyclonal ALG/ATG        </a:t>
          </a:r>
          <a:endParaRPr lang="en-US" sz="1600" dirty="0">
            <a:solidFill>
              <a:srgbClr val="FFFF00"/>
            </a:solidFill>
          </a:endParaRPr>
        </a:p>
      </cdr:txBody>
    </cdr:sp>
  </cdr:relSizeAnchor>
  <cdr:relSizeAnchor xmlns:cdr="http://schemas.openxmlformats.org/drawingml/2006/chartDrawing">
    <cdr:from>
      <cdr:x>0.52174</cdr:x>
      <cdr:y>0.88525</cdr:y>
    </cdr:from>
    <cdr:to>
      <cdr:x>0.73913</cdr:x>
      <cdr:y>0.96721</cdr:y>
    </cdr:to>
    <cdr:sp macro="" textlink="">
      <cdr:nvSpPr>
        <cdr:cNvPr id="5" name="TextBox 1"/>
        <cdr:cNvSpPr txBox="1"/>
      </cdr:nvSpPr>
      <cdr:spPr>
        <a:xfrm xmlns:a="http://schemas.openxmlformats.org/drawingml/2006/main">
          <a:off x="4572008" y="4114819"/>
          <a:ext cx="1904988" cy="38096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OKT3</a:t>
          </a:r>
          <a:endParaRPr lang="en-US" sz="1600" dirty="0">
            <a:solidFill>
              <a:srgbClr val="FFFF00"/>
            </a:solidFill>
          </a:endParaRPr>
        </a:p>
      </cdr:txBody>
    </cdr:sp>
  </cdr:relSizeAnchor>
  <cdr:relSizeAnchor xmlns:cdr="http://schemas.openxmlformats.org/drawingml/2006/chartDrawing">
    <cdr:from>
      <cdr:x>0.75652</cdr:x>
      <cdr:y>0.88525</cdr:y>
    </cdr:from>
    <cdr:to>
      <cdr:x>0.97391</cdr:x>
      <cdr:y>0.96721</cdr:y>
    </cdr:to>
    <cdr:sp macro="" textlink="">
      <cdr:nvSpPr>
        <cdr:cNvPr id="6" name="TextBox 1"/>
        <cdr:cNvSpPr txBox="1"/>
      </cdr:nvSpPr>
      <cdr:spPr>
        <a:xfrm xmlns:a="http://schemas.openxmlformats.org/drawingml/2006/main">
          <a:off x="6629400" y="4114800"/>
          <a:ext cx="1905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IL-2R Antagonist</a:t>
          </a:r>
          <a:endParaRPr lang="en-US" sz="1600" dirty="0">
            <a:solidFill>
              <a:srgbClr val="FFFF00"/>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0.17699</cdr:x>
      <cdr:y>0.69355</cdr:y>
    </cdr:from>
    <cdr:to>
      <cdr:x>0.52212</cdr:x>
      <cdr:y>0.77419</cdr:y>
    </cdr:to>
    <cdr:sp macro="" textlink="">
      <cdr:nvSpPr>
        <cdr:cNvPr id="2" name="TextBox 1"/>
        <cdr:cNvSpPr txBox="1"/>
      </cdr:nvSpPr>
      <cdr:spPr>
        <a:xfrm xmlns:a="http://schemas.openxmlformats.org/drawingml/2006/main">
          <a:off x="1524000" y="3276600"/>
          <a:ext cx="2971777" cy="3809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0.7222</a:t>
          </a:r>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0.16814</cdr:x>
      <cdr:y>0.69355</cdr:y>
    </cdr:from>
    <cdr:to>
      <cdr:x>0.54867</cdr:x>
      <cdr:y>0.77419</cdr:y>
    </cdr:to>
    <cdr:sp macro="" textlink="">
      <cdr:nvSpPr>
        <cdr:cNvPr id="2" name="TextBox 1"/>
        <cdr:cNvSpPr txBox="1"/>
      </cdr:nvSpPr>
      <cdr:spPr>
        <a:xfrm xmlns:a="http://schemas.openxmlformats.org/drawingml/2006/main">
          <a:off x="1447786" y="3276608"/>
          <a:ext cx="3276614" cy="3809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0.9993</a:t>
          </a:r>
          <a:endParaRPr lang="en-US" sz="1400" dirty="0" smtClean="0">
            <a:solidFill>
              <a:srgbClr val="FFFF00"/>
            </a:solidFill>
          </a:endParaRPr>
        </a:p>
        <a:p xmlns:a="http://schemas.openxmlformats.org/drawingml/2006/main">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0.00885</cdr:x>
      <cdr:y>0</cdr:y>
    </cdr:from>
    <cdr:to>
      <cdr:x>0.0708</cdr:x>
      <cdr:y>0.8871</cdr:y>
    </cdr:to>
    <cdr:sp macro="" textlink="">
      <cdr:nvSpPr>
        <cdr:cNvPr id="3" name="TextBox 2"/>
        <cdr:cNvSpPr txBox="1"/>
      </cdr:nvSpPr>
      <cdr:spPr>
        <a:xfrm xmlns:a="http://schemas.openxmlformats.org/drawingml/2006/main">
          <a:off x="76200" y="0"/>
          <a:ext cx="533400" cy="41910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 Free from Severe Renal Dysfunction</a:t>
          </a:r>
        </a:p>
        <a:p xmlns:a="http://schemas.openxmlformats.org/drawingml/2006/main">
          <a:endParaRPr lang="en-US" sz="1100" dirty="0"/>
        </a:p>
      </cdr:txBody>
    </cdr:sp>
  </cdr:relSizeAnchor>
  <cdr:relSizeAnchor xmlns:cdr="http://schemas.openxmlformats.org/drawingml/2006/chartDrawing">
    <cdr:from>
      <cdr:x>0.13274</cdr:x>
      <cdr:y>0.54688</cdr:y>
    </cdr:from>
    <cdr:to>
      <cdr:x>0.68142</cdr:x>
      <cdr:y>0.67188</cdr:y>
    </cdr:to>
    <cdr:sp macro="" textlink="">
      <cdr:nvSpPr>
        <cdr:cNvPr id="4" name="TextBox 3"/>
        <cdr:cNvSpPr txBox="1"/>
      </cdr:nvSpPr>
      <cdr:spPr>
        <a:xfrm xmlns:a="http://schemas.openxmlformats.org/drawingml/2006/main">
          <a:off x="1143000" y="2667000"/>
          <a:ext cx="4724464" cy="609600"/>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a:t>
          </a:r>
          <a:r>
            <a:rPr lang="en-US" sz="1500" b="1" dirty="0" err="1">
              <a:solidFill>
                <a:schemeClr val="tx1"/>
              </a:solidFill>
            </a:rPr>
            <a:t>Creatinine</a:t>
          </a:r>
          <a:r>
            <a:rPr lang="en-US" sz="1500" b="1" dirty="0">
              <a:solidFill>
                <a:schemeClr val="tx1"/>
              </a:solidFill>
            </a:rPr>
            <a:t> &gt; 2.5 mg/dl (221 </a:t>
          </a:r>
          <a:r>
            <a:rPr lang="en-US" sz="1500" b="1" dirty="0" err="1">
              <a:solidFill>
                <a:schemeClr val="tx1"/>
              </a:solidFill>
            </a:rPr>
            <a:t>μmol</a:t>
          </a:r>
          <a:r>
            <a:rPr lang="en-US" sz="1500" b="1" dirty="0">
              <a:solidFill>
                <a:schemeClr val="tx1"/>
              </a:solidFill>
            </a:rPr>
            <a:t>/L), dialysis or renal transplant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endParaRPr lang="en-US" sz="1200" kern="120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2012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2012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2012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2012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2012 were included.  Therefore, this figure does not represent changes in practice between the 1-year follow-up and 5-year follow-up on a cohort of patients.  The patients in the 1-year tabulation are not the same patients as in the 5-year tabulation.</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2012 were included.  Therefore, this figure does not represent changes in practice between the 1-year follow-up and 5-year follow-up on a cohort of patients.  The patients in the 1-year tabulation are not the same patients as in the 5-year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a:t>
            </a:r>
            <a:r>
              <a:rPr lang="en-US" sz="1200" kern="1200" smtClean="0">
                <a:solidFill>
                  <a:schemeClr val="tx1"/>
                </a:solidFill>
                <a:latin typeface="+mn-lt"/>
                <a:ea typeface="+mn-ea"/>
                <a:cs typeface="+mn-cs"/>
              </a:rPr>
              <a:t>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and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was reported.  Therefore, the rates seen here may differ from those reported in the cumulative prevalence slide which is based on only those patients with known responses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severe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For this figure the date of follow-up was used as the date of occurrence.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malignancy is reported on annual follow-ups; a date of diagnosis is not provided.  For this figure the date of follow-up was used as the date of occurrence.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36</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38</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Analyses were limited to transplants having essentially complete information regarding risk factors.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5000">
              <a:srgbClr val="330033"/>
            </a:gs>
            <a:gs pos="100000">
              <a:schemeClr val="tx1"/>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Adult Recipients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Adult Heart-Lung Transplants</a:t>
            </a:r>
            <a:r>
              <a:rPr lang="en-US" sz="2400" dirty="0" smtClean="0"/>
              <a:t/>
            </a:r>
            <a:br>
              <a:rPr lang="en-US" sz="2400" dirty="0" smtClean="0"/>
            </a:br>
            <a:r>
              <a:rPr lang="en-US" sz="2800" dirty="0" smtClean="0"/>
              <a:t> </a:t>
            </a:r>
            <a:r>
              <a:rPr lang="en-US" sz="2400" dirty="0" smtClean="0"/>
              <a:t>Donor Age Distribution By Location</a:t>
            </a:r>
            <a:br>
              <a:rPr lang="en-US" sz="24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Post-Transplant: Survival and Other Outcomes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600" dirty="0" smtClean="0"/>
              <a:t> </a:t>
            </a:r>
            <a:r>
              <a:rPr lang="en-US" sz="2400" dirty="0" smtClean="0"/>
              <a:t>Kaplan-Meier Survival</a:t>
            </a:r>
            <a:br>
              <a:rPr lang="en-US" sz="2400" dirty="0" smtClean="0"/>
            </a:br>
            <a:r>
              <a:rPr lang="en-US" sz="2000" dirty="0" smtClean="0"/>
              <a:t> (Transplants: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400" dirty="0" smtClean="0"/>
              <a:t> Kaplan-Meier Survival by Era</a:t>
            </a:r>
            <a:r>
              <a:rPr lang="en-US" sz="2600" dirty="0" smtClean="0"/>
              <a:t/>
            </a:r>
            <a:br>
              <a:rPr lang="en-US" sz="2600" dirty="0" smtClean="0"/>
            </a:br>
            <a:r>
              <a:rPr lang="en-US" sz="2000" dirty="0" smtClean="0"/>
              <a:t> (Transplants: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t>Adult Heart-Lung Transplants</a:t>
            </a:r>
            <a:r>
              <a:rPr lang="en-US" sz="2400" dirty="0" smtClean="0"/>
              <a:t/>
            </a:r>
            <a:br>
              <a:rPr lang="en-US" sz="2400" dirty="0" smtClean="0"/>
            </a:br>
            <a:r>
              <a:rPr lang="en-US" sz="2400" dirty="0" smtClean="0"/>
              <a:t>Kaplan-Meier Survival By Diagnosis Conditional on Survival to 1 Year  </a:t>
            </a:r>
            <a:r>
              <a:rPr lang="en-US" sz="2000" dirty="0" smtClean="0"/>
              <a:t>(Transplants: January 1990 – June 2011)</a:t>
            </a:r>
            <a:endParaRPr lang="en-US" sz="2000" dirty="0"/>
          </a:p>
        </p:txBody>
      </p:sp>
      <p:graphicFrame>
        <p:nvGraphicFramePr>
          <p:cNvPr id="4" name="Content Placeholder 3"/>
          <p:cNvGraphicFramePr>
            <a:graphicFrameLocks noGrp="1"/>
          </p:cNvGraphicFramePr>
          <p:nvPr>
            <p:ph idx="1"/>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pPr>
              <a:lnSpc>
                <a:spcPct val="90000"/>
              </a:lnSpc>
            </a:pPr>
            <a:r>
              <a:rPr lang="en-US" sz="2600" dirty="0" smtClean="0"/>
              <a:t>Adult Heart-Lung Transplants</a:t>
            </a:r>
            <a:r>
              <a:rPr lang="en-US" sz="2800" dirty="0" smtClean="0"/>
              <a:t/>
            </a:r>
            <a:br>
              <a:rPr lang="en-US" sz="2800" dirty="0" smtClean="0"/>
            </a:br>
            <a:r>
              <a:rPr lang="en-US" sz="2400" dirty="0" smtClean="0"/>
              <a:t>Functional Status of Surviving Recipients </a:t>
            </a:r>
            <a:br>
              <a:rPr lang="en-US" sz="2400" dirty="0" smtClean="0"/>
            </a:br>
            <a:r>
              <a:rPr lang="en-US" sz="2000" dirty="0" smtClean="0"/>
              <a:t>(Follow-ups: March 2005 – June 2012)</a:t>
            </a:r>
            <a:endParaRPr lang="en-US" sz="2000" dirty="0"/>
          </a:p>
        </p:txBody>
      </p:sp>
      <p:graphicFrame>
        <p:nvGraphicFramePr>
          <p:cNvPr id="10" name="Content Placeholder 9"/>
          <p:cNvGraphicFramePr>
            <a:graphicFrameLocks noGrp="1"/>
          </p:cNvGraphicFramePr>
          <p:nvPr>
            <p:ph idx="1"/>
          </p:nvPr>
        </p:nvGraphicFramePr>
        <p:xfrm>
          <a:off x="0" y="13716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192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Employment Status of Surviving Recipients</a:t>
            </a:r>
            <a:br>
              <a:rPr lang="en-US" sz="2400" dirty="0" smtClean="0"/>
            </a:br>
            <a:r>
              <a:rPr lang="en-US" sz="2000" dirty="0" smtClean="0"/>
              <a:t>(Follow-ups: April 1994 – June 2012)</a:t>
            </a:r>
            <a:endParaRPr lang="en-US" sz="2000" dirty="0"/>
          </a:p>
        </p:txBody>
      </p:sp>
      <p:graphicFrame>
        <p:nvGraphicFramePr>
          <p:cNvPr id="10" name="Content Placeholder 9"/>
          <p:cNvGraphicFramePr>
            <a:graphicFrameLocks noGrp="1"/>
          </p:cNvGraphicFramePr>
          <p:nvPr>
            <p:ph idx="1"/>
          </p:nvPr>
        </p:nvGraphicFramePr>
        <p:xfrm>
          <a:off x="152400" y="12954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Employment Status of Surviving Recipients by Era</a:t>
            </a:r>
            <a:br>
              <a:rPr lang="en-US" sz="2400" dirty="0" smtClean="0"/>
            </a:br>
            <a:r>
              <a:rPr lang="en-US" sz="2000" dirty="0" smtClean="0"/>
              <a:t>(Follow-ups: April 1994 – June 2012)</a:t>
            </a:r>
            <a:endParaRPr lang="en-US" sz="2000" dirty="0"/>
          </a:p>
        </p:txBody>
      </p:sp>
      <p:graphicFrame>
        <p:nvGraphicFramePr>
          <p:cNvPr id="10" name="Content Placeholder 9"/>
          <p:cNvGraphicFramePr>
            <a:graphicFrameLocks noGrp="1"/>
          </p:cNvGraphicFramePr>
          <p:nvPr>
            <p:ph idx="1"/>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600" dirty="0" smtClean="0"/>
              <a:t>Adult Heart-Lung Transplants</a:t>
            </a:r>
            <a:r>
              <a:rPr lang="en-US" sz="2400" dirty="0" smtClean="0"/>
              <a:t/>
            </a:r>
            <a:br>
              <a:rPr lang="en-US" sz="2400" dirty="0" smtClean="0"/>
            </a:br>
            <a:r>
              <a:rPr lang="en-US" sz="2400" dirty="0" smtClean="0"/>
              <a:t>Rehospitalization Post-transplant of Surviving Recipients </a:t>
            </a:r>
            <a:r>
              <a:rPr lang="en-US" sz="2600" dirty="0" smtClean="0"/>
              <a:t/>
            </a:r>
            <a:br>
              <a:rPr lang="en-US" sz="2600" dirty="0" smtClean="0"/>
            </a:br>
            <a:r>
              <a:rPr lang="en-US" sz="2000" dirty="0" smtClean="0"/>
              <a:t>(Follow-ups: April 1994 – June 2012)</a:t>
            </a:r>
            <a:endParaRPr lang="en-US" sz="2000" dirty="0"/>
          </a:p>
        </p:txBody>
      </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Donor, Recipient and Center Characteristics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Induction and Maintenance Immunosuppression</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800" dirty="0" smtClean="0"/>
              <a:t/>
            </a:r>
            <a:br>
              <a:rPr lang="en-US" sz="2800" dirty="0" smtClean="0"/>
            </a:br>
            <a:r>
              <a:rPr lang="en-US" sz="2400" dirty="0" smtClean="0"/>
              <a:t>Induction Immunosuppression</a:t>
            </a:r>
            <a:br>
              <a:rPr lang="en-US" sz="2400" dirty="0" smtClean="0"/>
            </a:br>
            <a:r>
              <a:rPr lang="en-US" sz="2000" dirty="0" smtClean="0"/>
              <a:t>(Transplants: January 2001 – June 2012)</a:t>
            </a:r>
            <a:endParaRPr lang="en-US" sz="2000" dirty="0"/>
          </a:p>
        </p:txBody>
      </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400" dirty="0" smtClean="0"/>
              <a:t/>
            </a:r>
            <a:br>
              <a:rPr lang="en-US" sz="2400" dirty="0" smtClean="0"/>
            </a:br>
            <a:r>
              <a:rPr lang="en-US" sz="2400" dirty="0" smtClean="0"/>
              <a:t>Induction Immunosuppression</a:t>
            </a:r>
            <a:br>
              <a:rPr lang="en-US" sz="2400" dirty="0" smtClean="0"/>
            </a:br>
            <a:r>
              <a:rPr lang="en-US" sz="2000" dirty="0" smtClean="0"/>
              <a:t>(Transplants: January 2000 – December 2011)</a:t>
            </a:r>
            <a:endParaRPr lang="en-US" sz="2000" dirty="0"/>
          </a:p>
        </p:txBody>
      </p:sp>
      <p:graphicFrame>
        <p:nvGraphicFramePr>
          <p:cNvPr id="10" name="Content Placeholder 9"/>
          <p:cNvGraphicFramePr>
            <a:graphicFrameLocks noGrp="1"/>
          </p:cNvGraphicFramePr>
          <p:nvPr>
            <p:ph idx="1"/>
          </p:nvPr>
        </p:nvGraphicFramePr>
        <p:xfrm>
          <a:off x="152400" y="1371600"/>
          <a:ext cx="8763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722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br>
              <a:rPr lang="en-US" sz="2600" dirty="0" smtClean="0"/>
            </a:br>
            <a:r>
              <a:rPr lang="en-US" sz="2400" dirty="0" smtClean="0"/>
              <a:t>Induction Immunosuppression</a:t>
            </a:r>
            <a:br>
              <a:rPr lang="en-US" sz="2400" dirty="0" smtClean="0"/>
            </a:br>
            <a:r>
              <a:rPr lang="en-US" sz="2000" dirty="0" smtClean="0"/>
              <a:t>(Transplants: January 2000 – December 2011)</a:t>
            </a:r>
            <a:endParaRPr lang="en-US" sz="2000" dirty="0"/>
          </a:p>
        </p:txBody>
      </p:sp>
      <p:graphicFrame>
        <p:nvGraphicFramePr>
          <p:cNvPr id="10" name="Content Placeholder 9"/>
          <p:cNvGraphicFramePr>
            <a:graphicFrameLocks noGrp="1"/>
          </p:cNvGraphicFramePr>
          <p:nvPr>
            <p:ph idx="1"/>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562600" y="61722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grpSp>
        <p:nvGrpSpPr>
          <p:cNvPr id="11" name="Group 10"/>
          <p:cNvGrpSpPr/>
          <p:nvPr/>
        </p:nvGrpSpPr>
        <p:grpSpPr>
          <a:xfrm>
            <a:off x="2" y="6146792"/>
            <a:ext cx="4715932" cy="711201"/>
            <a:chOff x="1" y="6067776"/>
            <a:chExt cx="4952999" cy="790224"/>
          </a:xfrm>
        </p:grpSpPr>
        <p:pic>
          <p:nvPicPr>
            <p:cNvPr id="12" name="Picture 11"/>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 </a:t>
            </a:r>
            <a:r>
              <a:rPr lang="en-US" sz="2400" dirty="0" smtClean="0"/>
              <a:t/>
            </a:r>
            <a:br>
              <a:rPr lang="en-US" sz="2400" dirty="0" smtClean="0"/>
            </a:br>
            <a:r>
              <a:rPr lang="en-US" sz="2400" dirty="0" smtClean="0"/>
              <a:t> Maintenance Immunosuppression at Time of Follow-up</a:t>
            </a:r>
            <a:br>
              <a:rPr lang="en-US" sz="2400" dirty="0" smtClean="0"/>
            </a:br>
            <a:r>
              <a:rPr lang="en-US" sz="2000" dirty="0" smtClean="0"/>
              <a:t> (Follow-ups: January 2001 – June 2012)</a:t>
            </a:r>
            <a:endParaRPr lang="en-US" sz="2000" dirty="0"/>
          </a:p>
        </p:txBody>
      </p:sp>
      <p:graphicFrame>
        <p:nvGraphicFramePr>
          <p:cNvPr id="10" name="Content Placeholder 9"/>
          <p:cNvGraphicFramePr>
            <a:graphicFrameLocks noGrp="1"/>
          </p:cNvGraphicFramePr>
          <p:nvPr>
            <p:ph idx="1"/>
          </p:nvPr>
        </p:nvGraphicFramePr>
        <p:xfrm>
          <a:off x="152400" y="1371600"/>
          <a:ext cx="8763000"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1" name="TextBox 10"/>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8" name="TextBox 17"/>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pPr>
              <a:lnSpc>
                <a:spcPct val="90000"/>
              </a:lnSpc>
            </a:pPr>
            <a:r>
              <a:rPr lang="en-US" sz="2600" dirty="0" smtClean="0"/>
              <a:t>Adult Heart-Lung Transplants </a:t>
            </a:r>
            <a:r>
              <a:rPr lang="en-US" sz="2400" dirty="0" smtClean="0"/>
              <a:t/>
            </a:r>
            <a:br>
              <a:rPr lang="en-US" sz="2400" dirty="0" smtClean="0"/>
            </a:br>
            <a:r>
              <a:rPr lang="en-US" sz="2800" dirty="0" smtClean="0"/>
              <a:t> </a:t>
            </a:r>
            <a:r>
              <a:rPr lang="en-US" sz="2400" dirty="0" smtClean="0"/>
              <a:t>Maintenance Immunosuppression Drug Combinations at Time of Follow-up </a:t>
            </a:r>
            <a:r>
              <a:rPr lang="en-US" sz="2000" dirty="0" smtClean="0"/>
              <a:t>(Follow-ups: January 2001 – June 2012)</a:t>
            </a:r>
            <a:endParaRPr lang="en-US" sz="2000" dirty="0"/>
          </a:p>
        </p:txBody>
      </p:sp>
      <p:graphicFrame>
        <p:nvGraphicFramePr>
          <p:cNvPr id="10" name="Content Placeholder 9"/>
          <p:cNvGraphicFramePr>
            <a:graphicFrameLocks noGrp="1"/>
          </p:cNvGraphicFramePr>
          <p:nvPr>
            <p:ph idx="1"/>
          </p:nvPr>
        </p:nvGraphicFramePr>
        <p:xfrm>
          <a:off x="152400" y="1371600"/>
          <a:ext cx="8763000"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8" name="TextBox 17"/>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9" name="TextBox 18"/>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Post-transplant Morbidities</a:t>
            </a:r>
            <a:endParaRPr lang="en-US" dirty="0"/>
          </a:p>
        </p:txBody>
      </p:sp>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2" cstate="print"/>
            <a:stretch>
              <a:fillRect/>
            </a:stretch>
          </p:blipFill>
          <p:spPr>
            <a:xfrm>
              <a:off x="1" y="6172200"/>
              <a:ext cx="4952999" cy="685800"/>
            </a:xfrm>
            <a:prstGeom prst="rect">
              <a:avLst/>
            </a:prstGeom>
          </p:spPr>
        </p:pic>
        <p:sp>
          <p:nvSpPr>
            <p:cNvPr id="13" name="TextBox 12"/>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4" name="TextBox 13"/>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br>
              <a:rPr lang="en-US" sz="2600" dirty="0" smtClean="0"/>
            </a:br>
            <a:r>
              <a:rPr lang="en-US" sz="2400" dirty="0" smtClean="0"/>
              <a:t>Cumulative Morbidity Rates in </a:t>
            </a:r>
            <a:r>
              <a:rPr lang="en-US" sz="2400" u="sng" dirty="0" smtClean="0"/>
              <a:t>Survivors</a:t>
            </a:r>
            <a:r>
              <a:rPr lang="en-US" sz="2400" dirty="0" smtClean="0"/>
              <a:t> within 1 and 5 Years </a:t>
            </a:r>
            <a:br>
              <a:rPr lang="en-US" sz="2400" dirty="0" smtClean="0"/>
            </a:br>
            <a:r>
              <a:rPr lang="en-US" sz="2400" dirty="0" smtClean="0"/>
              <a:t>Post-Transplant </a:t>
            </a:r>
            <a:r>
              <a:rPr lang="en-US" sz="2000" dirty="0" smtClean="0"/>
              <a:t>(Follow-ups: April 1994 – June 2012)</a:t>
            </a:r>
            <a:endParaRPr lang="en-US" sz="2000" dirty="0"/>
          </a:p>
        </p:txBody>
      </p:sp>
      <p:graphicFrame>
        <p:nvGraphicFramePr>
          <p:cNvPr id="13" name="Content Placeholder 12"/>
          <p:cNvGraphicFramePr>
            <a:graphicFrameLocks noGrp="1"/>
          </p:cNvGraphicFramePr>
          <p:nvPr>
            <p:ph idx="1"/>
          </p:nvPr>
        </p:nvGraphicFramePr>
        <p:xfrm>
          <a:off x="381000" y="1524003"/>
          <a:ext cx="8458200" cy="4439253"/>
        </p:xfrm>
        <a:graphic>
          <a:graphicData uri="http://schemas.openxmlformats.org/drawingml/2006/table">
            <a:tbl>
              <a:tblPr bandRow="1">
                <a:tableStyleId>{5C22544A-7EE6-4342-B048-85BDC9FD1C3A}</a:tableStyleId>
              </a:tblPr>
              <a:tblGrid>
                <a:gridCol w="3581400"/>
                <a:gridCol w="1219200"/>
                <a:gridCol w="1219200"/>
                <a:gridCol w="1219200"/>
                <a:gridCol w="1219200"/>
              </a:tblGrid>
              <a:tr h="106679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a:t>
                      </a:r>
                      <a:r>
                        <a:rPr lang="en-US" sz="1500" b="1" u="sng" strike="noStrike" dirty="0">
                          <a:solidFill>
                            <a:srgbClr val="FFFF00"/>
                          </a:solidFill>
                          <a:latin typeface="+mn-lt"/>
                          <a:ea typeface="Times New Roman"/>
                          <a:cs typeface="Times New Roman"/>
                        </a:rPr>
                        <a:t>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59.1%</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421)</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87.8%</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148)</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18.2%</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466)</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45.3%</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181)</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6988">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Creatinine </a:t>
                      </a:r>
                      <a:r>
                        <a:rPr lang="en-US" sz="1500" b="1" i="1" dirty="0" smtClean="0">
                          <a:solidFill>
                            <a:srgbClr val="FFFFFF"/>
                          </a:solidFill>
                          <a:latin typeface="+mn-lt"/>
                          <a:ea typeface="Times New Roman"/>
                          <a:cs typeface="Times New Roman"/>
                        </a:rPr>
                        <a:t>≤</a:t>
                      </a:r>
                      <a:r>
                        <a:rPr lang="en-US" sz="1600" b="1" i="1" dirty="0" smtClean="0">
                          <a:solidFill>
                            <a:srgbClr val="FFFFFF"/>
                          </a:solidFill>
                          <a:latin typeface="+mn-lt"/>
                          <a:ea typeface="Times New Roman"/>
                          <a:cs typeface="Times New Roman"/>
                        </a:rPr>
                        <a:t> </a:t>
                      </a:r>
                      <a:r>
                        <a:rPr lang="en-US" sz="1500" b="1" i="1" dirty="0" smtClean="0">
                          <a:solidFill>
                            <a:srgbClr val="FFFFFF"/>
                          </a:solidFill>
                          <a:latin typeface="+mn-lt"/>
                          <a:ea typeface="Times New Roman"/>
                          <a:cs typeface="Times New Roman"/>
                        </a:rPr>
                        <a:t>2.5 </a:t>
                      </a:r>
                      <a:r>
                        <a:rPr lang="en-US" sz="1500" b="1" i="1" dirty="0">
                          <a:solidFill>
                            <a:srgbClr val="FFFFFF"/>
                          </a:solidFill>
                          <a:latin typeface="+mn-lt"/>
                          <a:ea typeface="Times New Roman"/>
                          <a:cs typeface="Times New Roman"/>
                        </a:rPr>
                        <a:t>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11.2%</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31.5%</a:t>
                      </a:r>
                      <a:endParaRPr lang="en-US" sz="1500" b="1" i="1"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Creatinine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2.8%</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10.5%</a:t>
                      </a:r>
                      <a:endParaRPr lang="en-US" sz="1500" b="1" i="1"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4.1%</a:t>
                      </a:r>
                      <a:endParaRPr lang="en-US" sz="1500" b="1" i="1"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2.2%</a:t>
                      </a:r>
                      <a:endParaRPr lang="en-US" sz="1500" b="1" i="1"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298254">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0.2%</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 </a:t>
                      </a: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smtClean="0">
                          <a:solidFill>
                            <a:schemeClr val="tx1"/>
                          </a:solidFill>
                          <a:latin typeface="+mn-lt"/>
                        </a:rPr>
                        <a:t>1.1%</a:t>
                      </a:r>
                      <a:endParaRPr lang="en-US" sz="1500" b="1" i="1"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kern="0" dirty="0">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26.6%</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443)</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69.2%</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156)</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18.8%</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469)</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27.9%</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179)</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3.0%</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371)</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7.6%</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92)</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451">
                <a:tc>
                  <a:txBody>
                    <a:bodyPr/>
                    <a:lstStyle/>
                    <a:p>
                      <a:pPr marL="0" marR="0">
                        <a:spcBef>
                          <a:spcPts val="0"/>
                        </a:spcBef>
                        <a:spcAft>
                          <a:spcPts val="0"/>
                        </a:spcAft>
                      </a:pPr>
                      <a:r>
                        <a:rPr lang="en-US" sz="1500" b="1" dirty="0">
                          <a:solidFill>
                            <a:srgbClr val="FFFFFF"/>
                          </a:solidFill>
                          <a:latin typeface="+mn-lt"/>
                          <a:ea typeface="Times New Roman"/>
                          <a:cs typeface="Times New Roman"/>
                        </a:rPr>
                        <a:t>Bronchiolitis Obliterans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8.6%</a:t>
                      </a:r>
                      <a:endParaRPr lang="en-US" sz="15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441)</a:t>
                      </a:r>
                      <a:endParaRPr lang="en-US" sz="1500" b="1" i="0" u="none" strike="noStrike" dirty="0">
                        <a:solidFill>
                          <a:schemeClr val="tx1"/>
                        </a:solidFill>
                        <a:latin typeface="+mn-lt"/>
                      </a:endParaRPr>
                    </a:p>
                  </a:txBody>
                  <a:tcPr marL="0" marR="0" marT="0" marB="0" anchor="ctr">
                    <a:lnL w="12700" cmpd="sng">
                      <a:noFill/>
                    </a:lnL>
                    <a:lnR w="12700"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smtClean="0">
                          <a:solidFill>
                            <a:schemeClr val="tx1"/>
                          </a:solidFill>
                          <a:latin typeface="+mn-lt"/>
                        </a:rPr>
                        <a:t>28.3%</a:t>
                      </a:r>
                      <a:endParaRPr lang="en-US" sz="15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a:t>
                      </a:r>
                      <a:r>
                        <a:rPr lang="en-US" sz="1500" b="1" i="0" u="none" strike="noStrike" dirty="0" smtClean="0">
                          <a:solidFill>
                            <a:schemeClr val="tx1"/>
                          </a:solidFill>
                          <a:latin typeface="+mn-lt"/>
                        </a:rPr>
                        <a:t>152)</a:t>
                      </a:r>
                      <a:endParaRPr lang="en-US" sz="1500" b="1" i="0" u="none" strike="noStrike" dirty="0">
                        <a:solidFill>
                          <a:schemeClr val="tx1"/>
                        </a:solidFill>
                        <a:latin typeface="+mn-lt"/>
                      </a:endParaRP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t>Adult Heart-Lung Transplants</a:t>
            </a:r>
            <a:r>
              <a:rPr lang="en-US" sz="2400" dirty="0" smtClean="0"/>
              <a:t/>
            </a:r>
            <a:br>
              <a:rPr lang="en-US" sz="2400" dirty="0" smtClean="0"/>
            </a:br>
            <a:r>
              <a:rPr lang="en-US" sz="2400" dirty="0" smtClean="0"/>
              <a:t>Freedom from Coronary Artery Vasculopathy and Bronchiolitis Obliterans Syndrome</a:t>
            </a:r>
            <a:br>
              <a:rPr lang="en-US" sz="2400" dirty="0" smtClean="0"/>
            </a:b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600200"/>
          <a:ext cx="8610600" cy="45720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smtClean="0"/>
              <a:t>Freedom from Coronary Artery Vasculopathy </a:t>
            </a:r>
            <a:br>
              <a:rPr lang="en-US" sz="2400" dirty="0" smtClean="0"/>
            </a:br>
            <a:r>
              <a:rPr lang="en-US" sz="2400" dirty="0" smtClean="0"/>
              <a:t>By Diagnosis Type </a:t>
            </a: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a:t>
            </a:r>
            <a:br>
              <a:rPr lang="en-US" sz="2600" dirty="0" smtClean="0"/>
            </a:br>
            <a:r>
              <a:rPr lang="en-US" sz="2400" dirty="0" smtClean="0"/>
              <a:t>Diagnosis</a:t>
            </a:r>
            <a:r>
              <a:rPr lang="en-US" sz="2000" dirty="0" smtClean="0"/>
              <a:t> (Transplants: January 1982 – June 2012)</a:t>
            </a:r>
            <a:endParaRPr lang="en-US" sz="2000" dirty="0"/>
          </a:p>
        </p:txBody>
      </p:sp>
      <p:graphicFrame>
        <p:nvGraphicFramePr>
          <p:cNvPr id="4" name="Content Placeholder 3"/>
          <p:cNvGraphicFramePr>
            <a:graphicFrameLocks noGrp="1"/>
          </p:cNvGraphicFramePr>
          <p:nvPr>
            <p:ph idx="1"/>
          </p:nvPr>
        </p:nvGraphicFramePr>
        <p:xfrm>
          <a:off x="228600" y="1219200"/>
          <a:ext cx="86868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715000" y="6119336"/>
            <a:ext cx="3429000" cy="461665"/>
          </a:xfrm>
          <a:prstGeom prst="rect">
            <a:avLst/>
          </a:prstGeom>
          <a:noFill/>
        </p:spPr>
        <p:txBody>
          <a:bodyPr wrap="square" rtlCol="0">
            <a:spAutoFit/>
          </a:bodyPr>
          <a:lstStyle/>
          <a:p>
            <a:r>
              <a:rPr lang="en-US" sz="1200" b="1" dirty="0" smtClean="0">
                <a:solidFill>
                  <a:srgbClr val="FFFF00"/>
                </a:solidFill>
              </a:rPr>
              <a:t>NOTE: “Other” includes cancer, LAM, OB, </a:t>
            </a:r>
            <a:r>
              <a:rPr lang="en-US" sz="1200" b="1" dirty="0" err="1" smtClean="0">
                <a:solidFill>
                  <a:srgbClr val="FFFF00"/>
                </a:solidFill>
              </a:rPr>
              <a:t>bronchiectasis</a:t>
            </a:r>
            <a:endParaRPr lang="en-US" sz="1200" b="1" dirty="0">
              <a:solidFill>
                <a:srgbClr val="FFFF00"/>
              </a:solidFill>
            </a:endParaRPr>
          </a:p>
        </p:txBody>
      </p:sp>
      <p:grpSp>
        <p:nvGrpSpPr>
          <p:cNvPr id="14" name="Group 13"/>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p:spPr>
        </p:pic>
        <p:sp>
          <p:nvSpPr>
            <p:cNvPr id="16" name="TextBox 15"/>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7" name="TextBox 16"/>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r>
              <a:rPr lang="en-US" sz="2800" dirty="0" smtClean="0"/>
              <a:t/>
            </a:r>
            <a:br>
              <a:rPr lang="en-US" sz="2800" dirty="0" smtClean="0"/>
            </a:br>
            <a:r>
              <a:rPr lang="en-US" sz="2400" dirty="0" smtClean="0"/>
              <a:t>Freedom from Bronchiolitis Obliterans Syndrome </a:t>
            </a:r>
            <a:br>
              <a:rPr lang="en-US" sz="2400" dirty="0" smtClean="0"/>
            </a:br>
            <a:r>
              <a:rPr lang="en-US" sz="2400" dirty="0" smtClean="0"/>
              <a:t>By Diagnosis Type</a:t>
            </a:r>
            <a:r>
              <a:rPr lang="en-US" sz="2800" dirty="0" smtClean="0"/>
              <a:t> </a:t>
            </a: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a:t>
            </a:r>
            <a:r>
              <a:rPr lang="en-US" sz="2800" dirty="0" smtClean="0"/>
              <a:t/>
            </a:r>
            <a:br>
              <a:rPr lang="en-US" sz="2800" dirty="0" smtClean="0"/>
            </a:br>
            <a:r>
              <a:rPr lang="en-US" sz="2400" dirty="0" smtClean="0"/>
              <a:t>Freedom from Severe Renal Dysfunction*</a:t>
            </a:r>
            <a:r>
              <a:rPr lang="en-US" sz="2800" dirty="0" smtClean="0"/>
              <a:t/>
            </a:r>
            <a:br>
              <a:rPr lang="en-US" sz="2800" dirty="0" smtClean="0"/>
            </a:br>
            <a:r>
              <a:rPr lang="en-US" sz="2000" dirty="0" smtClean="0"/>
              <a:t> (Follow-ups: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t>Adult Heart-Lung Transplants</a:t>
            </a:r>
            <a:br>
              <a:rPr lang="en-US" sz="2600" dirty="0" smtClean="0"/>
            </a:br>
            <a:r>
              <a:rPr lang="en-US" sz="2400" dirty="0" smtClean="0"/>
              <a:t>Post Transplant Malignancy </a:t>
            </a:r>
            <a:r>
              <a:rPr lang="en-US" sz="2000" dirty="0" smtClean="0"/>
              <a:t>(Follow-ups: April 1994 – June 2012) </a:t>
            </a:r>
            <a:r>
              <a:rPr lang="en-US" sz="2400" dirty="0" smtClean="0"/>
              <a:t/>
            </a:r>
            <a:br>
              <a:rPr lang="en-US" sz="2400" dirty="0" smtClean="0"/>
            </a:br>
            <a:r>
              <a:rPr lang="en-US" sz="2400" dirty="0" smtClean="0"/>
              <a:t>Cumulative Morbidity Rates in </a:t>
            </a:r>
            <a:r>
              <a:rPr lang="en-US" sz="2400" u="sng" dirty="0" smtClean="0"/>
              <a:t>Survivors</a:t>
            </a:r>
            <a:endParaRPr lang="en-US" sz="2000" dirty="0"/>
          </a:p>
        </p:txBody>
      </p:sp>
      <p:graphicFrame>
        <p:nvGraphicFramePr>
          <p:cNvPr id="13" name="Content Placeholder 12"/>
          <p:cNvGraphicFramePr>
            <a:graphicFrameLocks noGrp="1"/>
          </p:cNvGraphicFramePr>
          <p:nvPr>
            <p:ph idx="1"/>
          </p:nvPr>
        </p:nvGraphicFramePr>
        <p:xfrm>
          <a:off x="762000" y="1676400"/>
          <a:ext cx="7543801" cy="3154204"/>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10-Year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t"/>
                      <a:r>
                        <a:rPr lang="en-US" sz="1600" b="1" i="0" u="none" strike="noStrike" dirty="0" smtClean="0">
                          <a:solidFill>
                            <a:schemeClr val="tx1"/>
                          </a:solidFill>
                          <a:latin typeface="+mn-lt"/>
                        </a:rPr>
                        <a:t>449 </a:t>
                      </a:r>
                      <a:r>
                        <a:rPr lang="en-US" sz="1600" b="1" i="0" u="none" strike="noStrike" dirty="0">
                          <a:solidFill>
                            <a:schemeClr val="tx1"/>
                          </a:solidFill>
                          <a:latin typeface="+mn-lt"/>
                        </a:rPr>
                        <a:t>(</a:t>
                      </a:r>
                      <a:r>
                        <a:rPr lang="en-US" sz="1600" b="1" i="0" u="none" strike="noStrike" dirty="0" smtClean="0">
                          <a:solidFill>
                            <a:schemeClr val="tx1"/>
                          </a:solidFill>
                          <a:latin typeface="+mn-lt"/>
                        </a:rPr>
                        <a:t>94.5%)</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dirty="0" smtClean="0">
                          <a:solidFill>
                            <a:schemeClr val="tx1"/>
                          </a:solidFill>
                          <a:latin typeface="+mn-lt"/>
                        </a:rPr>
                        <a:t>166 </a:t>
                      </a:r>
                      <a:r>
                        <a:rPr lang="en-US" sz="1600" b="1" i="0" u="none" strike="noStrike" dirty="0">
                          <a:solidFill>
                            <a:schemeClr val="tx1"/>
                          </a:solidFill>
                          <a:latin typeface="+mn-lt"/>
                        </a:rPr>
                        <a:t>(</a:t>
                      </a:r>
                      <a:r>
                        <a:rPr lang="en-US" sz="1600" b="1" i="0" u="none" strike="noStrike" dirty="0" smtClean="0">
                          <a:solidFill>
                            <a:schemeClr val="tx1"/>
                          </a:solidFill>
                          <a:latin typeface="+mn-lt"/>
                        </a:rPr>
                        <a:t>88.8%)</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dirty="0" smtClean="0">
                          <a:solidFill>
                            <a:schemeClr val="tx1"/>
                          </a:solidFill>
                          <a:latin typeface="+mn-lt"/>
                        </a:rPr>
                        <a:t>58 </a:t>
                      </a:r>
                      <a:r>
                        <a:rPr lang="en-US" sz="1600" b="1" i="0" u="none" strike="noStrike" dirty="0">
                          <a:solidFill>
                            <a:schemeClr val="tx1"/>
                          </a:solidFill>
                          <a:latin typeface="+mn-lt"/>
                        </a:rPr>
                        <a:t>(</a:t>
                      </a:r>
                      <a:r>
                        <a:rPr lang="en-US" sz="1600" b="1" i="0" u="none" strike="noStrike" dirty="0" smtClean="0">
                          <a:solidFill>
                            <a:schemeClr val="tx1"/>
                          </a:solidFill>
                          <a:latin typeface="+mn-lt"/>
                        </a:rPr>
                        <a:t>84.1%)</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t"/>
                      <a:r>
                        <a:rPr lang="en-US" sz="1600" b="1" i="0" u="none" strike="noStrike" dirty="0">
                          <a:solidFill>
                            <a:schemeClr val="tx1"/>
                          </a:solidFill>
                          <a:latin typeface="+mn-lt"/>
                        </a:rPr>
                        <a:t>26 (</a:t>
                      </a:r>
                      <a:r>
                        <a:rPr lang="en-US" sz="1600" b="1" i="0" u="none" strike="noStrike" dirty="0" smtClean="0">
                          <a:solidFill>
                            <a:schemeClr val="tx1"/>
                          </a:solidFill>
                          <a:latin typeface="+mn-lt"/>
                        </a:rPr>
                        <a:t>5.5%)</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dirty="0" smtClean="0">
                          <a:solidFill>
                            <a:schemeClr val="tx1"/>
                          </a:solidFill>
                          <a:latin typeface="+mn-lt"/>
                        </a:rPr>
                        <a:t>21 </a:t>
                      </a:r>
                      <a:r>
                        <a:rPr lang="en-US" sz="1600" b="1" i="0" u="none" strike="noStrike" dirty="0">
                          <a:solidFill>
                            <a:schemeClr val="tx1"/>
                          </a:solidFill>
                          <a:latin typeface="+mn-lt"/>
                        </a:rPr>
                        <a:t>(</a:t>
                      </a:r>
                      <a:r>
                        <a:rPr lang="en-US" sz="1600" b="1" i="0" u="none" strike="noStrike" dirty="0" smtClean="0">
                          <a:solidFill>
                            <a:schemeClr val="tx1"/>
                          </a:solidFill>
                          <a:latin typeface="+mn-lt"/>
                        </a:rPr>
                        <a:t>11.2%)</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dirty="0" smtClean="0">
                          <a:solidFill>
                            <a:schemeClr val="tx1"/>
                          </a:solidFill>
                          <a:latin typeface="+mn-lt"/>
                        </a:rPr>
                        <a:t>11 </a:t>
                      </a:r>
                      <a:r>
                        <a:rPr lang="en-US" sz="1600" b="1" i="0" u="none" strike="noStrike" dirty="0">
                          <a:solidFill>
                            <a:schemeClr val="tx1"/>
                          </a:solidFill>
                          <a:latin typeface="+mn-lt"/>
                        </a:rPr>
                        <a:t>(</a:t>
                      </a:r>
                      <a:r>
                        <a:rPr lang="en-US" sz="1600" b="1" i="0" u="none" strike="noStrike" dirty="0" smtClean="0">
                          <a:solidFill>
                            <a:schemeClr val="tx1"/>
                          </a:solidFill>
                          <a:latin typeface="+mn-lt"/>
                        </a:rPr>
                        <a:t>15.9%)</a:t>
                      </a:r>
                      <a:endParaRPr lang="en-US" sz="16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baseline="0" dirty="0" smtClean="0">
                          <a:solidFill>
                            <a:schemeClr val="tx2">
                              <a:lumMod val="20000"/>
                              <a:lumOff val="80000"/>
                            </a:schemeClr>
                          </a:solidFill>
                        </a:rPr>
                        <a:t>Skin </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latin typeface="+mn-lt"/>
                        </a:rPr>
                        <a:t>2</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latin typeface="+mn-lt"/>
                        </a:rPr>
                        <a:t>8</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latin typeface="+mn-lt"/>
                        </a:rPr>
                        <a:t>9</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endParaRPr lang="en-US"/>
                    </a:p>
                  </a:txBody>
                  <a:tcPr/>
                </a:tc>
                <a:tc>
                  <a:txBody>
                    <a:bodyPr/>
                    <a:lstStyle/>
                    <a:p>
                      <a:pPr algn="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18</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6</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dirty="0" smtClean="0">
                          <a:solidFill>
                            <a:schemeClr val="tx2">
                              <a:lumMod val="20000"/>
                              <a:lumOff val="80000"/>
                            </a:schemeClr>
                          </a:solidFill>
                          <a:latin typeface="+mn-lt"/>
                        </a:rPr>
                        <a:t>1</a:t>
                      </a:r>
                      <a:endParaRPr lang="en-US" sz="1600" b="1" i="1" u="none" strike="noStrike" dirty="0">
                        <a:solidFill>
                          <a:schemeClr val="tx2">
                            <a:lumMod val="20000"/>
                            <a:lumOff val="80000"/>
                          </a:schemeClr>
                        </a:solidFill>
                        <a:latin typeface="+mn-lt"/>
                      </a:endParaRP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Other</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4</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5</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dirty="0">
                          <a:solidFill>
                            <a:schemeClr val="tx2">
                              <a:lumMod val="20000"/>
                              <a:lumOff val="80000"/>
                            </a:schemeClr>
                          </a:solidFill>
                          <a:latin typeface="+mn-lt"/>
                        </a:rPr>
                        <a:t>2</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Type Not Reported</a:t>
                      </a:r>
                      <a:endParaRPr lang="en-US" sz="1600" baseline="0" dirty="0">
                        <a:solidFill>
                          <a:schemeClr val="tx2">
                            <a:lumMod val="20000"/>
                            <a:lumOff val="80000"/>
                          </a:schemeClr>
                        </a:solidFill>
                      </a:endParaRPr>
                    </a:p>
                  </a:txBody>
                  <a:tcPr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2</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2</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dirty="0">
                          <a:solidFill>
                            <a:schemeClr val="tx2">
                              <a:lumMod val="20000"/>
                              <a:lumOff val="80000"/>
                            </a:schemeClr>
                          </a:solidFill>
                          <a:latin typeface="+mn-lt"/>
                        </a:rPr>
                        <a:t>0</a:t>
                      </a:r>
                    </a:p>
                  </a:txBody>
                  <a:tcPr marL="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sum of individual malignancy types may be greater than total number with malignancy.</a:t>
            </a:r>
            <a:endParaRPr lang="en-US" sz="1500" dirty="0"/>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600" dirty="0" smtClean="0"/>
              <a:t>Adult Heart-Lung Transplants</a:t>
            </a:r>
            <a:r>
              <a:rPr lang="en-US" sz="2800" dirty="0" smtClean="0"/>
              <a:t/>
            </a:r>
            <a:br>
              <a:rPr lang="en-US" sz="2800" dirty="0" smtClean="0"/>
            </a:br>
            <a:r>
              <a:rPr lang="en-US" sz="2400" dirty="0" smtClean="0"/>
              <a:t>Freedom from Malignancy</a:t>
            </a:r>
            <a:r>
              <a:rPr lang="en-US" sz="2000" dirty="0" smtClean="0"/>
              <a:t/>
            </a:r>
            <a:br>
              <a:rPr lang="en-US" sz="2000" dirty="0" smtClean="0"/>
            </a:br>
            <a:r>
              <a:rPr lang="en-US" sz="2000" dirty="0" smtClean="0"/>
              <a:t>(Follow-ups: April 1994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Adult-Heart Lung Transplants</a:t>
            </a:r>
            <a:r>
              <a:rPr lang="en-US" sz="2800" dirty="0" smtClean="0"/>
              <a:t/>
            </a:r>
            <a:br>
              <a:rPr lang="en-US" sz="2800" dirty="0" smtClean="0"/>
            </a:br>
            <a:r>
              <a:rPr lang="en-US" sz="2400" dirty="0" smtClean="0"/>
              <a:t>Cause of Death </a:t>
            </a:r>
            <a:r>
              <a:rPr lang="en-US" sz="2000" dirty="0" smtClean="0"/>
              <a:t>(Deaths: January 1992 – June 2012)</a:t>
            </a:r>
            <a:endParaRPr lang="en-US" sz="2000" dirty="0"/>
          </a:p>
        </p:txBody>
      </p:sp>
      <p:graphicFrame>
        <p:nvGraphicFramePr>
          <p:cNvPr id="13" name="Content Placeholder 12"/>
          <p:cNvGraphicFramePr>
            <a:graphicFrameLocks noGrp="1"/>
          </p:cNvGraphicFramePr>
          <p:nvPr>
            <p:ph idx="1"/>
          </p:nvPr>
        </p:nvGraphicFramePr>
        <p:xfrm>
          <a:off x="304800" y="1295400"/>
          <a:ext cx="8534399" cy="4576427"/>
        </p:xfrm>
        <a:graphic>
          <a:graphicData uri="http://schemas.openxmlformats.org/drawingml/2006/table">
            <a:tbl>
              <a:tblPr>
                <a:tableStyleId>{5C22544A-7EE6-4342-B048-85BDC9FD1C3A}</a:tableStyleId>
              </a:tblPr>
              <a:tblGrid>
                <a:gridCol w="1981200"/>
                <a:gridCol w="1143000"/>
                <a:gridCol w="1371600"/>
                <a:gridCol w="1524000"/>
                <a:gridCol w="1524000"/>
                <a:gridCol w="990599"/>
              </a:tblGrid>
              <a:tr h="606182">
                <a:tc>
                  <a:txBody>
                    <a:bodyPr/>
                    <a:lstStyle/>
                    <a:p>
                      <a:pPr algn="ctr" rtl="0" fontAlgn="t"/>
                      <a:r>
                        <a:rPr lang="en-US" sz="1400" b="1" dirty="0">
                          <a:solidFill>
                            <a:srgbClr val="FFFF00"/>
                          </a:solidFill>
                        </a:rPr>
                        <a:t>CAUSE OF DEATH</a:t>
                      </a:r>
                      <a:endParaRPr lang="en-US" b="1"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0-30 Days  </a:t>
                      </a:r>
                    </a:p>
                    <a:p>
                      <a:pPr algn="ctr" rtl="0" fontAlgn="t"/>
                      <a:r>
                        <a:rPr lang="en-US" sz="1300" b="1" dirty="0">
                          <a:solidFill>
                            <a:schemeClr val="tx1"/>
                          </a:solidFill>
                        </a:rPr>
                        <a:t> (N = </a:t>
                      </a:r>
                      <a:r>
                        <a:rPr lang="en-US" sz="1300" b="1" dirty="0" smtClean="0">
                          <a:solidFill>
                            <a:schemeClr val="tx1"/>
                          </a:solidFill>
                        </a:rPr>
                        <a:t>415)</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322)</a:t>
                      </a:r>
                      <a:endParaRPr lang="en-US" dirty="0">
                        <a:solidFill>
                          <a:schemeClr val="tx1"/>
                        </a:solidFill>
                      </a:endParaRPr>
                    </a:p>
                  </a:txBody>
                  <a:tcPr marL="0" marR="0"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&gt;1 Year - 3 Years  (N = </a:t>
                      </a:r>
                      <a:r>
                        <a:rPr lang="en-US" sz="1300" b="1" dirty="0" smtClean="0">
                          <a:solidFill>
                            <a:schemeClr val="tx1"/>
                          </a:solidFill>
                        </a:rPr>
                        <a:t>263)</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&gt;3 Years - 5 Years   (N = </a:t>
                      </a:r>
                      <a:r>
                        <a:rPr lang="en-US" sz="1300" b="1" dirty="0" smtClean="0">
                          <a:solidFill>
                            <a:schemeClr val="tx1"/>
                          </a:solidFill>
                        </a:rPr>
                        <a:t>163)</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&gt;5 Years  </a:t>
                      </a:r>
                    </a:p>
                    <a:p>
                      <a:pPr algn="ctr" rtl="0" fontAlgn="t"/>
                      <a:r>
                        <a:rPr lang="en-US" sz="1300" b="1" dirty="0">
                          <a:solidFill>
                            <a:schemeClr val="tx1"/>
                          </a:solidFill>
                        </a:rPr>
                        <a:t> (N = </a:t>
                      </a:r>
                      <a:r>
                        <a:rPr lang="en-US" sz="1300" b="1" dirty="0" smtClean="0">
                          <a:solidFill>
                            <a:schemeClr val="tx1"/>
                          </a:solidFill>
                        </a:rPr>
                        <a:t>426)</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BRONCHIOLITIS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13 (4.0%)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64 </a:t>
                      </a:r>
                      <a:r>
                        <a:rPr lang="en-US" sz="1300" b="1" i="0" u="none" strike="noStrike" dirty="0">
                          <a:solidFill>
                            <a:schemeClr val="tx1"/>
                          </a:solidFill>
                          <a:latin typeface="+mn-lt"/>
                        </a:rPr>
                        <a:t>(</a:t>
                      </a:r>
                      <a:r>
                        <a:rPr lang="en-US" sz="1300" b="1" i="0" u="none" strike="noStrike" dirty="0" smtClean="0">
                          <a:solidFill>
                            <a:schemeClr val="tx1"/>
                          </a:solidFill>
                          <a:latin typeface="+mn-lt"/>
                        </a:rPr>
                        <a:t>24.3%)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36 (</a:t>
                      </a:r>
                      <a:r>
                        <a:rPr lang="en-US" sz="1300" b="1" i="0" u="none" strike="noStrike" dirty="0" smtClean="0">
                          <a:solidFill>
                            <a:schemeClr val="tx1"/>
                          </a:solidFill>
                          <a:latin typeface="+mn-lt"/>
                        </a:rPr>
                        <a:t>22.1%)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92 </a:t>
                      </a:r>
                      <a:r>
                        <a:rPr lang="en-US" sz="1300" b="1" i="0" u="none" strike="noStrike" dirty="0">
                          <a:solidFill>
                            <a:schemeClr val="tx1"/>
                          </a:solidFill>
                          <a:latin typeface="+mn-lt"/>
                        </a:rPr>
                        <a:t>(</a:t>
                      </a:r>
                      <a:r>
                        <a:rPr lang="en-US" sz="1300" b="1" i="0" u="none" strike="noStrike" dirty="0" smtClean="0">
                          <a:solidFill>
                            <a:schemeClr val="tx1"/>
                          </a:solidFill>
                          <a:latin typeface="+mn-lt"/>
                        </a:rPr>
                        <a:t>21.6%)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7 (</a:t>
                      </a:r>
                      <a:r>
                        <a:rPr lang="en-US" sz="1300" b="1" i="0" u="none" strike="noStrike" dirty="0" smtClean="0">
                          <a:solidFill>
                            <a:schemeClr val="tx1"/>
                          </a:solidFill>
                          <a:latin typeface="+mn-lt"/>
                        </a:rPr>
                        <a:t>1.7%)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9 (</a:t>
                      </a:r>
                      <a:r>
                        <a:rPr lang="en-US" sz="1300" b="1" i="0" u="none" strike="noStrike" dirty="0" smtClean="0">
                          <a:solidFill>
                            <a:schemeClr val="tx1"/>
                          </a:solidFill>
                          <a:latin typeface="+mn-lt"/>
                        </a:rPr>
                        <a:t>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5 </a:t>
                      </a:r>
                      <a:r>
                        <a:rPr lang="en-US" sz="1300" b="1" i="0" u="none" strike="noStrike" dirty="0" smtClean="0">
                          <a:solidFill>
                            <a:schemeClr val="tx1"/>
                          </a:solidFill>
                          <a:latin typeface="+mn-lt"/>
                        </a:rPr>
                        <a:t>(1.9%)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 (</a:t>
                      </a:r>
                      <a:r>
                        <a:rPr lang="en-US" sz="1300" b="1" i="0" u="none" strike="noStrike" dirty="0" smtClean="0">
                          <a:solidFill>
                            <a:schemeClr val="tx1"/>
                          </a:solidFill>
                          <a:latin typeface="+mn-lt"/>
                        </a:rPr>
                        <a:t>1.2%)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0.7%)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8 (2.5</a:t>
                      </a:r>
                      <a:r>
                        <a:rPr lang="en-US" sz="1300" b="1" i="0" u="none" strike="noStrike" dirty="0">
                          <a:solidFill>
                            <a:schemeClr val="tx1"/>
                          </a:solidFill>
                          <a:latin typeface="+mn-lt"/>
                        </a:rPr>
                        <a: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13 (4.9%)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8 </a:t>
                      </a:r>
                      <a:r>
                        <a:rPr lang="en-US" sz="1300" b="1" i="0" u="none" strike="noStrike" dirty="0" smtClean="0">
                          <a:solidFill>
                            <a:schemeClr val="tx1"/>
                          </a:solidFill>
                          <a:latin typeface="+mn-lt"/>
                        </a:rPr>
                        <a:t>(4.9%)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9 </a:t>
                      </a:r>
                      <a:r>
                        <a:rPr lang="en-US" sz="1300" b="1" i="0" u="none" strike="noStrike" dirty="0">
                          <a:solidFill>
                            <a:schemeClr val="tx1"/>
                          </a:solidFill>
                          <a:latin typeface="+mn-lt"/>
                        </a:rPr>
                        <a:t>(</a:t>
                      </a:r>
                      <a:r>
                        <a:rPr lang="en-US" sz="1300" b="1" i="0" u="none" strike="noStrike" dirty="0" smtClean="0">
                          <a:solidFill>
                            <a:schemeClr val="tx1"/>
                          </a:solidFill>
                          <a:latin typeface="+mn-lt"/>
                        </a:rPr>
                        <a:t>2.1%)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0.2%)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7</a:t>
                      </a:r>
                      <a:r>
                        <a:rPr lang="en-US" sz="1300" b="1" i="0" u="none" strike="noStrike" dirty="0" smtClean="0">
                          <a:solidFill>
                            <a:schemeClr val="tx1"/>
                          </a:solidFill>
                          <a:latin typeface="+mn-lt"/>
                        </a:rPr>
                        <a:t> (2.2%)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12 </a:t>
                      </a:r>
                      <a:r>
                        <a:rPr lang="en-US" sz="1300" b="1" i="0" u="none" strike="noStrike" dirty="0">
                          <a:solidFill>
                            <a:schemeClr val="tx1"/>
                          </a:solidFill>
                          <a:latin typeface="+mn-lt"/>
                        </a:rPr>
                        <a:t>(</a:t>
                      </a:r>
                      <a:r>
                        <a:rPr lang="en-US" sz="1300" b="1" i="0" u="none" strike="noStrike" dirty="0" smtClean="0">
                          <a:solidFill>
                            <a:schemeClr val="tx1"/>
                          </a:solidFill>
                          <a:latin typeface="+mn-lt"/>
                        </a:rPr>
                        <a:t>4.6%)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5 (3.1%)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27 (6.3%)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6576">
                <a:tc>
                  <a:txBody>
                    <a:bodyPr/>
                    <a:lstStyle/>
                    <a:p>
                      <a:pPr rtl="0" fontAlgn="t"/>
                      <a:r>
                        <a:rPr lang="en-US" sz="1300" b="1" dirty="0">
                          <a:solidFill>
                            <a:schemeClr val="tx1"/>
                          </a:solidFill>
                        </a:rPr>
                        <a:t>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2 (0.6%)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a:t>
                      </a:r>
                      <a:r>
                        <a:rPr lang="en-US" sz="1300" b="1" i="0" u="none" strike="noStrike" baseline="0" dirty="0" smtClean="0">
                          <a:solidFill>
                            <a:schemeClr val="tx1"/>
                          </a:solidFill>
                          <a:latin typeface="+mn-lt"/>
                        </a:rPr>
                        <a:t> (0.4%)</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1 (</a:t>
                      </a:r>
                      <a:r>
                        <a:rPr lang="en-US" sz="1300" b="1" i="0" u="none" strike="noStrike" dirty="0" smtClean="0">
                          <a:solidFill>
                            <a:schemeClr val="tx1"/>
                          </a:solidFill>
                          <a:latin typeface="+mn-lt"/>
                        </a:rPr>
                        <a:t>0.2%)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INFECTION, NON-CMV</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74 </a:t>
                      </a:r>
                      <a:r>
                        <a:rPr lang="en-US" sz="1300" b="1" i="0" u="none" strike="noStrike" dirty="0">
                          <a:solidFill>
                            <a:schemeClr val="tx1"/>
                          </a:solidFill>
                          <a:latin typeface="+mn-lt"/>
                        </a:rPr>
                        <a:t>(</a:t>
                      </a:r>
                      <a:r>
                        <a:rPr lang="en-US" sz="1300" b="1" i="0" u="none" strike="noStrike" dirty="0" smtClean="0">
                          <a:solidFill>
                            <a:schemeClr val="tx1"/>
                          </a:solidFill>
                          <a:latin typeface="+mn-lt"/>
                        </a:rPr>
                        <a:t>17.8%)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113 </a:t>
                      </a:r>
                      <a:r>
                        <a:rPr lang="en-US" sz="1300" b="1" i="0" u="none" strike="noStrike" dirty="0">
                          <a:solidFill>
                            <a:schemeClr val="tx1"/>
                          </a:solidFill>
                          <a:latin typeface="+mn-lt"/>
                        </a:rPr>
                        <a:t>(</a:t>
                      </a:r>
                      <a:r>
                        <a:rPr lang="en-US" sz="1300" b="1" i="0" u="none" strike="noStrike" dirty="0" smtClean="0">
                          <a:solidFill>
                            <a:schemeClr val="tx1"/>
                          </a:solidFill>
                          <a:latin typeface="+mn-lt"/>
                        </a:rPr>
                        <a:t>35.1%)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75 </a:t>
                      </a:r>
                      <a:r>
                        <a:rPr lang="en-US" sz="1300" b="1" i="0" u="none" strike="noStrike" dirty="0">
                          <a:solidFill>
                            <a:schemeClr val="tx1"/>
                          </a:solidFill>
                          <a:latin typeface="+mn-lt"/>
                        </a:rPr>
                        <a:t>(</a:t>
                      </a:r>
                      <a:r>
                        <a:rPr lang="en-US" sz="1300" b="1" i="0" u="none" strike="noStrike" dirty="0" smtClean="0">
                          <a:solidFill>
                            <a:schemeClr val="tx1"/>
                          </a:solidFill>
                          <a:latin typeface="+mn-lt"/>
                        </a:rPr>
                        <a:t>28.5%)</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42 </a:t>
                      </a:r>
                      <a:r>
                        <a:rPr lang="en-US" sz="1300" b="1" i="0" u="none" strike="noStrike" dirty="0">
                          <a:solidFill>
                            <a:schemeClr val="tx1"/>
                          </a:solidFill>
                          <a:latin typeface="+mn-lt"/>
                        </a:rPr>
                        <a:t>(</a:t>
                      </a:r>
                      <a:r>
                        <a:rPr lang="en-US" sz="1300" b="1" i="0" u="none" strike="noStrike" dirty="0" smtClean="0">
                          <a:solidFill>
                            <a:schemeClr val="tx1"/>
                          </a:solidFill>
                          <a:latin typeface="+mn-lt"/>
                        </a:rPr>
                        <a:t>25.8%)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102 (23.9%)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GRAFT FAILURE</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112 </a:t>
                      </a:r>
                      <a:r>
                        <a:rPr lang="en-US" sz="1300" b="1" i="0" u="none" strike="noStrike" dirty="0">
                          <a:solidFill>
                            <a:schemeClr val="tx1"/>
                          </a:solidFill>
                          <a:latin typeface="+mn-lt"/>
                        </a:rPr>
                        <a:t>(</a:t>
                      </a:r>
                      <a:r>
                        <a:rPr lang="en-US" sz="1300" b="1" i="0" u="none" strike="noStrike" dirty="0" smtClean="0">
                          <a:solidFill>
                            <a:schemeClr val="tx1"/>
                          </a:solidFill>
                          <a:latin typeface="+mn-lt"/>
                        </a:rPr>
                        <a:t>27.0%)</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68 </a:t>
                      </a:r>
                      <a:r>
                        <a:rPr lang="en-US" sz="1300" b="1" i="0" u="none" strike="noStrike" dirty="0">
                          <a:solidFill>
                            <a:schemeClr val="tx1"/>
                          </a:solidFill>
                          <a:latin typeface="+mn-lt"/>
                        </a:rPr>
                        <a:t>(</a:t>
                      </a:r>
                      <a:r>
                        <a:rPr lang="en-US" sz="1300" b="1" i="0" u="none" strike="noStrike" dirty="0" smtClean="0">
                          <a:solidFill>
                            <a:schemeClr val="tx1"/>
                          </a:solidFill>
                          <a:latin typeface="+mn-lt"/>
                        </a:rPr>
                        <a:t>21.1%)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36 </a:t>
                      </a:r>
                      <a:r>
                        <a:rPr lang="en-US" sz="1300" b="1" i="0" u="none" strike="noStrike" dirty="0">
                          <a:solidFill>
                            <a:schemeClr val="tx1"/>
                          </a:solidFill>
                          <a:latin typeface="+mn-lt"/>
                        </a:rPr>
                        <a:t>(</a:t>
                      </a:r>
                      <a:r>
                        <a:rPr lang="en-US" sz="1300" b="1" i="0" u="none" strike="noStrike" dirty="0" smtClean="0">
                          <a:solidFill>
                            <a:schemeClr val="tx1"/>
                          </a:solidFill>
                          <a:latin typeface="+mn-lt"/>
                        </a:rPr>
                        <a:t>13.7%)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29 </a:t>
                      </a:r>
                      <a:r>
                        <a:rPr lang="en-US" sz="1300" b="1" i="0" u="none" strike="noStrike" dirty="0">
                          <a:solidFill>
                            <a:schemeClr val="tx1"/>
                          </a:solidFill>
                          <a:latin typeface="+mn-lt"/>
                        </a:rPr>
                        <a:t>(</a:t>
                      </a:r>
                      <a:r>
                        <a:rPr lang="en-US" sz="1300" b="1" i="0" u="none" strike="noStrike" dirty="0" smtClean="0">
                          <a:solidFill>
                            <a:schemeClr val="tx1"/>
                          </a:solidFill>
                          <a:latin typeface="+mn-lt"/>
                        </a:rPr>
                        <a:t>17.8%)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59 </a:t>
                      </a:r>
                      <a:r>
                        <a:rPr lang="en-US" sz="1300" b="1" i="0" u="none" strike="noStrike" dirty="0">
                          <a:solidFill>
                            <a:schemeClr val="tx1"/>
                          </a:solidFill>
                          <a:latin typeface="+mn-lt"/>
                        </a:rPr>
                        <a:t>(</a:t>
                      </a:r>
                      <a:r>
                        <a:rPr lang="en-US" sz="1300" b="1" i="0" u="none" strike="noStrike" dirty="0" smtClean="0">
                          <a:solidFill>
                            <a:schemeClr val="tx1"/>
                          </a:solidFill>
                          <a:latin typeface="+mn-lt"/>
                        </a:rPr>
                        <a:t>13.8%)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CARDIOVASCULAR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32</a:t>
                      </a:r>
                      <a:r>
                        <a:rPr lang="en-US" sz="1300" b="1" i="0" u="none" strike="noStrike" baseline="0" dirty="0" smtClean="0">
                          <a:solidFill>
                            <a:schemeClr val="tx1"/>
                          </a:solidFill>
                          <a:latin typeface="+mn-lt"/>
                        </a:rPr>
                        <a:t> (</a:t>
                      </a:r>
                      <a:r>
                        <a:rPr lang="en-US" sz="1300" b="1" i="0" u="none" strike="noStrike" dirty="0" smtClean="0">
                          <a:solidFill>
                            <a:schemeClr val="tx1"/>
                          </a:solidFill>
                          <a:latin typeface="+mn-lt"/>
                        </a:rPr>
                        <a:t>7.7%)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14 (4.3%)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19 (</a:t>
                      </a:r>
                      <a:r>
                        <a:rPr lang="en-US" sz="1300" b="1" i="0" u="none" strike="noStrike" dirty="0" smtClean="0">
                          <a:solidFill>
                            <a:schemeClr val="tx1"/>
                          </a:solidFill>
                          <a:latin typeface="+mn-lt"/>
                        </a:rPr>
                        <a:t>7.2%)</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16 (9.8</a:t>
                      </a:r>
                      <a:r>
                        <a:rPr lang="en-US" sz="1300" b="1" i="0" u="none" strike="noStrike" dirty="0">
                          <a:solidFill>
                            <a:schemeClr val="tx1"/>
                          </a:solidFill>
                          <a:latin typeface="+mn-lt"/>
                        </a:rPr>
                        <a:t>%)</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37 </a:t>
                      </a:r>
                      <a:r>
                        <a:rPr lang="en-US" sz="1300" b="1" i="0" u="none" strike="noStrike" dirty="0">
                          <a:solidFill>
                            <a:schemeClr val="tx1"/>
                          </a:solidFill>
                          <a:latin typeface="+mn-lt"/>
                        </a:rPr>
                        <a:t>(8.7%)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98805">
                <a:tc>
                  <a:txBody>
                    <a:bodyPr/>
                    <a:lstStyle/>
                    <a:p>
                      <a:pPr rtl="0" fontAlgn="t"/>
                      <a:r>
                        <a:rPr lang="en-US" sz="1300" b="1" dirty="0">
                          <a:solidFill>
                            <a:schemeClr val="tx1"/>
                          </a:solidFill>
                        </a:rPr>
                        <a:t>TECHNICAL</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91 </a:t>
                      </a:r>
                      <a:r>
                        <a:rPr lang="en-US" sz="1300" b="1" i="0" u="none" strike="noStrike" dirty="0">
                          <a:solidFill>
                            <a:schemeClr val="tx1"/>
                          </a:solidFill>
                          <a:latin typeface="+mn-lt"/>
                        </a:rPr>
                        <a:t>(</a:t>
                      </a:r>
                      <a:r>
                        <a:rPr lang="en-US" sz="1300" b="1" i="0" u="none" strike="noStrike" dirty="0" smtClean="0">
                          <a:solidFill>
                            <a:schemeClr val="tx1"/>
                          </a:solidFill>
                          <a:latin typeface="+mn-lt"/>
                        </a:rPr>
                        <a:t>21.9%)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smtClean="0">
                          <a:solidFill>
                            <a:schemeClr val="tx1"/>
                          </a:solidFill>
                          <a:latin typeface="+mn-lt"/>
                        </a:rPr>
                        <a:t>9 (2.8%)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1.1%)</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1.8%)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dirty="0">
                          <a:solidFill>
                            <a:schemeClr val="tx1"/>
                          </a:solidFill>
                          <a:latin typeface="+mn-lt"/>
                        </a:rPr>
                        <a:t>3 (</a:t>
                      </a:r>
                      <a:r>
                        <a:rPr lang="en-US" sz="1300" b="1" i="0" u="none" strike="noStrike" dirty="0" smtClean="0">
                          <a:solidFill>
                            <a:schemeClr val="tx1"/>
                          </a:solidFill>
                          <a:latin typeface="+mn-lt"/>
                        </a:rPr>
                        <a:t>0.7%)</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98805">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98 </a:t>
                      </a:r>
                      <a:r>
                        <a:rPr lang="en-US" sz="1300" b="1" i="0" u="none" strike="noStrike" dirty="0">
                          <a:solidFill>
                            <a:schemeClr val="tx1"/>
                          </a:solidFill>
                          <a:latin typeface="+mn-lt"/>
                        </a:rPr>
                        <a:t>(</a:t>
                      </a:r>
                      <a:r>
                        <a:rPr lang="en-US" sz="1300" b="1" i="0" u="none" strike="noStrike" dirty="0" smtClean="0">
                          <a:solidFill>
                            <a:schemeClr val="tx1"/>
                          </a:solidFill>
                          <a:latin typeface="+mn-lt"/>
                        </a:rPr>
                        <a:t>23.6%)</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79 </a:t>
                      </a:r>
                      <a:r>
                        <a:rPr lang="en-US" sz="1300" b="1" i="0" u="none" strike="noStrike" dirty="0">
                          <a:solidFill>
                            <a:schemeClr val="tx1"/>
                          </a:solidFill>
                          <a:latin typeface="+mn-lt"/>
                        </a:rPr>
                        <a:t>(</a:t>
                      </a:r>
                      <a:r>
                        <a:rPr lang="en-US" sz="1300" b="1" i="0" u="none" strike="noStrike" dirty="0" smtClean="0">
                          <a:solidFill>
                            <a:schemeClr val="tx1"/>
                          </a:solidFill>
                          <a:latin typeface="+mn-lt"/>
                        </a:rPr>
                        <a:t>24.5%)</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35 </a:t>
                      </a:r>
                      <a:r>
                        <a:rPr lang="en-US" sz="1300" b="1" i="0" u="none" strike="noStrike" dirty="0">
                          <a:solidFill>
                            <a:schemeClr val="tx1"/>
                          </a:solidFill>
                          <a:latin typeface="+mn-lt"/>
                        </a:rPr>
                        <a:t>(</a:t>
                      </a:r>
                      <a:r>
                        <a:rPr lang="en-US" sz="1300" b="1" i="0" u="none" strike="noStrike" dirty="0" smtClean="0">
                          <a:solidFill>
                            <a:schemeClr val="tx1"/>
                          </a:solidFill>
                          <a:latin typeface="+mn-lt"/>
                        </a:rPr>
                        <a:t>13.3%)</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21 (</a:t>
                      </a:r>
                      <a:r>
                        <a:rPr lang="en-US" sz="1300" b="1" i="0" u="none" strike="noStrike" dirty="0" smtClean="0">
                          <a:solidFill>
                            <a:schemeClr val="tx1"/>
                          </a:solidFill>
                          <a:latin typeface="+mn-lt"/>
                        </a:rPr>
                        <a:t>12.9%)</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smtClean="0">
                          <a:solidFill>
                            <a:schemeClr val="tx1"/>
                          </a:solidFill>
                          <a:latin typeface="+mn-lt"/>
                        </a:rPr>
                        <a:t>93 </a:t>
                      </a:r>
                      <a:r>
                        <a:rPr lang="en-US" sz="1300" b="1" i="0" u="none" strike="noStrike" dirty="0">
                          <a:solidFill>
                            <a:schemeClr val="tx1"/>
                          </a:solidFill>
                          <a:latin typeface="+mn-lt"/>
                        </a:rPr>
                        <a:t>(</a:t>
                      </a:r>
                      <a:r>
                        <a:rPr lang="en-US" sz="1300" b="1" i="0" u="none" strike="noStrike" dirty="0" smtClean="0">
                          <a:solidFill>
                            <a:schemeClr val="tx1"/>
                          </a:solidFill>
                          <a:latin typeface="+mn-lt"/>
                        </a:rPr>
                        <a:t>21.8%)</a:t>
                      </a:r>
                      <a:endParaRPr lang="en-US" sz="1300" b="1" i="0" u="none" strike="noStrike" dirty="0">
                        <a:solidFill>
                          <a:schemeClr val="tx1"/>
                        </a:solidFill>
                        <a:latin typeface="+mn-lt"/>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Transplants</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January 1992 – June 2012)</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p:spPr>
        </p:pic>
        <p:sp>
          <p:nvSpPr>
            <p:cNvPr id="14" name="TextBox 13"/>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5" name="TextBox 14"/>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Multivariable Analysis</a:t>
            </a:r>
            <a:endParaRPr lang="en-US" sz="4000" dirty="0"/>
          </a:p>
        </p:txBody>
      </p:sp>
      <p:grpSp>
        <p:nvGrpSpPr>
          <p:cNvPr id="7" name="Group 6"/>
          <p:cNvGrpSpPr/>
          <p:nvPr/>
        </p:nvGrpSpPr>
        <p:grpSpPr>
          <a:xfrm>
            <a:off x="2" y="6146792"/>
            <a:ext cx="4715932" cy="711201"/>
            <a:chOff x="1" y="6067776"/>
            <a:chExt cx="4952999" cy="790224"/>
          </a:xfrm>
        </p:grpSpPr>
        <p:pic>
          <p:nvPicPr>
            <p:cNvPr id="8" name="Picture 7"/>
            <p:cNvPicPr>
              <a:picLocks noChangeAspect="1"/>
            </p:cNvPicPr>
            <p:nvPr/>
          </p:nvPicPr>
          <p:blipFill>
            <a:blip r:embed="rId3" cstate="print"/>
            <a:stretch>
              <a:fillRect/>
            </a:stretch>
          </p:blipFill>
          <p:spPr>
            <a:xfrm>
              <a:off x="1" y="6172200"/>
              <a:ext cx="4952999" cy="685800"/>
            </a:xfrm>
            <a:prstGeom prst="rect">
              <a:avLst/>
            </a:prstGeom>
          </p:spPr>
        </p:pic>
        <p:sp>
          <p:nvSpPr>
            <p:cNvPr id="10" name="TextBox 9"/>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3" name="TextBox 12"/>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685800"/>
          </a:xfrm>
        </p:spPr>
        <p:txBody>
          <a:bodyPr/>
          <a:lstStyle/>
          <a:p>
            <a:r>
              <a:rPr lang="en-US" sz="2600" dirty="0" smtClean="0"/>
              <a:t>Adult Heart-Lung Transplants </a:t>
            </a:r>
            <a:r>
              <a:rPr lang="en-US" sz="2000" dirty="0" smtClean="0"/>
              <a:t>(January 1995 – June 2011)</a:t>
            </a:r>
            <a:br>
              <a:rPr lang="en-US" sz="2000" dirty="0" smtClean="0"/>
            </a:br>
            <a:r>
              <a:rPr lang="en-US" sz="2400" dirty="0" smtClean="0"/>
              <a:t>Risk Factors For 1 Year </a:t>
            </a:r>
            <a:r>
              <a:rPr lang="en-US" sz="2400" dirty="0" smtClean="0"/>
              <a:t>Mortality</a:t>
            </a:r>
            <a:endParaRPr lang="en-US" sz="2400" dirty="0"/>
          </a:p>
        </p:txBody>
      </p:sp>
      <p:graphicFrame>
        <p:nvGraphicFramePr>
          <p:cNvPr id="10" name="Content Placeholder 9"/>
          <p:cNvGraphicFramePr>
            <a:graphicFrameLocks noGrp="1"/>
          </p:cNvGraphicFramePr>
          <p:nvPr>
            <p:ph idx="1"/>
          </p:nvPr>
        </p:nvGraphicFramePr>
        <p:xfrm>
          <a:off x="304800" y="1676400"/>
          <a:ext cx="8534398" cy="3036352"/>
        </p:xfrm>
        <a:graphic>
          <a:graphicData uri="http://schemas.openxmlformats.org/drawingml/2006/table">
            <a:tbl>
              <a:tblPr firstRow="1" bandRow="1">
                <a:tableStyleId>{C083E6E3-FA7D-4D7B-A595-EF9225AFEA82}</a:tableStyleId>
              </a:tblPr>
              <a:tblGrid>
                <a:gridCol w="4267200"/>
                <a:gridCol w="762000"/>
                <a:gridCol w="990600"/>
                <a:gridCol w="990599"/>
                <a:gridCol w="687293"/>
                <a:gridCol w="836706"/>
              </a:tblGrid>
              <a:tr h="682209">
                <a:tc>
                  <a:txBody>
                    <a:bodyPr/>
                    <a:lstStyle/>
                    <a:p>
                      <a:pPr algn="ctr" rtl="0" fontAlgn="t"/>
                      <a:r>
                        <a:rPr lang="en-US" sz="1600" b="1" i="1" dirty="0">
                          <a:solidFill>
                            <a:srgbClr val="FFFF00"/>
                          </a:solidFill>
                        </a:rPr>
                        <a:t>VARIABLE</a:t>
                      </a:r>
                      <a:endParaRPr lang="en-US" sz="1600" dirty="0"/>
                    </a:p>
                  </a:txBody>
                  <a:tcPr marL="45720" marR="0" marT="91440" marB="0">
                    <a:lnL>
                      <a:noFill/>
                    </a:lnL>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a:solidFill>
                            <a:srgbClr val="FFFF00"/>
                          </a:solidFill>
                        </a:rPr>
                        <a:t>N</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smtClean="0">
                          <a:solidFill>
                            <a:srgbClr val="FFFF00"/>
                          </a:solidFill>
                        </a:rPr>
                        <a:t>Hazard Ratio</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a:txBody>
                    <a:bodyPr/>
                    <a:lstStyle/>
                    <a:p>
                      <a:pPr algn="ctr" rtl="0" fontAlgn="t"/>
                      <a:r>
                        <a:rPr lang="en-US" sz="1600" b="1" i="1" dirty="0">
                          <a:solidFill>
                            <a:srgbClr val="FFFF00"/>
                          </a:solidFill>
                        </a:rPr>
                        <a:t>P-value</a:t>
                      </a:r>
                      <a:endParaRPr lang="en-US" sz="1600" dirty="0"/>
                    </a:p>
                  </a:txBody>
                  <a:tcPr marL="0" marR="0" marT="91440" marB="0">
                    <a:lnT w="12700" cmpd="sng">
                      <a:noFill/>
                    </a:lnT>
                    <a:lnB w="12700" cap="flat" cmpd="sng" algn="ctr">
                      <a:solidFill>
                        <a:srgbClr val="FFFF00"/>
                      </a:solidFill>
                      <a:prstDash val="solid"/>
                      <a:round/>
                      <a:headEnd type="none" w="med" len="med"/>
                      <a:tailEnd type="none" w="med" len="med"/>
                    </a:lnB>
                    <a:solidFill>
                      <a:schemeClr val="bg2"/>
                    </a:solidFill>
                  </a:tcPr>
                </a:tc>
                <a:tc gridSpan="2">
                  <a:txBody>
                    <a:bodyPr/>
                    <a:lstStyle/>
                    <a:p>
                      <a:pPr algn="ctr" rtl="0" fontAlgn="t"/>
                      <a:r>
                        <a:rPr lang="en-US" sz="1600" b="1" i="1" dirty="0">
                          <a:solidFill>
                            <a:srgbClr val="FFFF00"/>
                          </a:solidFill>
                        </a:rPr>
                        <a:t>95% Confidence Interval</a:t>
                      </a:r>
                      <a:endParaRPr lang="en-US" sz="1600" dirty="0"/>
                    </a:p>
                  </a:txBody>
                  <a:tcPr marL="0" marR="0" marT="91440" marB="0">
                    <a:lnR>
                      <a:noFill/>
                    </a:lnR>
                    <a:lnT w="12700" cmpd="sng">
                      <a:noFill/>
                    </a:lnT>
                    <a:lnB w="12700" cap="flat" cmpd="sng" algn="ctr">
                      <a:solidFill>
                        <a:srgbClr val="FFFF00"/>
                      </a:solidFill>
                      <a:prstDash val="solid"/>
                      <a:round/>
                      <a:headEnd type="none" w="med" len="med"/>
                      <a:tailEnd type="none" w="med" len="med"/>
                    </a:lnB>
                    <a:solidFill>
                      <a:schemeClr val="bg2"/>
                    </a:solidFill>
                  </a:tcPr>
                </a:tc>
                <a:tc hMerge="1">
                  <a:txBody>
                    <a:bodyPr/>
                    <a:lstStyle/>
                    <a:p>
                      <a:endParaRPr lang="en-US"/>
                    </a:p>
                  </a:txBody>
                  <a:tcPr/>
                </a:tc>
              </a:tr>
              <a:tr h="553348">
                <a:tc>
                  <a:txBody>
                    <a:bodyPr/>
                    <a:lstStyle/>
                    <a:p>
                      <a:pPr rtl="0"/>
                      <a:r>
                        <a:rPr lang="en-US" sz="1600" b="1" dirty="0" smtClean="0"/>
                        <a:t>Diagnosis:</a:t>
                      </a:r>
                      <a:r>
                        <a:rPr lang="en-US" sz="1600" b="1" baseline="0" dirty="0" smtClean="0"/>
                        <a:t> IPAH vs. Other*</a:t>
                      </a:r>
                      <a:endParaRPr lang="en-US" sz="1600" dirty="0"/>
                    </a:p>
                  </a:txBody>
                  <a:tcPr marL="45720" marR="0" marT="0" marB="0" anchor="ctr">
                    <a:lnL>
                      <a:noFill/>
                    </a:lnL>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446</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0.78</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ctr" fontAlgn="t"/>
                      <a:r>
                        <a:rPr lang="en-US" sz="1600" b="1" i="0" u="none" strike="noStrike" dirty="0" smtClean="0">
                          <a:solidFill>
                            <a:schemeClr val="tx1"/>
                          </a:solidFill>
                          <a:latin typeface="Arial"/>
                        </a:rPr>
                        <a:t>0.0171</a:t>
                      </a:r>
                      <a:endParaRPr lang="en-US" sz="1600" b="1" i="0" u="none" strike="noStrike" dirty="0">
                        <a:solidFill>
                          <a:schemeClr val="tx1"/>
                        </a:solidFill>
                        <a:latin typeface="Arial"/>
                      </a:endParaRPr>
                    </a:p>
                  </a:txBody>
                  <a:tcPr marL="9525" marR="9525"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r" fontAlgn="t"/>
                      <a:r>
                        <a:rPr lang="en-US" sz="1600" b="1" i="0" u="none" strike="noStrike" dirty="0" smtClean="0">
                          <a:solidFill>
                            <a:schemeClr val="tx1"/>
                          </a:solidFill>
                          <a:latin typeface="Arial"/>
                        </a:rPr>
                        <a:t>0.63 -</a:t>
                      </a:r>
                      <a:endParaRPr lang="en-US" sz="1600" b="1" i="0" u="none" strike="noStrike" dirty="0">
                        <a:solidFill>
                          <a:schemeClr val="tx1"/>
                        </a:solidFill>
                        <a:latin typeface="Arial"/>
                      </a:endParaRPr>
                    </a:p>
                  </a:txBody>
                  <a:tcPr marL="45720" marR="45720" marT="9525" marB="0" anchor="ctr">
                    <a:lnT w="12700" cap="flat" cmpd="sng" algn="ctr">
                      <a:solidFill>
                        <a:srgbClr val="FFFF00"/>
                      </a:solidFill>
                      <a:prstDash val="solid"/>
                      <a:round/>
                      <a:headEnd type="none" w="med" len="med"/>
                      <a:tailEnd type="none" w="med" len="med"/>
                    </a:lnT>
                    <a:solidFill>
                      <a:schemeClr val="bg2"/>
                    </a:solidFill>
                  </a:tcPr>
                </a:tc>
                <a:tc>
                  <a:txBody>
                    <a:bodyPr/>
                    <a:lstStyle/>
                    <a:p>
                      <a:pPr algn="l" fontAlgn="t"/>
                      <a:r>
                        <a:rPr lang="en-US" sz="1500" b="1" i="0" u="none" strike="noStrike" dirty="0" smtClean="0">
                          <a:solidFill>
                            <a:schemeClr val="tx1"/>
                          </a:solidFill>
                          <a:latin typeface="Arial"/>
                        </a:rPr>
                        <a:t>0.96</a:t>
                      </a:r>
                      <a:endParaRPr lang="en-US" sz="1500" b="1" i="0" u="none" strike="noStrike" dirty="0">
                        <a:solidFill>
                          <a:schemeClr val="tx1"/>
                        </a:solidFill>
                        <a:latin typeface="Arial"/>
                      </a:endParaRPr>
                    </a:p>
                  </a:txBody>
                  <a:tcPr marL="45720" marR="45720" marT="9525" marB="0" anchor="ctr">
                    <a:lnR>
                      <a:noFill/>
                    </a:lnR>
                    <a:lnT w="12700" cap="flat" cmpd="sng" algn="ctr">
                      <a:solidFill>
                        <a:srgbClr val="FFFF00"/>
                      </a:solidFill>
                      <a:prstDash val="solid"/>
                      <a:round/>
                      <a:headEnd type="none" w="med" len="med"/>
                      <a:tailEnd type="none" w="med" len="med"/>
                    </a:lnT>
                    <a:solidFill>
                      <a:schemeClr val="bg2"/>
                    </a:solidFill>
                  </a:tcPr>
                </a:tc>
              </a:tr>
              <a:tr h="553348">
                <a:tc gridSpan="6">
                  <a:txBody>
                    <a:bodyPr/>
                    <a:lstStyle/>
                    <a:p>
                      <a:pPr marL="0" algn="l" defTabSz="914400" rtl="0" eaLnBrk="1" fontAlgn="t" latinLnBrk="0" hangingPunct="1"/>
                      <a:r>
                        <a:rPr lang="en-US" sz="1600" b="1" i="1" kern="1200" dirty="0" smtClean="0">
                          <a:solidFill>
                            <a:srgbClr val="FFFF00"/>
                          </a:solidFill>
                          <a:latin typeface="+mn-lt"/>
                          <a:ea typeface="+mn-ea"/>
                          <a:cs typeface="+mn-cs"/>
                        </a:rPr>
                        <a:t>          Continuous factors (see figures)</a:t>
                      </a:r>
                      <a:endParaRPr lang="en-US" sz="1600" b="1" i="1" kern="1200" dirty="0">
                        <a:solidFill>
                          <a:srgbClr val="FFFF00"/>
                        </a:solidFill>
                        <a:latin typeface="+mn-lt"/>
                        <a:ea typeface="+mn-ea"/>
                        <a:cs typeface="+mn-cs"/>
                      </a:endParaRPr>
                    </a:p>
                  </a:txBody>
                  <a:tcPr marL="45720" marR="0" marT="0" marB="0" anchor="ctr">
                    <a:lnL>
                      <a:noFill/>
                    </a:lnL>
                    <a:lnR>
                      <a:noFill/>
                    </a:ln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B w="12700" cap="flat" cmpd="sng" algn="ctr">
                      <a:noFill/>
                      <a:prstDash val="solid"/>
                      <a:round/>
                      <a:headEnd type="none" w="med" len="med"/>
                      <a:tailEnd type="none" w="med" len="med"/>
                    </a:lnB>
                    <a:solidFill>
                      <a:schemeClr val="bg2"/>
                    </a:solidFill>
                  </a:tcPr>
                </a:tc>
                <a:tc hMerge="1">
                  <a:txBody>
                    <a:bodyPr/>
                    <a:lstStyle/>
                    <a:p>
                      <a:pPr algn="r" fontAlgn="t"/>
                      <a:endParaRPr lang="en-US" sz="1500" b="1" i="0" u="none" strike="noStrike" dirty="0">
                        <a:solidFill>
                          <a:schemeClr val="tx1"/>
                        </a:solidFill>
                        <a:latin typeface="Arial"/>
                      </a:endParaRPr>
                    </a:p>
                  </a:txBody>
                  <a:tcPr marL="45720" marR="45720" marT="9525" marB="0" anchor="ctr">
                    <a:lnB w="12700" cap="flat" cmpd="sng" algn="ctr">
                      <a:noFill/>
                      <a:prstDash val="solid"/>
                      <a:round/>
                      <a:headEnd type="none" w="med" len="med"/>
                      <a:tailEnd type="none" w="med" len="med"/>
                    </a:lnB>
                    <a:solidFill>
                      <a:schemeClr val="bg2"/>
                    </a:solidFill>
                  </a:tcPr>
                </a:tc>
                <a:tc hMerge="1">
                  <a:txBody>
                    <a:bodyPr/>
                    <a:lstStyle/>
                    <a:p>
                      <a:pPr algn="l" fontAlgn="t"/>
                      <a:endParaRPr lang="en-US" sz="1500" b="1" i="0" u="none" strike="noStrike" dirty="0">
                        <a:solidFill>
                          <a:schemeClr val="tx1"/>
                        </a:solidFill>
                        <a:latin typeface="Arial"/>
                      </a:endParaRPr>
                    </a:p>
                  </a:txBody>
                  <a:tcPr marL="45720" marR="45720" marT="9525" marB="0" anchor="ctr">
                    <a:lnR>
                      <a:noFill/>
                    </a:lnR>
                    <a:lnB w="12700" cap="flat" cmpd="sng" algn="ctr">
                      <a:noFill/>
                      <a:prstDash val="solid"/>
                      <a:round/>
                      <a:headEnd type="none" w="med" len="med"/>
                      <a:tailEnd type="none" w="med" len="med"/>
                    </a:lnB>
                    <a:solidFill>
                      <a:schemeClr val="bg2"/>
                    </a:solidFill>
                  </a:tcPr>
                </a:tc>
              </a:tr>
              <a:tr h="553348">
                <a:tc grid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Donor age</a:t>
                      </a:r>
                    </a:p>
                  </a:txBody>
                  <a:tcPr marL="45720" marR="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r" fontAlgn="t"/>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l" fontAlgn="t"/>
                      <a:endParaRPr lang="en-US" sz="1500" b="1" i="0" u="none" strike="noStrike" dirty="0">
                        <a:solidFill>
                          <a:schemeClr val="tx1"/>
                        </a:solidFill>
                        <a:latin typeface="Arial"/>
                      </a:endParaRPr>
                    </a:p>
                  </a:txBody>
                  <a:tcPr marL="45720" marR="45720" marT="9525" marB="0"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r>
              <a:tr h="553348">
                <a:tc gridSpan="6">
                  <a:txBody>
                    <a:bodyPr/>
                    <a:lstStyle/>
                    <a:p>
                      <a:pPr rtl="0" fontAlgn="t"/>
                      <a:r>
                        <a:rPr lang="en-US" sz="1600" b="1" dirty="0" smtClean="0">
                          <a:ln>
                            <a:noFill/>
                          </a:ln>
                        </a:rPr>
                        <a:t>Transplant center</a:t>
                      </a:r>
                      <a:r>
                        <a:rPr lang="en-US" sz="1600" b="1" baseline="0" dirty="0" smtClean="0">
                          <a:ln>
                            <a:noFill/>
                          </a:ln>
                        </a:rPr>
                        <a:t> volume (borderline)</a:t>
                      </a:r>
                      <a:endParaRPr lang="en-US" sz="1600" b="1" dirty="0">
                        <a:ln>
                          <a:noFill/>
                        </a:ln>
                      </a:endParaRPr>
                    </a:p>
                  </a:txBody>
                  <a:tcPr marL="45720" marR="0" marT="0" marB="0" anchor="ctr">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ctr" fontAlgn="t"/>
                      <a:endParaRPr lang="en-US" sz="1500" b="1" i="0" u="none" strike="noStrike" dirty="0">
                        <a:solidFill>
                          <a:schemeClr val="tx1"/>
                        </a:solidFill>
                        <a:latin typeface="Arial"/>
                      </a:endParaRPr>
                    </a:p>
                  </a:txBody>
                  <a:tcPr marL="9525" marR="9525"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r" fontAlgn="t"/>
                      <a:endParaRPr lang="en-US" sz="1500" b="1" i="0" u="none" strike="noStrike" dirty="0">
                        <a:solidFill>
                          <a:schemeClr val="tx1"/>
                        </a:solidFill>
                        <a:latin typeface="Arial"/>
                      </a:endParaRPr>
                    </a:p>
                  </a:txBody>
                  <a:tcPr marL="45720" marR="45720" marT="9525"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c hMerge="1">
                  <a:txBody>
                    <a:bodyPr/>
                    <a:lstStyle/>
                    <a:p>
                      <a:pPr algn="l" fontAlgn="t"/>
                      <a:endParaRPr lang="en-US" sz="1500" b="1" i="0" u="none" strike="noStrike" dirty="0">
                        <a:solidFill>
                          <a:schemeClr val="tx1"/>
                        </a:solidFill>
                        <a:latin typeface="Arial"/>
                      </a:endParaRPr>
                    </a:p>
                  </a:txBody>
                  <a:tcPr marL="45720" marR="45720" marT="9525" marB="0" anchor="ctr">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2"/>
                    </a:solidFill>
                  </a:tcPr>
                </a:tc>
              </a:tr>
            </a:tbl>
          </a:graphicData>
        </a:graphic>
      </p:graphicFrame>
      <p:sp>
        <p:nvSpPr>
          <p:cNvPr id="9" name="TextBox 8"/>
          <p:cNvSpPr txBox="1"/>
          <p:nvPr/>
        </p:nvSpPr>
        <p:spPr>
          <a:xfrm>
            <a:off x="3886200" y="5638800"/>
            <a:ext cx="1524000" cy="461665"/>
          </a:xfrm>
          <a:prstGeom prst="rect">
            <a:avLst/>
          </a:prstGeom>
          <a:noFill/>
        </p:spPr>
        <p:txBody>
          <a:bodyPr wrap="square" rtlCol="0">
            <a:spAutoFit/>
          </a:bodyPr>
          <a:lstStyle/>
          <a:p>
            <a:pPr algn="ctr"/>
            <a:r>
              <a:rPr lang="en-US" sz="2400" b="1" dirty="0" smtClean="0">
                <a:solidFill>
                  <a:srgbClr val="FFFF00"/>
                </a:solidFill>
              </a:rPr>
              <a:t>N = 1,681</a:t>
            </a:r>
            <a:endParaRPr lang="en-US" sz="2400" b="1" dirty="0">
              <a:solidFill>
                <a:srgbClr val="FFFF00"/>
              </a:solidFill>
            </a:endParaRPr>
          </a:p>
        </p:txBody>
      </p:sp>
      <p:sp>
        <p:nvSpPr>
          <p:cNvPr id="11" name="TextBox 10"/>
          <p:cNvSpPr txBox="1"/>
          <p:nvPr/>
        </p:nvSpPr>
        <p:spPr>
          <a:xfrm>
            <a:off x="5486400" y="6019800"/>
            <a:ext cx="3276600" cy="492443"/>
          </a:xfrm>
          <a:prstGeom prst="rect">
            <a:avLst/>
          </a:prstGeom>
          <a:noFill/>
        </p:spPr>
        <p:txBody>
          <a:bodyPr wrap="square" rtlCol="0">
            <a:spAutoFit/>
          </a:bodyPr>
          <a:lstStyle/>
          <a:p>
            <a:r>
              <a:rPr lang="en-US" sz="1300" b="1" dirty="0" smtClean="0"/>
              <a:t>* Other = All diagnoses other than IPAH and Congenital</a:t>
            </a:r>
            <a:endParaRPr lang="en-US" sz="1300" b="1" dirty="0"/>
          </a:p>
        </p:txBody>
      </p:sp>
      <p:grpSp>
        <p:nvGrpSpPr>
          <p:cNvPr id="12" name="Group 11"/>
          <p:cNvGrpSpPr/>
          <p:nvPr/>
        </p:nvGrpSpPr>
        <p:grpSpPr>
          <a:xfrm>
            <a:off x="2" y="6146792"/>
            <a:ext cx="4715932" cy="711201"/>
            <a:chOff x="1" y="6067776"/>
            <a:chExt cx="4952999" cy="790224"/>
          </a:xfrm>
        </p:grpSpPr>
        <p:pic>
          <p:nvPicPr>
            <p:cNvPr id="13" name="Picture 12"/>
            <p:cNvPicPr>
              <a:picLocks noChangeAspect="1"/>
            </p:cNvPicPr>
            <p:nvPr/>
          </p:nvPicPr>
          <p:blipFill>
            <a:blip r:embed="rId3"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 </a:t>
            </a:r>
            <a:r>
              <a:rPr lang="en-US" sz="2000" dirty="0" smtClean="0"/>
              <a:t>(January 1995 – June 2011)</a:t>
            </a:r>
            <a:r>
              <a:rPr lang="en-US" sz="2300" dirty="0" smtClean="0"/>
              <a:t/>
            </a:r>
            <a:br>
              <a:rPr lang="en-US" sz="2300" dirty="0" smtClean="0"/>
            </a:br>
            <a:r>
              <a:rPr lang="en-US" sz="2300" dirty="0" smtClean="0"/>
              <a:t> </a:t>
            </a:r>
            <a:r>
              <a:rPr lang="en-US" sz="2400" dirty="0" smtClean="0"/>
              <a:t>Risk Factors For 1 Year Mortality </a:t>
            </a:r>
            <a:r>
              <a:rPr lang="en-US" sz="2400" dirty="0" smtClean="0"/>
              <a:t>with 95% Confidence Limits </a:t>
            </a:r>
            <a:r>
              <a:rPr lang="en-US" sz="2400" dirty="0" smtClean="0"/>
              <a:t/>
            </a:r>
            <a:br>
              <a:rPr lang="en-US" sz="2400" dirty="0" smtClean="0"/>
            </a:br>
            <a:r>
              <a:rPr lang="en-US" sz="2400" dirty="0" smtClean="0">
                <a:solidFill>
                  <a:srgbClr val="FFFF00"/>
                </a:solidFill>
              </a:rPr>
              <a:t>Donor Age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0.0195</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066800"/>
          </a:xfrm>
        </p:spPr>
        <p:txBody>
          <a:bodyPr/>
          <a:lstStyle/>
          <a:p>
            <a:r>
              <a:rPr lang="en-US" sz="2600" dirty="0" smtClean="0"/>
              <a:t>Adult Heart-Lung Transplants </a:t>
            </a:r>
            <a:r>
              <a:rPr lang="en-US" sz="2000" dirty="0" smtClean="0"/>
              <a:t>(January 1995 – June 2011)</a:t>
            </a:r>
            <a:r>
              <a:rPr lang="en-US" sz="2300" dirty="0" smtClean="0"/>
              <a:t/>
            </a:r>
            <a:br>
              <a:rPr lang="en-US" sz="2300" dirty="0" smtClean="0"/>
            </a:br>
            <a:r>
              <a:rPr lang="en-US" sz="2300" dirty="0" smtClean="0"/>
              <a:t> </a:t>
            </a:r>
            <a:r>
              <a:rPr lang="en-US" sz="2400" dirty="0" smtClean="0"/>
              <a:t>Risk Factors For 1 Year Mortality </a:t>
            </a:r>
            <a:r>
              <a:rPr lang="en-US" sz="2400" dirty="0" smtClean="0"/>
              <a:t>with 95% Confidence Limits </a:t>
            </a:r>
            <a:r>
              <a:rPr lang="en-US" sz="2400" dirty="0" smtClean="0"/>
              <a:t/>
            </a:r>
            <a:br>
              <a:rPr lang="en-US" sz="2400" dirty="0" smtClean="0"/>
            </a:br>
            <a:r>
              <a:rPr lang="en-US" sz="2400" dirty="0" smtClean="0">
                <a:solidFill>
                  <a:srgbClr val="FFFF00"/>
                </a:solidFill>
              </a:rPr>
              <a:t>Transplant Center Volume</a:t>
            </a:r>
            <a:endParaRPr lang="en-US" sz="24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6400800" y="1981200"/>
            <a:ext cx="1828800" cy="323165"/>
          </a:xfrm>
          <a:prstGeom prst="rect">
            <a:avLst/>
          </a:prstGeom>
          <a:noFill/>
        </p:spPr>
        <p:txBody>
          <a:bodyPr wrap="square" rtlCol="0">
            <a:spAutoFit/>
          </a:bodyPr>
          <a:lstStyle/>
          <a:p>
            <a:r>
              <a:rPr lang="en-US" sz="1500" b="1" dirty="0" smtClean="0">
                <a:solidFill>
                  <a:srgbClr val="FFFF00"/>
                </a:solidFill>
              </a:rPr>
              <a:t>p = 0.0519</a:t>
            </a:r>
            <a:endParaRPr lang="en-US" sz="1500" b="1" dirty="0">
              <a:solidFill>
                <a:srgbClr val="FFFF00"/>
              </a:solidFill>
            </a:endParaRPr>
          </a:p>
        </p:txBody>
      </p:sp>
      <p:grpSp>
        <p:nvGrpSpPr>
          <p:cNvPr id="10" name="Group 9"/>
          <p:cNvGrpSpPr/>
          <p:nvPr/>
        </p:nvGrpSpPr>
        <p:grpSpPr>
          <a:xfrm>
            <a:off x="2" y="6146792"/>
            <a:ext cx="4715932" cy="711201"/>
            <a:chOff x="1" y="6067776"/>
            <a:chExt cx="4952999" cy="790224"/>
          </a:xfrm>
        </p:grpSpPr>
        <p:pic>
          <p:nvPicPr>
            <p:cNvPr id="11" name="Picture 10"/>
            <p:cNvPicPr>
              <a:picLocks noChangeAspect="1"/>
            </p:cNvPicPr>
            <p:nvPr/>
          </p:nvPicPr>
          <p:blipFill>
            <a:blip r:embed="rId4" cstate="print"/>
            <a:stretch>
              <a:fillRect/>
            </a:stretch>
          </p:blipFill>
          <p:spPr>
            <a:xfrm>
              <a:off x="1" y="6172200"/>
              <a:ext cx="4952999" cy="685800"/>
            </a:xfrm>
            <a:prstGeom prst="rect">
              <a:avLst/>
            </a:prstGeom>
          </p:spPr>
        </p:pic>
        <p:sp>
          <p:nvSpPr>
            <p:cNvPr id="12" name="TextBox 11"/>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t>Adult Heart-Lung Transplants</a:t>
            </a:r>
            <a:br>
              <a:rPr lang="en-US" sz="2600" dirty="0" smtClean="0"/>
            </a:br>
            <a:r>
              <a:rPr lang="en-US" sz="2400" dirty="0" smtClean="0"/>
              <a:t>Diagnosis </a:t>
            </a:r>
            <a:r>
              <a:rPr lang="en-US" sz="2000" dirty="0" smtClean="0"/>
              <a:t>(Transplants: January 1982 – June 2012)</a:t>
            </a:r>
            <a:endParaRPr lang="en-US" sz="2000" dirty="0"/>
          </a:p>
        </p:txBody>
      </p:sp>
      <p:graphicFrame>
        <p:nvGraphicFramePr>
          <p:cNvPr id="11" name="Content Placeholder 10">
            <a:hlinkClick r:id="rId3"/>
          </p:cNvPr>
          <p:cNvGraphicFramePr>
            <a:graphicFrameLocks noGrp="1"/>
          </p:cNvGraphicFramePr>
          <p:nvPr>
            <p:ph idx="1"/>
          </p:nvPr>
        </p:nvGraphicFramePr>
        <p:xfrm>
          <a:off x="1676400" y="1295400"/>
          <a:ext cx="5715000" cy="4571994"/>
        </p:xfrm>
        <a:graphic>
          <a:graphicData uri="http://schemas.openxmlformats.org/drawingml/2006/table">
            <a:tbl>
              <a:tblPr bandRow="1">
                <a:tableStyleId>{5C22544A-7EE6-4342-B048-85BDC9FD1C3A}</a:tableStyleId>
              </a:tblPr>
              <a:tblGrid>
                <a:gridCol w="3962400"/>
                <a:gridCol w="1752600"/>
              </a:tblGrid>
              <a:tr h="326571">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t"/>
                      <a:r>
                        <a:rPr lang="en-US" sz="1600" b="1" dirty="0">
                          <a:solidFill>
                            <a:srgbClr val="FFFF00"/>
                          </a:solidFill>
                        </a:rPr>
                        <a:t>N  (%)</a:t>
                      </a:r>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Congenital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1,154 </a:t>
                      </a:r>
                      <a:r>
                        <a:rPr lang="en-US" sz="1400" b="1" i="0" u="none" strike="noStrike" dirty="0">
                          <a:solidFill>
                            <a:schemeClr val="tx1"/>
                          </a:solidFill>
                          <a:latin typeface="+mn-lt"/>
                        </a:rPr>
                        <a:t>(</a:t>
                      </a:r>
                      <a:r>
                        <a:rPr lang="en-US" sz="1400" b="1" i="0" u="none" strike="noStrike" dirty="0" smtClean="0">
                          <a:solidFill>
                            <a:schemeClr val="tx1"/>
                          </a:solidFill>
                          <a:latin typeface="+mn-lt"/>
                        </a:rPr>
                        <a:t>35.6%)</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smtClean="0">
                          <a:solidFill>
                            <a:schemeClr val="tx1"/>
                          </a:solidFill>
                        </a:rPr>
                        <a:t>Idiopathic</a:t>
                      </a:r>
                      <a:r>
                        <a:rPr lang="en-US" sz="1400" b="1" baseline="0" dirty="0" smtClean="0">
                          <a:solidFill>
                            <a:schemeClr val="tx1"/>
                          </a:solidFill>
                        </a:rPr>
                        <a:t> Pulmonary </a:t>
                      </a:r>
                      <a:r>
                        <a:rPr lang="en-US" sz="1400" b="1" dirty="0" smtClean="0">
                          <a:solidFill>
                            <a:schemeClr val="tx1"/>
                          </a:solidFill>
                        </a:rPr>
                        <a:t>Arterial Hypertension</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smtClean="0">
                          <a:solidFill>
                            <a:schemeClr val="tx1"/>
                          </a:solidFill>
                          <a:latin typeface="+mn-lt"/>
                        </a:rPr>
                        <a:t>890 </a:t>
                      </a:r>
                      <a:r>
                        <a:rPr lang="en-US" sz="1400" b="1" i="0" u="none" strike="noStrike" dirty="0">
                          <a:solidFill>
                            <a:schemeClr val="tx1"/>
                          </a:solidFill>
                          <a:latin typeface="+mn-lt"/>
                        </a:rPr>
                        <a:t>(</a:t>
                      </a:r>
                      <a:r>
                        <a:rPr lang="en-US" sz="1400" b="1" i="0" u="none" strike="noStrike" dirty="0" smtClean="0">
                          <a:solidFill>
                            <a:schemeClr val="tx1"/>
                          </a:solidFill>
                          <a:latin typeface="+mn-lt"/>
                        </a:rPr>
                        <a:t>27.5%)</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Cystic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453 </a:t>
                      </a:r>
                      <a:r>
                        <a:rPr lang="en-US" sz="1400" b="1" i="0" u="none" strike="noStrike" dirty="0">
                          <a:solidFill>
                            <a:schemeClr val="tx1"/>
                          </a:solidFill>
                          <a:latin typeface="+mn-lt"/>
                        </a:rPr>
                        <a:t>(</a:t>
                      </a:r>
                      <a:r>
                        <a:rPr lang="en-US" sz="1400" b="1" i="0" u="none" strike="noStrike" dirty="0" smtClean="0">
                          <a:solidFill>
                            <a:schemeClr val="tx1"/>
                          </a:solidFill>
                          <a:latin typeface="+mn-lt"/>
                        </a:rPr>
                        <a:t>14.0%)</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Acquired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smtClean="0">
                          <a:solidFill>
                            <a:schemeClr val="tx1"/>
                          </a:solidFill>
                          <a:latin typeface="+mn-lt"/>
                        </a:rPr>
                        <a:t>165 (5.1%)</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COPD/Emphysema</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136 (4.2</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Idiopathic Pulmonary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smtClean="0">
                          <a:solidFill>
                            <a:schemeClr val="tx1"/>
                          </a:solidFill>
                          <a:latin typeface="+mn-lt"/>
                        </a:rPr>
                        <a:t>119 (3.7%)</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Alpha-1</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61 </a:t>
                      </a:r>
                      <a:r>
                        <a:rPr lang="en-US" sz="1400" b="1" i="0" u="none" strike="noStrike" dirty="0" smtClean="0">
                          <a:solidFill>
                            <a:schemeClr val="tx1"/>
                          </a:solidFill>
                          <a:latin typeface="+mn-lt"/>
                        </a:rPr>
                        <a:t>(1.9</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Sarcoidosis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smtClean="0">
                          <a:solidFill>
                            <a:schemeClr val="tx1"/>
                          </a:solidFill>
                          <a:latin typeface="+mn-lt"/>
                        </a:rPr>
                        <a:t>54 (1.7%)</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Re-Transplant: Not Obliterative 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37 (1.1</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dirty="0">
                          <a:solidFill>
                            <a:schemeClr val="tx1"/>
                          </a:solidFill>
                        </a:rPr>
                        <a:t>Re-Transplant: Obliterative 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22 </a:t>
                      </a:r>
                      <a:r>
                        <a:rPr lang="en-US" sz="1400" b="1" i="0" u="none" strike="noStrike" dirty="0" smtClean="0">
                          <a:solidFill>
                            <a:schemeClr val="tx1"/>
                          </a:solidFill>
                          <a:latin typeface="+mn-lt"/>
                        </a:rPr>
                        <a:t>(0.7</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Bronchiectasis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30 </a:t>
                      </a:r>
                      <a:r>
                        <a:rPr lang="en-US" sz="1400" b="1" i="0" u="none" strike="noStrike" dirty="0" smtClean="0">
                          <a:solidFill>
                            <a:schemeClr val="tx1"/>
                          </a:solidFill>
                          <a:latin typeface="+mn-lt"/>
                        </a:rPr>
                        <a:t>(0.9</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26571">
                <a:tc>
                  <a:txBody>
                    <a:bodyPr/>
                    <a:lstStyle/>
                    <a:p>
                      <a:pPr rtl="0" fontAlgn="t"/>
                      <a:r>
                        <a:rPr lang="en-US" sz="1400" b="1">
                          <a:solidFill>
                            <a:schemeClr val="tx1"/>
                          </a:solidFill>
                        </a:rPr>
                        <a:t>Obliterative Bronchiolitis (not Re-Transplant)</a:t>
                      </a:r>
                      <a:endParaRPr lang="en-US">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24 </a:t>
                      </a:r>
                      <a:r>
                        <a:rPr lang="en-US" sz="1400" b="1" i="0" u="none" strike="noStrike" dirty="0" smtClean="0">
                          <a:solidFill>
                            <a:schemeClr val="tx1"/>
                          </a:solidFill>
                          <a:latin typeface="+mn-lt"/>
                        </a:rPr>
                        <a:t>(0.7%)</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26571">
                <a:tc>
                  <a:txBody>
                    <a:bodyPr/>
                    <a:lstStyle/>
                    <a:p>
                      <a:pPr rtl="0" fontAlgn="t"/>
                      <a:r>
                        <a:rPr lang="en-US" sz="1400" b="1" dirty="0">
                          <a:solidFill>
                            <a:schemeClr val="tx1"/>
                          </a:solidFill>
                        </a:rPr>
                        <a:t>Other</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96 (3.0%)</a:t>
                      </a:r>
                      <a:endParaRPr lang="en-US" sz="1400" b="1" i="0" u="none" strike="noStrike" dirty="0">
                        <a:solidFill>
                          <a:schemeClr val="tx1"/>
                        </a:solidFill>
                        <a:latin typeface="+mn-lt"/>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r>
            </a:tbl>
          </a:graphicData>
        </a:graphic>
      </p:graphicFrame>
      <p:grpSp>
        <p:nvGrpSpPr>
          <p:cNvPr id="8" name="Group 7"/>
          <p:cNvGrpSpPr/>
          <p:nvPr/>
        </p:nvGrpSpPr>
        <p:grpSpPr>
          <a:xfrm>
            <a:off x="2" y="6146792"/>
            <a:ext cx="4715932" cy="711201"/>
            <a:chOff x="1" y="6067776"/>
            <a:chExt cx="4952999" cy="790224"/>
          </a:xfrm>
        </p:grpSpPr>
        <p:pic>
          <p:nvPicPr>
            <p:cNvPr id="10" name="Picture 9"/>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Diagnosis by Era </a:t>
            </a:r>
            <a:r>
              <a:rPr lang="en-US" sz="2000" dirty="0" smtClean="0"/>
              <a:t>(Transplants: January 1982 – June 2012)</a:t>
            </a:r>
            <a:endParaRPr lang="en-US" sz="2000" dirty="0"/>
          </a:p>
        </p:txBody>
      </p:sp>
      <p:graphicFrame>
        <p:nvGraphicFramePr>
          <p:cNvPr id="10" name="Content Placeholder 9"/>
          <p:cNvGraphicFramePr>
            <a:graphicFrameLocks noGrp="1"/>
          </p:cNvGraphicFramePr>
          <p:nvPr>
            <p:ph idx="1"/>
          </p:nvPr>
        </p:nvGraphicFramePr>
        <p:xfrm>
          <a:off x="381000" y="1066800"/>
          <a:ext cx="83820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334000" y="6096000"/>
            <a:ext cx="3505200" cy="461665"/>
          </a:xfrm>
          <a:prstGeom prst="rect">
            <a:avLst/>
          </a:prstGeom>
          <a:noFill/>
        </p:spPr>
        <p:txBody>
          <a:bodyPr wrap="square" rtlCol="0">
            <a:spAutoFit/>
          </a:bodyPr>
          <a:lstStyle/>
          <a:p>
            <a:r>
              <a:rPr lang="en-US" sz="1200" b="1" dirty="0" smtClean="0">
                <a:solidFill>
                  <a:srgbClr val="FFFF00"/>
                </a:solidFill>
              </a:rPr>
              <a:t>NOTE: “Other” includes OB (non-Re-</a:t>
            </a:r>
            <a:r>
              <a:rPr lang="en-US" sz="1200" b="1" dirty="0" err="1" smtClean="0">
                <a:solidFill>
                  <a:srgbClr val="FFFF00"/>
                </a:solidFill>
              </a:rPr>
              <a:t>Tx</a:t>
            </a:r>
            <a:r>
              <a:rPr lang="en-US" sz="1200" b="1" dirty="0" smtClean="0">
                <a:solidFill>
                  <a:srgbClr val="FFFF00"/>
                </a:solidFill>
              </a:rPr>
              <a:t>) and Bronchiectasis.</a:t>
            </a:r>
          </a:p>
        </p:txBody>
      </p:sp>
      <p:grpSp>
        <p:nvGrpSpPr>
          <p:cNvPr id="15" name="Group 14"/>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p:spPr>
        </p:pic>
        <p:sp>
          <p:nvSpPr>
            <p:cNvPr id="17" name="TextBox 16"/>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8" name="TextBox 17"/>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br>
              <a:rPr lang="en-US" sz="2600" dirty="0" smtClean="0"/>
            </a:br>
            <a:r>
              <a:rPr lang="en-US" sz="2400" dirty="0" smtClean="0"/>
              <a:t>Major Indications by Year (%)</a:t>
            </a:r>
            <a:endParaRPr lang="en-US" sz="2400" dirty="0"/>
          </a:p>
        </p:txBody>
      </p:sp>
      <p:graphicFrame>
        <p:nvGraphicFramePr>
          <p:cNvPr id="10" name="Content Placeholder 9"/>
          <p:cNvGraphicFramePr>
            <a:graphicFrameLocks noGrp="1"/>
          </p:cNvGraphicFramePr>
          <p:nvPr>
            <p:ph idx="1"/>
          </p:nvPr>
        </p:nvGraphicFramePr>
        <p:xfrm>
          <a:off x="228600" y="13716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Major Indications By Year (Number)</a:t>
            </a:r>
            <a:endParaRPr lang="en-US" sz="2400" dirty="0"/>
          </a:p>
        </p:txBody>
      </p:sp>
      <p:graphicFrame>
        <p:nvGraphicFramePr>
          <p:cNvPr id="10" name="Content Placeholder 9"/>
          <p:cNvGraphicFramePr>
            <a:graphicFrameLocks noGrp="1"/>
          </p:cNvGraphicFramePr>
          <p:nvPr>
            <p:ph idx="1"/>
          </p:nvPr>
        </p:nvGraphicFramePr>
        <p:xfrm>
          <a:off x="152400" y="1371600"/>
          <a:ext cx="87630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14" name="Picture 13"/>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t>Adult Heart-Lung Transplants</a:t>
            </a:r>
            <a:br>
              <a:rPr lang="en-US" sz="2600" dirty="0" smtClean="0"/>
            </a:br>
            <a:r>
              <a:rPr lang="en-US" sz="2400" dirty="0" smtClean="0"/>
              <a:t>Age Distribution By Location</a:t>
            </a:r>
            <a:br>
              <a:rPr lang="en-US" sz="24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600" dirty="0" smtClean="0"/>
              <a:t>Adult Heart-Lung Transplants</a:t>
            </a:r>
            <a:r>
              <a:rPr lang="en-US" sz="2400" dirty="0" smtClean="0"/>
              <a:t/>
            </a:r>
            <a:br>
              <a:rPr lang="en-US" sz="2400" dirty="0" smtClean="0"/>
            </a:br>
            <a:r>
              <a:rPr lang="en-US" sz="2400" dirty="0" smtClean="0"/>
              <a:t>Diagnosis Distribution By Location</a:t>
            </a:r>
            <a:br>
              <a:rPr lang="en-US" sz="2400" dirty="0" smtClean="0"/>
            </a:br>
            <a:r>
              <a:rPr lang="en-US" sz="2000" dirty="0" smtClean="0"/>
              <a:t>(Transplants: January 2000 – June 2012)</a:t>
            </a:r>
            <a:endParaRPr lang="en-US" sz="2000" dirty="0"/>
          </a:p>
        </p:txBody>
      </p:sp>
      <p:graphicFrame>
        <p:nvGraphicFramePr>
          <p:cNvPr id="10" name="Content Placeholder 9"/>
          <p:cNvGraphicFramePr>
            <a:graphicFrameLocks noGrp="1"/>
          </p:cNvGraphicFramePr>
          <p:nvPr>
            <p:ph idx="1"/>
          </p:nvPr>
        </p:nvGraphicFramePr>
        <p:xfrm>
          <a:off x="152400" y="14478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8" name="Group 7"/>
          <p:cNvGrpSpPr/>
          <p:nvPr/>
        </p:nvGrpSpPr>
        <p:grpSpPr>
          <a:xfrm>
            <a:off x="2" y="6146792"/>
            <a:ext cx="4715932" cy="711201"/>
            <a:chOff x="1" y="6067776"/>
            <a:chExt cx="4952999" cy="790224"/>
          </a:xfrm>
        </p:grpSpPr>
        <p:pic>
          <p:nvPicPr>
            <p:cNvPr id="9" name="Picture 8"/>
            <p:cNvPicPr>
              <a:picLocks noChangeAspect="1"/>
            </p:cNvPicPr>
            <p:nvPr/>
          </p:nvPicPr>
          <p:blipFill>
            <a:blip r:embed="rId4" cstate="print"/>
            <a:stretch>
              <a:fillRect/>
            </a:stretch>
          </p:blipFill>
          <p:spPr>
            <a:xfrm>
              <a:off x="1" y="6172200"/>
              <a:ext cx="4952999" cy="685800"/>
            </a:xfrm>
            <a:prstGeom prst="rect">
              <a:avLst/>
            </a:prstGeom>
          </p:spPr>
        </p:pic>
        <p:sp>
          <p:nvSpPr>
            <p:cNvPr id="15" name="TextBox 14"/>
            <p:cNvSpPr txBox="1"/>
            <p:nvPr/>
          </p:nvSpPr>
          <p:spPr>
            <a:xfrm>
              <a:off x="2897591" y="6568972"/>
              <a:ext cx="2044792" cy="273579"/>
            </a:xfrm>
            <a:prstGeom prst="rect">
              <a:avLst/>
            </a:prstGeom>
            <a:noFill/>
          </p:spPr>
          <p:txBody>
            <a:bodyPr wrap="square" lIns="45720" rIns="0" rtlCol="0" anchor="ctr" anchorCtr="0">
              <a:spAutoFit/>
            </a:bodyPr>
            <a:lstStyle/>
            <a:p>
              <a:r>
                <a:rPr lang="en-US" sz="1000" b="1" dirty="0" smtClean="0">
                  <a:solidFill>
                    <a:schemeClr val="bg1"/>
                  </a:solidFill>
                  <a:latin typeface="Arial"/>
                  <a:cs typeface="Arial"/>
                </a:rPr>
                <a:t>JHLT. 2013 Oct; 32(10): 965-978</a:t>
              </a:r>
              <a:endParaRPr lang="en-US" sz="1000" b="1" dirty="0">
                <a:solidFill>
                  <a:schemeClr val="bg1"/>
                </a:solidFill>
                <a:latin typeface="Arial"/>
                <a:cs typeface="Arial"/>
              </a:endParaRPr>
            </a:p>
          </p:txBody>
        </p:sp>
        <p:sp>
          <p:nvSpPr>
            <p:cNvPr id="16" name="TextBox 15"/>
            <p:cNvSpPr txBox="1"/>
            <p:nvPr/>
          </p:nvSpPr>
          <p:spPr>
            <a:xfrm>
              <a:off x="2971800" y="6067776"/>
              <a:ext cx="1885813" cy="415498"/>
            </a:xfrm>
            <a:prstGeom prst="rect">
              <a:avLst/>
            </a:prstGeom>
            <a:noFill/>
          </p:spPr>
          <p:txBody>
            <a:bodyPr wrap="square" rtlCol="0">
              <a:spAutoFit/>
            </a:bodyPr>
            <a:lstStyle/>
            <a:p>
              <a:pPr algn="ctr"/>
              <a:r>
                <a:rPr lang="en-US" sz="2100" b="1" dirty="0" smtClean="0">
                  <a:solidFill>
                    <a:schemeClr val="bg1"/>
                  </a:solidFill>
                  <a:latin typeface="Arial"/>
                  <a:cs typeface="Arial"/>
                </a:rPr>
                <a:t>2013</a:t>
              </a:r>
              <a:endParaRPr lang="en-US" sz="2100" b="1" dirty="0">
                <a:solidFill>
                  <a:schemeClr val="bg1"/>
                </a:solidFill>
                <a:latin typeface="Arial"/>
                <a:cs typeface="Arial"/>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Props1.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2.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UNOSTemplate</Template>
  <TotalTime>3282</TotalTime>
  <Words>3054</Words>
  <Application>Microsoft Office PowerPoint</Application>
  <PresentationFormat>On-screen Show (4:3)</PresentationFormat>
  <Paragraphs>488</Paragraphs>
  <Slides>39</Slides>
  <Notes>34</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UNOSTemplate</vt:lpstr>
      <vt:lpstr>HEART-LUNG TRANSPLANTATION</vt:lpstr>
      <vt:lpstr>Donor, Recipient and Center Characteristics</vt:lpstr>
      <vt:lpstr>Adult Heart-Lung Transplants Diagnosis (Transplants: January 1982 – June 2012)</vt:lpstr>
      <vt:lpstr>Adult Heart-Lung Transplants Diagnosis (Transplants: January 1982 – June 2012)</vt:lpstr>
      <vt:lpstr>Adult Heart-Lung Transplants Diagnosis by Era (Transplants: January 1982 – June 2012)</vt:lpstr>
      <vt:lpstr>Adult Heart-Lung Transplants Major Indications by Year (%)</vt:lpstr>
      <vt:lpstr>Adult Heart-Lung Transplants Major Indications By Year (Number)</vt:lpstr>
      <vt:lpstr>Adult Heart-Lung Transplants Age Distribution By Location (Transplants: January 2000 – June 2012)</vt:lpstr>
      <vt:lpstr>Adult Heart-Lung Transplants Diagnosis Distribution By Location (Transplants: January 2000 – June 2012)</vt:lpstr>
      <vt:lpstr>Adult Heart-Lung Transplants  Donor Age Distribution By Location (Transplants: January 2000 – June 2012)</vt:lpstr>
      <vt:lpstr>Post-Transplant: Survival and Other Outcomes</vt:lpstr>
      <vt:lpstr>Adult Heart-Lung Transplants  Kaplan-Meier Survival  (Transplants: January 1982 – June 2011)</vt:lpstr>
      <vt:lpstr>Adult Heart-Lung Transplants  Kaplan-Meier Survival by Era  (Transplants: January 1982 – June 2011)</vt:lpstr>
      <vt:lpstr>Adult Heart-Lung Transplants Kaplan-Meier Survival By Diagnosis   (Transplants: January 1990 – June 2011)</vt:lpstr>
      <vt:lpstr>Adult Heart-Lung Transplants Kaplan-Meier Survival By Diagnosis Conditional on Survival to 1 Year  (Transplants: January 1990 – June 2011)</vt:lpstr>
      <vt:lpstr>Adult Heart-Lung Transplants Functional Status of Surviving Recipients  (Follow-ups: March 2005 – June 2012)</vt:lpstr>
      <vt:lpstr>Adult Heart-Lung Transplants Employment Status of Surviving Recipients (Follow-ups: April 1994 – June 2012)</vt:lpstr>
      <vt:lpstr>Adult Heart-Lung Transplants Employment Status of Surviving Recipients by Era (Follow-ups: April 1994 – June 2012)</vt:lpstr>
      <vt:lpstr>Adult Heart-Lung Transplants Rehospitalization Post-transplant of Surviving Recipients  (Follow-ups: April 1994 – June 2012)</vt:lpstr>
      <vt:lpstr>Induction and Maintenance Immunosuppression</vt:lpstr>
      <vt:lpstr>Adult Heart-Lung Transplants  Induction Immunosuppression (Transplants: January 2001 – June 2012)</vt:lpstr>
      <vt:lpstr>Adult Heart-Lung Transplants  Induction Immunosuppression (Transplants: January 2000 – December 2011)</vt:lpstr>
      <vt:lpstr>Adult Heart-Lung Transplants  Induction Immunosuppression (Transplants: January 2000 – December 2011)</vt:lpstr>
      <vt:lpstr>Adult Heart-Lung Transplants   Maintenance Immunosuppression at Time of Follow-up  (Follow-ups: January 2001 – June 2012)</vt:lpstr>
      <vt:lpstr>Adult Heart-Lung Transplants   Maintenance Immunosuppression Drug Combinations at Time of Follow-up (Follow-ups: January 2001 – June 2012)</vt:lpstr>
      <vt:lpstr>Post-transplant Morbidities</vt:lpstr>
      <vt:lpstr>Adult Heart-Lung Transplants Cumulative Morbidity Rates in Survivors within 1 and 5 Years  Post-Transplant (Follow-ups: April 1994 – June 2012)</vt:lpstr>
      <vt:lpstr>Adult Heart-Lung Transplants Freedom from Coronary Artery Vasculopathy and Bronchiolitis Obliterans Syndrome (Follow-ups: April 1994 – June 2012)</vt:lpstr>
      <vt:lpstr>Adult Heart-Lung Transplants Freedom from Coronary Artery Vasculopathy  By Diagnosis Type (Follow-ups: April 1994 – June 2012)</vt:lpstr>
      <vt:lpstr>Adult Heart-Lung Transplants Freedom from Bronchiolitis Obliterans Syndrome  By Diagnosis Type (Follow-ups: April 1994 – June 2012)</vt:lpstr>
      <vt:lpstr>Adult Heart-Lung Transplants Freedom from Severe Renal Dysfunction*  (Follow-ups: April 1994 – June 2012)</vt:lpstr>
      <vt:lpstr>Adult Heart-Lung Transplants Post Transplant Malignancy (Follow-ups: April 1994 – June 2012)  Cumulative Morbidity Rates in Survivors</vt:lpstr>
      <vt:lpstr>Adult Heart-Lung Transplants Freedom from Malignancy (Follow-ups: April 1994 – June 2012)</vt:lpstr>
      <vt:lpstr>Adult-Heart Lung Transplants Cause of Death (Deaths: January 1992 – June 2012)</vt:lpstr>
      <vt:lpstr>Adult Heart-Lung Transplants Relative Incidence of Leading Causes of Death (Deaths: January 1992 – June 2012)</vt:lpstr>
      <vt:lpstr>Multivariable Analysis</vt:lpstr>
      <vt:lpstr>Adult Heart-Lung Transplants (January 1995 – June 2011) Risk Factors For 1 Year Mortality</vt:lpstr>
      <vt:lpstr>Adult Heart-Lung Transplants (January 1995 – June 2011)  Risk Factors For 1 Year Mortality with 95% Confidence Limits  Donor Age</vt:lpstr>
      <vt:lpstr>Adult Heart-Lung Transplants (January 1995 – June 2011)  Risk Factors For 1 Year Mortality with 95% Confidence Limits  Transplant Center Volume</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746</cp:revision>
  <dcterms:created xsi:type="dcterms:W3CDTF">2009-06-30T12:53:17Z</dcterms:created>
  <dcterms:modified xsi:type="dcterms:W3CDTF">2013-10-04T17:23:43Z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