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charts/chart46.xml" ContentType="application/vnd.openxmlformats-officedocument.drawingml.chart+xml"/>
  <Override PartName="/ppt/slides/slide25.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charts/chart35.xml" ContentType="application/vnd.openxmlformats-officedocument.drawingml.char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notesSlides/notesSlide16.xml" ContentType="application/vnd.openxmlformats-officedocument.presentationml.notesSlide+xml"/>
  <Override PartName="/ppt/charts/chart24.xml" ContentType="application/vnd.openxmlformats-officedocument.drawingml.chart+xml"/>
  <Override PartName="/ppt/drawings/drawing17.xml" ContentType="application/vnd.openxmlformats-officedocument.drawingml.chartshape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harts/chart31.xml" ContentType="application/vnd.openxmlformats-officedocument.drawingml.chart+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charts/chart7.xml" ContentType="application/vnd.openxmlformats-officedocument.drawingml.chart+xml"/>
  <Override PartName="/ppt/notesSlides/notesSlide12.xml" ContentType="application/vnd.openxmlformats-officedocument.presentationml.notesSlide+xml"/>
  <Override PartName="/ppt/charts/chart20.xml" ContentType="application/vnd.openxmlformats-officedocument.drawingml.chart+xml"/>
  <Override PartName="/ppt/notesSlides/notesSlide30.xml" ContentType="application/vnd.openxmlformats-officedocument.presentationml.notesSlide+xml"/>
  <Override PartName="/ppt/drawings/drawing13.xml" ContentType="application/vnd.openxmlformats-officedocument.drawingml.chartshapes+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drawings/drawing7.xml" ContentType="application/vnd.openxmlformats-officedocument.drawingml.chartshapes+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rawings/drawing3.xml" ContentType="application/vnd.openxmlformats-officedocument.drawingml.chartshapes+xml"/>
  <Override PartName="/ppt/charts/chart29.xml" ContentType="application/vnd.openxmlformats-officedocument.drawingml.char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charts/chart18.xml" ContentType="application/vnd.openxmlformats-officedocument.drawingml.chart+xml"/>
  <Override PartName="/ppt/notesSlides/notesSlide39.xml" ContentType="application/vnd.openxmlformats-officedocument.presentationml.notesSlide+xml"/>
  <Override PartName="/ppt/charts/chart36.xml" ContentType="application/vnd.openxmlformats-officedocument.drawingml.chart+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harts/chart25.xml" ContentType="application/vnd.openxmlformats-officedocument.drawingml.chart+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charts/chart14.xml" ContentType="application/vnd.openxmlformats-officedocument.drawingml.chart+xml"/>
  <Override PartName="/ppt/notesSlides/notesSlide24.xml" ContentType="application/vnd.openxmlformats-officedocument.presentationml.notesSlide+xml"/>
  <Override PartName="/ppt/charts/chart32.xml" ContentType="application/vnd.openxmlformats-officedocument.drawingml.chart+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charts/chart4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notesSlides/notesSlide13.xml" ContentType="application/vnd.openxmlformats-officedocument.presentationml.notesSlide+xml"/>
  <Override PartName="/ppt/charts/chart21.xml" ContentType="application/vnd.openxmlformats-officedocument.drawingml.chart+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rawings/drawing14.xml" ContentType="application/vnd.openxmlformats-officedocument.drawingml.chartshapes+xml"/>
  <Override PartName="/ppt/charts/chart4.xml" ContentType="application/vnd.openxmlformats-officedocument.drawingml.chart+xml"/>
  <Override PartName="/ppt/drawings/drawing8.xml" ContentType="application/vnd.openxmlformats-officedocument.drawingml.chartshapes+xml"/>
  <Override PartName="/ppt/slides/slide49.xml" ContentType="application/vnd.openxmlformats-officedocument.presentationml.slide+xml"/>
  <Override PartName="/ppt/notesSlides/notesSlide4.xml" ContentType="application/vnd.openxmlformats-officedocument.presentationml.notesSlide+xml"/>
  <Override PartName="/ppt/drawings/drawing10.xml" ContentType="application/vnd.openxmlformats-officedocument.drawingml.chartshapes+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Override PartName="/ppt/notesSlides/notesSlide29.xml" ContentType="application/vnd.openxmlformats-officedocument.presentationml.notesSlide+xml"/>
  <Override PartName="/ppt/charts/chart37.xml" ContentType="application/vnd.openxmlformats-officedocument.drawingml.chart+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charts/chart26.xml" ContentType="application/vnd.openxmlformats-officedocument.drawingml.chart+xml"/>
  <Override PartName="/ppt/notesSlides/notesSlide36.xml" ContentType="application/vnd.openxmlformats-officedocument.presentationml.notesSlide+xml"/>
  <Override PartName="/ppt/charts/chart44.xml" ContentType="application/vnd.openxmlformats-officedocument.drawingml.char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charts/chart15.xml" ContentType="application/vnd.openxmlformats-officedocument.drawingml.chart+xml"/>
  <Override PartName="/ppt/notesSlides/notesSlide25.xml" ContentType="application/vnd.openxmlformats-officedocument.presentationml.notesSlide+xml"/>
  <Override PartName="/ppt/charts/chart33.xml" ContentType="application/vnd.openxmlformats-officedocument.drawingml.chart+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charts/chart22.xml" ContentType="application/vnd.openxmlformats-officedocument.drawingml.chart+xml"/>
  <Override PartName="/ppt/notesSlides/notesSlide32.xml" ContentType="application/vnd.openxmlformats-officedocument.presentationml.notesSlide+xml"/>
  <Override PartName="/ppt/drawings/drawing15.xml" ContentType="application/vnd.openxmlformats-officedocument.drawingml.chartshapes+xml"/>
  <Override PartName="/ppt/charts/chart40.xml" ContentType="application/vnd.openxmlformats-officedocument.drawingml.chart+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rawings/drawing9.xml" ContentType="application/vnd.openxmlformats-officedocument.drawingml.chartshapes+xml"/>
  <Override PartName="/ppt/notesSlides/notesSlide50.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drawings/drawing11.xml" ContentType="application/vnd.openxmlformats-officedocument.drawingml.chartshapes+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rawings/drawing5.xml" ContentType="application/vnd.openxmlformats-officedocument.drawingml.chartshape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27.xml" ContentType="application/vnd.openxmlformats-officedocument.drawingml.chart+xml"/>
  <Override PartName="/ppt/charts/chart38.xml" ContentType="application/vnd.openxmlformats-officedocument.drawingml.chart+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charts/chart16.xml" ContentType="application/vnd.openxmlformats-officedocument.drawingml.chart+xml"/>
  <Override PartName="/ppt/charts/chart34.xml" ContentType="application/vnd.openxmlformats-officedocument.drawingml.chart+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charts/chart45.xml" ContentType="application/vnd.openxmlformats-officedocument.drawingml.char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charts/chart12.xml" ContentType="application/vnd.openxmlformats-officedocument.drawingml.chart+xml"/>
  <Override PartName="/ppt/notesSlides/notesSlide22.xml" ContentType="application/vnd.openxmlformats-officedocument.presentationml.notesSlide+xml"/>
  <Override PartName="/ppt/charts/chart30.xml" ContentType="application/vnd.openxmlformats-officedocument.drawingml.chart+xml"/>
  <Override PartName="/ppt/notesSlides/notesSlide33.xml" ContentType="application/vnd.openxmlformats-officedocument.presentationml.notesSlide+xml"/>
  <Override PartName="/ppt/drawings/drawing16.xml" ContentType="application/vnd.openxmlformats-officedocument.drawingml.chartshapes+xml"/>
  <Override PartName="/ppt/charts/chart41.xml" ContentType="application/vnd.openxmlformats-officedocument.drawingml.chart+xml"/>
  <Override PartName="/ppt/notesSlides/notesSlide51.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rawings/drawing12.xml" ContentType="application/vnd.openxmlformats-officedocument.drawingml.chartshapes+xml"/>
  <Override PartName="/ppt/slides/slide8.xml" ContentType="application/vnd.openxmlformats-officedocument.presentationml.slide+xml"/>
  <Override PartName="/ppt/charts/chart2.xml" ContentType="application/vnd.openxmlformats-officedocument.drawingml.chart+xml"/>
  <Override PartName="/ppt/drawings/drawing6.xml" ContentType="application/vnd.openxmlformats-officedocument.drawingml.chartshapes+xml"/>
  <Override PartName="/ppt/slides/slide29.xml" ContentType="application/vnd.openxmlformats-officedocument.presentationml.slide+xml"/>
  <Override PartName="/ppt/charts/chart39.xml" ContentType="application/vnd.openxmlformats-officedocument.drawingml.chart+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rawings/drawing2.xml" ContentType="application/vnd.openxmlformats-officedocument.drawingml.chartshapes+xml"/>
  <Override PartName="/ppt/charts/chart28.xml" ContentType="application/vnd.openxmlformats-officedocument.drawingml.chart+xml"/>
  <Override PartName="/ppt/slides/slide43.xml" ContentType="application/vnd.openxmlformats-officedocument.presentationml.slide+xml"/>
  <Override PartName="/ppt/theme/theme1.xml" ContentType="application/vnd.openxmlformats-officedocument.theme+xml"/>
  <Override PartName="/ppt/charts/chart17.xml" ContentType="application/vnd.openxmlformats-officedocument.drawingml.chart+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charts/chart42.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4"/>
  </p:notesMasterIdLst>
  <p:sldIdLst>
    <p:sldId id="256" r:id="rId5"/>
    <p:sldId id="257" r:id="rId6"/>
    <p:sldId id="258" r:id="rId7"/>
    <p:sldId id="259" r:id="rId8"/>
    <p:sldId id="260" r:id="rId9"/>
    <p:sldId id="261" r:id="rId10"/>
    <p:sldId id="262" r:id="rId11"/>
    <p:sldId id="263" r:id="rId12"/>
    <p:sldId id="264"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6" r:id="rId33"/>
    <p:sldId id="288" r:id="rId34"/>
    <p:sldId id="287" r:id="rId35"/>
    <p:sldId id="318" r:id="rId36"/>
    <p:sldId id="290" r:id="rId37"/>
    <p:sldId id="291" r:id="rId38"/>
    <p:sldId id="292" r:id="rId39"/>
    <p:sldId id="319"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10" r:id="rId56"/>
    <p:sldId id="311" r:id="rId57"/>
    <p:sldId id="313" r:id="rId58"/>
    <p:sldId id="320" r:id="rId59"/>
    <p:sldId id="315" r:id="rId60"/>
    <p:sldId id="316" r:id="rId61"/>
    <p:sldId id="317" r:id="rId62"/>
    <p:sldId id="321"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9933FF"/>
    <a:srgbClr val="CC6600"/>
    <a:srgbClr val="6600CC"/>
    <a:srgbClr val="009999"/>
    <a:srgbClr val="66FFFF"/>
    <a:srgbClr val="FF00FF"/>
    <a:srgbClr val="00FF00"/>
    <a:srgbClr val="CCCC00"/>
    <a:srgbClr val="66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1474" autoAdjust="0"/>
  </p:normalViewPr>
  <p:slideViewPr>
    <p:cSldViewPr>
      <p:cViewPr>
        <p:scale>
          <a:sx n="70" d="100"/>
          <a:sy n="70" d="100"/>
        </p:scale>
        <p:origin x="-1164" y="-82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41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Office_Excel_Worksheet23.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Office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Office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Office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Office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Office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Office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30.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Office_Excel_Worksheet30.xlsx"/></Relationships>
</file>

<file path=ppt/charts/_rels/chart31.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package" Target="../embeddings/Microsoft_Office_Excel_Worksheet31.xlsx"/></Relationships>
</file>

<file path=ppt/charts/_rels/chart32.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package" Target="../embeddings/Microsoft_Office_Excel_Worksheet32.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package" Target="../embeddings/Microsoft_Office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Office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Office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Office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Office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Office_Excel_Worksheet38.xlsx"/></Relationships>
</file>

<file path=ppt/charts/_rels/chart39.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package" Target="../embeddings/Microsoft_Office_Excel_Worksheet39.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Office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Office_Excel_Worksheet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Office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Office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Office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Office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Office_Excel_Worksheet46.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7.9098794291340355E-2"/>
          <c:w val="0.83600586025885715"/>
          <c:h val="0.75446645341207363"/>
        </c:manualLayout>
      </c:layout>
      <c:barChart>
        <c:barDir val="col"/>
        <c:grouping val="stacked"/>
        <c:ser>
          <c:idx val="0"/>
          <c:order val="0"/>
          <c:tx>
            <c:strRef>
              <c:f>Sheet1!$A$2</c:f>
              <c:strCache>
                <c:ptCount val="1"/>
                <c:pt idx="0">
                  <c:v>&lt;1</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Sheet1!$B$1:$C$1</c:f>
              <c:strCache>
                <c:ptCount val="2"/>
                <c:pt idx="0">
                  <c:v>1986-1998 (N=602)</c:v>
                </c:pt>
                <c:pt idx="1">
                  <c:v>1999-6/2011 (N=1,168)</c:v>
                </c:pt>
              </c:strCache>
            </c:strRef>
          </c:cat>
          <c:val>
            <c:numRef>
              <c:f>Sheet1!$B$2:$C$2</c:f>
              <c:numCache>
                <c:formatCode>General</c:formatCode>
                <c:ptCount val="2"/>
                <c:pt idx="0">
                  <c:v>45</c:v>
                </c:pt>
                <c:pt idx="1">
                  <c:v>51</c:v>
                </c:pt>
              </c:numCache>
            </c:numRef>
          </c:val>
        </c:ser>
        <c:ser>
          <c:idx val="1"/>
          <c:order val="1"/>
          <c:tx>
            <c:strRef>
              <c:f>Sheet1!$A$3</c:f>
              <c:strCache>
                <c:ptCount val="1"/>
                <c:pt idx="0">
                  <c:v>1-5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Sheet1!$B$1:$C$1</c:f>
              <c:strCache>
                <c:ptCount val="2"/>
                <c:pt idx="0">
                  <c:v>1986-1998 (N=602)</c:v>
                </c:pt>
                <c:pt idx="1">
                  <c:v>1999-6/2011 (N=1,168)</c:v>
                </c:pt>
              </c:strCache>
            </c:strRef>
          </c:cat>
          <c:val>
            <c:numRef>
              <c:f>Sheet1!$B$3:$C$3</c:f>
              <c:numCache>
                <c:formatCode>General</c:formatCode>
                <c:ptCount val="2"/>
                <c:pt idx="0">
                  <c:v>53</c:v>
                </c:pt>
                <c:pt idx="1">
                  <c:v>72</c:v>
                </c:pt>
              </c:numCache>
            </c:numRef>
          </c:val>
        </c:ser>
        <c:ser>
          <c:idx val="2"/>
          <c:order val="2"/>
          <c:tx>
            <c:strRef>
              <c:f>Sheet1!$A$4</c:f>
              <c:strCache>
                <c:ptCount val="1"/>
                <c:pt idx="0">
                  <c:v>6-11</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Sheet1!$B$1:$C$1</c:f>
              <c:strCache>
                <c:ptCount val="2"/>
                <c:pt idx="0">
                  <c:v>1986-1998 (N=602)</c:v>
                </c:pt>
                <c:pt idx="1">
                  <c:v>1999-6/2011 (N=1,168)</c:v>
                </c:pt>
              </c:strCache>
            </c:strRef>
          </c:cat>
          <c:val>
            <c:numRef>
              <c:f>Sheet1!$B$4:$C$4</c:f>
              <c:numCache>
                <c:formatCode>General</c:formatCode>
                <c:ptCount val="2"/>
                <c:pt idx="0">
                  <c:v>136</c:v>
                </c:pt>
                <c:pt idx="1">
                  <c:v>207</c:v>
                </c:pt>
              </c:numCache>
            </c:numRef>
          </c:val>
        </c:ser>
        <c:ser>
          <c:idx val="3"/>
          <c:order val="3"/>
          <c:tx>
            <c:strRef>
              <c:f>Sheet1!$A$5</c:f>
              <c:strCache>
                <c:ptCount val="1"/>
                <c:pt idx="0">
                  <c:v>12-17</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0" scaled="1"/>
              <a:tileRect/>
            </a:gradFill>
            <a:ln>
              <a:solidFill>
                <a:srgbClr val="000000"/>
              </a:solidFill>
            </a:ln>
          </c:spPr>
          <c:cat>
            <c:strRef>
              <c:f>Sheet1!$B$1:$C$1</c:f>
              <c:strCache>
                <c:ptCount val="2"/>
                <c:pt idx="0">
                  <c:v>1986-1998 (N=602)</c:v>
                </c:pt>
                <c:pt idx="1">
                  <c:v>1999-6/2011 (N=1,168)</c:v>
                </c:pt>
              </c:strCache>
            </c:strRef>
          </c:cat>
          <c:val>
            <c:numRef>
              <c:f>Sheet1!$B$5:$C$5</c:f>
              <c:numCache>
                <c:formatCode>General</c:formatCode>
                <c:ptCount val="2"/>
                <c:pt idx="0">
                  <c:v>368</c:v>
                </c:pt>
                <c:pt idx="1">
                  <c:v>838</c:v>
                </c:pt>
              </c:numCache>
            </c:numRef>
          </c:val>
        </c:ser>
        <c:gapWidth val="100"/>
        <c:overlap val="100"/>
        <c:axId val="183457664"/>
        <c:axId val="183538048"/>
      </c:barChart>
      <c:catAx>
        <c:axId val="183457664"/>
        <c:scaling>
          <c:orientation val="minMax"/>
        </c:scaling>
        <c:axPos val="b"/>
        <c:tickLblPos val="nextTo"/>
        <c:txPr>
          <a:bodyPr/>
          <a:lstStyle/>
          <a:p>
            <a:pPr>
              <a:defRPr sz="1500" b="1"/>
            </a:pPr>
            <a:endParaRPr lang="en-US"/>
          </a:p>
        </c:txPr>
        <c:crossAx val="183538048"/>
        <c:crosses val="autoZero"/>
        <c:auto val="1"/>
        <c:lblAlgn val="ctr"/>
        <c:lblOffset val="100"/>
      </c:catAx>
      <c:valAx>
        <c:axId val="183538048"/>
        <c:scaling>
          <c:orientation val="minMax"/>
          <c:max val="1400"/>
        </c:scaling>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6471739523938943E-2"/>
              <c:y val="0.18676160597113101"/>
            </c:manualLayout>
          </c:layout>
        </c:title>
        <c:numFmt formatCode="#,##0" sourceLinked="0"/>
        <c:tickLblPos val="nextTo"/>
        <c:txPr>
          <a:bodyPr/>
          <a:lstStyle/>
          <a:p>
            <a:pPr>
              <a:defRPr sz="1500" b="1"/>
            </a:pPr>
            <a:endParaRPr lang="en-US"/>
          </a:p>
        </c:txPr>
        <c:crossAx val="183457664"/>
        <c:crosses val="autoZero"/>
        <c:crossBetween val="between"/>
      </c:valAx>
      <c:spPr>
        <a:solidFill>
          <a:srgbClr val="000000"/>
        </a:solidFill>
        <a:ln w="12700">
          <a:solidFill>
            <a:srgbClr val="FFFFFF"/>
          </a:solidFill>
        </a:ln>
      </c:spPr>
    </c:plotArea>
    <c:legend>
      <c:legendPos val="t"/>
      <c:layout>
        <c:manualLayout>
          <c:xMode val="edge"/>
          <c:yMode val="edge"/>
          <c:x val="0.16173171780251622"/>
          <c:y val="0.125"/>
          <c:w val="0.31989523938818032"/>
          <c:h val="9.5009432414698267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861"/>
        </c:manualLayout>
      </c:layout>
      <c:lineChart>
        <c:grouping val="standard"/>
        <c:ser>
          <c:idx val="0"/>
          <c:order val="0"/>
          <c:tx>
            <c:strRef>
              <c:f>Sheet1!$B$1</c:f>
              <c:strCache>
                <c:ptCount val="1"/>
                <c:pt idx="0">
                  <c:v>IPAH</c:v>
                </c:pt>
              </c:strCache>
            </c:strRef>
          </c:tx>
          <c:spPr>
            <a:ln w="38100">
              <a:solidFill>
                <a:srgbClr val="4DEAF1"/>
              </a:solidFill>
            </a:ln>
          </c:spPr>
          <c:marker>
            <c:symbol val="none"/>
          </c:marke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Sheet1!$B$2:$B$22</c:f>
              <c:numCache>
                <c:formatCode>General</c:formatCode>
                <c:ptCount val="21"/>
                <c:pt idx="0">
                  <c:v>14.2857</c:v>
                </c:pt>
                <c:pt idx="1">
                  <c:v>19.230799999999924</c:v>
                </c:pt>
                <c:pt idx="2">
                  <c:v>13.793100000000001</c:v>
                </c:pt>
                <c:pt idx="3">
                  <c:v>12</c:v>
                </c:pt>
                <c:pt idx="4">
                  <c:v>10.344800000000001</c:v>
                </c:pt>
                <c:pt idx="5">
                  <c:v>7.2727000000000004</c:v>
                </c:pt>
                <c:pt idx="6">
                  <c:v>4</c:v>
                </c:pt>
                <c:pt idx="7">
                  <c:v>8.7718999999999987</c:v>
                </c:pt>
                <c:pt idx="8">
                  <c:v>5.3570999999999955</c:v>
                </c:pt>
                <c:pt idx="9">
                  <c:v>6</c:v>
                </c:pt>
                <c:pt idx="10">
                  <c:v>5.7691999999999997</c:v>
                </c:pt>
                <c:pt idx="11">
                  <c:v>0</c:v>
                </c:pt>
                <c:pt idx="12">
                  <c:v>6.8182</c:v>
                </c:pt>
                <c:pt idx="13">
                  <c:v>5.4544999999999995</c:v>
                </c:pt>
                <c:pt idx="14">
                  <c:v>5.7142999999999997</c:v>
                </c:pt>
                <c:pt idx="15">
                  <c:v>10</c:v>
                </c:pt>
                <c:pt idx="16">
                  <c:v>4.4118000000000004</c:v>
                </c:pt>
                <c:pt idx="17">
                  <c:v>6.25</c:v>
                </c:pt>
                <c:pt idx="18">
                  <c:v>2.5315999999999987</c:v>
                </c:pt>
                <c:pt idx="19">
                  <c:v>8.9888000000000012</c:v>
                </c:pt>
                <c:pt idx="20">
                  <c:v>8.5366</c:v>
                </c:pt>
              </c:numCache>
            </c:numRef>
          </c:val>
        </c:ser>
        <c:ser>
          <c:idx val="1"/>
          <c:order val="1"/>
          <c:tx>
            <c:strRef>
              <c:f>Sheet1!$C$1</c:f>
              <c:strCache>
                <c:ptCount val="1"/>
                <c:pt idx="0">
                  <c:v>Cystic Fibrosis</c:v>
                </c:pt>
              </c:strCache>
            </c:strRef>
          </c:tx>
          <c:spPr>
            <a:ln w="38100">
              <a:solidFill>
                <a:srgbClr val="00FF00"/>
              </a:solidFill>
              <a:prstDash val="solid"/>
            </a:ln>
          </c:spPr>
          <c:marker>
            <c:symbol val="none"/>
          </c:marke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Sheet1!$C$2:$C$22</c:f>
              <c:numCache>
                <c:formatCode>General</c:formatCode>
                <c:ptCount val="21"/>
                <c:pt idx="0">
                  <c:v>35.714300000000001</c:v>
                </c:pt>
                <c:pt idx="1">
                  <c:v>50</c:v>
                </c:pt>
                <c:pt idx="2">
                  <c:v>48.275900000000121</c:v>
                </c:pt>
                <c:pt idx="3">
                  <c:v>80</c:v>
                </c:pt>
                <c:pt idx="4">
                  <c:v>65.517200000000301</c:v>
                </c:pt>
                <c:pt idx="5">
                  <c:v>78.181799999999981</c:v>
                </c:pt>
                <c:pt idx="6">
                  <c:v>78</c:v>
                </c:pt>
                <c:pt idx="7">
                  <c:v>73.684200000000004</c:v>
                </c:pt>
                <c:pt idx="8">
                  <c:v>73.214300000000023</c:v>
                </c:pt>
                <c:pt idx="9">
                  <c:v>70</c:v>
                </c:pt>
                <c:pt idx="10">
                  <c:v>73.076899999999981</c:v>
                </c:pt>
                <c:pt idx="11">
                  <c:v>78.846199999999996</c:v>
                </c:pt>
                <c:pt idx="12">
                  <c:v>70.454499999999996</c:v>
                </c:pt>
                <c:pt idx="13">
                  <c:v>83.636399999999981</c:v>
                </c:pt>
                <c:pt idx="14">
                  <c:v>72.857100000000003</c:v>
                </c:pt>
                <c:pt idx="15">
                  <c:v>70</c:v>
                </c:pt>
                <c:pt idx="16">
                  <c:v>73.529399999999981</c:v>
                </c:pt>
                <c:pt idx="17">
                  <c:v>68.75</c:v>
                </c:pt>
                <c:pt idx="18">
                  <c:v>83.544300000000007</c:v>
                </c:pt>
                <c:pt idx="19">
                  <c:v>66.292100000000005</c:v>
                </c:pt>
                <c:pt idx="20">
                  <c:v>65.853699999999989</c:v>
                </c:pt>
              </c:numCache>
            </c:numRef>
          </c:val>
        </c:ser>
        <c:marker val="1"/>
        <c:axId val="183953664"/>
        <c:axId val="184025472"/>
      </c:lineChart>
      <c:catAx>
        <c:axId val="183953664"/>
        <c:scaling>
          <c:orientation val="minMax"/>
        </c:scaling>
        <c:axPos val="b"/>
        <c:title>
          <c:tx>
            <c:rich>
              <a:bodyPr/>
              <a:lstStyle/>
              <a:p>
                <a:pPr>
                  <a:defRPr sz="1700"/>
                </a:pPr>
                <a:r>
                  <a:rPr lang="en-US" sz="1700" dirty="0" smtClean="0"/>
                  <a:t>Years</a:t>
                </a:r>
                <a:endParaRPr lang="en-US" sz="1700" dirty="0"/>
              </a:p>
            </c:rich>
          </c:tx>
          <c:layout/>
        </c:title>
        <c:numFmt formatCode="General" sourceLinked="1"/>
        <c:tickLblPos val="nextTo"/>
        <c:txPr>
          <a:bodyPr rot="-2700000"/>
          <a:lstStyle/>
          <a:p>
            <a:pPr>
              <a:defRPr sz="1300" b="1"/>
            </a:pPr>
            <a:endParaRPr lang="en-US"/>
          </a:p>
        </c:txPr>
        <c:crossAx val="184025472"/>
        <c:crosses val="autoZero"/>
        <c:auto val="1"/>
        <c:lblAlgn val="ctr"/>
        <c:lblOffset val="100"/>
        <c:tickLblSkip val="1"/>
      </c:catAx>
      <c:valAx>
        <c:axId val="18402547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Transplants</a:t>
                </a:r>
                <a:endParaRPr lang="en-US" sz="1700" b="1" i="0" baseline="0" dirty="0">
                  <a:solidFill>
                    <a:schemeClr val="tx1"/>
                  </a:solidFill>
                </a:endParaRPr>
              </a:p>
            </c:rich>
          </c:tx>
          <c:layout/>
        </c:title>
        <c:numFmt formatCode="#,##0" sourceLinked="0"/>
        <c:tickLblPos val="nextTo"/>
        <c:txPr>
          <a:bodyPr/>
          <a:lstStyle/>
          <a:p>
            <a:pPr>
              <a:defRPr sz="1500" b="1"/>
            </a:pPr>
            <a:endParaRPr lang="en-US"/>
          </a:p>
        </c:txPr>
        <c:crossAx val="183953664"/>
        <c:crosses val="autoZero"/>
        <c:crossBetween val="midCat"/>
        <c:majorUnit val="25"/>
      </c:valAx>
      <c:spPr>
        <a:solidFill>
          <a:schemeClr val="bg2"/>
        </a:solidFill>
        <a:ln>
          <a:solidFill>
            <a:schemeClr val="tx1"/>
          </a:solidFill>
        </a:ln>
      </c:spPr>
    </c:plotArea>
    <c:legend>
      <c:legendPos val="r"/>
      <c:layout>
        <c:manualLayout>
          <c:xMode val="edge"/>
          <c:yMode val="edge"/>
          <c:x val="0.42460908647481038"/>
          <c:y val="5.0540809414951857E-2"/>
          <c:w val="0.49721982207976589"/>
          <c:h val="9.3997967995937792E-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6918"/>
          <c:h val="0.68936224705782756"/>
        </c:manualLayout>
      </c:layout>
      <c:barChart>
        <c:barDir val="col"/>
        <c:grouping val="percentStacked"/>
        <c:ser>
          <c:idx val="0"/>
          <c:order val="0"/>
          <c:tx>
            <c:strRef>
              <c:f>Sheet1!$A$2</c:f>
              <c:strCache>
                <c:ptCount val="1"/>
                <c:pt idx="0">
                  <c:v>0-5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 (N=410)</c:v>
                </c:pt>
                <c:pt idx="1">
                  <c:v>North America (N=619)</c:v>
                </c:pt>
                <c:pt idx="2">
                  <c:v>Other (N=66)</c:v>
                </c:pt>
              </c:strCache>
            </c:strRef>
          </c:cat>
          <c:val>
            <c:numRef>
              <c:f>Sheet1!$B$2:$D$2</c:f>
              <c:numCache>
                <c:formatCode>General</c:formatCode>
                <c:ptCount val="3"/>
                <c:pt idx="0">
                  <c:v>15</c:v>
                </c:pt>
                <c:pt idx="1">
                  <c:v>97</c:v>
                </c:pt>
                <c:pt idx="2">
                  <c:v>4</c:v>
                </c:pt>
              </c:numCache>
            </c:numRef>
          </c:val>
        </c:ser>
        <c:ser>
          <c:idx val="1"/>
          <c:order val="1"/>
          <c:tx>
            <c:strRef>
              <c:f>Sheet1!$A$3</c:f>
              <c:strCache>
                <c:ptCount val="1"/>
                <c:pt idx="0">
                  <c:v>6-11 years</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Europe (N=410)</c:v>
                </c:pt>
                <c:pt idx="1">
                  <c:v>North America (N=619)</c:v>
                </c:pt>
                <c:pt idx="2">
                  <c:v>Other (N=66)</c:v>
                </c:pt>
              </c:strCache>
            </c:strRef>
          </c:cat>
          <c:val>
            <c:numRef>
              <c:f>Sheet1!$B$3:$D$3</c:f>
              <c:numCache>
                <c:formatCode>General</c:formatCode>
                <c:ptCount val="3"/>
                <c:pt idx="0">
                  <c:v>57</c:v>
                </c:pt>
                <c:pt idx="1">
                  <c:v>122</c:v>
                </c:pt>
                <c:pt idx="2">
                  <c:v>12</c:v>
                </c:pt>
              </c:numCache>
            </c:numRef>
          </c:val>
        </c:ser>
        <c:ser>
          <c:idx val="2"/>
          <c:order val="2"/>
          <c:tx>
            <c:strRef>
              <c:f>Sheet1!$A$4</c:f>
              <c:strCache>
                <c:ptCount val="1"/>
                <c:pt idx="0">
                  <c:v>12-17 years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 (N=410)</c:v>
                </c:pt>
                <c:pt idx="1">
                  <c:v>North America (N=619)</c:v>
                </c:pt>
                <c:pt idx="2">
                  <c:v>Other (N=66)</c:v>
                </c:pt>
              </c:strCache>
            </c:strRef>
          </c:cat>
          <c:val>
            <c:numRef>
              <c:f>Sheet1!$B$4:$D$4</c:f>
              <c:numCache>
                <c:formatCode>General</c:formatCode>
                <c:ptCount val="3"/>
                <c:pt idx="0">
                  <c:v>338</c:v>
                </c:pt>
                <c:pt idx="1">
                  <c:v>400</c:v>
                </c:pt>
                <c:pt idx="2">
                  <c:v>50</c:v>
                </c:pt>
              </c:numCache>
            </c:numRef>
          </c:val>
        </c:ser>
        <c:gapWidth val="40"/>
        <c:overlap val="100"/>
        <c:axId val="276288640"/>
        <c:axId val="276290176"/>
      </c:barChart>
      <c:catAx>
        <c:axId val="276288640"/>
        <c:scaling>
          <c:orientation val="minMax"/>
        </c:scaling>
        <c:axPos val="b"/>
        <c:tickLblPos val="nextTo"/>
        <c:txPr>
          <a:bodyPr/>
          <a:lstStyle/>
          <a:p>
            <a:pPr>
              <a:defRPr sz="1500" b="1"/>
            </a:pPr>
            <a:endParaRPr lang="en-US"/>
          </a:p>
        </c:txPr>
        <c:crossAx val="276290176"/>
        <c:crosses val="autoZero"/>
        <c:auto val="1"/>
        <c:lblAlgn val="ctr"/>
        <c:lblOffset val="100"/>
      </c:catAx>
      <c:valAx>
        <c:axId val="27629017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276288640"/>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401"/>
          <c:y val="1.5625E-2"/>
          <c:w val="0.72594702934861755"/>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494"/>
          <c:y val="0.1442028617390568"/>
          <c:w val="0.85181045796000165"/>
          <c:h val="0.68325595076477563"/>
        </c:manualLayout>
      </c:layout>
      <c:barChart>
        <c:barDir val="col"/>
        <c:grouping val="percentStacked"/>
        <c:ser>
          <c:idx val="0"/>
          <c:order val="0"/>
          <c:tx>
            <c:strRef>
              <c:f>Sheet1!$A$2</c:f>
              <c:strCache>
                <c:ptCount val="1"/>
                <c:pt idx="0">
                  <c:v>Cystic Fibrosis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Sheet1!$B$1:$D$1</c:f>
              <c:strCache>
                <c:ptCount val="3"/>
                <c:pt idx="0">
                  <c:v>Europe (N=387)</c:v>
                </c:pt>
                <c:pt idx="1">
                  <c:v>North America (N=619)</c:v>
                </c:pt>
                <c:pt idx="2">
                  <c:v>Other (N=57)</c:v>
                </c:pt>
              </c:strCache>
            </c:strRef>
          </c:cat>
          <c:val>
            <c:numRef>
              <c:f>Sheet1!$B$2:$D$2</c:f>
              <c:numCache>
                <c:formatCode>General</c:formatCode>
                <c:ptCount val="3"/>
                <c:pt idx="0">
                  <c:v>285</c:v>
                </c:pt>
                <c:pt idx="1">
                  <c:v>336</c:v>
                </c:pt>
                <c:pt idx="2">
                  <c:v>31</c:v>
                </c:pt>
              </c:numCache>
            </c:numRef>
          </c:val>
        </c:ser>
        <c:ser>
          <c:idx val="1"/>
          <c:order val="1"/>
          <c:tx>
            <c:strRef>
              <c:f>Sheet1!$A$3</c:f>
              <c:strCache>
                <c:ptCount val="1"/>
                <c:pt idx="0">
                  <c:v>IPAH</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Europe (N=387)</c:v>
                </c:pt>
                <c:pt idx="1">
                  <c:v>North America (N=619)</c:v>
                </c:pt>
                <c:pt idx="2">
                  <c:v>Other (N=57)</c:v>
                </c:pt>
              </c:strCache>
            </c:strRef>
          </c:cat>
          <c:val>
            <c:numRef>
              <c:f>Sheet1!$B$3:$D$3</c:f>
              <c:numCache>
                <c:formatCode>General</c:formatCode>
                <c:ptCount val="3"/>
                <c:pt idx="0">
                  <c:v>21</c:v>
                </c:pt>
                <c:pt idx="1">
                  <c:v>60</c:v>
                </c:pt>
                <c:pt idx="2">
                  <c:v>5</c:v>
                </c:pt>
              </c:numCache>
            </c:numRef>
          </c:val>
        </c:ser>
        <c:ser>
          <c:idx val="2"/>
          <c:order val="2"/>
          <c:tx>
            <c:strRef>
              <c:f>Sheet1!$A$4</c:f>
              <c:strCache>
                <c:ptCount val="1"/>
                <c:pt idx="0">
                  <c:v>IPF</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cat>
            <c:strRef>
              <c:f>Sheet1!$B$1:$D$1</c:f>
              <c:strCache>
                <c:ptCount val="3"/>
                <c:pt idx="0">
                  <c:v>Europe (N=387)</c:v>
                </c:pt>
                <c:pt idx="1">
                  <c:v>North America (N=619)</c:v>
                </c:pt>
                <c:pt idx="2">
                  <c:v>Other (N=57)</c:v>
                </c:pt>
              </c:strCache>
            </c:strRef>
          </c:cat>
          <c:val>
            <c:numRef>
              <c:f>Sheet1!$B$4:$D$4</c:f>
              <c:numCache>
                <c:formatCode>General</c:formatCode>
                <c:ptCount val="3"/>
                <c:pt idx="0">
                  <c:v>12</c:v>
                </c:pt>
                <c:pt idx="1">
                  <c:v>23</c:v>
                </c:pt>
                <c:pt idx="2">
                  <c:v>4</c:v>
                </c:pt>
              </c:numCache>
            </c:numRef>
          </c:val>
        </c:ser>
        <c:ser>
          <c:idx val="3"/>
          <c:order val="3"/>
          <c:tx>
            <c:strRef>
              <c:f>Sheet1!$A$5</c:f>
              <c:strCache>
                <c:ptCount val="1"/>
                <c:pt idx="0">
                  <c:v>OB</c:v>
                </c:pt>
              </c:strCache>
            </c:strRef>
          </c:tx>
          <c:spPr>
            <a:gradFill flip="none" rotWithShape="1">
              <a:gsLst>
                <a:gs pos="0">
                  <a:srgbClr val="660066"/>
                </a:gs>
                <a:gs pos="50000">
                  <a:srgbClr val="A200A2"/>
                </a:gs>
                <a:gs pos="100000">
                  <a:srgbClr val="660066"/>
                </a:gs>
              </a:gsLst>
              <a:lin ang="0" scaled="1"/>
              <a:tileRect/>
            </a:gradFill>
            <a:ln>
              <a:solidFill>
                <a:srgbClr val="000000"/>
              </a:solidFill>
            </a:ln>
          </c:spPr>
          <c:cat>
            <c:strRef>
              <c:f>Sheet1!$B$1:$D$1</c:f>
              <c:strCache>
                <c:ptCount val="3"/>
                <c:pt idx="0">
                  <c:v>Europe (N=387)</c:v>
                </c:pt>
                <c:pt idx="1">
                  <c:v>North America (N=619)</c:v>
                </c:pt>
                <c:pt idx="2">
                  <c:v>Other (N=57)</c:v>
                </c:pt>
              </c:strCache>
            </c:strRef>
          </c:cat>
          <c:val>
            <c:numRef>
              <c:f>Sheet1!$B$5:$D$5</c:f>
              <c:numCache>
                <c:formatCode>General</c:formatCode>
                <c:ptCount val="3"/>
                <c:pt idx="0">
                  <c:v>19</c:v>
                </c:pt>
                <c:pt idx="1">
                  <c:v>34</c:v>
                </c:pt>
                <c:pt idx="2">
                  <c:v>8</c:v>
                </c:pt>
              </c:numCache>
            </c:numRef>
          </c:val>
        </c:ser>
        <c:ser>
          <c:idx val="4"/>
          <c:order val="4"/>
          <c:tx>
            <c:strRef>
              <c:f>Sheet1!$A$6</c:f>
              <c:strCache>
                <c:ptCount val="1"/>
                <c:pt idx="0">
                  <c:v>Other</c:v>
                </c:pt>
              </c:strCache>
            </c:strRef>
          </c:tx>
          <c:spPr>
            <a:gradFill>
              <a:gsLst>
                <a:gs pos="0">
                  <a:srgbClr val="B8B400"/>
                </a:gs>
                <a:gs pos="50000">
                  <a:srgbClr val="FFFF00"/>
                </a:gs>
                <a:gs pos="100000">
                  <a:srgbClr val="B8B400"/>
                </a:gs>
              </a:gsLst>
              <a:lin ang="0" scaled="1"/>
            </a:gradFill>
            <a:ln>
              <a:solidFill>
                <a:schemeClr val="bg2"/>
              </a:solidFill>
            </a:ln>
          </c:spPr>
          <c:cat>
            <c:strRef>
              <c:f>Sheet1!$B$1:$D$1</c:f>
              <c:strCache>
                <c:ptCount val="3"/>
                <c:pt idx="0">
                  <c:v>Europe (N=387)</c:v>
                </c:pt>
                <c:pt idx="1">
                  <c:v>North America (N=619)</c:v>
                </c:pt>
                <c:pt idx="2">
                  <c:v>Other (N=57)</c:v>
                </c:pt>
              </c:strCache>
            </c:strRef>
          </c:cat>
          <c:val>
            <c:numRef>
              <c:f>Sheet1!$B$6:$D$6</c:f>
              <c:numCache>
                <c:formatCode>General</c:formatCode>
                <c:ptCount val="3"/>
                <c:pt idx="0">
                  <c:v>30</c:v>
                </c:pt>
                <c:pt idx="1">
                  <c:v>105</c:v>
                </c:pt>
                <c:pt idx="2">
                  <c:v>8</c:v>
                </c:pt>
              </c:numCache>
            </c:numRef>
          </c:val>
        </c:ser>
        <c:ser>
          <c:idx val="5"/>
          <c:order val="5"/>
          <c:tx>
            <c:strRef>
              <c:f>Sheet1!$A$7</c:f>
              <c:strCache>
                <c:ptCount val="1"/>
                <c:pt idx="0">
                  <c:v>Congenital heart disease</c:v>
                </c:pt>
              </c:strCache>
            </c:strRef>
          </c:tx>
          <c:spPr>
            <a:gradFill flip="none" rotWithShape="1">
              <a:gsLst>
                <a:gs pos="0">
                  <a:srgbClr val="0099CC"/>
                </a:gs>
                <a:gs pos="50000">
                  <a:srgbClr val="00FFFF"/>
                </a:gs>
                <a:gs pos="100000">
                  <a:srgbClr val="0099CC"/>
                </a:gs>
              </a:gsLst>
              <a:lin ang="0" scaled="1"/>
              <a:tileRect/>
            </a:gradFill>
            <a:ln>
              <a:solidFill>
                <a:srgbClr val="000000"/>
              </a:solidFill>
            </a:ln>
          </c:spPr>
          <c:cat>
            <c:strRef>
              <c:f>Sheet1!$B$1:$D$1</c:f>
              <c:strCache>
                <c:ptCount val="3"/>
                <c:pt idx="0">
                  <c:v>Europe (N=387)</c:v>
                </c:pt>
                <c:pt idx="1">
                  <c:v>North America (N=619)</c:v>
                </c:pt>
                <c:pt idx="2">
                  <c:v>Other (N=57)</c:v>
                </c:pt>
              </c:strCache>
            </c:strRef>
          </c:cat>
          <c:val>
            <c:numRef>
              <c:f>Sheet1!$B$7:$D$7</c:f>
              <c:numCache>
                <c:formatCode>General</c:formatCode>
                <c:ptCount val="3"/>
                <c:pt idx="0">
                  <c:v>9</c:v>
                </c:pt>
                <c:pt idx="1">
                  <c:v>17</c:v>
                </c:pt>
                <c:pt idx="2">
                  <c:v>0</c:v>
                </c:pt>
              </c:numCache>
            </c:numRef>
          </c:val>
        </c:ser>
        <c:ser>
          <c:idx val="6"/>
          <c:order val="6"/>
          <c:tx>
            <c:strRef>
              <c:f>Sheet1!$A$8</c:f>
              <c:strCache>
                <c:ptCount val="1"/>
                <c:pt idx="0">
                  <c:v>Re-TX</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 (N=387)</c:v>
                </c:pt>
                <c:pt idx="1">
                  <c:v>North America (N=619)</c:v>
                </c:pt>
                <c:pt idx="2">
                  <c:v>Other (N=57)</c:v>
                </c:pt>
              </c:strCache>
            </c:strRef>
          </c:cat>
          <c:val>
            <c:numRef>
              <c:f>Sheet1!$B$8:$D$8</c:f>
              <c:numCache>
                <c:formatCode>General</c:formatCode>
                <c:ptCount val="3"/>
                <c:pt idx="0">
                  <c:v>11</c:v>
                </c:pt>
                <c:pt idx="1">
                  <c:v>44</c:v>
                </c:pt>
                <c:pt idx="2">
                  <c:v>1</c:v>
                </c:pt>
              </c:numCache>
            </c:numRef>
          </c:val>
        </c:ser>
        <c:gapWidth val="45"/>
        <c:overlap val="100"/>
        <c:axId val="276473728"/>
        <c:axId val="276475264"/>
      </c:barChart>
      <c:catAx>
        <c:axId val="276473728"/>
        <c:scaling>
          <c:orientation val="minMax"/>
        </c:scaling>
        <c:axPos val="b"/>
        <c:tickLblPos val="nextTo"/>
        <c:txPr>
          <a:bodyPr/>
          <a:lstStyle/>
          <a:p>
            <a:pPr>
              <a:defRPr sz="1500" b="1"/>
            </a:pPr>
            <a:endParaRPr lang="en-US"/>
          </a:p>
        </c:txPr>
        <c:crossAx val="276475264"/>
        <c:crosses val="autoZero"/>
        <c:auto val="1"/>
        <c:lblAlgn val="ctr"/>
        <c:lblOffset val="100"/>
      </c:catAx>
      <c:valAx>
        <c:axId val="27647526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276473728"/>
        <c:crosses val="autoZero"/>
        <c:crossBetween val="between"/>
        <c:majorUnit val="0.2"/>
      </c:valAx>
      <c:spPr>
        <a:solidFill>
          <a:srgbClr val="000000"/>
        </a:solidFill>
        <a:ln w="12700">
          <a:solidFill>
            <a:srgbClr val="FFFFFF"/>
          </a:solidFill>
        </a:ln>
      </c:spPr>
    </c:plotArea>
    <c:legend>
      <c:legendPos val="t"/>
      <c:layout>
        <c:manualLayout>
          <c:xMode val="edge"/>
          <c:yMode val="edge"/>
          <c:x val="5.9720223549644728E-2"/>
          <c:y val="1.5625E-2"/>
          <c:w val="0.89233199837089361"/>
          <c:h val="6.1734546112770392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609"/>
          <c:y val="0.11034879429133752"/>
          <c:w val="0.85181045796000165"/>
          <c:h val="0.68936224705782756"/>
        </c:manualLayout>
      </c:layout>
      <c:barChart>
        <c:barDir val="col"/>
        <c:grouping val="percentStacked"/>
        <c:ser>
          <c:idx val="0"/>
          <c:order val="0"/>
          <c:tx>
            <c:strRef>
              <c:f>Sheet1!$A$2</c:f>
              <c:strCache>
                <c:ptCount val="1"/>
                <c:pt idx="0">
                  <c:v>0-5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 (N=405)</c:v>
                </c:pt>
                <c:pt idx="1">
                  <c:v>North America (N=583)</c:v>
                </c:pt>
                <c:pt idx="2">
                  <c:v>Other (N=58)</c:v>
                </c:pt>
              </c:strCache>
            </c:strRef>
          </c:cat>
          <c:val>
            <c:numRef>
              <c:f>Sheet1!$B$2:$D$2</c:f>
              <c:numCache>
                <c:formatCode>General</c:formatCode>
                <c:ptCount val="3"/>
                <c:pt idx="0">
                  <c:v>29</c:v>
                </c:pt>
                <c:pt idx="1">
                  <c:v>131</c:v>
                </c:pt>
                <c:pt idx="2">
                  <c:v>3</c:v>
                </c:pt>
              </c:numCache>
            </c:numRef>
          </c:val>
        </c:ser>
        <c:ser>
          <c:idx val="1"/>
          <c:order val="1"/>
          <c:tx>
            <c:strRef>
              <c:f>Sheet1!$A$3</c:f>
              <c:strCache>
                <c:ptCount val="1"/>
                <c:pt idx="0">
                  <c:v>6-11</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Europe (N=405)</c:v>
                </c:pt>
                <c:pt idx="1">
                  <c:v>North America (N=583)</c:v>
                </c:pt>
                <c:pt idx="2">
                  <c:v>Other (N=58)</c:v>
                </c:pt>
              </c:strCache>
            </c:strRef>
          </c:cat>
          <c:val>
            <c:numRef>
              <c:f>Sheet1!$B$3:$D$3</c:f>
              <c:numCache>
                <c:formatCode>General</c:formatCode>
                <c:ptCount val="3"/>
                <c:pt idx="0">
                  <c:v>67</c:v>
                </c:pt>
                <c:pt idx="1">
                  <c:v>166</c:v>
                </c:pt>
                <c:pt idx="2">
                  <c:v>11</c:v>
                </c:pt>
              </c:numCache>
            </c:numRef>
          </c:val>
        </c:ser>
        <c:ser>
          <c:idx val="2"/>
          <c:order val="2"/>
          <c:tx>
            <c:strRef>
              <c:f>Sheet1!$A$4</c:f>
              <c:strCache>
                <c:ptCount val="1"/>
                <c:pt idx="0">
                  <c:v>12-17</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 (N=405)</c:v>
                </c:pt>
                <c:pt idx="1">
                  <c:v>North America (N=583)</c:v>
                </c:pt>
                <c:pt idx="2">
                  <c:v>Other (N=58)</c:v>
                </c:pt>
              </c:strCache>
            </c:strRef>
          </c:cat>
          <c:val>
            <c:numRef>
              <c:f>Sheet1!$B$4:$D$4</c:f>
              <c:numCache>
                <c:formatCode>General</c:formatCode>
                <c:ptCount val="3"/>
                <c:pt idx="0">
                  <c:v>80</c:v>
                </c:pt>
                <c:pt idx="1">
                  <c:v>84</c:v>
                </c:pt>
                <c:pt idx="2">
                  <c:v>15</c:v>
                </c:pt>
              </c:numCache>
            </c:numRef>
          </c:val>
        </c:ser>
        <c:ser>
          <c:idx val="3"/>
          <c:order val="3"/>
          <c:tx>
            <c:strRef>
              <c:f>Sheet1!$A$5</c:f>
              <c:strCache>
                <c:ptCount val="1"/>
                <c:pt idx="0">
                  <c:v>18-34</c:v>
                </c:pt>
              </c:strCache>
            </c:strRef>
          </c:tx>
          <c:spPr>
            <a:gradFill flip="none" rotWithShape="1">
              <a:gsLst>
                <a:gs pos="0">
                  <a:srgbClr val="660066"/>
                </a:gs>
                <a:gs pos="50000">
                  <a:srgbClr val="A200A2"/>
                </a:gs>
                <a:gs pos="100000">
                  <a:srgbClr val="660066"/>
                </a:gs>
              </a:gsLst>
              <a:lin ang="0" scaled="1"/>
              <a:tileRect/>
            </a:gradFill>
            <a:ln>
              <a:solidFill>
                <a:srgbClr val="000000"/>
              </a:solidFill>
            </a:ln>
          </c:spPr>
          <c:cat>
            <c:strRef>
              <c:f>Sheet1!$B$1:$D$1</c:f>
              <c:strCache>
                <c:ptCount val="3"/>
                <c:pt idx="0">
                  <c:v>Europe (N=405)</c:v>
                </c:pt>
                <c:pt idx="1">
                  <c:v>North America (N=583)</c:v>
                </c:pt>
                <c:pt idx="2">
                  <c:v>Other (N=58)</c:v>
                </c:pt>
              </c:strCache>
            </c:strRef>
          </c:cat>
          <c:val>
            <c:numRef>
              <c:f>Sheet1!$B$5:$D$5</c:f>
              <c:numCache>
                <c:formatCode>General</c:formatCode>
                <c:ptCount val="3"/>
                <c:pt idx="0">
                  <c:v>102</c:v>
                </c:pt>
                <c:pt idx="1">
                  <c:v>36</c:v>
                </c:pt>
                <c:pt idx="2">
                  <c:v>14</c:v>
                </c:pt>
              </c:numCache>
            </c:numRef>
          </c:val>
        </c:ser>
        <c:ser>
          <c:idx val="4"/>
          <c:order val="4"/>
          <c:tx>
            <c:strRef>
              <c:f>Sheet1!$A$6</c:f>
              <c:strCache>
                <c:ptCount val="1"/>
                <c:pt idx="0">
                  <c:v>35-49</c:v>
                </c:pt>
              </c:strCache>
            </c:strRef>
          </c:tx>
          <c:spPr>
            <a:gradFill>
              <a:gsLst>
                <a:gs pos="0">
                  <a:srgbClr val="B8B400"/>
                </a:gs>
                <a:gs pos="50000">
                  <a:srgbClr val="FFFF00"/>
                </a:gs>
                <a:gs pos="100000">
                  <a:srgbClr val="B8B400"/>
                </a:gs>
              </a:gsLst>
              <a:lin ang="0" scaled="1"/>
            </a:gradFill>
            <a:ln>
              <a:solidFill>
                <a:schemeClr val="bg2"/>
              </a:solidFill>
            </a:ln>
          </c:spPr>
          <c:cat>
            <c:strRef>
              <c:f>Sheet1!$B$1:$D$1</c:f>
              <c:strCache>
                <c:ptCount val="3"/>
                <c:pt idx="0">
                  <c:v>Europe (N=405)</c:v>
                </c:pt>
                <c:pt idx="1">
                  <c:v>North America (N=583)</c:v>
                </c:pt>
                <c:pt idx="2">
                  <c:v>Other (N=58)</c:v>
                </c:pt>
              </c:strCache>
            </c:strRef>
          </c:cat>
          <c:val>
            <c:numRef>
              <c:f>Sheet1!$B$6:$D$6</c:f>
              <c:numCache>
                <c:formatCode>General</c:formatCode>
                <c:ptCount val="3"/>
                <c:pt idx="0">
                  <c:v>47</c:v>
                </c:pt>
                <c:pt idx="1">
                  <c:v>23</c:v>
                </c:pt>
                <c:pt idx="2">
                  <c:v>3</c:v>
                </c:pt>
              </c:numCache>
            </c:numRef>
          </c:val>
        </c:ser>
        <c:ser>
          <c:idx val="5"/>
          <c:order val="5"/>
          <c:tx>
            <c:strRef>
              <c:f>Sheet1!$A$7</c:f>
              <c:strCache>
                <c:ptCount val="1"/>
                <c:pt idx="0">
                  <c:v>50-59</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cat>
            <c:strRef>
              <c:f>Sheet1!$B$1:$D$1</c:f>
              <c:strCache>
                <c:ptCount val="3"/>
                <c:pt idx="0">
                  <c:v>Europe (N=405)</c:v>
                </c:pt>
                <c:pt idx="1">
                  <c:v>North America (N=583)</c:v>
                </c:pt>
                <c:pt idx="2">
                  <c:v>Other (N=58)</c:v>
                </c:pt>
              </c:strCache>
            </c:strRef>
          </c:cat>
          <c:val>
            <c:numRef>
              <c:f>Sheet1!$B$7:$D$7</c:f>
              <c:numCache>
                <c:formatCode>General</c:formatCode>
                <c:ptCount val="3"/>
                <c:pt idx="0">
                  <c:v>75</c:v>
                </c:pt>
                <c:pt idx="1">
                  <c:v>140</c:v>
                </c:pt>
                <c:pt idx="2">
                  <c:v>11</c:v>
                </c:pt>
              </c:numCache>
            </c:numRef>
          </c:val>
        </c:ser>
        <c:ser>
          <c:idx val="6"/>
          <c:order val="6"/>
          <c:tx>
            <c:strRef>
              <c:f>Sheet1!$A$8</c:f>
              <c:strCache>
                <c:ptCount val="1"/>
                <c:pt idx="0">
                  <c:v>60+</c:v>
                </c:pt>
              </c:strCache>
            </c:strRef>
          </c:tx>
          <c:spPr>
            <a:gradFill flip="none" rotWithShape="1">
              <a:gsLst>
                <a:gs pos="0">
                  <a:srgbClr val="00B0F0"/>
                </a:gs>
                <a:gs pos="50000">
                  <a:srgbClr val="00FFFF"/>
                </a:gs>
                <a:gs pos="100000">
                  <a:srgbClr val="00B0F0"/>
                </a:gs>
              </a:gsLst>
              <a:lin ang="10800000" scaled="1"/>
              <a:tileRect/>
            </a:gradFill>
            <a:ln>
              <a:solidFill>
                <a:srgbClr val="000000"/>
              </a:solidFill>
            </a:ln>
          </c:spPr>
          <c:cat>
            <c:strRef>
              <c:f>Sheet1!$B$1:$D$1</c:f>
              <c:strCache>
                <c:ptCount val="3"/>
                <c:pt idx="0">
                  <c:v>Europe (N=405)</c:v>
                </c:pt>
                <c:pt idx="1">
                  <c:v>North America (N=583)</c:v>
                </c:pt>
                <c:pt idx="2">
                  <c:v>Other (N=58)</c:v>
                </c:pt>
              </c:strCache>
            </c:strRef>
          </c:cat>
          <c:val>
            <c:numRef>
              <c:f>Sheet1!$B$8:$D$8</c:f>
              <c:numCache>
                <c:formatCode>General</c:formatCode>
                <c:ptCount val="3"/>
                <c:pt idx="0">
                  <c:v>5</c:v>
                </c:pt>
                <c:pt idx="1">
                  <c:v>3</c:v>
                </c:pt>
                <c:pt idx="2">
                  <c:v>1</c:v>
                </c:pt>
              </c:numCache>
            </c:numRef>
          </c:val>
        </c:ser>
        <c:gapWidth val="45"/>
        <c:overlap val="100"/>
        <c:axId val="276554496"/>
        <c:axId val="276556032"/>
      </c:barChart>
      <c:catAx>
        <c:axId val="276554496"/>
        <c:scaling>
          <c:orientation val="minMax"/>
        </c:scaling>
        <c:axPos val="b"/>
        <c:tickLblPos val="nextTo"/>
        <c:txPr>
          <a:bodyPr/>
          <a:lstStyle/>
          <a:p>
            <a:pPr>
              <a:defRPr sz="1500" b="1"/>
            </a:pPr>
            <a:endParaRPr lang="en-US"/>
          </a:p>
        </c:txPr>
        <c:crossAx val="276556032"/>
        <c:crosses val="autoZero"/>
        <c:auto val="1"/>
        <c:lblAlgn val="ctr"/>
        <c:lblOffset val="100"/>
      </c:catAx>
      <c:valAx>
        <c:axId val="276556032"/>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276554496"/>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7196"/>
          <c:y val="1.5625E-2"/>
          <c:w val="0.70742997103811023"/>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839"/>
        </c:manualLayout>
      </c:layout>
      <c:scatterChart>
        <c:scatterStyle val="smoothMarker"/>
        <c:ser>
          <c:idx val="0"/>
          <c:order val="0"/>
          <c:tx>
            <c:strRef>
              <c:f>Sheet1!$B$1</c:f>
              <c:strCache>
                <c:ptCount val="1"/>
                <c:pt idx="0">
                  <c:v>Adult (N=36,015)</c:v>
                </c:pt>
              </c:strCache>
            </c:strRef>
          </c:tx>
          <c:spPr>
            <a:ln w="38100">
              <a:solidFill>
                <a:srgbClr val="00FF00"/>
              </a:solidFill>
            </a:ln>
          </c:spPr>
          <c:marker>
            <c:symbol val="none"/>
          </c:marker>
          <c:xVal>
            <c:numRef>
              <c:f>Sheet1!$A$2:$A$31</c:f>
              <c:numCache>
                <c:formatCode>General</c:formatCode>
                <c:ptCount val="30"/>
                <c:pt idx="0">
                  <c:v>0</c:v>
                </c:pt>
                <c:pt idx="1">
                  <c:v>8.3300000000000041E-2</c:v>
                </c:pt>
                <c:pt idx="2">
                  <c:v>0.16669999999999999</c:v>
                </c:pt>
                <c:pt idx="3">
                  <c:v>0.25</c:v>
                </c:pt>
                <c:pt idx="4">
                  <c:v>0.33330000000000165</c:v>
                </c:pt>
                <c:pt idx="5">
                  <c:v>0.41670000000000001</c:v>
                </c:pt>
                <c:pt idx="6">
                  <c:v>0.5</c:v>
                </c:pt>
                <c:pt idx="7">
                  <c:v>0.58329999999999949</c:v>
                </c:pt>
                <c:pt idx="8">
                  <c:v>0.66670000000000285</c:v>
                </c:pt>
                <c:pt idx="9">
                  <c:v>0.750000000000002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Sheet1!$B$2:$B$31</c:f>
              <c:numCache>
                <c:formatCode>General</c:formatCode>
                <c:ptCount val="30"/>
                <c:pt idx="0">
                  <c:v>100</c:v>
                </c:pt>
                <c:pt idx="1">
                  <c:v>91.953000000000003</c:v>
                </c:pt>
                <c:pt idx="2">
                  <c:v>89.251000000000005</c:v>
                </c:pt>
                <c:pt idx="3">
                  <c:v>87.367000000000004</c:v>
                </c:pt>
                <c:pt idx="4">
                  <c:v>86.043000000000006</c:v>
                </c:pt>
                <c:pt idx="5">
                  <c:v>84.777000000000001</c:v>
                </c:pt>
                <c:pt idx="6">
                  <c:v>83.557000000000002</c:v>
                </c:pt>
                <c:pt idx="7">
                  <c:v>82.445000000000007</c:v>
                </c:pt>
                <c:pt idx="8">
                  <c:v>81.554999999999993</c:v>
                </c:pt>
                <c:pt idx="9">
                  <c:v>80.681999999999988</c:v>
                </c:pt>
                <c:pt idx="10">
                  <c:v>79.790999999999997</c:v>
                </c:pt>
                <c:pt idx="11">
                  <c:v>78.906999999999996</c:v>
                </c:pt>
                <c:pt idx="12">
                  <c:v>78.10899999999998</c:v>
                </c:pt>
                <c:pt idx="13">
                  <c:v>69.748999999999995</c:v>
                </c:pt>
                <c:pt idx="14">
                  <c:v>62.878</c:v>
                </c:pt>
                <c:pt idx="15">
                  <c:v>56.98</c:v>
                </c:pt>
                <c:pt idx="16">
                  <c:v>51.689</c:v>
                </c:pt>
                <c:pt idx="17">
                  <c:v>46.591000000000001</c:v>
                </c:pt>
                <c:pt idx="18">
                  <c:v>41.986000000000004</c:v>
                </c:pt>
                <c:pt idx="19">
                  <c:v>37.585000000000001</c:v>
                </c:pt>
                <c:pt idx="20">
                  <c:v>33.508000000000003</c:v>
                </c:pt>
                <c:pt idx="21">
                  <c:v>29.552</c:v>
                </c:pt>
                <c:pt idx="22">
                  <c:v>26.015000000000001</c:v>
                </c:pt>
                <c:pt idx="23">
                  <c:v>23.452000000000002</c:v>
                </c:pt>
                <c:pt idx="24">
                  <c:v>20.529</c:v>
                </c:pt>
                <c:pt idx="25">
                  <c:v>18.18</c:v>
                </c:pt>
                <c:pt idx="26">
                  <c:v>16.012</c:v>
                </c:pt>
                <c:pt idx="27">
                  <c:v>13.973000000000004</c:v>
                </c:pt>
                <c:pt idx="28">
                  <c:v>12.404</c:v>
                </c:pt>
                <c:pt idx="29">
                  <c:v>11.064</c:v>
                </c:pt>
              </c:numCache>
            </c:numRef>
          </c:yVal>
        </c:ser>
        <c:ser>
          <c:idx val="1"/>
          <c:order val="1"/>
          <c:tx>
            <c:strRef>
              <c:f>Sheet1!$C$1</c:f>
              <c:strCache>
                <c:ptCount val="1"/>
                <c:pt idx="0">
                  <c:v>Pediatric (N=1,543)</c:v>
                </c:pt>
              </c:strCache>
            </c:strRef>
          </c:tx>
          <c:spPr>
            <a:ln w="38100">
              <a:solidFill>
                <a:srgbClr val="00FFFF"/>
              </a:solidFill>
              <a:prstDash val="solid"/>
            </a:ln>
          </c:spPr>
          <c:marker>
            <c:symbol val="none"/>
          </c:marker>
          <c:xVal>
            <c:numRef>
              <c:f>Sheet1!$A$2:$A$31</c:f>
              <c:numCache>
                <c:formatCode>General</c:formatCode>
                <c:ptCount val="30"/>
                <c:pt idx="0">
                  <c:v>0</c:v>
                </c:pt>
                <c:pt idx="1">
                  <c:v>8.3300000000000041E-2</c:v>
                </c:pt>
                <c:pt idx="2">
                  <c:v>0.16669999999999999</c:v>
                </c:pt>
                <c:pt idx="3">
                  <c:v>0.25</c:v>
                </c:pt>
                <c:pt idx="4">
                  <c:v>0.33330000000000165</c:v>
                </c:pt>
                <c:pt idx="5">
                  <c:v>0.41670000000000001</c:v>
                </c:pt>
                <c:pt idx="6">
                  <c:v>0.5</c:v>
                </c:pt>
                <c:pt idx="7">
                  <c:v>0.58329999999999949</c:v>
                </c:pt>
                <c:pt idx="8">
                  <c:v>0.66670000000000285</c:v>
                </c:pt>
                <c:pt idx="9">
                  <c:v>0.750000000000002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Sheet1!$C$2:$C$31</c:f>
              <c:numCache>
                <c:formatCode>General</c:formatCode>
                <c:ptCount val="30"/>
                <c:pt idx="0">
                  <c:v>100</c:v>
                </c:pt>
                <c:pt idx="1">
                  <c:v>90.967000000000027</c:v>
                </c:pt>
                <c:pt idx="2">
                  <c:v>88.638999999999982</c:v>
                </c:pt>
                <c:pt idx="3">
                  <c:v>87.218000000000004</c:v>
                </c:pt>
                <c:pt idx="4">
                  <c:v>85.85799999999999</c:v>
                </c:pt>
                <c:pt idx="5">
                  <c:v>84.7</c:v>
                </c:pt>
                <c:pt idx="6">
                  <c:v>83.537000000000006</c:v>
                </c:pt>
                <c:pt idx="7">
                  <c:v>82.850999999999999</c:v>
                </c:pt>
                <c:pt idx="8">
                  <c:v>81.953999999999994</c:v>
                </c:pt>
                <c:pt idx="9">
                  <c:v>81.400000000000006</c:v>
                </c:pt>
                <c:pt idx="10">
                  <c:v>79.940000000000026</c:v>
                </c:pt>
                <c:pt idx="11">
                  <c:v>78.891000000000005</c:v>
                </c:pt>
                <c:pt idx="12">
                  <c:v>78.042000000000002</c:v>
                </c:pt>
                <c:pt idx="13">
                  <c:v>67.848000000000013</c:v>
                </c:pt>
                <c:pt idx="14">
                  <c:v>59.673000000000002</c:v>
                </c:pt>
                <c:pt idx="15">
                  <c:v>53.857999999999997</c:v>
                </c:pt>
                <c:pt idx="16">
                  <c:v>49.122000000000121</c:v>
                </c:pt>
                <c:pt idx="17">
                  <c:v>44.86</c:v>
                </c:pt>
                <c:pt idx="18">
                  <c:v>41.220000000000013</c:v>
                </c:pt>
                <c:pt idx="19">
                  <c:v>38.883999999999993</c:v>
                </c:pt>
                <c:pt idx="20">
                  <c:v>36.361000000000004</c:v>
                </c:pt>
                <c:pt idx="21">
                  <c:v>35.516000000000005</c:v>
                </c:pt>
                <c:pt idx="22">
                  <c:v>34.156000000000006</c:v>
                </c:pt>
                <c:pt idx="23">
                  <c:v>32.536000000000001</c:v>
                </c:pt>
                <c:pt idx="24">
                  <c:v>29.335000000000001</c:v>
                </c:pt>
                <c:pt idx="25">
                  <c:v>28.781999999999989</c:v>
                </c:pt>
                <c:pt idx="26">
                  <c:v>27.1</c:v>
                </c:pt>
                <c:pt idx="27">
                  <c:v>26.166</c:v>
                </c:pt>
                <c:pt idx="28">
                  <c:v>23.087999999999987</c:v>
                </c:pt>
                <c:pt idx="29">
                  <c:v>20.988999999999912</c:v>
                </c:pt>
              </c:numCache>
            </c:numRef>
          </c:yVal>
        </c:ser>
        <c:axId val="276203776"/>
        <c:axId val="276533632"/>
      </c:scatterChart>
      <c:valAx>
        <c:axId val="276203776"/>
        <c:scaling>
          <c:orientation val="minMax"/>
          <c:max val="1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6533632"/>
        <c:crosses val="autoZero"/>
        <c:crossBetween val="midCat"/>
        <c:majorUnit val="1"/>
      </c:valAx>
      <c:valAx>
        <c:axId val="27653363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76203776"/>
        <c:crosses val="autoZero"/>
        <c:crossBetween val="midCat"/>
        <c:majorUnit val="25"/>
      </c:valAx>
      <c:spPr>
        <a:solidFill>
          <a:schemeClr val="bg2"/>
        </a:solidFill>
        <a:ln>
          <a:solidFill>
            <a:schemeClr val="tx1"/>
          </a:solidFill>
        </a:ln>
      </c:spPr>
    </c:plotArea>
    <c:legend>
      <c:legendPos val="r"/>
      <c:layout>
        <c:manualLayout>
          <c:xMode val="edge"/>
          <c:yMode val="edge"/>
          <c:x val="0.42313416022112277"/>
          <c:y val="5.0540809414951857E-2"/>
          <c:w val="0.54050890762548565"/>
          <c:h val="0.13950469900939821"/>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872"/>
        </c:manualLayout>
      </c:layout>
      <c:scatterChart>
        <c:scatterStyle val="smoothMarker"/>
        <c:ser>
          <c:idx val="0"/>
          <c:order val="0"/>
          <c:tx>
            <c:strRef>
              <c:f>Sheet1!$B$1</c:f>
              <c:strCache>
                <c:ptCount val="1"/>
                <c:pt idx="0">
                  <c:v>Single Lung (N=92)</c:v>
                </c:pt>
              </c:strCache>
            </c:strRef>
          </c:tx>
          <c:spPr>
            <a:ln w="38100">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0.33330000000000165</c:v>
                </c:pt>
                <c:pt idx="5">
                  <c:v>0.41670000000000001</c:v>
                </c:pt>
                <c:pt idx="6">
                  <c:v>0.5</c:v>
                </c:pt>
                <c:pt idx="7">
                  <c:v>0.58329999999999949</c:v>
                </c:pt>
                <c:pt idx="8">
                  <c:v>0.66670000000000285</c:v>
                </c:pt>
                <c:pt idx="9">
                  <c:v>0.750000000000002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68.066000000000003</c:v>
                </c:pt>
                <c:pt idx="2">
                  <c:v>66.827999999999989</c:v>
                </c:pt>
                <c:pt idx="3">
                  <c:v>64.35299999999998</c:v>
                </c:pt>
                <c:pt idx="4">
                  <c:v>63.092000000000013</c:v>
                </c:pt>
                <c:pt idx="5">
                  <c:v>63.092000000000013</c:v>
                </c:pt>
                <c:pt idx="6">
                  <c:v>61.749000000000002</c:v>
                </c:pt>
                <c:pt idx="7">
                  <c:v>61.749000000000002</c:v>
                </c:pt>
                <c:pt idx="8">
                  <c:v>60.407000000000004</c:v>
                </c:pt>
                <c:pt idx="9">
                  <c:v>59.064</c:v>
                </c:pt>
                <c:pt idx="10">
                  <c:v>59.064</c:v>
                </c:pt>
                <c:pt idx="11">
                  <c:v>56.252000000000002</c:v>
                </c:pt>
                <c:pt idx="12">
                  <c:v>56.252000000000002</c:v>
                </c:pt>
                <c:pt idx="13">
                  <c:v>48.476000000000006</c:v>
                </c:pt>
                <c:pt idx="14">
                  <c:v>37.53</c:v>
                </c:pt>
                <c:pt idx="15">
                  <c:v>29.126999999999999</c:v>
                </c:pt>
                <c:pt idx="16">
                  <c:v>25.485999999999908</c:v>
                </c:pt>
              </c:numCache>
            </c:numRef>
          </c:yVal>
        </c:ser>
        <c:ser>
          <c:idx val="1"/>
          <c:order val="1"/>
          <c:tx>
            <c:strRef>
              <c:f>Sheet1!$C$1</c:f>
              <c:strCache>
                <c:ptCount val="1"/>
                <c:pt idx="0">
                  <c:v>Bilateral/Double Lung  (N=1,449)</c:v>
                </c:pt>
              </c:strCache>
            </c:strRef>
          </c:tx>
          <c:spPr>
            <a:ln w="38100">
              <a:solidFill>
                <a:srgbClr val="00FFFF"/>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0.33330000000000165</c:v>
                </c:pt>
                <c:pt idx="5">
                  <c:v>0.41670000000000001</c:v>
                </c:pt>
                <c:pt idx="6">
                  <c:v>0.5</c:v>
                </c:pt>
                <c:pt idx="7">
                  <c:v>0.58329999999999949</c:v>
                </c:pt>
                <c:pt idx="8">
                  <c:v>0.66670000000000285</c:v>
                </c:pt>
                <c:pt idx="9">
                  <c:v>0.750000000000002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92.461000000000027</c:v>
                </c:pt>
                <c:pt idx="2">
                  <c:v>90.06</c:v>
                </c:pt>
                <c:pt idx="3">
                  <c:v>88.695999999999998</c:v>
                </c:pt>
                <c:pt idx="4">
                  <c:v>87.326999999999998</c:v>
                </c:pt>
                <c:pt idx="5">
                  <c:v>86.1</c:v>
                </c:pt>
                <c:pt idx="6">
                  <c:v>84.943000000000026</c:v>
                </c:pt>
                <c:pt idx="7">
                  <c:v>84.217000000000027</c:v>
                </c:pt>
                <c:pt idx="8">
                  <c:v>83.340999999999994</c:v>
                </c:pt>
                <c:pt idx="9">
                  <c:v>82.827999999999989</c:v>
                </c:pt>
                <c:pt idx="10">
                  <c:v>81.356999999999999</c:v>
                </c:pt>
                <c:pt idx="11">
                  <c:v>80.394999999999996</c:v>
                </c:pt>
                <c:pt idx="12">
                  <c:v>79.5</c:v>
                </c:pt>
                <c:pt idx="13">
                  <c:v>69.144999999999996</c:v>
                </c:pt>
                <c:pt idx="14">
                  <c:v>61.128000000000121</c:v>
                </c:pt>
                <c:pt idx="15">
                  <c:v>55.472000000000001</c:v>
                </c:pt>
                <c:pt idx="16">
                  <c:v>50.671000000000006</c:v>
                </c:pt>
                <c:pt idx="17">
                  <c:v>46.422000000000011</c:v>
                </c:pt>
                <c:pt idx="18">
                  <c:v>42.54</c:v>
                </c:pt>
                <c:pt idx="19">
                  <c:v>40.050999999999995</c:v>
                </c:pt>
                <c:pt idx="20">
                  <c:v>37.368000000000002</c:v>
                </c:pt>
                <c:pt idx="21">
                  <c:v>36.472000000000001</c:v>
                </c:pt>
                <c:pt idx="22">
                  <c:v>35.019000000000005</c:v>
                </c:pt>
                <c:pt idx="23">
                  <c:v>33.293000000000013</c:v>
                </c:pt>
                <c:pt idx="24">
                  <c:v>29.872</c:v>
                </c:pt>
                <c:pt idx="25">
                  <c:v>29.274999999999999</c:v>
                </c:pt>
                <c:pt idx="26">
                  <c:v>27.457999999999988</c:v>
                </c:pt>
              </c:numCache>
            </c:numRef>
          </c:yVal>
        </c:ser>
        <c:axId val="277751296"/>
        <c:axId val="277753216"/>
      </c:scatterChart>
      <c:valAx>
        <c:axId val="277751296"/>
        <c:scaling>
          <c:orientation val="minMax"/>
          <c:max val="1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7753216"/>
        <c:crosses val="autoZero"/>
        <c:crossBetween val="midCat"/>
        <c:majorUnit val="1"/>
      </c:valAx>
      <c:valAx>
        <c:axId val="27775321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77751296"/>
        <c:crosses val="autoZero"/>
        <c:crossBetween val="midCat"/>
        <c:majorUnit val="25"/>
      </c:valAx>
      <c:spPr>
        <a:solidFill>
          <a:schemeClr val="bg2"/>
        </a:solidFill>
        <a:ln>
          <a:solidFill>
            <a:schemeClr val="tx1"/>
          </a:solidFill>
        </a:ln>
      </c:spPr>
    </c:plotArea>
    <c:legend>
      <c:legendPos val="r"/>
      <c:layout>
        <c:manualLayout>
          <c:xMode val="edge"/>
          <c:yMode val="edge"/>
          <c:x val="0.48655598912968429"/>
          <c:y val="5.0540809414951857E-2"/>
          <c:w val="0.46971244744849372"/>
          <c:h val="0.13950469900939821"/>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894"/>
        </c:manualLayout>
      </c:layout>
      <c:scatterChart>
        <c:scatterStyle val="smoothMarker"/>
        <c:ser>
          <c:idx val="0"/>
          <c:order val="0"/>
          <c:tx>
            <c:strRef>
              <c:f>Sheet1!$B$1</c:f>
              <c:strCache>
                <c:ptCount val="1"/>
                <c:pt idx="0">
                  <c:v>Eisenmenger's Syndrome  (N=16)</c:v>
                </c:pt>
              </c:strCache>
            </c:strRef>
          </c:tx>
          <c:spPr>
            <a:ln w="38100">
              <a:solidFill>
                <a:srgbClr val="00FF00"/>
              </a:solidFill>
            </a:ln>
          </c:spPr>
          <c:marker>
            <c:symbol val="none"/>
          </c:marker>
          <c:xVal>
            <c:numRef>
              <c:f>Sheet1!$A$2:$A$18</c:f>
              <c:numCache>
                <c:formatCode>General</c:formatCode>
                <c:ptCount val="1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numCache>
            </c:numRef>
          </c:xVal>
          <c:yVal>
            <c:numRef>
              <c:f>Sheet1!$B$2:$B$18</c:f>
              <c:numCache>
                <c:formatCode>General</c:formatCode>
                <c:ptCount val="17"/>
                <c:pt idx="0">
                  <c:v>100</c:v>
                </c:pt>
                <c:pt idx="1">
                  <c:v>68.75</c:v>
                </c:pt>
                <c:pt idx="2">
                  <c:v>68.75</c:v>
                </c:pt>
                <c:pt idx="3">
                  <c:v>68.75</c:v>
                </c:pt>
                <c:pt idx="4">
                  <c:v>68.75</c:v>
                </c:pt>
                <c:pt idx="5">
                  <c:v>68.75</c:v>
                </c:pt>
                <c:pt idx="6">
                  <c:v>68.75</c:v>
                </c:pt>
                <c:pt idx="7">
                  <c:v>68.75</c:v>
                </c:pt>
                <c:pt idx="8">
                  <c:v>62.5</c:v>
                </c:pt>
                <c:pt idx="9">
                  <c:v>62.5</c:v>
                </c:pt>
                <c:pt idx="10">
                  <c:v>62.5</c:v>
                </c:pt>
              </c:numCache>
            </c:numRef>
          </c:yVal>
        </c:ser>
        <c:ser>
          <c:idx val="1"/>
          <c:order val="1"/>
          <c:tx>
            <c:strRef>
              <c:f>Sheet1!$C$1</c:f>
              <c:strCache>
                <c:ptCount val="1"/>
                <c:pt idx="0">
                  <c:v>Other Congenital Heart Disease (N=34)</c:v>
                </c:pt>
              </c:strCache>
            </c:strRef>
          </c:tx>
          <c:spPr>
            <a:ln w="38100">
              <a:solidFill>
                <a:srgbClr val="00FFFF"/>
              </a:solidFill>
              <a:prstDash val="solid"/>
            </a:ln>
          </c:spPr>
          <c:marker>
            <c:symbol val="none"/>
          </c:marker>
          <c:xVal>
            <c:numRef>
              <c:f>Sheet1!$A$2:$A$18</c:f>
              <c:numCache>
                <c:formatCode>General</c:formatCode>
                <c:ptCount val="1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numCache>
            </c:numRef>
          </c:xVal>
          <c:yVal>
            <c:numRef>
              <c:f>Sheet1!$C$2:$C$18</c:f>
              <c:numCache>
                <c:formatCode>General</c:formatCode>
                <c:ptCount val="17"/>
                <c:pt idx="0">
                  <c:v>100</c:v>
                </c:pt>
                <c:pt idx="1">
                  <c:v>76.471000000000004</c:v>
                </c:pt>
                <c:pt idx="2">
                  <c:v>67.519000000000005</c:v>
                </c:pt>
                <c:pt idx="3">
                  <c:v>64.45</c:v>
                </c:pt>
                <c:pt idx="4">
                  <c:v>64.45</c:v>
                </c:pt>
                <c:pt idx="5">
                  <c:v>64.45</c:v>
                </c:pt>
                <c:pt idx="6">
                  <c:v>64.45</c:v>
                </c:pt>
                <c:pt idx="7">
                  <c:v>64.45</c:v>
                </c:pt>
                <c:pt idx="8">
                  <c:v>64.45</c:v>
                </c:pt>
                <c:pt idx="9">
                  <c:v>64.45</c:v>
                </c:pt>
                <c:pt idx="10">
                  <c:v>64.45</c:v>
                </c:pt>
                <c:pt idx="11">
                  <c:v>64.45</c:v>
                </c:pt>
                <c:pt idx="12">
                  <c:v>64.45</c:v>
                </c:pt>
                <c:pt idx="13">
                  <c:v>60.87</c:v>
                </c:pt>
                <c:pt idx="14">
                  <c:v>57.289000000000001</c:v>
                </c:pt>
                <c:pt idx="15">
                  <c:v>53.47</c:v>
                </c:pt>
                <c:pt idx="16">
                  <c:v>53.47</c:v>
                </c:pt>
              </c:numCache>
            </c:numRef>
          </c:yVal>
        </c:ser>
        <c:ser>
          <c:idx val="2"/>
          <c:order val="2"/>
          <c:tx>
            <c:strRef>
              <c:f>Sheet1!$D$1</c:f>
              <c:strCache>
                <c:ptCount val="1"/>
                <c:pt idx="0">
                  <c:v>Eisenmenger's + Other Congenital Heart Disease (N=50)</c:v>
                </c:pt>
              </c:strCache>
            </c:strRef>
          </c:tx>
          <c:spPr>
            <a:ln w="38100">
              <a:solidFill>
                <a:srgbClr val="FFFF00"/>
              </a:solidFill>
            </a:ln>
          </c:spPr>
          <c:marker>
            <c:symbol val="none"/>
          </c:marker>
          <c:xVal>
            <c:numRef>
              <c:f>Sheet1!$A$2:$A$18</c:f>
              <c:numCache>
                <c:formatCode>General</c:formatCode>
                <c:ptCount val="1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numCache>
            </c:numRef>
          </c:xVal>
          <c:yVal>
            <c:numRef>
              <c:f>Sheet1!$D$2:$D$18</c:f>
              <c:numCache>
                <c:formatCode>General</c:formatCode>
                <c:ptCount val="17"/>
                <c:pt idx="0">
                  <c:v>100</c:v>
                </c:pt>
                <c:pt idx="1">
                  <c:v>74</c:v>
                </c:pt>
                <c:pt idx="2">
                  <c:v>67.941000000000287</c:v>
                </c:pt>
                <c:pt idx="3">
                  <c:v>65.881999999999991</c:v>
                </c:pt>
                <c:pt idx="4">
                  <c:v>65.881999999999991</c:v>
                </c:pt>
                <c:pt idx="5">
                  <c:v>65.881999999999991</c:v>
                </c:pt>
                <c:pt idx="6">
                  <c:v>65.881999999999991</c:v>
                </c:pt>
                <c:pt idx="7">
                  <c:v>65.881999999999991</c:v>
                </c:pt>
                <c:pt idx="8">
                  <c:v>63.824000000000005</c:v>
                </c:pt>
                <c:pt idx="9">
                  <c:v>63.824000000000005</c:v>
                </c:pt>
                <c:pt idx="10">
                  <c:v>63.824000000000005</c:v>
                </c:pt>
                <c:pt idx="11">
                  <c:v>63.824000000000005</c:v>
                </c:pt>
                <c:pt idx="12">
                  <c:v>63.824000000000005</c:v>
                </c:pt>
                <c:pt idx="13">
                  <c:v>61.369</c:v>
                </c:pt>
                <c:pt idx="14">
                  <c:v>56.459000000000003</c:v>
                </c:pt>
                <c:pt idx="15">
                  <c:v>48.504000000000005</c:v>
                </c:pt>
                <c:pt idx="16">
                  <c:v>48.504000000000005</c:v>
                </c:pt>
              </c:numCache>
            </c:numRef>
          </c:yVal>
          <c:smooth val="1"/>
        </c:ser>
        <c:axId val="280397312"/>
        <c:axId val="280399232"/>
      </c:scatterChart>
      <c:valAx>
        <c:axId val="280397312"/>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80399232"/>
        <c:crosses val="autoZero"/>
        <c:crossBetween val="midCat"/>
        <c:majorUnit val="1"/>
      </c:valAx>
      <c:valAx>
        <c:axId val="28039923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80397312"/>
        <c:crosses val="autoZero"/>
        <c:crossBetween val="midCat"/>
        <c:majorUnit val="25"/>
      </c:valAx>
      <c:spPr>
        <a:solidFill>
          <a:schemeClr val="bg2"/>
        </a:solidFill>
        <a:ln>
          <a:solidFill>
            <a:schemeClr val="tx1"/>
          </a:solidFill>
        </a:ln>
      </c:spPr>
    </c:plotArea>
    <c:legend>
      <c:legendPos val="r"/>
      <c:layout>
        <c:manualLayout>
          <c:xMode val="edge"/>
          <c:yMode val="edge"/>
          <c:x val="0.123724130722599"/>
          <c:y val="0.58011070188807046"/>
          <c:w val="0.64511067753699702"/>
          <c:h val="0.21331343662687569"/>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916"/>
        </c:manualLayout>
      </c:layout>
      <c:scatterChart>
        <c:scatterStyle val="smoothMarker"/>
        <c:ser>
          <c:idx val="0"/>
          <c:order val="0"/>
          <c:tx>
            <c:strRef>
              <c:f>Sheet1!$B$1</c:f>
              <c:strCache>
                <c:ptCount val="1"/>
                <c:pt idx="0">
                  <c:v>&lt;1 Year        (N=89)</c:v>
                </c:pt>
              </c:strCache>
            </c:strRef>
          </c:tx>
          <c:spPr>
            <a:ln w="38100">
              <a:solidFill>
                <a:srgbClr val="00FF00"/>
              </a:solidFill>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Sheet1!$B$2:$B$27</c:f>
              <c:numCache>
                <c:formatCode>General</c:formatCode>
                <c:ptCount val="26"/>
                <c:pt idx="0">
                  <c:v>100</c:v>
                </c:pt>
                <c:pt idx="1">
                  <c:v>86.516999999999996</c:v>
                </c:pt>
                <c:pt idx="2">
                  <c:v>80.717000000000027</c:v>
                </c:pt>
                <c:pt idx="3">
                  <c:v>77.206999999999994</c:v>
                </c:pt>
                <c:pt idx="4">
                  <c:v>74.867000000000004</c:v>
                </c:pt>
                <c:pt idx="5">
                  <c:v>73.678999999999988</c:v>
                </c:pt>
                <c:pt idx="6">
                  <c:v>73.678999999999988</c:v>
                </c:pt>
                <c:pt idx="7">
                  <c:v>73.678999999999988</c:v>
                </c:pt>
                <c:pt idx="8">
                  <c:v>72.471000000000004</c:v>
                </c:pt>
                <c:pt idx="9">
                  <c:v>71.242999999999995</c:v>
                </c:pt>
                <c:pt idx="10">
                  <c:v>71.242999999999995</c:v>
                </c:pt>
                <c:pt idx="11">
                  <c:v>69.992999999999995</c:v>
                </c:pt>
                <c:pt idx="12">
                  <c:v>69.992999999999995</c:v>
                </c:pt>
                <c:pt idx="13">
                  <c:v>64.781999999999996</c:v>
                </c:pt>
                <c:pt idx="14">
                  <c:v>59.081000000000003</c:v>
                </c:pt>
                <c:pt idx="15">
                  <c:v>54.271000000000001</c:v>
                </c:pt>
                <c:pt idx="16">
                  <c:v>50.653000000000006</c:v>
                </c:pt>
                <c:pt idx="17">
                  <c:v>50.653000000000006</c:v>
                </c:pt>
                <c:pt idx="18">
                  <c:v>46.048000000000002</c:v>
                </c:pt>
                <c:pt idx="19">
                  <c:v>35.814999999999998</c:v>
                </c:pt>
                <c:pt idx="20">
                  <c:v>33.06</c:v>
                </c:pt>
                <c:pt idx="21">
                  <c:v>33.06</c:v>
                </c:pt>
              </c:numCache>
            </c:numRef>
          </c:yVal>
        </c:ser>
        <c:ser>
          <c:idx val="1"/>
          <c:order val="1"/>
          <c:tx>
            <c:strRef>
              <c:f>Sheet1!$C$1</c:f>
              <c:strCache>
                <c:ptCount val="1"/>
                <c:pt idx="0">
                  <c:v>1-11 Years  (N=411)</c:v>
                </c:pt>
              </c:strCache>
            </c:strRef>
          </c:tx>
          <c:spPr>
            <a:ln w="38100">
              <a:solidFill>
                <a:srgbClr val="00FFFF"/>
              </a:solidFill>
              <a:prstDash val="solid"/>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Sheet1!$C$2:$C$27</c:f>
              <c:numCache>
                <c:formatCode>General</c:formatCode>
                <c:ptCount val="26"/>
                <c:pt idx="0">
                  <c:v>100</c:v>
                </c:pt>
                <c:pt idx="1">
                  <c:v>93.157999999999987</c:v>
                </c:pt>
                <c:pt idx="2">
                  <c:v>90.149999999999991</c:v>
                </c:pt>
                <c:pt idx="3">
                  <c:v>89.131999999999991</c:v>
                </c:pt>
                <c:pt idx="4">
                  <c:v>88.111999999999995</c:v>
                </c:pt>
                <c:pt idx="5">
                  <c:v>86.834000000000003</c:v>
                </c:pt>
                <c:pt idx="6">
                  <c:v>86.063999999999993</c:v>
                </c:pt>
                <c:pt idx="7">
                  <c:v>84.771000000000001</c:v>
                </c:pt>
                <c:pt idx="8">
                  <c:v>83.732000000000014</c:v>
                </c:pt>
                <c:pt idx="9">
                  <c:v>83.211000000000027</c:v>
                </c:pt>
                <c:pt idx="10">
                  <c:v>81.117000000000004</c:v>
                </c:pt>
                <c:pt idx="11">
                  <c:v>80.59</c:v>
                </c:pt>
                <c:pt idx="12">
                  <c:v>79.790999999999997</c:v>
                </c:pt>
                <c:pt idx="13">
                  <c:v>71.828999999999979</c:v>
                </c:pt>
                <c:pt idx="14">
                  <c:v>64.11999999999999</c:v>
                </c:pt>
                <c:pt idx="15">
                  <c:v>57.715000000000003</c:v>
                </c:pt>
                <c:pt idx="16">
                  <c:v>54.874000000000002</c:v>
                </c:pt>
                <c:pt idx="17">
                  <c:v>51.938000000000002</c:v>
                </c:pt>
                <c:pt idx="18">
                  <c:v>47.445</c:v>
                </c:pt>
                <c:pt idx="19">
                  <c:v>44.85</c:v>
                </c:pt>
                <c:pt idx="20">
                  <c:v>41.833000000000006</c:v>
                </c:pt>
                <c:pt idx="21">
                  <c:v>40.881999999999998</c:v>
                </c:pt>
                <c:pt idx="22">
                  <c:v>39.86</c:v>
                </c:pt>
                <c:pt idx="23">
                  <c:v>36.196000000000012</c:v>
                </c:pt>
                <c:pt idx="24">
                  <c:v>33.169000000000011</c:v>
                </c:pt>
                <c:pt idx="25">
                  <c:v>33.169000000000011</c:v>
                </c:pt>
              </c:numCache>
            </c:numRef>
          </c:yVal>
        </c:ser>
        <c:ser>
          <c:idx val="2"/>
          <c:order val="2"/>
          <c:tx>
            <c:strRef>
              <c:f>Sheet1!$D$1</c:f>
              <c:strCache>
                <c:ptCount val="1"/>
                <c:pt idx="0">
                  <c:v>12-17 Years (N=1,043)</c:v>
                </c:pt>
              </c:strCache>
            </c:strRef>
          </c:tx>
          <c:spPr>
            <a:ln w="38100">
              <a:solidFill>
                <a:srgbClr val="FFFF00"/>
              </a:solidFill>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Sheet1!$D$2:$D$27</c:f>
              <c:numCache>
                <c:formatCode>General</c:formatCode>
                <c:ptCount val="26"/>
                <c:pt idx="0">
                  <c:v>100</c:v>
                </c:pt>
                <c:pt idx="1">
                  <c:v>90.486999999999995</c:v>
                </c:pt>
                <c:pt idx="2">
                  <c:v>88.72</c:v>
                </c:pt>
                <c:pt idx="3">
                  <c:v>87.318000000000012</c:v>
                </c:pt>
                <c:pt idx="4">
                  <c:v>85.909000000000006</c:v>
                </c:pt>
                <c:pt idx="5">
                  <c:v>84.801000000000002</c:v>
                </c:pt>
                <c:pt idx="6">
                  <c:v>83.387</c:v>
                </c:pt>
                <c:pt idx="7">
                  <c:v>82.88</c:v>
                </c:pt>
                <c:pt idx="8">
                  <c:v>82.066000000000003</c:v>
                </c:pt>
                <c:pt idx="9">
                  <c:v>81.554000000000002</c:v>
                </c:pt>
                <c:pt idx="10">
                  <c:v>80.221000000000004</c:v>
                </c:pt>
                <c:pt idx="11">
                  <c:v>78.982000000000014</c:v>
                </c:pt>
                <c:pt idx="12">
                  <c:v>78.043999999999997</c:v>
                </c:pt>
                <c:pt idx="13">
                  <c:v>66.510999999999996</c:v>
                </c:pt>
                <c:pt idx="14">
                  <c:v>57.902000000000001</c:v>
                </c:pt>
                <c:pt idx="15">
                  <c:v>52.244</c:v>
                </c:pt>
                <c:pt idx="16">
                  <c:v>46.517000000000003</c:v>
                </c:pt>
                <c:pt idx="17">
                  <c:v>41.211000000000006</c:v>
                </c:pt>
                <c:pt idx="18">
                  <c:v>38.086000000000006</c:v>
                </c:pt>
                <c:pt idx="19">
                  <c:v>36.804000000000002</c:v>
                </c:pt>
                <c:pt idx="20">
                  <c:v>34.529000000000003</c:v>
                </c:pt>
                <c:pt idx="21">
                  <c:v>33.637</c:v>
                </c:pt>
                <c:pt idx="22">
                  <c:v>31.79</c:v>
                </c:pt>
                <c:pt idx="23">
                  <c:v>31.050999999999988</c:v>
                </c:pt>
                <c:pt idx="24">
                  <c:v>27.919</c:v>
                </c:pt>
                <c:pt idx="25">
                  <c:v>26.987999999999989</c:v>
                </c:pt>
              </c:numCache>
            </c:numRef>
          </c:yVal>
          <c:smooth val="1"/>
        </c:ser>
        <c:axId val="290760192"/>
        <c:axId val="290762112"/>
      </c:scatterChart>
      <c:valAx>
        <c:axId val="290760192"/>
        <c:scaling>
          <c:orientation val="minMax"/>
          <c:max val="1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0762112"/>
        <c:crosses val="autoZero"/>
        <c:crossBetween val="midCat"/>
        <c:majorUnit val="1"/>
      </c:valAx>
      <c:valAx>
        <c:axId val="29076211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0760192"/>
        <c:crosses val="autoZero"/>
        <c:crossBetween val="midCat"/>
        <c:majorUnit val="25"/>
      </c:valAx>
      <c:spPr>
        <a:solidFill>
          <a:schemeClr val="bg2"/>
        </a:solidFill>
        <a:ln>
          <a:solidFill>
            <a:schemeClr val="tx1"/>
          </a:solidFill>
        </a:ln>
      </c:spPr>
    </c:plotArea>
    <c:legend>
      <c:legendPos val="r"/>
      <c:layout>
        <c:manualLayout>
          <c:xMode val="edge"/>
          <c:yMode val="edge"/>
          <c:x val="0.67092177084060245"/>
          <c:y val="6.6669841673016692E-2"/>
          <c:w val="0.28227881912991493"/>
          <c:h val="0.21331343662687577"/>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961"/>
        </c:manualLayout>
      </c:layout>
      <c:scatterChart>
        <c:scatterStyle val="smoothMarker"/>
        <c:ser>
          <c:idx val="0"/>
          <c:order val="0"/>
          <c:tx>
            <c:strRef>
              <c:f>Sheet1!$B$1</c:f>
              <c:strCache>
                <c:ptCount val="1"/>
                <c:pt idx="0">
                  <c:v>&lt;1 Year       (N=55)</c:v>
                </c:pt>
              </c:strCache>
            </c:strRef>
          </c:tx>
          <c:spPr>
            <a:ln w="38100">
              <a:solidFill>
                <a:srgbClr val="00FF00"/>
              </a:solidFill>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Sheet1!$B$2:$B$27</c:f>
              <c:numCache>
                <c:formatCode>General</c:formatCode>
                <c:ptCount val="26"/>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92.555999999999983</c:v>
                </c:pt>
                <c:pt idx="14">
                  <c:v>84.409000000000006</c:v>
                </c:pt>
                <c:pt idx="15">
                  <c:v>77.537000000000006</c:v>
                </c:pt>
                <c:pt idx="16">
                  <c:v>72.367999999999995</c:v>
                </c:pt>
                <c:pt idx="17">
                  <c:v>72.367999999999995</c:v>
                </c:pt>
                <c:pt idx="18">
                  <c:v>65.789000000000001</c:v>
                </c:pt>
                <c:pt idx="19">
                  <c:v>51.169000000000011</c:v>
                </c:pt>
                <c:pt idx="20">
                  <c:v>47.233000000000011</c:v>
                </c:pt>
                <c:pt idx="21">
                  <c:v>47.233000000000011</c:v>
                </c:pt>
              </c:numCache>
            </c:numRef>
          </c:yVal>
        </c:ser>
        <c:ser>
          <c:idx val="1"/>
          <c:order val="1"/>
          <c:tx>
            <c:strRef>
              <c:f>Sheet1!$C$1</c:f>
              <c:strCache>
                <c:ptCount val="1"/>
                <c:pt idx="0">
                  <c:v>1-11 Years   (N=297)</c:v>
                </c:pt>
              </c:strCache>
            </c:strRef>
          </c:tx>
          <c:spPr>
            <a:ln w="38100">
              <a:solidFill>
                <a:srgbClr val="00FFFF"/>
              </a:solidFill>
              <a:prstDash val="solid"/>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Sheet1!$C$2:$C$27</c:f>
              <c:numCache>
                <c:formatCode>General</c:formatCode>
                <c:ptCount val="26"/>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90.021000000000001</c:v>
                </c:pt>
                <c:pt idx="14">
                  <c:v>80.36</c:v>
                </c:pt>
                <c:pt idx="15">
                  <c:v>72.331999999999994</c:v>
                </c:pt>
                <c:pt idx="16">
                  <c:v>68.771999999999991</c:v>
                </c:pt>
                <c:pt idx="17">
                  <c:v>65.093000000000004</c:v>
                </c:pt>
                <c:pt idx="18">
                  <c:v>59.461000000000006</c:v>
                </c:pt>
                <c:pt idx="19">
                  <c:v>56.21</c:v>
                </c:pt>
                <c:pt idx="20">
                  <c:v>52.428000000000011</c:v>
                </c:pt>
                <c:pt idx="21">
                  <c:v>51.237000000000002</c:v>
                </c:pt>
                <c:pt idx="22">
                  <c:v>49.956000000000003</c:v>
                </c:pt>
                <c:pt idx="23">
                  <c:v>45.364000000000004</c:v>
                </c:pt>
                <c:pt idx="24">
                  <c:v>41.57</c:v>
                </c:pt>
                <c:pt idx="25">
                  <c:v>41.57</c:v>
                </c:pt>
              </c:numCache>
            </c:numRef>
          </c:yVal>
        </c:ser>
        <c:ser>
          <c:idx val="2"/>
          <c:order val="2"/>
          <c:tx>
            <c:strRef>
              <c:f>Sheet1!$D$1</c:f>
              <c:strCache>
                <c:ptCount val="1"/>
                <c:pt idx="0">
                  <c:v>12-17 Years  (N=737)</c:v>
                </c:pt>
              </c:strCache>
            </c:strRef>
          </c:tx>
          <c:spPr>
            <a:ln w="38100">
              <a:solidFill>
                <a:srgbClr val="FFFF00"/>
              </a:solidFill>
            </a:ln>
          </c:spPr>
          <c:marker>
            <c:symbol val="none"/>
          </c:marker>
          <c:xVal>
            <c:numRef>
              <c:f>Sheet1!$A$2:$A$27</c:f>
              <c:numCache>
                <c:formatCode>General</c:formatCode>
                <c:ptCount val="26"/>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Sheet1!$D$2:$D$27</c:f>
              <c:numCache>
                <c:formatCode>General</c:formatCode>
                <c:ptCount val="26"/>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85.221999999999994</c:v>
                </c:pt>
                <c:pt idx="14">
                  <c:v>74.191000000000003</c:v>
                </c:pt>
                <c:pt idx="15">
                  <c:v>66.942000000000007</c:v>
                </c:pt>
                <c:pt idx="16">
                  <c:v>59.604000000000006</c:v>
                </c:pt>
                <c:pt idx="17">
                  <c:v>52.804000000000002</c:v>
                </c:pt>
                <c:pt idx="18">
                  <c:v>48.8</c:v>
                </c:pt>
                <c:pt idx="19">
                  <c:v>47.158000000000001</c:v>
                </c:pt>
                <c:pt idx="20">
                  <c:v>44.242000000000012</c:v>
                </c:pt>
                <c:pt idx="21">
                  <c:v>43.1</c:v>
                </c:pt>
                <c:pt idx="22">
                  <c:v>40.734000000000002</c:v>
                </c:pt>
                <c:pt idx="23">
                  <c:v>39.787000000000006</c:v>
                </c:pt>
                <c:pt idx="24">
                  <c:v>35.774000000000001</c:v>
                </c:pt>
                <c:pt idx="25">
                  <c:v>34.581000000000003</c:v>
                </c:pt>
              </c:numCache>
            </c:numRef>
          </c:yVal>
          <c:smooth val="1"/>
        </c:ser>
        <c:axId val="290797056"/>
        <c:axId val="290798976"/>
      </c:scatterChart>
      <c:valAx>
        <c:axId val="290797056"/>
        <c:scaling>
          <c:orientation val="minMax"/>
          <c:max val="1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0798976"/>
        <c:crosses val="autoZero"/>
        <c:crossBetween val="midCat"/>
        <c:majorUnit val="1"/>
      </c:valAx>
      <c:valAx>
        <c:axId val="29079897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0797056"/>
        <c:crosses val="autoZero"/>
        <c:crossBetween val="midCat"/>
        <c:majorUnit val="25"/>
      </c:valAx>
      <c:spPr>
        <a:solidFill>
          <a:schemeClr val="bg2"/>
        </a:solidFill>
        <a:ln>
          <a:solidFill>
            <a:schemeClr val="tx1"/>
          </a:solidFill>
        </a:ln>
      </c:spPr>
    </c:plotArea>
    <c:legend>
      <c:legendPos val="r"/>
      <c:layout>
        <c:manualLayout>
          <c:xMode val="edge"/>
          <c:yMode val="edge"/>
          <c:x val="0.12224920446891219"/>
          <c:y val="0.59892790618914571"/>
          <c:w val="0.28227881912991515"/>
          <c:h val="0.17836720006773579"/>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961"/>
        </c:manualLayout>
      </c:layout>
      <c:scatterChart>
        <c:scatterStyle val="smoothMarker"/>
        <c:ser>
          <c:idx val="0"/>
          <c:order val="0"/>
          <c:tx>
            <c:strRef>
              <c:f>Sheet1!$B$1</c:f>
              <c:strCache>
                <c:ptCount val="1"/>
                <c:pt idx="0">
                  <c:v>1988-1994  (N=216)</c:v>
                </c:pt>
              </c:strCache>
            </c:strRef>
          </c:tx>
          <c:spPr>
            <a:ln w="38100">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83.784000000000006</c:v>
                </c:pt>
                <c:pt idx="2">
                  <c:v>79.563000000000002</c:v>
                </c:pt>
                <c:pt idx="3">
                  <c:v>75.796999999999997</c:v>
                </c:pt>
                <c:pt idx="4">
                  <c:v>72.483000000000004</c:v>
                </c:pt>
                <c:pt idx="5">
                  <c:v>71.052999999999983</c:v>
                </c:pt>
                <c:pt idx="6">
                  <c:v>69.144999999999996</c:v>
                </c:pt>
                <c:pt idx="7">
                  <c:v>67.697999999999993</c:v>
                </c:pt>
                <c:pt idx="8">
                  <c:v>66.244000000000227</c:v>
                </c:pt>
                <c:pt idx="9">
                  <c:v>65.27</c:v>
                </c:pt>
                <c:pt idx="10">
                  <c:v>64.295000000000002</c:v>
                </c:pt>
                <c:pt idx="11">
                  <c:v>64.295000000000002</c:v>
                </c:pt>
                <c:pt idx="12">
                  <c:v>62.811999999999998</c:v>
                </c:pt>
                <c:pt idx="13">
                  <c:v>53.948</c:v>
                </c:pt>
                <c:pt idx="14">
                  <c:v>46.055</c:v>
                </c:pt>
                <c:pt idx="15">
                  <c:v>43.063000000000002</c:v>
                </c:pt>
                <c:pt idx="16">
                  <c:v>40.547000000000004</c:v>
                </c:pt>
                <c:pt idx="17">
                  <c:v>36.375</c:v>
                </c:pt>
                <c:pt idx="18">
                  <c:v>34.872</c:v>
                </c:pt>
                <c:pt idx="19">
                  <c:v>33.322000000000003</c:v>
                </c:pt>
                <c:pt idx="20">
                  <c:v>31.696999999999999</c:v>
                </c:pt>
                <c:pt idx="21">
                  <c:v>31.696999999999999</c:v>
                </c:pt>
                <c:pt idx="22">
                  <c:v>29.004000000000001</c:v>
                </c:pt>
                <c:pt idx="23">
                  <c:v>27.967999999999989</c:v>
                </c:pt>
                <c:pt idx="24">
                  <c:v>25.896000000000001</c:v>
                </c:pt>
                <c:pt idx="25">
                  <c:v>25.896000000000001</c:v>
                </c:pt>
                <c:pt idx="26">
                  <c:v>24.77</c:v>
                </c:pt>
              </c:numCache>
            </c:numRef>
          </c:yVal>
        </c:ser>
        <c:ser>
          <c:idx val="1"/>
          <c:order val="1"/>
          <c:tx>
            <c:strRef>
              <c:f>Sheet1!$C$1</c:f>
              <c:strCache>
                <c:ptCount val="1"/>
                <c:pt idx="0">
                  <c:v>1995-2001 (N=511)</c:v>
                </c:pt>
              </c:strCache>
            </c:strRef>
          </c:tx>
          <c:spPr>
            <a:ln w="38100">
              <a:solidFill>
                <a:srgbClr val="00FFFF"/>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88.995000000000005</c:v>
                </c:pt>
                <c:pt idx="2">
                  <c:v>86.598000000000013</c:v>
                </c:pt>
                <c:pt idx="3">
                  <c:v>84.793000000000006</c:v>
                </c:pt>
                <c:pt idx="4">
                  <c:v>83.585999999999999</c:v>
                </c:pt>
                <c:pt idx="5">
                  <c:v>82.377999999999986</c:v>
                </c:pt>
                <c:pt idx="6">
                  <c:v>81.167000000000002</c:v>
                </c:pt>
                <c:pt idx="7">
                  <c:v>80.558999999999983</c:v>
                </c:pt>
                <c:pt idx="8">
                  <c:v>79.540000000000006</c:v>
                </c:pt>
                <c:pt idx="9">
                  <c:v>79.13</c:v>
                </c:pt>
                <c:pt idx="10">
                  <c:v>78.10499999999999</c:v>
                </c:pt>
                <c:pt idx="11">
                  <c:v>76.664999999999992</c:v>
                </c:pt>
                <c:pt idx="12">
                  <c:v>75.838999999999999</c:v>
                </c:pt>
                <c:pt idx="13">
                  <c:v>65.742999999999995</c:v>
                </c:pt>
                <c:pt idx="14">
                  <c:v>57.069000000000003</c:v>
                </c:pt>
                <c:pt idx="15">
                  <c:v>51.087000000000003</c:v>
                </c:pt>
                <c:pt idx="16">
                  <c:v>45.659000000000006</c:v>
                </c:pt>
                <c:pt idx="17">
                  <c:v>41.973000000000006</c:v>
                </c:pt>
                <c:pt idx="18">
                  <c:v>38.356999999999999</c:v>
                </c:pt>
                <c:pt idx="19">
                  <c:v>35.703000000000003</c:v>
                </c:pt>
                <c:pt idx="20">
                  <c:v>33.491</c:v>
                </c:pt>
                <c:pt idx="21">
                  <c:v>32.747</c:v>
                </c:pt>
                <c:pt idx="22">
                  <c:v>32.299000000000063</c:v>
                </c:pt>
                <c:pt idx="23">
                  <c:v>30.655000000000001</c:v>
                </c:pt>
                <c:pt idx="24">
                  <c:v>27.401999999999987</c:v>
                </c:pt>
                <c:pt idx="25">
                  <c:v>26.571999999999999</c:v>
                </c:pt>
                <c:pt idx="26">
                  <c:v>24.358000000000001</c:v>
                </c:pt>
              </c:numCache>
            </c:numRef>
          </c:yVal>
        </c:ser>
        <c:ser>
          <c:idx val="2"/>
          <c:order val="2"/>
          <c:tx>
            <c:strRef>
              <c:f>Sheet1!$D$1</c:f>
              <c:strCache>
                <c:ptCount val="1"/>
                <c:pt idx="0">
                  <c:v>2002-6/2010 (N=828)</c:v>
                </c:pt>
              </c:strCache>
            </c:strRef>
          </c:tx>
          <c:spPr>
            <a:ln w="38100">
              <a:solidFill>
                <a:srgbClr val="FF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93.946000000000026</c:v>
                </c:pt>
                <c:pt idx="2">
                  <c:v>91.95</c:v>
                </c:pt>
                <c:pt idx="3">
                  <c:v>91.308999999999983</c:v>
                </c:pt>
                <c:pt idx="4">
                  <c:v>90.406000000000006</c:v>
                </c:pt>
                <c:pt idx="5">
                  <c:v>89.372999999999948</c:v>
                </c:pt>
                <c:pt idx="6">
                  <c:v>88.464000000000027</c:v>
                </c:pt>
                <c:pt idx="7">
                  <c:v>87.944000000000287</c:v>
                </c:pt>
                <c:pt idx="8">
                  <c:v>87.290999999999997</c:v>
                </c:pt>
                <c:pt idx="9">
                  <c:v>86.766999999999996</c:v>
                </c:pt>
                <c:pt idx="10">
                  <c:v>84.921000000000006</c:v>
                </c:pt>
                <c:pt idx="11">
                  <c:v>83.856999999999999</c:v>
                </c:pt>
                <c:pt idx="12">
                  <c:v>83.185999999999979</c:v>
                </c:pt>
                <c:pt idx="13">
                  <c:v>72.478999999999999</c:v>
                </c:pt>
                <c:pt idx="14">
                  <c:v>64.964000000000027</c:v>
                </c:pt>
                <c:pt idx="15">
                  <c:v>58.289000000000001</c:v>
                </c:pt>
                <c:pt idx="16">
                  <c:v>53.767000000000003</c:v>
                </c:pt>
                <c:pt idx="17">
                  <c:v>49.159000000000006</c:v>
                </c:pt>
                <c:pt idx="18">
                  <c:v>44.493000000000002</c:v>
                </c:pt>
                <c:pt idx="19">
                  <c:v>43.351999999999997</c:v>
                </c:pt>
              </c:numCache>
            </c:numRef>
          </c:yVal>
          <c:smooth val="1"/>
        </c:ser>
        <c:axId val="291096064"/>
        <c:axId val="291097984"/>
      </c:scatterChart>
      <c:valAx>
        <c:axId val="291096064"/>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1097984"/>
        <c:crosses val="autoZero"/>
        <c:crossBetween val="midCat"/>
        <c:majorUnit val="1"/>
      </c:valAx>
      <c:valAx>
        <c:axId val="29109798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1096064"/>
        <c:crosses val="autoZero"/>
        <c:crossBetween val="midCat"/>
        <c:majorUnit val="25"/>
      </c:valAx>
      <c:spPr>
        <a:solidFill>
          <a:schemeClr val="bg2"/>
        </a:solidFill>
        <a:ln>
          <a:solidFill>
            <a:schemeClr val="tx1"/>
          </a:solidFill>
        </a:ln>
      </c:spPr>
    </c:plotArea>
    <c:legend>
      <c:legendPos val="r"/>
      <c:layout>
        <c:manualLayout>
          <c:xMode val="edge"/>
          <c:yMode val="edge"/>
          <c:x val="0.12224920446891212"/>
          <c:y val="0.5505408094149522"/>
          <c:w val="0.28227881912991515"/>
          <c:h val="0.21331343662687588"/>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7.9098794291340035E-2"/>
          <c:w val="0.83600586025885748"/>
          <c:h val="0.75446645341207363"/>
        </c:manualLayout>
      </c:layout>
      <c:barChart>
        <c:barDir val="col"/>
        <c:grouping val="percentStacked"/>
        <c:ser>
          <c:idx val="0"/>
          <c:order val="0"/>
          <c:tx>
            <c:strRef>
              <c:f>Sheet1!$A$2</c:f>
              <c:strCache>
                <c:ptCount val="1"/>
                <c:pt idx="0">
                  <c:v>&lt;1</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Sheet1!$B$1:$C$1</c:f>
              <c:strCache>
                <c:ptCount val="2"/>
                <c:pt idx="0">
                  <c:v>1986-1998 (N=602)</c:v>
                </c:pt>
                <c:pt idx="1">
                  <c:v>1999-6/2011 (N=1,168)</c:v>
                </c:pt>
              </c:strCache>
            </c:strRef>
          </c:cat>
          <c:val>
            <c:numRef>
              <c:f>Sheet1!$B$2:$C$2</c:f>
              <c:numCache>
                <c:formatCode>General</c:formatCode>
                <c:ptCount val="2"/>
                <c:pt idx="0">
                  <c:v>45</c:v>
                </c:pt>
                <c:pt idx="1">
                  <c:v>51</c:v>
                </c:pt>
              </c:numCache>
            </c:numRef>
          </c:val>
        </c:ser>
        <c:ser>
          <c:idx val="1"/>
          <c:order val="1"/>
          <c:tx>
            <c:strRef>
              <c:f>Sheet1!$A$3</c:f>
              <c:strCache>
                <c:ptCount val="1"/>
                <c:pt idx="0">
                  <c:v>1-5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Sheet1!$B$1:$C$1</c:f>
              <c:strCache>
                <c:ptCount val="2"/>
                <c:pt idx="0">
                  <c:v>1986-1998 (N=602)</c:v>
                </c:pt>
                <c:pt idx="1">
                  <c:v>1999-6/2011 (N=1,168)</c:v>
                </c:pt>
              </c:strCache>
            </c:strRef>
          </c:cat>
          <c:val>
            <c:numRef>
              <c:f>Sheet1!$B$3:$C$3</c:f>
              <c:numCache>
                <c:formatCode>General</c:formatCode>
                <c:ptCount val="2"/>
                <c:pt idx="0">
                  <c:v>53</c:v>
                </c:pt>
                <c:pt idx="1">
                  <c:v>72</c:v>
                </c:pt>
              </c:numCache>
            </c:numRef>
          </c:val>
        </c:ser>
        <c:ser>
          <c:idx val="2"/>
          <c:order val="2"/>
          <c:tx>
            <c:strRef>
              <c:f>Sheet1!$A$4</c:f>
              <c:strCache>
                <c:ptCount val="1"/>
                <c:pt idx="0">
                  <c:v>6-11</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Sheet1!$B$1:$C$1</c:f>
              <c:strCache>
                <c:ptCount val="2"/>
                <c:pt idx="0">
                  <c:v>1986-1998 (N=602)</c:v>
                </c:pt>
                <c:pt idx="1">
                  <c:v>1999-6/2011 (N=1,168)</c:v>
                </c:pt>
              </c:strCache>
            </c:strRef>
          </c:cat>
          <c:val>
            <c:numRef>
              <c:f>Sheet1!$B$4:$C$4</c:f>
              <c:numCache>
                <c:formatCode>General</c:formatCode>
                <c:ptCount val="2"/>
                <c:pt idx="0">
                  <c:v>136</c:v>
                </c:pt>
                <c:pt idx="1">
                  <c:v>207</c:v>
                </c:pt>
              </c:numCache>
            </c:numRef>
          </c:val>
        </c:ser>
        <c:ser>
          <c:idx val="3"/>
          <c:order val="3"/>
          <c:tx>
            <c:strRef>
              <c:f>Sheet1!$A$5</c:f>
              <c:strCache>
                <c:ptCount val="1"/>
                <c:pt idx="0">
                  <c:v>12-17</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0" scaled="1"/>
              <a:tileRect/>
            </a:gradFill>
            <a:ln>
              <a:solidFill>
                <a:srgbClr val="000000"/>
              </a:solidFill>
            </a:ln>
          </c:spPr>
          <c:cat>
            <c:strRef>
              <c:f>Sheet1!$B$1:$C$1</c:f>
              <c:strCache>
                <c:ptCount val="2"/>
                <c:pt idx="0">
                  <c:v>1986-1998 (N=602)</c:v>
                </c:pt>
                <c:pt idx="1">
                  <c:v>1999-6/2011 (N=1,168)</c:v>
                </c:pt>
              </c:strCache>
            </c:strRef>
          </c:cat>
          <c:val>
            <c:numRef>
              <c:f>Sheet1!$B$5:$C$5</c:f>
              <c:numCache>
                <c:formatCode>General</c:formatCode>
                <c:ptCount val="2"/>
                <c:pt idx="0">
                  <c:v>368</c:v>
                </c:pt>
                <c:pt idx="1">
                  <c:v>838</c:v>
                </c:pt>
              </c:numCache>
            </c:numRef>
          </c:val>
        </c:ser>
        <c:gapWidth val="100"/>
        <c:overlap val="100"/>
        <c:axId val="184089216"/>
        <c:axId val="193356160"/>
      </c:barChart>
      <c:catAx>
        <c:axId val="184089216"/>
        <c:scaling>
          <c:orientation val="minMax"/>
        </c:scaling>
        <c:axPos val="b"/>
        <c:tickLblPos val="nextTo"/>
        <c:txPr>
          <a:bodyPr/>
          <a:lstStyle/>
          <a:p>
            <a:pPr>
              <a:defRPr sz="1500" b="1"/>
            </a:pPr>
            <a:endParaRPr lang="en-US"/>
          </a:p>
        </c:txPr>
        <c:crossAx val="193356160"/>
        <c:crosses val="autoZero"/>
        <c:auto val="1"/>
        <c:lblAlgn val="ctr"/>
        <c:lblOffset val="100"/>
      </c:catAx>
      <c:valAx>
        <c:axId val="19335616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a:t>
                </a:r>
                <a:r>
                  <a:rPr lang="en-US" sz="1700" baseline="0" dirty="0" smtClean="0"/>
                  <a:t> </a:t>
                </a:r>
                <a:r>
                  <a:rPr lang="en-US" sz="1700" dirty="0" smtClean="0"/>
                  <a:t>of Transplants</a:t>
                </a:r>
                <a:endParaRPr lang="en-US" sz="1700" dirty="0"/>
              </a:p>
            </c:rich>
          </c:tx>
          <c:layout>
            <c:manualLayout>
              <c:xMode val="edge"/>
              <c:yMode val="edge"/>
              <c:x val="9.2878314779618106E-3"/>
              <c:y val="0.24926160597112959"/>
            </c:manualLayout>
          </c:layout>
        </c:title>
        <c:numFmt formatCode="0%" sourceLinked="1"/>
        <c:tickLblPos val="nextTo"/>
        <c:txPr>
          <a:bodyPr/>
          <a:lstStyle/>
          <a:p>
            <a:pPr>
              <a:defRPr sz="1500" b="1"/>
            </a:pPr>
            <a:endParaRPr lang="en-US"/>
          </a:p>
        </c:txPr>
        <c:crossAx val="184089216"/>
        <c:crosses val="autoZero"/>
        <c:crossBetween val="between"/>
      </c:valAx>
      <c:spPr>
        <a:solidFill>
          <a:srgbClr val="000000"/>
        </a:solidFill>
        <a:ln w="12700">
          <a:solidFill>
            <a:srgbClr val="FFFFFF"/>
          </a:solidFill>
        </a:ln>
      </c:spPr>
    </c:plotArea>
    <c:legend>
      <c:legendPos val="l"/>
      <c:layout>
        <c:manualLayout>
          <c:xMode val="edge"/>
          <c:yMode val="edge"/>
          <c:x val="0.48132183908046744"/>
          <c:y val="0.28133530183727468"/>
          <c:w val="0.13918974567834189"/>
          <c:h val="0.4217043963254651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6799293893573043E-2"/>
          <c:y val="3.3590508847684365E-2"/>
          <c:w val="0.87737962511323264"/>
          <c:h val="0.77074260114039983"/>
        </c:manualLayout>
      </c:layout>
      <c:scatterChart>
        <c:scatterStyle val="smoothMarker"/>
        <c:ser>
          <c:idx val="0"/>
          <c:order val="0"/>
          <c:tx>
            <c:strRef>
              <c:f>Sheet1!$B$1</c:f>
              <c:strCache>
                <c:ptCount val="1"/>
                <c:pt idx="0">
                  <c:v>Deceased Donor (N = 1,043)</c:v>
                </c:pt>
              </c:strCache>
            </c:strRef>
          </c:tx>
          <c:spPr>
            <a:ln w="38100">
              <a:solidFill>
                <a:srgbClr val="00FF00"/>
              </a:solidFill>
            </a:ln>
          </c:spPr>
          <c:marker>
            <c:symbol val="none"/>
          </c:marker>
          <c:xVal>
            <c:numRef>
              <c:f>Sheet1!$A$2:$A$24</c:f>
              <c:numCache>
                <c:formatCode>General</c:formatCode>
                <c:ptCount val="23"/>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numCache>
            </c:numRef>
          </c:xVal>
          <c:yVal>
            <c:numRef>
              <c:f>Sheet1!$B$2:$B$24</c:f>
              <c:numCache>
                <c:formatCode>General</c:formatCode>
                <c:ptCount val="23"/>
                <c:pt idx="0">
                  <c:v>100</c:v>
                </c:pt>
                <c:pt idx="1">
                  <c:v>90.486999999999995</c:v>
                </c:pt>
                <c:pt idx="2">
                  <c:v>88.72</c:v>
                </c:pt>
                <c:pt idx="3">
                  <c:v>87.318000000000012</c:v>
                </c:pt>
                <c:pt idx="4">
                  <c:v>85.909000000000006</c:v>
                </c:pt>
                <c:pt idx="5">
                  <c:v>84.801000000000002</c:v>
                </c:pt>
                <c:pt idx="6">
                  <c:v>83.387</c:v>
                </c:pt>
                <c:pt idx="7">
                  <c:v>82.88</c:v>
                </c:pt>
                <c:pt idx="8">
                  <c:v>82.066000000000003</c:v>
                </c:pt>
                <c:pt idx="9">
                  <c:v>81.554000000000002</c:v>
                </c:pt>
                <c:pt idx="10">
                  <c:v>80.221000000000004</c:v>
                </c:pt>
                <c:pt idx="11">
                  <c:v>78.982000000000014</c:v>
                </c:pt>
                <c:pt idx="12">
                  <c:v>78.043999999999997</c:v>
                </c:pt>
                <c:pt idx="13">
                  <c:v>66.510999999999996</c:v>
                </c:pt>
                <c:pt idx="14">
                  <c:v>57.902000000000001</c:v>
                </c:pt>
                <c:pt idx="15">
                  <c:v>52.244</c:v>
                </c:pt>
                <c:pt idx="16">
                  <c:v>46.516999999999996</c:v>
                </c:pt>
                <c:pt idx="17">
                  <c:v>41.211000000000006</c:v>
                </c:pt>
                <c:pt idx="18">
                  <c:v>38.086000000000006</c:v>
                </c:pt>
                <c:pt idx="19">
                  <c:v>36.803999999999995</c:v>
                </c:pt>
                <c:pt idx="20">
                  <c:v>34.529000000000003</c:v>
                </c:pt>
                <c:pt idx="21">
                  <c:v>33.637</c:v>
                </c:pt>
                <c:pt idx="22">
                  <c:v>31.79</c:v>
                </c:pt>
              </c:numCache>
            </c:numRef>
          </c:yVal>
        </c:ser>
        <c:ser>
          <c:idx val="1"/>
          <c:order val="1"/>
          <c:tx>
            <c:strRef>
              <c:f>Sheet1!$C$1</c:f>
              <c:strCache>
                <c:ptCount val="1"/>
                <c:pt idx="0">
                  <c:v>Living Donor (N = 80)</c:v>
                </c:pt>
              </c:strCache>
            </c:strRef>
          </c:tx>
          <c:spPr>
            <a:ln w="38100">
              <a:solidFill>
                <a:srgbClr val="00FFFF"/>
              </a:solidFill>
              <a:prstDash val="solid"/>
            </a:ln>
          </c:spPr>
          <c:marker>
            <c:symbol val="none"/>
          </c:marker>
          <c:xVal>
            <c:numRef>
              <c:f>Sheet1!$A$2:$A$24</c:f>
              <c:numCache>
                <c:formatCode>General</c:formatCode>
                <c:ptCount val="23"/>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numCache>
            </c:numRef>
          </c:xVal>
          <c:yVal>
            <c:numRef>
              <c:f>Sheet1!$C$2:$C$24</c:f>
              <c:numCache>
                <c:formatCode>General</c:formatCode>
                <c:ptCount val="23"/>
                <c:pt idx="0">
                  <c:v>100</c:v>
                </c:pt>
                <c:pt idx="1">
                  <c:v>92.349000000000004</c:v>
                </c:pt>
                <c:pt idx="2">
                  <c:v>91.049000000000007</c:v>
                </c:pt>
                <c:pt idx="3">
                  <c:v>89.748000000000005</c:v>
                </c:pt>
                <c:pt idx="4">
                  <c:v>85.846000000000004</c:v>
                </c:pt>
                <c:pt idx="5">
                  <c:v>84.545000000000002</c:v>
                </c:pt>
                <c:pt idx="6">
                  <c:v>78.042000000000002</c:v>
                </c:pt>
                <c:pt idx="7">
                  <c:v>71.537999999999997</c:v>
                </c:pt>
                <c:pt idx="8">
                  <c:v>71.537999999999997</c:v>
                </c:pt>
                <c:pt idx="9">
                  <c:v>71.537999999999997</c:v>
                </c:pt>
                <c:pt idx="10">
                  <c:v>71.537999999999997</c:v>
                </c:pt>
                <c:pt idx="11">
                  <c:v>71.537999999999997</c:v>
                </c:pt>
                <c:pt idx="12">
                  <c:v>70.236999999999995</c:v>
                </c:pt>
                <c:pt idx="13">
                  <c:v>61.133000000000003</c:v>
                </c:pt>
                <c:pt idx="14">
                  <c:v>55.776000000000003</c:v>
                </c:pt>
                <c:pt idx="15">
                  <c:v>48.726000000000013</c:v>
                </c:pt>
                <c:pt idx="16">
                  <c:v>38.39</c:v>
                </c:pt>
                <c:pt idx="17">
                  <c:v>36.913999999999994</c:v>
                </c:pt>
                <c:pt idx="18">
                  <c:v>36.913999999999994</c:v>
                </c:pt>
              </c:numCache>
            </c:numRef>
          </c:yVal>
        </c:ser>
        <c:axId val="291158272"/>
        <c:axId val="291172736"/>
      </c:scatterChart>
      <c:valAx>
        <c:axId val="291158272"/>
        <c:scaling>
          <c:orientation val="minMax"/>
          <c:max val="11"/>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1172736"/>
        <c:crosses val="autoZero"/>
        <c:crossBetween val="midCat"/>
        <c:majorUnit val="1"/>
      </c:valAx>
      <c:valAx>
        <c:axId val="29117273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1158272"/>
        <c:crosses val="autoZero"/>
        <c:crossBetween val="midCat"/>
        <c:majorUnit val="25"/>
      </c:valAx>
      <c:spPr>
        <a:solidFill>
          <a:schemeClr val="bg2"/>
        </a:solidFill>
        <a:ln>
          <a:solidFill>
            <a:schemeClr val="tx1"/>
          </a:solidFill>
        </a:ln>
      </c:spPr>
    </c:plotArea>
    <c:legend>
      <c:legendPos val="r"/>
      <c:layout>
        <c:manualLayout>
          <c:xMode val="edge"/>
          <c:yMode val="edge"/>
          <c:x val="0.12224920446891219"/>
          <c:y val="0.60201134784622456"/>
          <c:w val="0.33685109051634032"/>
          <c:h val="0.16184286706808707"/>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92420969502706"/>
          <c:y val="3.6626238252476601E-2"/>
          <c:w val="0.87785160151442343"/>
          <c:h val="0.6895656591313184"/>
        </c:manualLayout>
      </c:layout>
      <c:barChart>
        <c:barDir val="col"/>
        <c:grouping val="stack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cat>
            <c:strRef>
              <c:f>Sheet1!$A$2:$A$6</c:f>
              <c:strCache>
                <c:ptCount val="5"/>
                <c:pt idx="0">
                  <c:v>0-&lt;1 month</c:v>
                </c:pt>
                <c:pt idx="1">
                  <c:v>1-&lt;12 months</c:v>
                </c:pt>
                <c:pt idx="2">
                  <c:v>12-&lt;36 months</c:v>
                </c:pt>
                <c:pt idx="3">
                  <c:v>36+ months</c:v>
                </c:pt>
                <c:pt idx="4">
                  <c:v>Not reported</c:v>
                </c:pt>
              </c:strCache>
            </c:strRef>
          </c:cat>
          <c:val>
            <c:numRef>
              <c:f>Sheet1!$B$2:$B$6</c:f>
              <c:numCache>
                <c:formatCode>General</c:formatCode>
                <c:ptCount val="5"/>
                <c:pt idx="0">
                  <c:v>14</c:v>
                </c:pt>
                <c:pt idx="1">
                  <c:v>13</c:v>
                </c:pt>
                <c:pt idx="2">
                  <c:v>32</c:v>
                </c:pt>
                <c:pt idx="3">
                  <c:v>30</c:v>
                </c:pt>
                <c:pt idx="4">
                  <c:v>24</c:v>
                </c:pt>
              </c:numCache>
            </c:numRef>
          </c:val>
        </c:ser>
        <c:gapWidth val="35"/>
        <c:overlap val="100"/>
        <c:axId val="291105792"/>
        <c:axId val="291910784"/>
      </c:barChart>
      <c:catAx>
        <c:axId val="291105792"/>
        <c:scaling>
          <c:orientation val="minMax"/>
        </c:scaling>
        <c:axPos val="b"/>
        <c:title>
          <c:tx>
            <c:rich>
              <a:bodyPr/>
              <a:lstStyle/>
              <a:p>
                <a:pPr>
                  <a:defRPr sz="1700"/>
                </a:pPr>
                <a:r>
                  <a:rPr lang="en-US" sz="1700" dirty="0" smtClean="0"/>
                  <a:t>Time Between Previous and Current Transplant</a:t>
                </a:r>
                <a:endParaRPr lang="en-US" sz="1700" dirty="0"/>
              </a:p>
            </c:rich>
          </c:tx>
          <c:layout>
            <c:manualLayout>
              <c:xMode val="edge"/>
              <c:yMode val="edge"/>
              <c:x val="0.27465461175760536"/>
              <c:y val="0.88790322580644521"/>
            </c:manualLayout>
          </c:layout>
        </c:title>
        <c:numFmt formatCode="General" sourceLinked="1"/>
        <c:tickLblPos val="nextTo"/>
        <c:txPr>
          <a:bodyPr rot="0"/>
          <a:lstStyle/>
          <a:p>
            <a:pPr>
              <a:defRPr sz="1500" b="1"/>
            </a:pPr>
            <a:endParaRPr lang="en-US"/>
          </a:p>
        </c:txPr>
        <c:crossAx val="291910784"/>
        <c:crosses val="autoZero"/>
        <c:auto val="1"/>
        <c:lblAlgn val="ctr"/>
        <c:lblOffset val="100"/>
        <c:tickLblSkip val="1"/>
      </c:catAx>
      <c:valAx>
        <c:axId val="291910784"/>
        <c:scaling>
          <c:orientation val="minMax"/>
        </c:scaling>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2.165191740413042E-2"/>
              <c:y val="9.0367242401151501E-2"/>
            </c:manualLayout>
          </c:layout>
        </c:title>
        <c:numFmt formatCode="General" sourceLinked="1"/>
        <c:tickLblPos val="nextTo"/>
        <c:txPr>
          <a:bodyPr/>
          <a:lstStyle/>
          <a:p>
            <a:pPr>
              <a:defRPr sz="1500" b="1"/>
            </a:pPr>
            <a:endParaRPr lang="en-US"/>
          </a:p>
        </c:txPr>
        <c:crossAx val="291105792"/>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40005"/>
        </c:manualLayout>
      </c:layout>
      <c:scatterChart>
        <c:scatterStyle val="smoothMarker"/>
        <c:ser>
          <c:idx val="0"/>
          <c:order val="0"/>
          <c:tx>
            <c:strRef>
              <c:f>Sheet1!$B$1</c:f>
              <c:strCache>
                <c:ptCount val="1"/>
                <c:pt idx="0">
                  <c:v>Survival</c:v>
                </c:pt>
              </c:strCache>
            </c:strRef>
          </c:tx>
          <c:spPr>
            <a:ln w="38100">
              <a:solidFill>
                <a:srgbClr val="00FFFF"/>
              </a:solidFill>
            </a:ln>
          </c:spPr>
          <c:marker>
            <c:symbol val="none"/>
          </c:marker>
          <c:xVal>
            <c:numRef>
              <c:f>Sheet1!$A$2:$A$62</c:f>
              <c:numCache>
                <c:formatCode>General</c:formatCode>
                <c:ptCount val="61"/>
                <c:pt idx="0">
                  <c:v>0</c:v>
                </c:pt>
                <c:pt idx="1">
                  <c:v>8.3330000000000043E-2</c:v>
                </c:pt>
                <c:pt idx="2">
                  <c:v>0.16666999999999998</c:v>
                </c:pt>
                <c:pt idx="3">
                  <c:v>0.25</c:v>
                </c:pt>
                <c:pt idx="4">
                  <c:v>0.33333000000000113</c:v>
                </c:pt>
                <c:pt idx="5">
                  <c:v>0.41667000000000032</c:v>
                </c:pt>
                <c:pt idx="6">
                  <c:v>0.5</c:v>
                </c:pt>
                <c:pt idx="7">
                  <c:v>0.58332999999999957</c:v>
                </c:pt>
                <c:pt idx="8">
                  <c:v>0.6666700000000032</c:v>
                </c:pt>
                <c:pt idx="9">
                  <c:v>0.75000000000000189</c:v>
                </c:pt>
                <c:pt idx="10">
                  <c:v>0.83333000000000002</c:v>
                </c:pt>
                <c:pt idx="11">
                  <c:v>0.91666999999999998</c:v>
                </c:pt>
                <c:pt idx="12">
                  <c:v>1</c:v>
                </c:pt>
                <c:pt idx="13">
                  <c:v>1.0833299999999961</c:v>
                </c:pt>
                <c:pt idx="14">
                  <c:v>1.1666700000000001</c:v>
                </c:pt>
                <c:pt idx="15">
                  <c:v>1.25</c:v>
                </c:pt>
                <c:pt idx="16">
                  <c:v>1.3333299999999961</c:v>
                </c:pt>
                <c:pt idx="17">
                  <c:v>1.4166699999999957</c:v>
                </c:pt>
                <c:pt idx="18">
                  <c:v>1.5</c:v>
                </c:pt>
                <c:pt idx="19">
                  <c:v>1.5833299999999961</c:v>
                </c:pt>
                <c:pt idx="20">
                  <c:v>1.6666700000000001</c:v>
                </c:pt>
                <c:pt idx="21">
                  <c:v>1.75</c:v>
                </c:pt>
                <c:pt idx="22">
                  <c:v>1.8333299999999961</c:v>
                </c:pt>
                <c:pt idx="23">
                  <c:v>1.9166700000000001</c:v>
                </c:pt>
                <c:pt idx="24">
                  <c:v>2</c:v>
                </c:pt>
                <c:pt idx="25">
                  <c:v>2.083330000000009</c:v>
                </c:pt>
                <c:pt idx="26">
                  <c:v>2.1666699999999977</c:v>
                </c:pt>
                <c:pt idx="27">
                  <c:v>2.25</c:v>
                </c:pt>
                <c:pt idx="28">
                  <c:v>2.3333300000000001</c:v>
                </c:pt>
                <c:pt idx="29">
                  <c:v>2.4166699999999861</c:v>
                </c:pt>
                <c:pt idx="30">
                  <c:v>2.5</c:v>
                </c:pt>
                <c:pt idx="31">
                  <c:v>2.583330000000009</c:v>
                </c:pt>
                <c:pt idx="32">
                  <c:v>2.6666699999999977</c:v>
                </c:pt>
                <c:pt idx="33">
                  <c:v>2.75</c:v>
                </c:pt>
                <c:pt idx="34">
                  <c:v>2.8333300000000001</c:v>
                </c:pt>
                <c:pt idx="35">
                  <c:v>2.9166699999999861</c:v>
                </c:pt>
                <c:pt idx="36">
                  <c:v>3</c:v>
                </c:pt>
                <c:pt idx="37">
                  <c:v>3.083330000000009</c:v>
                </c:pt>
                <c:pt idx="38">
                  <c:v>3.1666699999999977</c:v>
                </c:pt>
                <c:pt idx="39">
                  <c:v>3.25</c:v>
                </c:pt>
                <c:pt idx="40">
                  <c:v>3.3333300000000001</c:v>
                </c:pt>
                <c:pt idx="41">
                  <c:v>3.4166699999999861</c:v>
                </c:pt>
                <c:pt idx="42">
                  <c:v>3.5</c:v>
                </c:pt>
                <c:pt idx="43">
                  <c:v>3.583330000000009</c:v>
                </c:pt>
                <c:pt idx="44">
                  <c:v>3.6666699999999977</c:v>
                </c:pt>
                <c:pt idx="45">
                  <c:v>3.75</c:v>
                </c:pt>
                <c:pt idx="46">
                  <c:v>3.8333300000000001</c:v>
                </c:pt>
                <c:pt idx="47">
                  <c:v>3.9166699999999861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80.364999999999995</c:v>
                </c:pt>
                <c:pt idx="2">
                  <c:v>76.048000000000002</c:v>
                </c:pt>
                <c:pt idx="3">
                  <c:v>72.772999999999982</c:v>
                </c:pt>
                <c:pt idx="4">
                  <c:v>70.568000000000012</c:v>
                </c:pt>
                <c:pt idx="5">
                  <c:v>68.363</c:v>
                </c:pt>
                <c:pt idx="6">
                  <c:v>67.260000000000005</c:v>
                </c:pt>
                <c:pt idx="7">
                  <c:v>67.260000000000005</c:v>
                </c:pt>
                <c:pt idx="8">
                  <c:v>67.260000000000005</c:v>
                </c:pt>
                <c:pt idx="9">
                  <c:v>66.138999999999982</c:v>
                </c:pt>
                <c:pt idx="10">
                  <c:v>61.655000000000001</c:v>
                </c:pt>
                <c:pt idx="11">
                  <c:v>60.513000000000005</c:v>
                </c:pt>
                <c:pt idx="12">
                  <c:v>58.230000000000011</c:v>
                </c:pt>
                <c:pt idx="13">
                  <c:v>53.593000000000011</c:v>
                </c:pt>
                <c:pt idx="14">
                  <c:v>53.593000000000011</c:v>
                </c:pt>
                <c:pt idx="15">
                  <c:v>53.593000000000011</c:v>
                </c:pt>
                <c:pt idx="16">
                  <c:v>51.263000000000012</c:v>
                </c:pt>
                <c:pt idx="17">
                  <c:v>51.263000000000012</c:v>
                </c:pt>
                <c:pt idx="18">
                  <c:v>51.263000000000012</c:v>
                </c:pt>
                <c:pt idx="19">
                  <c:v>48.878</c:v>
                </c:pt>
                <c:pt idx="20">
                  <c:v>46.494</c:v>
                </c:pt>
                <c:pt idx="21">
                  <c:v>46.494</c:v>
                </c:pt>
                <c:pt idx="22">
                  <c:v>46.494</c:v>
                </c:pt>
                <c:pt idx="23">
                  <c:v>46.494</c:v>
                </c:pt>
                <c:pt idx="24">
                  <c:v>45.27</c:v>
                </c:pt>
                <c:pt idx="25">
                  <c:v>45.27</c:v>
                </c:pt>
                <c:pt idx="26">
                  <c:v>45.27</c:v>
                </c:pt>
                <c:pt idx="27">
                  <c:v>45.27</c:v>
                </c:pt>
                <c:pt idx="28">
                  <c:v>45.27</c:v>
                </c:pt>
                <c:pt idx="29">
                  <c:v>45.27</c:v>
                </c:pt>
                <c:pt idx="30">
                  <c:v>45.27</c:v>
                </c:pt>
                <c:pt idx="31">
                  <c:v>45.27</c:v>
                </c:pt>
                <c:pt idx="32">
                  <c:v>45.27</c:v>
                </c:pt>
                <c:pt idx="33">
                  <c:v>45.27</c:v>
                </c:pt>
                <c:pt idx="34">
                  <c:v>45.27</c:v>
                </c:pt>
                <c:pt idx="35">
                  <c:v>45.27</c:v>
                </c:pt>
                <c:pt idx="36">
                  <c:v>45.27</c:v>
                </c:pt>
                <c:pt idx="37">
                  <c:v>45.27</c:v>
                </c:pt>
                <c:pt idx="38">
                  <c:v>45.27</c:v>
                </c:pt>
                <c:pt idx="39">
                  <c:v>45.27</c:v>
                </c:pt>
                <c:pt idx="40">
                  <c:v>45.27</c:v>
                </c:pt>
                <c:pt idx="41">
                  <c:v>45.27</c:v>
                </c:pt>
                <c:pt idx="42">
                  <c:v>43.81</c:v>
                </c:pt>
                <c:pt idx="43">
                  <c:v>43.81</c:v>
                </c:pt>
                <c:pt idx="44">
                  <c:v>43.81</c:v>
                </c:pt>
                <c:pt idx="45">
                  <c:v>43.81</c:v>
                </c:pt>
                <c:pt idx="46">
                  <c:v>43.81</c:v>
                </c:pt>
                <c:pt idx="47">
                  <c:v>43.81</c:v>
                </c:pt>
                <c:pt idx="48">
                  <c:v>43.81</c:v>
                </c:pt>
                <c:pt idx="49">
                  <c:v>42.058</c:v>
                </c:pt>
                <c:pt idx="50">
                  <c:v>42.058</c:v>
                </c:pt>
                <c:pt idx="51">
                  <c:v>42.058</c:v>
                </c:pt>
                <c:pt idx="52">
                  <c:v>42.058</c:v>
                </c:pt>
                <c:pt idx="53">
                  <c:v>42.058</c:v>
                </c:pt>
                <c:pt idx="54">
                  <c:v>42.058</c:v>
                </c:pt>
                <c:pt idx="55">
                  <c:v>40.305</c:v>
                </c:pt>
                <c:pt idx="56">
                  <c:v>40.305</c:v>
                </c:pt>
                <c:pt idx="57">
                  <c:v>38.386000000000003</c:v>
                </c:pt>
                <c:pt idx="58">
                  <c:v>36.467000000000006</c:v>
                </c:pt>
                <c:pt idx="59">
                  <c:v>36.467000000000006</c:v>
                </c:pt>
                <c:pt idx="60">
                  <c:v>36.467000000000006</c:v>
                </c:pt>
              </c:numCache>
            </c:numRef>
          </c:yVal>
        </c:ser>
        <c:axId val="291947648"/>
        <c:axId val="291949568"/>
      </c:scatterChart>
      <c:valAx>
        <c:axId val="291947648"/>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1949568"/>
        <c:crosses val="autoZero"/>
        <c:crossBetween val="midCat"/>
        <c:majorUnit val="1"/>
      </c:valAx>
      <c:valAx>
        <c:axId val="29194956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1947648"/>
        <c:crosses val="autoZero"/>
        <c:crossBetween val="midCat"/>
        <c:majorUnit val="2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40039"/>
        </c:manualLayout>
      </c:layout>
      <c:scatterChart>
        <c:scatterStyle val="smoothMarker"/>
        <c:ser>
          <c:idx val="0"/>
          <c:order val="0"/>
          <c:tx>
            <c:strRef>
              <c:f>Sheet1!$B$1</c:f>
              <c:strCache>
                <c:ptCount val="1"/>
                <c:pt idx="0">
                  <c:v>&lt;1 Year (N = 32)</c:v>
                </c:pt>
              </c:strCache>
            </c:strRef>
          </c:tx>
          <c:spPr>
            <a:ln w="38100">
              <a:solidFill>
                <a:srgbClr val="00FFFF"/>
              </a:solidFill>
            </a:ln>
          </c:spPr>
          <c:marker>
            <c:symbol val="none"/>
          </c:marker>
          <c:xVal>
            <c:numRef>
              <c:f>Sheet1!$A$2:$A$62</c:f>
              <c:numCache>
                <c:formatCode>General</c:formatCode>
                <c:ptCount val="61"/>
                <c:pt idx="0">
                  <c:v>0</c:v>
                </c:pt>
                <c:pt idx="1">
                  <c:v>8.3330000000000043E-2</c:v>
                </c:pt>
                <c:pt idx="2">
                  <c:v>0.16666999999999998</c:v>
                </c:pt>
                <c:pt idx="3">
                  <c:v>0.25</c:v>
                </c:pt>
                <c:pt idx="4">
                  <c:v>0.33333000000000096</c:v>
                </c:pt>
                <c:pt idx="5">
                  <c:v>0.41667000000000032</c:v>
                </c:pt>
                <c:pt idx="6">
                  <c:v>0.5</c:v>
                </c:pt>
                <c:pt idx="7">
                  <c:v>0.58332999999999957</c:v>
                </c:pt>
                <c:pt idx="8">
                  <c:v>0.66667000000000265</c:v>
                </c:pt>
                <c:pt idx="9">
                  <c:v>0.75000000000000155</c:v>
                </c:pt>
                <c:pt idx="10">
                  <c:v>0.83333000000000002</c:v>
                </c:pt>
                <c:pt idx="11">
                  <c:v>0.91666999999999998</c:v>
                </c:pt>
                <c:pt idx="12">
                  <c:v>1</c:v>
                </c:pt>
                <c:pt idx="13">
                  <c:v>1.0833299999999968</c:v>
                </c:pt>
                <c:pt idx="14">
                  <c:v>1.1666700000000001</c:v>
                </c:pt>
                <c:pt idx="15">
                  <c:v>1.25</c:v>
                </c:pt>
                <c:pt idx="16">
                  <c:v>1.3333299999999968</c:v>
                </c:pt>
                <c:pt idx="17">
                  <c:v>1.4166699999999968</c:v>
                </c:pt>
                <c:pt idx="18">
                  <c:v>1.5</c:v>
                </c:pt>
                <c:pt idx="19">
                  <c:v>1.5833299999999968</c:v>
                </c:pt>
                <c:pt idx="20">
                  <c:v>1.6666700000000001</c:v>
                </c:pt>
                <c:pt idx="21">
                  <c:v>1.75</c:v>
                </c:pt>
                <c:pt idx="22">
                  <c:v>1.8333299999999968</c:v>
                </c:pt>
                <c:pt idx="23">
                  <c:v>1.9166700000000001</c:v>
                </c:pt>
                <c:pt idx="24">
                  <c:v>2</c:v>
                </c:pt>
                <c:pt idx="25">
                  <c:v>2.0833300000000072</c:v>
                </c:pt>
                <c:pt idx="26">
                  <c:v>2.1666699999999977</c:v>
                </c:pt>
                <c:pt idx="27">
                  <c:v>2.25</c:v>
                </c:pt>
                <c:pt idx="28">
                  <c:v>2.3333300000000001</c:v>
                </c:pt>
                <c:pt idx="29">
                  <c:v>2.4166699999999892</c:v>
                </c:pt>
                <c:pt idx="30">
                  <c:v>2.5</c:v>
                </c:pt>
                <c:pt idx="31">
                  <c:v>2.5833300000000072</c:v>
                </c:pt>
                <c:pt idx="32">
                  <c:v>2.6666699999999977</c:v>
                </c:pt>
                <c:pt idx="33">
                  <c:v>2.75</c:v>
                </c:pt>
                <c:pt idx="34">
                  <c:v>2.8333300000000001</c:v>
                </c:pt>
                <c:pt idx="35">
                  <c:v>2.9166699999999892</c:v>
                </c:pt>
                <c:pt idx="36">
                  <c:v>3</c:v>
                </c:pt>
                <c:pt idx="37">
                  <c:v>3.0833300000000072</c:v>
                </c:pt>
                <c:pt idx="38">
                  <c:v>3.1666699999999977</c:v>
                </c:pt>
                <c:pt idx="39">
                  <c:v>3.25</c:v>
                </c:pt>
                <c:pt idx="40">
                  <c:v>3.3333300000000001</c:v>
                </c:pt>
                <c:pt idx="41">
                  <c:v>3.4166699999999892</c:v>
                </c:pt>
                <c:pt idx="42">
                  <c:v>3.5</c:v>
                </c:pt>
                <c:pt idx="43">
                  <c:v>3.5833300000000072</c:v>
                </c:pt>
                <c:pt idx="44">
                  <c:v>3.6666699999999977</c:v>
                </c:pt>
                <c:pt idx="45">
                  <c:v>3.75</c:v>
                </c:pt>
                <c:pt idx="46">
                  <c:v>3.8333300000000001</c:v>
                </c:pt>
                <c:pt idx="47">
                  <c:v>3.9166699999999892</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59.375</c:v>
                </c:pt>
                <c:pt idx="2">
                  <c:v>53.125000000000092</c:v>
                </c:pt>
                <c:pt idx="3">
                  <c:v>53.125000000000092</c:v>
                </c:pt>
                <c:pt idx="4">
                  <c:v>43.75</c:v>
                </c:pt>
                <c:pt idx="5">
                  <c:v>43.75</c:v>
                </c:pt>
                <c:pt idx="6">
                  <c:v>40.625000000000092</c:v>
                </c:pt>
                <c:pt idx="7">
                  <c:v>40.625000000000092</c:v>
                </c:pt>
                <c:pt idx="8">
                  <c:v>40.625000000000092</c:v>
                </c:pt>
                <c:pt idx="9">
                  <c:v>40.625000000000092</c:v>
                </c:pt>
                <c:pt idx="10">
                  <c:v>40.625000000000092</c:v>
                </c:pt>
                <c:pt idx="11">
                  <c:v>40.625000000000092</c:v>
                </c:pt>
                <c:pt idx="12">
                  <c:v>40.625000000000092</c:v>
                </c:pt>
              </c:numCache>
            </c:numRef>
          </c:yVal>
        </c:ser>
        <c:ser>
          <c:idx val="1"/>
          <c:order val="1"/>
          <c:tx>
            <c:strRef>
              <c:f>Sheet1!$C$1</c:f>
              <c:strCache>
                <c:ptCount val="1"/>
                <c:pt idx="0">
                  <c:v>1+ Year (N = 64)</c:v>
                </c:pt>
              </c:strCache>
            </c:strRef>
          </c:tx>
          <c:spPr>
            <a:ln w="38100">
              <a:solidFill>
                <a:srgbClr val="FF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0.33333000000000096</c:v>
                </c:pt>
                <c:pt idx="5">
                  <c:v>0.41667000000000032</c:v>
                </c:pt>
                <c:pt idx="6">
                  <c:v>0.5</c:v>
                </c:pt>
                <c:pt idx="7">
                  <c:v>0.58332999999999957</c:v>
                </c:pt>
                <c:pt idx="8">
                  <c:v>0.66667000000000265</c:v>
                </c:pt>
                <c:pt idx="9">
                  <c:v>0.75000000000000155</c:v>
                </c:pt>
                <c:pt idx="10">
                  <c:v>0.83333000000000002</c:v>
                </c:pt>
                <c:pt idx="11">
                  <c:v>0.91666999999999998</c:v>
                </c:pt>
                <c:pt idx="12">
                  <c:v>1</c:v>
                </c:pt>
                <c:pt idx="13">
                  <c:v>1.0833299999999968</c:v>
                </c:pt>
                <c:pt idx="14">
                  <c:v>1.1666700000000001</c:v>
                </c:pt>
                <c:pt idx="15">
                  <c:v>1.25</c:v>
                </c:pt>
                <c:pt idx="16">
                  <c:v>1.3333299999999968</c:v>
                </c:pt>
                <c:pt idx="17">
                  <c:v>1.4166699999999968</c:v>
                </c:pt>
                <c:pt idx="18">
                  <c:v>1.5</c:v>
                </c:pt>
                <c:pt idx="19">
                  <c:v>1.5833299999999968</c:v>
                </c:pt>
                <c:pt idx="20">
                  <c:v>1.6666700000000001</c:v>
                </c:pt>
                <c:pt idx="21">
                  <c:v>1.75</c:v>
                </c:pt>
                <c:pt idx="22">
                  <c:v>1.8333299999999968</c:v>
                </c:pt>
                <c:pt idx="23">
                  <c:v>1.9166700000000001</c:v>
                </c:pt>
                <c:pt idx="24">
                  <c:v>2</c:v>
                </c:pt>
                <c:pt idx="25">
                  <c:v>2.0833300000000072</c:v>
                </c:pt>
                <c:pt idx="26">
                  <c:v>2.1666699999999977</c:v>
                </c:pt>
                <c:pt idx="27">
                  <c:v>2.25</c:v>
                </c:pt>
                <c:pt idx="28">
                  <c:v>2.3333300000000001</c:v>
                </c:pt>
                <c:pt idx="29">
                  <c:v>2.4166699999999892</c:v>
                </c:pt>
                <c:pt idx="30">
                  <c:v>2.5</c:v>
                </c:pt>
                <c:pt idx="31">
                  <c:v>2.5833300000000072</c:v>
                </c:pt>
                <c:pt idx="32">
                  <c:v>2.6666699999999977</c:v>
                </c:pt>
                <c:pt idx="33">
                  <c:v>2.75</c:v>
                </c:pt>
                <c:pt idx="34">
                  <c:v>2.8333300000000001</c:v>
                </c:pt>
                <c:pt idx="35">
                  <c:v>2.9166699999999892</c:v>
                </c:pt>
                <c:pt idx="36">
                  <c:v>3</c:v>
                </c:pt>
                <c:pt idx="37">
                  <c:v>3.0833300000000072</c:v>
                </c:pt>
                <c:pt idx="38">
                  <c:v>3.1666699999999977</c:v>
                </c:pt>
                <c:pt idx="39">
                  <c:v>3.25</c:v>
                </c:pt>
                <c:pt idx="40">
                  <c:v>3.3333300000000001</c:v>
                </c:pt>
                <c:pt idx="41">
                  <c:v>3.4166699999999892</c:v>
                </c:pt>
                <c:pt idx="42">
                  <c:v>3.5</c:v>
                </c:pt>
                <c:pt idx="43">
                  <c:v>3.5833300000000072</c:v>
                </c:pt>
                <c:pt idx="44">
                  <c:v>3.6666699999999977</c:v>
                </c:pt>
                <c:pt idx="45">
                  <c:v>3.75</c:v>
                </c:pt>
                <c:pt idx="46">
                  <c:v>3.8333300000000001</c:v>
                </c:pt>
                <c:pt idx="47">
                  <c:v>3.9166699999999892</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87.445000000000007</c:v>
                </c:pt>
                <c:pt idx="2">
                  <c:v>84.10899999999998</c:v>
                </c:pt>
                <c:pt idx="3">
                  <c:v>78.959999999999994</c:v>
                </c:pt>
                <c:pt idx="4">
                  <c:v>78.959999999999994</c:v>
                </c:pt>
                <c:pt idx="5">
                  <c:v>75.527000000000001</c:v>
                </c:pt>
                <c:pt idx="6">
                  <c:v>75.527000000000001</c:v>
                </c:pt>
                <c:pt idx="7">
                  <c:v>75.527000000000001</c:v>
                </c:pt>
                <c:pt idx="8">
                  <c:v>75.527000000000001</c:v>
                </c:pt>
                <c:pt idx="9">
                  <c:v>73.81</c:v>
                </c:pt>
                <c:pt idx="10">
                  <c:v>68.661000000000001</c:v>
                </c:pt>
                <c:pt idx="11">
                  <c:v>66.900000000000006</c:v>
                </c:pt>
                <c:pt idx="12">
                  <c:v>63.379000000000005</c:v>
                </c:pt>
                <c:pt idx="13">
                  <c:v>59.757000000000005</c:v>
                </c:pt>
                <c:pt idx="14">
                  <c:v>59.757000000000005</c:v>
                </c:pt>
                <c:pt idx="15">
                  <c:v>59.757000000000005</c:v>
                </c:pt>
                <c:pt idx="16">
                  <c:v>57.946999999999996</c:v>
                </c:pt>
                <c:pt idx="17">
                  <c:v>57.946999999999996</c:v>
                </c:pt>
                <c:pt idx="18">
                  <c:v>57.946999999999996</c:v>
                </c:pt>
                <c:pt idx="19">
                  <c:v>56.077000000000005</c:v>
                </c:pt>
                <c:pt idx="20">
                  <c:v>54.208000000000013</c:v>
                </c:pt>
                <c:pt idx="21">
                  <c:v>54.208000000000013</c:v>
                </c:pt>
                <c:pt idx="22">
                  <c:v>54.208000000000013</c:v>
                </c:pt>
                <c:pt idx="23">
                  <c:v>54.208000000000013</c:v>
                </c:pt>
                <c:pt idx="24">
                  <c:v>52.339000000000006</c:v>
                </c:pt>
                <c:pt idx="25">
                  <c:v>52.339000000000006</c:v>
                </c:pt>
                <c:pt idx="26">
                  <c:v>52.339000000000006</c:v>
                </c:pt>
                <c:pt idx="27">
                  <c:v>52.339000000000006</c:v>
                </c:pt>
                <c:pt idx="28">
                  <c:v>52.339000000000006</c:v>
                </c:pt>
                <c:pt idx="29">
                  <c:v>52.339000000000006</c:v>
                </c:pt>
                <c:pt idx="30">
                  <c:v>52.339000000000006</c:v>
                </c:pt>
                <c:pt idx="31">
                  <c:v>52.339000000000006</c:v>
                </c:pt>
                <c:pt idx="32">
                  <c:v>52.339000000000006</c:v>
                </c:pt>
                <c:pt idx="33">
                  <c:v>52.339000000000006</c:v>
                </c:pt>
                <c:pt idx="34">
                  <c:v>52.339000000000006</c:v>
                </c:pt>
                <c:pt idx="35">
                  <c:v>50.326000000000001</c:v>
                </c:pt>
                <c:pt idx="36">
                  <c:v>50.326000000000001</c:v>
                </c:pt>
                <c:pt idx="37">
                  <c:v>50.326000000000001</c:v>
                </c:pt>
                <c:pt idx="38">
                  <c:v>50.326000000000001</c:v>
                </c:pt>
                <c:pt idx="39">
                  <c:v>50.326000000000001</c:v>
                </c:pt>
                <c:pt idx="40">
                  <c:v>50.326000000000001</c:v>
                </c:pt>
                <c:pt idx="41">
                  <c:v>50.326000000000001</c:v>
                </c:pt>
                <c:pt idx="42">
                  <c:v>50.326000000000001</c:v>
                </c:pt>
                <c:pt idx="43">
                  <c:v>50.326000000000001</c:v>
                </c:pt>
                <c:pt idx="44">
                  <c:v>50.326000000000001</c:v>
                </c:pt>
                <c:pt idx="45">
                  <c:v>50.326000000000001</c:v>
                </c:pt>
                <c:pt idx="46">
                  <c:v>50.326000000000001</c:v>
                </c:pt>
                <c:pt idx="47">
                  <c:v>50.326000000000001</c:v>
                </c:pt>
                <c:pt idx="48">
                  <c:v>50.326000000000001</c:v>
                </c:pt>
                <c:pt idx="49">
                  <c:v>44.734000000000002</c:v>
                </c:pt>
                <c:pt idx="50">
                  <c:v>44.734000000000002</c:v>
                </c:pt>
                <c:pt idx="51">
                  <c:v>44.734000000000002</c:v>
                </c:pt>
                <c:pt idx="52">
                  <c:v>44.734000000000002</c:v>
                </c:pt>
                <c:pt idx="53">
                  <c:v>44.734000000000002</c:v>
                </c:pt>
                <c:pt idx="54">
                  <c:v>44.734000000000002</c:v>
                </c:pt>
                <c:pt idx="55">
                  <c:v>41.938000000000002</c:v>
                </c:pt>
                <c:pt idx="56">
                  <c:v>41.938000000000002</c:v>
                </c:pt>
                <c:pt idx="57">
                  <c:v>41.938000000000002</c:v>
                </c:pt>
                <c:pt idx="58">
                  <c:v>38.943000000000005</c:v>
                </c:pt>
                <c:pt idx="59">
                  <c:v>38.943000000000005</c:v>
                </c:pt>
                <c:pt idx="60">
                  <c:v>38.943000000000005</c:v>
                </c:pt>
              </c:numCache>
            </c:numRef>
          </c:yVal>
        </c:ser>
        <c:axId val="292229120"/>
        <c:axId val="292231040"/>
      </c:scatterChart>
      <c:valAx>
        <c:axId val="292229120"/>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2231040"/>
        <c:crosses val="autoZero"/>
        <c:crossBetween val="midCat"/>
        <c:majorUnit val="1"/>
      </c:valAx>
      <c:valAx>
        <c:axId val="29223104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2229120"/>
        <c:crosses val="autoZero"/>
        <c:crossBetween val="midCat"/>
        <c:majorUnit val="20"/>
      </c:valAx>
      <c:spPr>
        <a:solidFill>
          <a:schemeClr val="bg2"/>
        </a:solidFill>
        <a:ln>
          <a:solidFill>
            <a:schemeClr val="tx1"/>
          </a:solidFill>
        </a:ln>
      </c:spPr>
    </c:plotArea>
    <c:legend>
      <c:legendPos val="r"/>
      <c:layout>
        <c:manualLayout>
          <c:xMode val="edge"/>
          <c:yMode val="edge"/>
          <c:x val="0.15031705107658044"/>
          <c:y val="0.63257623127991369"/>
          <c:w val="0.23607669616519322"/>
          <c:h val="0.13525629149297763"/>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2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6799293893573043E-2"/>
          <c:y val="3.3590508847684365E-2"/>
          <c:w val="0.87737962511323264"/>
          <c:h val="0.77074260114040072"/>
        </c:manualLayout>
      </c:layout>
      <c:scatterChart>
        <c:scatterStyle val="smoothMarker"/>
        <c:ser>
          <c:idx val="0"/>
          <c:order val="0"/>
          <c:tx>
            <c:strRef>
              <c:f>Sheet1!$B$1</c:f>
              <c:strCache>
                <c:ptCount val="1"/>
                <c:pt idx="0">
                  <c:v>Obliterative Bronchiolitis (N = 55)</c:v>
                </c:pt>
              </c:strCache>
            </c:strRef>
          </c:tx>
          <c:spPr>
            <a:ln w="38100">
              <a:solidFill>
                <a:srgbClr val="00FFFF"/>
              </a:solidFill>
            </a:ln>
          </c:spPr>
          <c:marker>
            <c:symbol val="none"/>
          </c:marker>
          <c:xVal>
            <c:numRef>
              <c:f>Sheet1!$A$2:$A$62</c:f>
              <c:numCache>
                <c:formatCode>General</c:formatCode>
                <c:ptCount val="61"/>
                <c:pt idx="0">
                  <c:v>0</c:v>
                </c:pt>
                <c:pt idx="1">
                  <c:v>8.3330000000000043E-2</c:v>
                </c:pt>
                <c:pt idx="2">
                  <c:v>0.16666999999999998</c:v>
                </c:pt>
                <c:pt idx="3">
                  <c:v>0.25</c:v>
                </c:pt>
                <c:pt idx="4">
                  <c:v>0.33333000000000113</c:v>
                </c:pt>
                <c:pt idx="5">
                  <c:v>0.41667000000000032</c:v>
                </c:pt>
                <c:pt idx="6">
                  <c:v>0.5</c:v>
                </c:pt>
                <c:pt idx="7">
                  <c:v>0.58332999999999957</c:v>
                </c:pt>
                <c:pt idx="8">
                  <c:v>0.6666700000000032</c:v>
                </c:pt>
                <c:pt idx="9">
                  <c:v>0.75000000000000189</c:v>
                </c:pt>
                <c:pt idx="10">
                  <c:v>0.83333000000000002</c:v>
                </c:pt>
                <c:pt idx="11">
                  <c:v>0.91666999999999998</c:v>
                </c:pt>
                <c:pt idx="12">
                  <c:v>1</c:v>
                </c:pt>
                <c:pt idx="13">
                  <c:v>1.0833299999999961</c:v>
                </c:pt>
                <c:pt idx="14">
                  <c:v>1.1666700000000001</c:v>
                </c:pt>
                <c:pt idx="15">
                  <c:v>1.25</c:v>
                </c:pt>
                <c:pt idx="16">
                  <c:v>1.3333299999999961</c:v>
                </c:pt>
                <c:pt idx="17">
                  <c:v>1.4166699999999957</c:v>
                </c:pt>
                <c:pt idx="18">
                  <c:v>1.5</c:v>
                </c:pt>
                <c:pt idx="19">
                  <c:v>1.5833299999999961</c:v>
                </c:pt>
                <c:pt idx="20">
                  <c:v>1.6666700000000001</c:v>
                </c:pt>
                <c:pt idx="21">
                  <c:v>1.75</c:v>
                </c:pt>
                <c:pt idx="22">
                  <c:v>1.8333299999999961</c:v>
                </c:pt>
                <c:pt idx="23">
                  <c:v>1.9166700000000001</c:v>
                </c:pt>
                <c:pt idx="24">
                  <c:v>2</c:v>
                </c:pt>
                <c:pt idx="25">
                  <c:v>2.083330000000009</c:v>
                </c:pt>
                <c:pt idx="26">
                  <c:v>2.1666699999999977</c:v>
                </c:pt>
                <c:pt idx="27">
                  <c:v>2.25</c:v>
                </c:pt>
                <c:pt idx="28">
                  <c:v>2.3333300000000001</c:v>
                </c:pt>
                <c:pt idx="29">
                  <c:v>2.4166699999999861</c:v>
                </c:pt>
                <c:pt idx="30">
                  <c:v>2.5</c:v>
                </c:pt>
                <c:pt idx="31">
                  <c:v>2.583330000000009</c:v>
                </c:pt>
                <c:pt idx="32">
                  <c:v>2.6666699999999977</c:v>
                </c:pt>
                <c:pt idx="33">
                  <c:v>2.75</c:v>
                </c:pt>
                <c:pt idx="34">
                  <c:v>2.8333300000000001</c:v>
                </c:pt>
                <c:pt idx="35">
                  <c:v>2.9166699999999861</c:v>
                </c:pt>
                <c:pt idx="36">
                  <c:v>3</c:v>
                </c:pt>
                <c:pt idx="37">
                  <c:v>3.083330000000009</c:v>
                </c:pt>
                <c:pt idx="38">
                  <c:v>3.1666699999999977</c:v>
                </c:pt>
                <c:pt idx="39">
                  <c:v>3.25</c:v>
                </c:pt>
                <c:pt idx="40">
                  <c:v>3.3333300000000001</c:v>
                </c:pt>
                <c:pt idx="41">
                  <c:v>3.4166699999999861</c:v>
                </c:pt>
                <c:pt idx="42">
                  <c:v>3.5</c:v>
                </c:pt>
                <c:pt idx="43">
                  <c:v>3.583330000000009</c:v>
                </c:pt>
                <c:pt idx="44">
                  <c:v>3.6666699999999977</c:v>
                </c:pt>
                <c:pt idx="45">
                  <c:v>3.75</c:v>
                </c:pt>
                <c:pt idx="46">
                  <c:v>3.8333300000000001</c:v>
                </c:pt>
                <c:pt idx="47">
                  <c:v>3.9166699999999861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82.35299999999998</c:v>
                </c:pt>
                <c:pt idx="2">
                  <c:v>76.312000000000012</c:v>
                </c:pt>
                <c:pt idx="3">
                  <c:v>74.191999999999993</c:v>
                </c:pt>
                <c:pt idx="4">
                  <c:v>72.072000000000003</c:v>
                </c:pt>
                <c:pt idx="5">
                  <c:v>65.712999999999994</c:v>
                </c:pt>
                <c:pt idx="6">
                  <c:v>65.712999999999994</c:v>
                </c:pt>
                <c:pt idx="7">
                  <c:v>65.712999999999994</c:v>
                </c:pt>
                <c:pt idx="8">
                  <c:v>65.712999999999994</c:v>
                </c:pt>
                <c:pt idx="9">
                  <c:v>63.593000000000011</c:v>
                </c:pt>
                <c:pt idx="10">
                  <c:v>61.473000000000006</c:v>
                </c:pt>
                <c:pt idx="11">
                  <c:v>61.473000000000006</c:v>
                </c:pt>
                <c:pt idx="12">
                  <c:v>61.473000000000006</c:v>
                </c:pt>
                <c:pt idx="13">
                  <c:v>57.155000000000001</c:v>
                </c:pt>
                <c:pt idx="14">
                  <c:v>57.155000000000001</c:v>
                </c:pt>
                <c:pt idx="15">
                  <c:v>57.155000000000001</c:v>
                </c:pt>
                <c:pt idx="16">
                  <c:v>54.957000000000001</c:v>
                </c:pt>
                <c:pt idx="17">
                  <c:v>54.957000000000001</c:v>
                </c:pt>
                <c:pt idx="18">
                  <c:v>54.957000000000001</c:v>
                </c:pt>
                <c:pt idx="19">
                  <c:v>50.56</c:v>
                </c:pt>
                <c:pt idx="20">
                  <c:v>50.56</c:v>
                </c:pt>
                <c:pt idx="21">
                  <c:v>50.56</c:v>
                </c:pt>
                <c:pt idx="22">
                  <c:v>50.56</c:v>
                </c:pt>
                <c:pt idx="23">
                  <c:v>50.56</c:v>
                </c:pt>
                <c:pt idx="24">
                  <c:v>48.362000000000002</c:v>
                </c:pt>
                <c:pt idx="25">
                  <c:v>48.362000000000002</c:v>
                </c:pt>
                <c:pt idx="26">
                  <c:v>48.362000000000002</c:v>
                </c:pt>
                <c:pt idx="27">
                  <c:v>48.362000000000002</c:v>
                </c:pt>
                <c:pt idx="28">
                  <c:v>48.362000000000002</c:v>
                </c:pt>
                <c:pt idx="29">
                  <c:v>48.362000000000002</c:v>
                </c:pt>
                <c:pt idx="30">
                  <c:v>48.362000000000002</c:v>
                </c:pt>
                <c:pt idx="31">
                  <c:v>48.362000000000002</c:v>
                </c:pt>
                <c:pt idx="32">
                  <c:v>48.362000000000002</c:v>
                </c:pt>
                <c:pt idx="33">
                  <c:v>48.362000000000002</c:v>
                </c:pt>
                <c:pt idx="34">
                  <c:v>48.362000000000002</c:v>
                </c:pt>
                <c:pt idx="35">
                  <c:v>48.362000000000002</c:v>
                </c:pt>
                <c:pt idx="36">
                  <c:v>48.362000000000002</c:v>
                </c:pt>
                <c:pt idx="37">
                  <c:v>48.362000000000002</c:v>
                </c:pt>
                <c:pt idx="38">
                  <c:v>48.362000000000002</c:v>
                </c:pt>
                <c:pt idx="39">
                  <c:v>48.362000000000002</c:v>
                </c:pt>
                <c:pt idx="40">
                  <c:v>48.362000000000002</c:v>
                </c:pt>
                <c:pt idx="41">
                  <c:v>48.362000000000002</c:v>
                </c:pt>
                <c:pt idx="42">
                  <c:v>48.362000000000002</c:v>
                </c:pt>
                <c:pt idx="43">
                  <c:v>48.362000000000002</c:v>
                </c:pt>
                <c:pt idx="44">
                  <c:v>48.362000000000002</c:v>
                </c:pt>
                <c:pt idx="45">
                  <c:v>48.362000000000002</c:v>
                </c:pt>
                <c:pt idx="46">
                  <c:v>48.362000000000002</c:v>
                </c:pt>
                <c:pt idx="47">
                  <c:v>48.362000000000002</c:v>
                </c:pt>
                <c:pt idx="48">
                  <c:v>48.362000000000002</c:v>
                </c:pt>
                <c:pt idx="49">
                  <c:v>41.914000000000001</c:v>
                </c:pt>
                <c:pt idx="50">
                  <c:v>41.914000000000001</c:v>
                </c:pt>
                <c:pt idx="51">
                  <c:v>41.914000000000001</c:v>
                </c:pt>
                <c:pt idx="52">
                  <c:v>41.914000000000001</c:v>
                </c:pt>
                <c:pt idx="53">
                  <c:v>41.914000000000001</c:v>
                </c:pt>
                <c:pt idx="54">
                  <c:v>41.914000000000001</c:v>
                </c:pt>
                <c:pt idx="55">
                  <c:v>38.690000000000012</c:v>
                </c:pt>
                <c:pt idx="56">
                  <c:v>38.690000000000012</c:v>
                </c:pt>
                <c:pt idx="57">
                  <c:v>38.690000000000012</c:v>
                </c:pt>
                <c:pt idx="58">
                  <c:v>35.466000000000001</c:v>
                </c:pt>
                <c:pt idx="59">
                  <c:v>35.466000000000001</c:v>
                </c:pt>
                <c:pt idx="60">
                  <c:v>35.466000000000001</c:v>
                </c:pt>
              </c:numCache>
            </c:numRef>
          </c:yVal>
        </c:ser>
        <c:ser>
          <c:idx val="1"/>
          <c:order val="1"/>
          <c:tx>
            <c:strRef>
              <c:f>Sheet1!$C$1</c:f>
              <c:strCache>
                <c:ptCount val="1"/>
                <c:pt idx="0">
                  <c:v>Non Obliterative Bronchiolitis (N = 64)</c:v>
                </c:pt>
              </c:strCache>
            </c:strRef>
          </c:tx>
          <c:spPr>
            <a:ln w="38100">
              <a:solidFill>
                <a:srgbClr val="FF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0.33333000000000113</c:v>
                </c:pt>
                <c:pt idx="5">
                  <c:v>0.41667000000000032</c:v>
                </c:pt>
                <c:pt idx="6">
                  <c:v>0.5</c:v>
                </c:pt>
                <c:pt idx="7">
                  <c:v>0.58332999999999957</c:v>
                </c:pt>
                <c:pt idx="8">
                  <c:v>0.6666700000000032</c:v>
                </c:pt>
                <c:pt idx="9">
                  <c:v>0.75000000000000189</c:v>
                </c:pt>
                <c:pt idx="10">
                  <c:v>0.83333000000000002</c:v>
                </c:pt>
                <c:pt idx="11">
                  <c:v>0.91666999999999998</c:v>
                </c:pt>
                <c:pt idx="12">
                  <c:v>1</c:v>
                </c:pt>
                <c:pt idx="13">
                  <c:v>1.0833299999999961</c:v>
                </c:pt>
                <c:pt idx="14">
                  <c:v>1.1666700000000001</c:v>
                </c:pt>
                <c:pt idx="15">
                  <c:v>1.25</c:v>
                </c:pt>
                <c:pt idx="16">
                  <c:v>1.3333299999999961</c:v>
                </c:pt>
                <c:pt idx="17">
                  <c:v>1.4166699999999957</c:v>
                </c:pt>
                <c:pt idx="18">
                  <c:v>1.5</c:v>
                </c:pt>
                <c:pt idx="19">
                  <c:v>1.5833299999999961</c:v>
                </c:pt>
                <c:pt idx="20">
                  <c:v>1.6666700000000001</c:v>
                </c:pt>
                <c:pt idx="21">
                  <c:v>1.75</c:v>
                </c:pt>
                <c:pt idx="22">
                  <c:v>1.8333299999999961</c:v>
                </c:pt>
                <c:pt idx="23">
                  <c:v>1.9166700000000001</c:v>
                </c:pt>
                <c:pt idx="24">
                  <c:v>2</c:v>
                </c:pt>
                <c:pt idx="25">
                  <c:v>2.083330000000009</c:v>
                </c:pt>
                <c:pt idx="26">
                  <c:v>2.1666699999999977</c:v>
                </c:pt>
                <c:pt idx="27">
                  <c:v>2.25</c:v>
                </c:pt>
                <c:pt idx="28">
                  <c:v>2.3333300000000001</c:v>
                </c:pt>
                <c:pt idx="29">
                  <c:v>2.4166699999999861</c:v>
                </c:pt>
                <c:pt idx="30">
                  <c:v>2.5</c:v>
                </c:pt>
                <c:pt idx="31">
                  <c:v>2.583330000000009</c:v>
                </c:pt>
                <c:pt idx="32">
                  <c:v>2.6666699999999977</c:v>
                </c:pt>
                <c:pt idx="33">
                  <c:v>2.75</c:v>
                </c:pt>
                <c:pt idx="34">
                  <c:v>2.8333300000000001</c:v>
                </c:pt>
                <c:pt idx="35">
                  <c:v>2.9166699999999861</c:v>
                </c:pt>
                <c:pt idx="36">
                  <c:v>3</c:v>
                </c:pt>
                <c:pt idx="37">
                  <c:v>3.083330000000009</c:v>
                </c:pt>
                <c:pt idx="38">
                  <c:v>3.1666699999999977</c:v>
                </c:pt>
                <c:pt idx="39">
                  <c:v>3.25</c:v>
                </c:pt>
                <c:pt idx="40">
                  <c:v>3.3333300000000001</c:v>
                </c:pt>
                <c:pt idx="41">
                  <c:v>3.4166699999999861</c:v>
                </c:pt>
                <c:pt idx="42">
                  <c:v>3.5</c:v>
                </c:pt>
                <c:pt idx="43">
                  <c:v>3.583330000000009</c:v>
                </c:pt>
                <c:pt idx="44">
                  <c:v>3.6666699999999977</c:v>
                </c:pt>
                <c:pt idx="45">
                  <c:v>3.75</c:v>
                </c:pt>
                <c:pt idx="46">
                  <c:v>3.8333300000000001</c:v>
                </c:pt>
                <c:pt idx="47">
                  <c:v>3.9166699999999861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73.565000000000012</c:v>
                </c:pt>
                <c:pt idx="2">
                  <c:v>71.677999999999983</c:v>
                </c:pt>
                <c:pt idx="3">
                  <c:v>67.906000000000006</c:v>
                </c:pt>
                <c:pt idx="4">
                  <c:v>62.247</c:v>
                </c:pt>
                <c:pt idx="5">
                  <c:v>62.247</c:v>
                </c:pt>
                <c:pt idx="6">
                  <c:v>60.361000000000004</c:v>
                </c:pt>
                <c:pt idx="7">
                  <c:v>60.361000000000004</c:v>
                </c:pt>
                <c:pt idx="8">
                  <c:v>60.361000000000004</c:v>
                </c:pt>
                <c:pt idx="9">
                  <c:v>60.361000000000004</c:v>
                </c:pt>
                <c:pt idx="10">
                  <c:v>56.588000000000001</c:v>
                </c:pt>
                <c:pt idx="11">
                  <c:v>54.702000000000012</c:v>
                </c:pt>
                <c:pt idx="12">
                  <c:v>50.929000000000002</c:v>
                </c:pt>
                <c:pt idx="13">
                  <c:v>50.929000000000002</c:v>
                </c:pt>
                <c:pt idx="14">
                  <c:v>49.043000000000006</c:v>
                </c:pt>
                <c:pt idx="15">
                  <c:v>49.043000000000006</c:v>
                </c:pt>
                <c:pt idx="16">
                  <c:v>47.157000000000004</c:v>
                </c:pt>
                <c:pt idx="17">
                  <c:v>47.157000000000004</c:v>
                </c:pt>
                <c:pt idx="18">
                  <c:v>47.157000000000004</c:v>
                </c:pt>
                <c:pt idx="19">
                  <c:v>47.157000000000004</c:v>
                </c:pt>
                <c:pt idx="20">
                  <c:v>43.227000000000011</c:v>
                </c:pt>
                <c:pt idx="21">
                  <c:v>43.227000000000011</c:v>
                </c:pt>
                <c:pt idx="22">
                  <c:v>41.262000000000114</c:v>
                </c:pt>
                <c:pt idx="23">
                  <c:v>41.262000000000114</c:v>
                </c:pt>
                <c:pt idx="24">
                  <c:v>41.262000000000114</c:v>
                </c:pt>
                <c:pt idx="25">
                  <c:v>41.262000000000114</c:v>
                </c:pt>
                <c:pt idx="26">
                  <c:v>41.262000000000114</c:v>
                </c:pt>
                <c:pt idx="27">
                  <c:v>41.262000000000114</c:v>
                </c:pt>
                <c:pt idx="28">
                  <c:v>41.262000000000114</c:v>
                </c:pt>
                <c:pt idx="29">
                  <c:v>41.262000000000114</c:v>
                </c:pt>
                <c:pt idx="30">
                  <c:v>41.262000000000114</c:v>
                </c:pt>
                <c:pt idx="31">
                  <c:v>41.262000000000114</c:v>
                </c:pt>
                <c:pt idx="32">
                  <c:v>41.262000000000114</c:v>
                </c:pt>
                <c:pt idx="33">
                  <c:v>41.262000000000114</c:v>
                </c:pt>
                <c:pt idx="34">
                  <c:v>41.262000000000114</c:v>
                </c:pt>
                <c:pt idx="35">
                  <c:v>39.199000000000012</c:v>
                </c:pt>
                <c:pt idx="36">
                  <c:v>39.199000000000012</c:v>
                </c:pt>
                <c:pt idx="37">
                  <c:v>39.199000000000012</c:v>
                </c:pt>
                <c:pt idx="38">
                  <c:v>39.199000000000012</c:v>
                </c:pt>
                <c:pt idx="39">
                  <c:v>39.199000000000012</c:v>
                </c:pt>
                <c:pt idx="40">
                  <c:v>39.199000000000012</c:v>
                </c:pt>
                <c:pt idx="41">
                  <c:v>39.199000000000012</c:v>
                </c:pt>
                <c:pt idx="42">
                  <c:v>36.893000000000001</c:v>
                </c:pt>
                <c:pt idx="43">
                  <c:v>36.893000000000001</c:v>
                </c:pt>
                <c:pt idx="44">
                  <c:v>36.893000000000001</c:v>
                </c:pt>
                <c:pt idx="45">
                  <c:v>36.893000000000001</c:v>
                </c:pt>
                <c:pt idx="46">
                  <c:v>36.893000000000001</c:v>
                </c:pt>
                <c:pt idx="47">
                  <c:v>36.893000000000001</c:v>
                </c:pt>
                <c:pt idx="48">
                  <c:v>36.893000000000001</c:v>
                </c:pt>
                <c:pt idx="49">
                  <c:v>36.893000000000001</c:v>
                </c:pt>
                <c:pt idx="50">
                  <c:v>36.893000000000001</c:v>
                </c:pt>
                <c:pt idx="51">
                  <c:v>36.893000000000001</c:v>
                </c:pt>
                <c:pt idx="52">
                  <c:v>36.893000000000001</c:v>
                </c:pt>
                <c:pt idx="53">
                  <c:v>36.893000000000001</c:v>
                </c:pt>
                <c:pt idx="54">
                  <c:v>36.893000000000001</c:v>
                </c:pt>
                <c:pt idx="55">
                  <c:v>36.893000000000001</c:v>
                </c:pt>
                <c:pt idx="56">
                  <c:v>36.893000000000001</c:v>
                </c:pt>
                <c:pt idx="57">
                  <c:v>34.055</c:v>
                </c:pt>
                <c:pt idx="58">
                  <c:v>34.055</c:v>
                </c:pt>
                <c:pt idx="59">
                  <c:v>34.055</c:v>
                </c:pt>
                <c:pt idx="60">
                  <c:v>34.055</c:v>
                </c:pt>
              </c:numCache>
            </c:numRef>
          </c:yVal>
        </c:ser>
        <c:axId val="292699136"/>
        <c:axId val="292705408"/>
      </c:scatterChart>
      <c:valAx>
        <c:axId val="292699136"/>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2705408"/>
        <c:crosses val="autoZero"/>
        <c:crossBetween val="midCat"/>
        <c:majorUnit val="1"/>
      </c:valAx>
      <c:valAx>
        <c:axId val="29270540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2699136"/>
        <c:crosses val="autoZero"/>
        <c:crossBetween val="midCat"/>
        <c:majorUnit val="20"/>
      </c:valAx>
      <c:spPr>
        <a:solidFill>
          <a:schemeClr val="bg2"/>
        </a:solidFill>
        <a:ln>
          <a:solidFill>
            <a:schemeClr val="tx1"/>
          </a:solidFill>
        </a:ln>
      </c:spPr>
    </c:plotArea>
    <c:legend>
      <c:legendPos val="r"/>
      <c:layout>
        <c:manualLayout>
          <c:xMode val="edge"/>
          <c:yMode val="edge"/>
          <c:x val="0.11491882098808449"/>
          <c:y val="0.63257623127991369"/>
          <c:w val="0.45879056047197625"/>
          <c:h val="0.13525629149297774"/>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56E-2"/>
          <c:w val="0.89292662330252193"/>
          <c:h val="0.7915126859142303"/>
        </c:manualLayout>
      </c:layout>
      <c:barChart>
        <c:barDir val="col"/>
        <c:grouping val="percentStacked"/>
        <c:ser>
          <c:idx val="0"/>
          <c:order val="0"/>
          <c:tx>
            <c:strRef>
              <c:f>Sheet1!$A$2</c:f>
              <c:strCache>
                <c:ptCount val="1"/>
                <c:pt idx="0">
                  <c:v>No Activity Limitations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1 Year (N = 330)</c:v>
                </c:pt>
                <c:pt idx="1">
                  <c:v>3 Years (N = 206)</c:v>
                </c:pt>
                <c:pt idx="2">
                  <c:v>5 Years (N = 128)</c:v>
                </c:pt>
              </c:strCache>
            </c:strRef>
          </c:cat>
          <c:val>
            <c:numRef>
              <c:f>Sheet1!$B$2:$D$2</c:f>
              <c:numCache>
                <c:formatCode>General</c:formatCode>
                <c:ptCount val="3"/>
                <c:pt idx="0">
                  <c:v>289</c:v>
                </c:pt>
                <c:pt idx="1">
                  <c:v>181</c:v>
                </c:pt>
                <c:pt idx="2">
                  <c:v>105</c:v>
                </c:pt>
              </c:numCache>
            </c:numRef>
          </c:val>
        </c:ser>
        <c:ser>
          <c:idx val="1"/>
          <c:order val="1"/>
          <c:tx>
            <c:strRef>
              <c:f>Sheet1!$A$3</c:f>
              <c:strCache>
                <c:ptCount val="1"/>
                <c:pt idx="0">
                  <c:v>Performs with Assistance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1 Year (N = 330)</c:v>
                </c:pt>
                <c:pt idx="1">
                  <c:v>3 Years (N = 206)</c:v>
                </c:pt>
                <c:pt idx="2">
                  <c:v>5 Years (N = 128)</c:v>
                </c:pt>
              </c:strCache>
            </c:strRef>
          </c:cat>
          <c:val>
            <c:numRef>
              <c:f>Sheet1!$B$3:$D$3</c:f>
              <c:numCache>
                <c:formatCode>General</c:formatCode>
                <c:ptCount val="3"/>
                <c:pt idx="0">
                  <c:v>29</c:v>
                </c:pt>
                <c:pt idx="1">
                  <c:v>20</c:v>
                </c:pt>
                <c:pt idx="2">
                  <c:v>20</c:v>
                </c:pt>
              </c:numCache>
            </c:numRef>
          </c:val>
        </c:ser>
        <c:ser>
          <c:idx val="2"/>
          <c:order val="2"/>
          <c:tx>
            <c:strRef>
              <c:f>Sheet1!$A$4</c:f>
              <c:strCache>
                <c:ptCount val="1"/>
                <c:pt idx="0">
                  <c:v>Total Assistance</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1 Year (N = 330)</c:v>
                </c:pt>
                <c:pt idx="1">
                  <c:v>3 Years (N = 206)</c:v>
                </c:pt>
                <c:pt idx="2">
                  <c:v>5 Years (N = 128)</c:v>
                </c:pt>
              </c:strCache>
            </c:strRef>
          </c:cat>
          <c:val>
            <c:numRef>
              <c:f>Sheet1!$B$4:$D$4</c:f>
              <c:numCache>
                <c:formatCode>General</c:formatCode>
                <c:ptCount val="3"/>
                <c:pt idx="0">
                  <c:v>12</c:v>
                </c:pt>
                <c:pt idx="1">
                  <c:v>5</c:v>
                </c:pt>
                <c:pt idx="2">
                  <c:v>3</c:v>
                </c:pt>
              </c:numCache>
            </c:numRef>
          </c:val>
        </c:ser>
        <c:gapWidth val="100"/>
        <c:overlap val="100"/>
        <c:axId val="292807040"/>
        <c:axId val="292808576"/>
      </c:barChart>
      <c:catAx>
        <c:axId val="292807040"/>
        <c:scaling>
          <c:orientation val="minMax"/>
        </c:scaling>
        <c:axPos val="b"/>
        <c:tickLblPos val="nextTo"/>
        <c:txPr>
          <a:bodyPr/>
          <a:lstStyle/>
          <a:p>
            <a:pPr>
              <a:defRPr sz="1500" b="1"/>
            </a:pPr>
            <a:endParaRPr lang="en-US"/>
          </a:p>
        </c:txPr>
        <c:crossAx val="292808576"/>
        <c:crosses val="autoZero"/>
        <c:auto val="1"/>
        <c:lblAlgn val="ctr"/>
        <c:lblOffset val="100"/>
      </c:catAx>
      <c:valAx>
        <c:axId val="292808576"/>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92807040"/>
        <c:crosses val="autoZero"/>
        <c:crossBetween val="between"/>
        <c:majorUnit val="0.2"/>
      </c:valAx>
      <c:spPr>
        <a:solidFill>
          <a:srgbClr val="000000"/>
        </a:solidFill>
        <a:ln>
          <a:solidFill>
            <a:srgbClr val="FFFFFF"/>
          </a:solidFill>
        </a:ln>
      </c:spPr>
    </c:plotArea>
    <c:legend>
      <c:legendPos val="t"/>
      <c:layout>
        <c:manualLayout>
          <c:xMode val="edge"/>
          <c:yMode val="edge"/>
          <c:x val="0.11402515504146229"/>
          <c:y val="0.59322033898305049"/>
          <c:w val="0.84985250737463169"/>
          <c:h val="0.1200102317718762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77E-2"/>
          <c:w val="0.89292662330252193"/>
          <c:h val="0.82823590907068823"/>
        </c:manualLayout>
      </c:layout>
      <c:barChart>
        <c:barDir val="col"/>
        <c:grouping val="percentStacked"/>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1.1594202898550725E-2"/>
                  <c:y val="0.28984563370256683"/>
                </c:manualLayout>
              </c:layout>
              <c:dLblPos val="ctr"/>
              <c:showCatName val="1"/>
            </c:dLbl>
            <c:dLbl>
              <c:idx val="1"/>
              <c:layout>
                <c:manualLayout>
                  <c:x val="-4.3478260869565313E-3"/>
                  <c:y val="0.2732899595177723"/>
                </c:manualLayout>
              </c:layout>
              <c:dLblPos val="ctr"/>
              <c:showCatName val="1"/>
            </c:dLbl>
            <c:dLbl>
              <c:idx val="2"/>
              <c:layout>
                <c:manualLayout>
                  <c:x val="-1.4492753623188421E-3"/>
                  <c:y val="0.2736649762000119"/>
                </c:manualLayout>
              </c:layout>
              <c:dLblPos val="ctr"/>
              <c:showCatName val="1"/>
            </c:dLbl>
            <c:txPr>
              <a:bodyPr/>
              <a:lstStyle/>
              <a:p>
                <a:pPr>
                  <a:defRPr sz="1500" b="1"/>
                </a:pPr>
                <a:endParaRPr lang="en-US"/>
              </a:p>
            </c:txPr>
            <c:dLblPos val="inBase"/>
            <c:showCatName val="1"/>
          </c:dLbls>
          <c:cat>
            <c:strRef>
              <c:f>Sheet1!$B$1:$E$1</c:f>
              <c:strCache>
                <c:ptCount val="4"/>
                <c:pt idx="0">
                  <c:v>1 Year  (N = 298)</c:v>
                </c:pt>
                <c:pt idx="1">
                  <c:v>2 Years  (N = 229)</c:v>
                </c:pt>
                <c:pt idx="2">
                  <c:v>3 Years  (N = 180)</c:v>
                </c:pt>
                <c:pt idx="3">
                  <c:v>Column2</c:v>
                </c:pt>
              </c:strCache>
            </c:strRef>
          </c:cat>
          <c:val>
            <c:numRef>
              <c:f>Sheet1!$B$2:$E$2</c:f>
              <c:numCache>
                <c:formatCode>General</c:formatCode>
                <c:ptCount val="4"/>
                <c:pt idx="0">
                  <c:v>176</c:v>
                </c:pt>
                <c:pt idx="1">
                  <c:v>128</c:v>
                </c:pt>
                <c:pt idx="2">
                  <c:v>100</c:v>
                </c:pt>
              </c:numCache>
            </c:numRef>
          </c:val>
        </c:ser>
        <c:ser>
          <c:idx val="1"/>
          <c:order val="1"/>
          <c:tx>
            <c:strRef>
              <c:f>Sheet1!$A$3</c:f>
              <c:strCache>
                <c:ptCount val="1"/>
                <c:pt idx="0">
                  <c:v>90%</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Sheet1!$B$1:$E$1</c:f>
              <c:strCache>
                <c:ptCount val="4"/>
                <c:pt idx="0">
                  <c:v>1 Year  (N = 298)</c:v>
                </c:pt>
                <c:pt idx="1">
                  <c:v>2 Years  (N = 229)</c:v>
                </c:pt>
                <c:pt idx="2">
                  <c:v>3 Years  (N = 180)</c:v>
                </c:pt>
                <c:pt idx="3">
                  <c:v>Column2</c:v>
                </c:pt>
              </c:strCache>
            </c:strRef>
          </c:cat>
          <c:val>
            <c:numRef>
              <c:f>Sheet1!$B$3:$E$3</c:f>
              <c:numCache>
                <c:formatCode>General</c:formatCode>
                <c:ptCount val="4"/>
                <c:pt idx="0">
                  <c:v>54</c:v>
                </c:pt>
                <c:pt idx="1">
                  <c:v>40</c:v>
                </c:pt>
                <c:pt idx="2">
                  <c:v>34</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Sheet1!$B$4:$E$4</c:f>
              <c:numCache>
                <c:formatCode>General</c:formatCode>
                <c:ptCount val="4"/>
                <c:pt idx="0">
                  <c:v>17</c:v>
                </c:pt>
                <c:pt idx="1">
                  <c:v>19</c:v>
                </c:pt>
                <c:pt idx="2">
                  <c:v>15</c:v>
                </c:pt>
              </c:numCache>
            </c:numRef>
          </c:val>
        </c:ser>
        <c:ser>
          <c:idx val="3"/>
          <c:order val="3"/>
          <c:tx>
            <c:strRef>
              <c:f>Sheet1!$A$5</c:f>
              <c:strCache>
                <c:ptCount val="1"/>
                <c:pt idx="0">
                  <c:v>70%</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Sheet1!$B$1:$E$1</c:f>
              <c:strCache>
                <c:ptCount val="4"/>
                <c:pt idx="0">
                  <c:v>1 Year  (N = 298)</c:v>
                </c:pt>
                <c:pt idx="1">
                  <c:v>2 Years  (N = 229)</c:v>
                </c:pt>
                <c:pt idx="2">
                  <c:v>3 Years  (N = 180)</c:v>
                </c:pt>
                <c:pt idx="3">
                  <c:v>Column2</c:v>
                </c:pt>
              </c:strCache>
            </c:strRef>
          </c:cat>
          <c:val>
            <c:numRef>
              <c:f>Sheet1!$B$5:$E$5</c:f>
              <c:numCache>
                <c:formatCode>General</c:formatCode>
                <c:ptCount val="4"/>
                <c:pt idx="0">
                  <c:v>13</c:v>
                </c:pt>
                <c:pt idx="1">
                  <c:v>13</c:v>
                </c:pt>
                <c:pt idx="2">
                  <c:v>4</c:v>
                </c:pt>
              </c:numCache>
            </c:numRef>
          </c:val>
        </c:ser>
        <c:ser>
          <c:idx val="4"/>
          <c:order val="4"/>
          <c:tx>
            <c:strRef>
              <c:f>Sheet1!$A$6</c:f>
              <c:strCache>
                <c:ptCount val="1"/>
                <c:pt idx="0">
                  <c:v>60%</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Sheet1!$B$6:$E$6</c:f>
              <c:numCache>
                <c:formatCode>General</c:formatCode>
                <c:ptCount val="4"/>
                <c:pt idx="0">
                  <c:v>14</c:v>
                </c:pt>
                <c:pt idx="1">
                  <c:v>8</c:v>
                </c:pt>
                <c:pt idx="2">
                  <c:v>5</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Sheet1!$B$7:$E$7</c:f>
              <c:numCache>
                <c:formatCode>General</c:formatCode>
                <c:ptCount val="4"/>
                <c:pt idx="0">
                  <c:v>10</c:v>
                </c:pt>
                <c:pt idx="1">
                  <c:v>8</c:v>
                </c:pt>
                <c:pt idx="2">
                  <c:v>5</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Sheet1!$B$8:$E$8</c:f>
              <c:numCache>
                <c:formatCode>General</c:formatCode>
                <c:ptCount val="4"/>
                <c:pt idx="0">
                  <c:v>5</c:v>
                </c:pt>
                <c:pt idx="1">
                  <c:v>3</c:v>
                </c:pt>
                <c:pt idx="2">
                  <c:v>5</c:v>
                </c:pt>
              </c:numCache>
            </c:numRef>
          </c:val>
        </c:ser>
        <c:ser>
          <c:idx val="7"/>
          <c:order val="7"/>
          <c:tx>
            <c:strRef>
              <c:f>Sheet1!$A$9</c:f>
              <c:strCache>
                <c:ptCount val="1"/>
                <c:pt idx="0">
                  <c:v>30%</c:v>
                </c:pt>
              </c:strCache>
            </c:strRef>
          </c:tx>
          <c:spPr>
            <a:gradFill flip="none" rotWithShape="1">
              <a:gsLst>
                <a:gs pos="0">
                  <a:srgbClr val="9999FF"/>
                </a:gs>
                <a:gs pos="50000">
                  <a:srgbClr val="CCCCFF"/>
                </a:gs>
                <a:gs pos="100000">
                  <a:srgbClr val="9999FF"/>
                </a:gs>
              </a:gsLst>
              <a:lin ang="10800000" scaled="1"/>
              <a:tileRect/>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Sheet1!$B$9:$E$9</c:f>
              <c:numCache>
                <c:formatCode>General</c:formatCode>
                <c:ptCount val="4"/>
                <c:pt idx="0">
                  <c:v>3</c:v>
                </c:pt>
                <c:pt idx="1">
                  <c:v>3</c:v>
                </c:pt>
                <c:pt idx="2">
                  <c:v>0</c:v>
                </c:pt>
              </c:numCache>
            </c:numRef>
          </c:val>
        </c:ser>
        <c:ser>
          <c:idx val="8"/>
          <c:order val="8"/>
          <c:tx>
            <c:strRef>
              <c:f>Sheet1!$A$10</c:f>
              <c:strCache>
                <c:ptCount val="1"/>
                <c:pt idx="0">
                  <c:v>20%</c:v>
                </c:pt>
              </c:strCache>
            </c:strRef>
          </c:tx>
          <c:spPr>
            <a:gradFill>
              <a:gsLst>
                <a:gs pos="0">
                  <a:srgbClr val="CC6600"/>
                </a:gs>
                <a:gs pos="50000">
                  <a:srgbClr val="FF9933"/>
                </a:gs>
                <a:gs pos="100000">
                  <a:srgbClr val="CC6600"/>
                </a:gs>
              </a:gsLst>
              <a:lin ang="10800000" scaled="1"/>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Sheet1!$B$10:$E$10</c:f>
              <c:numCache>
                <c:formatCode>General</c:formatCode>
                <c:ptCount val="4"/>
                <c:pt idx="0">
                  <c:v>2</c:v>
                </c:pt>
                <c:pt idx="1">
                  <c:v>1</c:v>
                </c:pt>
                <c:pt idx="2">
                  <c:v>10</c:v>
                </c:pt>
              </c:numCache>
            </c:numRef>
          </c:val>
        </c:ser>
        <c:ser>
          <c:idx val="9"/>
          <c:order val="9"/>
          <c:tx>
            <c:strRef>
              <c:f>Sheet1!$A$11</c:f>
              <c:strCache>
                <c:ptCount val="1"/>
                <c:pt idx="0">
                  <c:v>10%</c:v>
                </c:pt>
              </c:strCache>
            </c:strRef>
          </c:tx>
          <c:spPr>
            <a:gradFill flip="none" rotWithShape="1">
              <a:gsLst>
                <a:gs pos="0">
                  <a:srgbClr val="33CCCC"/>
                </a:gs>
                <a:gs pos="50000">
                  <a:srgbClr val="00FFFF"/>
                </a:gs>
                <a:gs pos="100000">
                  <a:srgbClr val="33CCCC"/>
                </a:gs>
              </a:gsLst>
              <a:lin ang="10800000" scaled="1"/>
              <a:tileRect/>
            </a:gradFill>
            <a:ln>
              <a:solidFill>
                <a:srgbClr val="000000"/>
              </a:solidFill>
            </a:ln>
          </c:spPr>
          <c:cat>
            <c:strRef>
              <c:f>Sheet1!$B$1:$E$1</c:f>
              <c:strCache>
                <c:ptCount val="4"/>
                <c:pt idx="0">
                  <c:v>1 Year  (N = 298)</c:v>
                </c:pt>
                <c:pt idx="1">
                  <c:v>2 Years  (N = 229)</c:v>
                </c:pt>
                <c:pt idx="2">
                  <c:v>3 Years  (N = 180)</c:v>
                </c:pt>
                <c:pt idx="3">
                  <c:v>Column2</c:v>
                </c:pt>
              </c:strCache>
            </c:strRef>
          </c:cat>
          <c:val>
            <c:numRef>
              <c:f>Sheet1!$B$11:$E$11</c:f>
              <c:numCache>
                <c:formatCode>General</c:formatCode>
                <c:ptCount val="4"/>
                <c:pt idx="0">
                  <c:v>4</c:v>
                </c:pt>
                <c:pt idx="1">
                  <c:v>6</c:v>
                </c:pt>
                <c:pt idx="2">
                  <c:v>2</c:v>
                </c:pt>
              </c:numCache>
            </c:numRef>
          </c:val>
        </c:ser>
        <c:gapWidth val="100"/>
        <c:overlap val="100"/>
        <c:axId val="293029376"/>
        <c:axId val="293030912"/>
      </c:barChart>
      <c:catAx>
        <c:axId val="293029376"/>
        <c:scaling>
          <c:orientation val="minMax"/>
        </c:scaling>
        <c:delete val="1"/>
        <c:axPos val="b"/>
        <c:tickLblPos val="none"/>
        <c:crossAx val="293030912"/>
        <c:crosses val="autoZero"/>
        <c:auto val="1"/>
        <c:lblAlgn val="ctr"/>
        <c:lblOffset val="100"/>
      </c:catAx>
      <c:valAx>
        <c:axId val="293030912"/>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93029376"/>
        <c:crosses val="autoZero"/>
        <c:crossBetween val="between"/>
        <c:majorUnit val="0.2"/>
      </c:valAx>
      <c:spPr>
        <a:solidFill>
          <a:srgbClr val="000000"/>
        </a:solidFill>
        <a:ln>
          <a:solidFill>
            <a:srgbClr val="FFFFFF"/>
          </a:solidFill>
        </a:ln>
      </c:spPr>
    </c:plotArea>
    <c:legend>
      <c:legendPos val="r"/>
      <c:layout>
        <c:manualLayout>
          <c:xMode val="edge"/>
          <c:yMode val="edge"/>
          <c:x val="0.78278101106926867"/>
          <c:y val="6.6615507807286811E-2"/>
          <c:w val="0.12156681501768812"/>
          <c:h val="0.76224921037415583"/>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912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(N=690)</c:v>
                </c:pt>
                <c:pt idx="1">
                  <c:v>Between 2 and 3 Years (N=406)</c:v>
                </c:pt>
                <c:pt idx="2">
                  <c:v>Between 4 and 5 Years (N=251)</c:v>
                </c:pt>
              </c:strCache>
            </c:strRef>
          </c:cat>
          <c:val>
            <c:numRef>
              <c:f>Sheet1!$B$2:$D$2</c:f>
              <c:numCache>
                <c:formatCode>General</c:formatCode>
                <c:ptCount val="3"/>
                <c:pt idx="0">
                  <c:v>260</c:v>
                </c:pt>
                <c:pt idx="1">
                  <c:v>195</c:v>
                </c:pt>
                <c:pt idx="2">
                  <c:v>126</c:v>
                </c:pt>
              </c:numCache>
            </c:numRef>
          </c:val>
        </c:ser>
        <c:ser>
          <c:idx val="1"/>
          <c:order val="1"/>
          <c:tx>
            <c:strRef>
              <c:f>Sheet1!$A$3</c:f>
              <c:strCache>
                <c:ptCount val="1"/>
                <c:pt idx="0">
                  <c:v>Hospitalized, Not Rejection/Not Infection</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Up to 1 Year (N=690)</c:v>
                </c:pt>
                <c:pt idx="1">
                  <c:v>Between 2 and 3 Years (N=406)</c:v>
                </c:pt>
                <c:pt idx="2">
                  <c:v>Between 4 and 5 Years (N=251)</c:v>
                </c:pt>
              </c:strCache>
            </c:strRef>
          </c:cat>
          <c:val>
            <c:numRef>
              <c:f>Sheet1!$B$3:$D$3</c:f>
              <c:numCache>
                <c:formatCode>General</c:formatCode>
                <c:ptCount val="3"/>
                <c:pt idx="0">
                  <c:v>76</c:v>
                </c:pt>
                <c:pt idx="1">
                  <c:v>43</c:v>
                </c:pt>
                <c:pt idx="2">
                  <c:v>32</c:v>
                </c:pt>
              </c:numCache>
            </c:numRef>
          </c:val>
        </c:ser>
        <c:ser>
          <c:idx val="2"/>
          <c:order val="2"/>
          <c:tx>
            <c:strRef>
              <c:f>Sheet1!$A$4</c:f>
              <c:strCache>
                <c:ptCount val="1"/>
                <c:pt idx="0">
                  <c:v>Hospitalized, Rejection</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(N=690)</c:v>
                </c:pt>
                <c:pt idx="1">
                  <c:v>Between 2 and 3 Years (N=406)</c:v>
                </c:pt>
                <c:pt idx="2">
                  <c:v>Between 4 and 5 Years (N=251)</c:v>
                </c:pt>
              </c:strCache>
            </c:strRef>
          </c:cat>
          <c:val>
            <c:numRef>
              <c:f>Sheet1!$B$4:$D$4</c:f>
              <c:numCache>
                <c:formatCode>General</c:formatCode>
                <c:ptCount val="3"/>
                <c:pt idx="0">
                  <c:v>44</c:v>
                </c:pt>
                <c:pt idx="1">
                  <c:v>16</c:v>
                </c:pt>
                <c:pt idx="2">
                  <c:v>11</c:v>
                </c:pt>
              </c:numCache>
            </c:numRef>
          </c:val>
        </c:ser>
        <c:ser>
          <c:idx val="3"/>
          <c:order val="3"/>
          <c:tx>
            <c:strRef>
              <c:f>Sheet1!$A$5</c:f>
              <c:strCache>
                <c:ptCount val="1"/>
                <c:pt idx="0">
                  <c:v>Hospitalized, Infection Only</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Sheet1!$B$1:$D$1</c:f>
              <c:strCache>
                <c:ptCount val="3"/>
                <c:pt idx="0">
                  <c:v>Up to 1 Year (N=690)</c:v>
                </c:pt>
                <c:pt idx="1">
                  <c:v>Between 2 and 3 Years (N=406)</c:v>
                </c:pt>
                <c:pt idx="2">
                  <c:v>Between 4 and 5 Years (N=251)</c:v>
                </c:pt>
              </c:strCache>
            </c:strRef>
          </c:cat>
          <c:val>
            <c:numRef>
              <c:f>Sheet1!$B$5:$D$5</c:f>
              <c:numCache>
                <c:formatCode>General</c:formatCode>
                <c:ptCount val="3"/>
                <c:pt idx="0">
                  <c:v>198</c:v>
                </c:pt>
                <c:pt idx="1">
                  <c:v>107</c:v>
                </c:pt>
                <c:pt idx="2">
                  <c:v>55</c:v>
                </c:pt>
              </c:numCache>
            </c:numRef>
          </c:val>
        </c:ser>
        <c:ser>
          <c:idx val="4"/>
          <c:order val="4"/>
          <c:tx>
            <c:strRef>
              <c:f>Sheet1!$A$6</c:f>
              <c:strCache>
                <c:ptCount val="1"/>
                <c:pt idx="0">
                  <c:v>Hospitalized, Rejection + Infection</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c:spPr>
          <c:cat>
            <c:strRef>
              <c:f>Sheet1!$B$1:$D$1</c:f>
              <c:strCache>
                <c:ptCount val="3"/>
                <c:pt idx="0">
                  <c:v>Up to 1 Year (N=690)</c:v>
                </c:pt>
                <c:pt idx="1">
                  <c:v>Between 2 and 3 Years (N=406)</c:v>
                </c:pt>
                <c:pt idx="2">
                  <c:v>Between 4 and 5 Years (N=251)</c:v>
                </c:pt>
              </c:strCache>
            </c:strRef>
          </c:cat>
          <c:val>
            <c:numRef>
              <c:f>Sheet1!$B$6:$D$6</c:f>
              <c:numCache>
                <c:formatCode>General</c:formatCode>
                <c:ptCount val="3"/>
                <c:pt idx="0">
                  <c:v>112</c:v>
                </c:pt>
                <c:pt idx="1">
                  <c:v>45</c:v>
                </c:pt>
                <c:pt idx="2">
                  <c:v>27</c:v>
                </c:pt>
              </c:numCache>
            </c:numRef>
          </c:val>
        </c:ser>
        <c:gapWidth val="100"/>
        <c:overlap val="100"/>
        <c:axId val="293677696"/>
        <c:axId val="293699968"/>
      </c:barChart>
      <c:catAx>
        <c:axId val="293677696"/>
        <c:scaling>
          <c:orientation val="minMax"/>
        </c:scaling>
        <c:delete val="1"/>
        <c:axPos val="b"/>
        <c:tickLblPos val="none"/>
        <c:crossAx val="293699968"/>
        <c:crosses val="autoZero"/>
        <c:auto val="1"/>
        <c:lblAlgn val="ctr"/>
        <c:lblOffset val="100"/>
      </c:catAx>
      <c:valAx>
        <c:axId val="293699968"/>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93677696"/>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78"/>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8.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926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(N=690)</c:v>
                </c:pt>
                <c:pt idx="1">
                  <c:v>Between 1 and 3 Years (N=371)</c:v>
                </c:pt>
                <c:pt idx="2">
                  <c:v>Between 3 and 5 Years (N=231)</c:v>
                </c:pt>
              </c:strCache>
            </c:strRef>
          </c:cat>
          <c:val>
            <c:numRef>
              <c:f>Sheet1!$B$2:$D$2</c:f>
              <c:numCache>
                <c:formatCode>General</c:formatCode>
                <c:ptCount val="3"/>
                <c:pt idx="0">
                  <c:v>260</c:v>
                </c:pt>
                <c:pt idx="1">
                  <c:v>123</c:v>
                </c:pt>
                <c:pt idx="2">
                  <c:v>82</c:v>
                </c:pt>
              </c:numCache>
            </c:numRef>
          </c:val>
        </c:ser>
        <c:ser>
          <c:idx val="1"/>
          <c:order val="1"/>
          <c:tx>
            <c:strRef>
              <c:f>Sheet1!$A$3</c:f>
              <c:strCache>
                <c:ptCount val="1"/>
                <c:pt idx="0">
                  <c:v>Hospitalized, Not Rejection/Not Infection</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Up to 1 Year (N=690)</c:v>
                </c:pt>
                <c:pt idx="1">
                  <c:v>Between 1 and 3 Years (N=371)</c:v>
                </c:pt>
                <c:pt idx="2">
                  <c:v>Between 3 and 5 Years (N=231)</c:v>
                </c:pt>
              </c:strCache>
            </c:strRef>
          </c:cat>
          <c:val>
            <c:numRef>
              <c:f>Sheet1!$B$3:$D$3</c:f>
              <c:numCache>
                <c:formatCode>General</c:formatCode>
                <c:ptCount val="3"/>
                <c:pt idx="0">
                  <c:v>76</c:v>
                </c:pt>
                <c:pt idx="1">
                  <c:v>37</c:v>
                </c:pt>
                <c:pt idx="2">
                  <c:v>27</c:v>
                </c:pt>
              </c:numCache>
            </c:numRef>
          </c:val>
        </c:ser>
        <c:ser>
          <c:idx val="2"/>
          <c:order val="2"/>
          <c:tx>
            <c:strRef>
              <c:f>Sheet1!$A$4</c:f>
              <c:strCache>
                <c:ptCount val="1"/>
                <c:pt idx="0">
                  <c:v>Hospitalized, Rejection</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(N=690)</c:v>
                </c:pt>
                <c:pt idx="1">
                  <c:v>Between 1 and 3 Years (N=371)</c:v>
                </c:pt>
                <c:pt idx="2">
                  <c:v>Between 3 and 5 Years (N=231)</c:v>
                </c:pt>
              </c:strCache>
            </c:strRef>
          </c:cat>
          <c:val>
            <c:numRef>
              <c:f>Sheet1!$B$4:$D$4</c:f>
              <c:numCache>
                <c:formatCode>General</c:formatCode>
                <c:ptCount val="3"/>
                <c:pt idx="0">
                  <c:v>44</c:v>
                </c:pt>
                <c:pt idx="1">
                  <c:v>19</c:v>
                </c:pt>
                <c:pt idx="2">
                  <c:v>12</c:v>
                </c:pt>
              </c:numCache>
            </c:numRef>
          </c:val>
        </c:ser>
        <c:ser>
          <c:idx val="3"/>
          <c:order val="3"/>
          <c:tx>
            <c:strRef>
              <c:f>Sheet1!$A$5</c:f>
              <c:strCache>
                <c:ptCount val="1"/>
                <c:pt idx="0">
                  <c:v>Hospitalized, Infection Only</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Sheet1!$B$1:$D$1</c:f>
              <c:strCache>
                <c:ptCount val="3"/>
                <c:pt idx="0">
                  <c:v>Up to 1 Year (N=690)</c:v>
                </c:pt>
                <c:pt idx="1">
                  <c:v>Between 1 and 3 Years (N=371)</c:v>
                </c:pt>
                <c:pt idx="2">
                  <c:v>Between 3 and 5 Years (N=231)</c:v>
                </c:pt>
              </c:strCache>
            </c:strRef>
          </c:cat>
          <c:val>
            <c:numRef>
              <c:f>Sheet1!$B$5:$D$5</c:f>
              <c:numCache>
                <c:formatCode>General</c:formatCode>
                <c:ptCount val="3"/>
                <c:pt idx="0">
                  <c:v>198</c:v>
                </c:pt>
                <c:pt idx="1">
                  <c:v>129</c:v>
                </c:pt>
                <c:pt idx="2">
                  <c:v>69</c:v>
                </c:pt>
              </c:numCache>
            </c:numRef>
          </c:val>
        </c:ser>
        <c:ser>
          <c:idx val="4"/>
          <c:order val="4"/>
          <c:tx>
            <c:strRef>
              <c:f>Sheet1!$A$6</c:f>
              <c:strCache>
                <c:ptCount val="1"/>
                <c:pt idx="0">
                  <c:v>Hospitalized, Rejection + Infection</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c:spPr>
          <c:cat>
            <c:strRef>
              <c:f>Sheet1!$B$1:$D$1</c:f>
              <c:strCache>
                <c:ptCount val="3"/>
                <c:pt idx="0">
                  <c:v>Up to 1 Year (N=690)</c:v>
                </c:pt>
                <c:pt idx="1">
                  <c:v>Between 1 and 3 Years (N=371)</c:v>
                </c:pt>
                <c:pt idx="2">
                  <c:v>Between 3 and 5 Years (N=231)</c:v>
                </c:pt>
              </c:strCache>
            </c:strRef>
          </c:cat>
          <c:val>
            <c:numRef>
              <c:f>Sheet1!$B$6:$D$6</c:f>
              <c:numCache>
                <c:formatCode>General</c:formatCode>
                <c:ptCount val="3"/>
                <c:pt idx="0">
                  <c:v>112</c:v>
                </c:pt>
                <c:pt idx="1">
                  <c:v>63</c:v>
                </c:pt>
                <c:pt idx="2">
                  <c:v>41</c:v>
                </c:pt>
              </c:numCache>
            </c:numRef>
          </c:val>
        </c:ser>
        <c:gapWidth val="100"/>
        <c:overlap val="100"/>
        <c:axId val="293904384"/>
        <c:axId val="293905920"/>
      </c:barChart>
      <c:catAx>
        <c:axId val="293904384"/>
        <c:scaling>
          <c:orientation val="minMax"/>
        </c:scaling>
        <c:delete val="1"/>
        <c:axPos val="b"/>
        <c:tickLblPos val="none"/>
        <c:crossAx val="293905920"/>
        <c:crosses val="autoZero"/>
        <c:auto val="1"/>
        <c:lblAlgn val="ctr"/>
        <c:lblOffset val="100"/>
      </c:catAx>
      <c:valAx>
        <c:axId val="293905920"/>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93904384"/>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83"/>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926E-2"/>
          <c:w val="0.8915245920346917"/>
          <c:h val="0.79433760398593956"/>
        </c:manualLayout>
      </c:layout>
      <c:barChart>
        <c:barDir val="col"/>
        <c:grouping val="clustered"/>
        <c:ser>
          <c:idx val="0"/>
          <c:order val="0"/>
          <c:tx>
            <c:strRef>
              <c:f>Sheet1!$B$1</c:f>
              <c:strCache>
                <c:ptCount val="1"/>
                <c:pt idx="0">
                  <c:v>Discharge</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Sheet1!$A$2:$A$4</c:f>
              <c:strCache>
                <c:ptCount val="3"/>
                <c:pt idx="0">
                  <c:v>Any Induction (N = 318)</c:v>
                </c:pt>
                <c:pt idx="1">
                  <c:v>Polyclonal ALG/ATG (N = 70)</c:v>
                </c:pt>
                <c:pt idx="2">
                  <c:v>IL-2R Antagonist (N = 245)</c:v>
                </c:pt>
              </c:strCache>
            </c:strRef>
          </c:cat>
          <c:val>
            <c:numRef>
              <c:f>Sheet1!$B$2:$B$4</c:f>
              <c:numCache>
                <c:formatCode>General</c:formatCode>
                <c:ptCount val="3"/>
                <c:pt idx="0">
                  <c:v>63.095200000000013</c:v>
                </c:pt>
                <c:pt idx="1">
                  <c:v>13.8889</c:v>
                </c:pt>
                <c:pt idx="2">
                  <c:v>48.6111</c:v>
                </c:pt>
              </c:numCache>
            </c:numRef>
          </c:val>
        </c:ser>
        <c:gapWidth val="40"/>
        <c:overlap val="-80"/>
        <c:axId val="298203008"/>
        <c:axId val="298204544"/>
      </c:barChart>
      <c:catAx>
        <c:axId val="298203008"/>
        <c:scaling>
          <c:orientation val="minMax"/>
        </c:scaling>
        <c:axPos val="b"/>
        <c:tickLblPos val="nextTo"/>
        <c:txPr>
          <a:bodyPr/>
          <a:lstStyle/>
          <a:p>
            <a:pPr>
              <a:defRPr sz="1500" b="1"/>
            </a:pPr>
            <a:endParaRPr lang="en-US"/>
          </a:p>
        </c:txPr>
        <c:crossAx val="298204544"/>
        <c:crosses val="autoZero"/>
        <c:auto val="1"/>
        <c:lblAlgn val="ctr"/>
        <c:lblOffset val="100"/>
      </c:catAx>
      <c:valAx>
        <c:axId val="29820454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298203008"/>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Deceased</c:v>
                </c:pt>
              </c:strCache>
            </c:strRef>
          </c:tx>
          <c:spPr>
            <a:gradFill flip="none" rotWithShape="1">
              <a:gsLst>
                <a:gs pos="0">
                  <a:srgbClr val="208C03"/>
                </a:gs>
                <a:gs pos="50000">
                  <a:srgbClr val="20F703"/>
                </a:gs>
                <a:gs pos="100000">
                  <a:srgbClr val="208C03"/>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1</c:v>
                </c:pt>
                <c:pt idx="1">
                  <c:v>2</c:v>
                </c:pt>
                <c:pt idx="2">
                  <c:v>5</c:v>
                </c:pt>
                <c:pt idx="3">
                  <c:v>7</c:v>
                </c:pt>
                <c:pt idx="4">
                  <c:v>22</c:v>
                </c:pt>
                <c:pt idx="5">
                  <c:v>41</c:v>
                </c:pt>
                <c:pt idx="6">
                  <c:v>48</c:v>
                </c:pt>
                <c:pt idx="7">
                  <c:v>46</c:v>
                </c:pt>
                <c:pt idx="8">
                  <c:v>50</c:v>
                </c:pt>
                <c:pt idx="9">
                  <c:v>85</c:v>
                </c:pt>
                <c:pt idx="10">
                  <c:v>77</c:v>
                </c:pt>
                <c:pt idx="11">
                  <c:v>87</c:v>
                </c:pt>
                <c:pt idx="12">
                  <c:v>82</c:v>
                </c:pt>
                <c:pt idx="13">
                  <c:v>59</c:v>
                </c:pt>
                <c:pt idx="14">
                  <c:v>65</c:v>
                </c:pt>
                <c:pt idx="15">
                  <c:v>60</c:v>
                </c:pt>
                <c:pt idx="16">
                  <c:v>68</c:v>
                </c:pt>
                <c:pt idx="17">
                  <c:v>73</c:v>
                </c:pt>
                <c:pt idx="18">
                  <c:v>85</c:v>
                </c:pt>
                <c:pt idx="19">
                  <c:v>96</c:v>
                </c:pt>
                <c:pt idx="20">
                  <c:v>102</c:v>
                </c:pt>
                <c:pt idx="21">
                  <c:v>107</c:v>
                </c:pt>
                <c:pt idx="22">
                  <c:v>111</c:v>
                </c:pt>
                <c:pt idx="23">
                  <c:v>123</c:v>
                </c:pt>
                <c:pt idx="24">
                  <c:v>123</c:v>
                </c:pt>
              </c:numCache>
            </c:numRef>
          </c:val>
        </c:ser>
        <c:ser>
          <c:idx val="1"/>
          <c:order val="1"/>
          <c:tx>
            <c:strRef>
              <c:f>Sheet1!$C$1</c:f>
              <c:strCache>
                <c:ptCount val="1"/>
                <c:pt idx="0">
                  <c:v>Living</c:v>
                </c:pt>
              </c:strCache>
            </c:strRef>
          </c:tx>
          <c:spPr>
            <a:gradFill flip="none" rotWithShape="1">
              <a:gsLst>
                <a:gs pos="0">
                  <a:srgbClr val="7030A0"/>
                </a:gs>
                <a:gs pos="50000">
                  <a:srgbClr val="CC66FF"/>
                </a:gs>
                <a:gs pos="100000">
                  <a:srgbClr val="7030A0"/>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Sheet1!$C$2:$C$26</c:f>
              <c:numCache>
                <c:formatCode>General</c:formatCode>
                <c:ptCount val="25"/>
                <c:pt idx="0">
                  <c:v>0</c:v>
                </c:pt>
                <c:pt idx="1">
                  <c:v>1</c:v>
                </c:pt>
                <c:pt idx="2">
                  <c:v>0</c:v>
                </c:pt>
                <c:pt idx="3">
                  <c:v>0</c:v>
                </c:pt>
                <c:pt idx="4">
                  <c:v>1</c:v>
                </c:pt>
                <c:pt idx="5">
                  <c:v>4</c:v>
                </c:pt>
                <c:pt idx="6">
                  <c:v>0</c:v>
                </c:pt>
                <c:pt idx="7">
                  <c:v>3</c:v>
                </c:pt>
                <c:pt idx="8">
                  <c:v>2</c:v>
                </c:pt>
                <c:pt idx="9">
                  <c:v>11</c:v>
                </c:pt>
                <c:pt idx="10">
                  <c:v>5</c:v>
                </c:pt>
                <c:pt idx="11">
                  <c:v>8</c:v>
                </c:pt>
                <c:pt idx="12">
                  <c:v>14</c:v>
                </c:pt>
                <c:pt idx="13">
                  <c:v>14</c:v>
                </c:pt>
                <c:pt idx="14">
                  <c:v>8</c:v>
                </c:pt>
                <c:pt idx="15">
                  <c:v>12</c:v>
                </c:pt>
                <c:pt idx="16">
                  <c:v>6</c:v>
                </c:pt>
                <c:pt idx="17">
                  <c:v>5</c:v>
                </c:pt>
                <c:pt idx="18">
                  <c:v>4</c:v>
                </c:pt>
                <c:pt idx="19">
                  <c:v>1</c:v>
                </c:pt>
                <c:pt idx="20">
                  <c:v>1</c:v>
                </c:pt>
                <c:pt idx="21">
                  <c:v>1</c:v>
                </c:pt>
                <c:pt idx="22">
                  <c:v>3</c:v>
                </c:pt>
                <c:pt idx="23">
                  <c:v>2</c:v>
                </c:pt>
                <c:pt idx="24">
                  <c:v>3</c:v>
                </c:pt>
              </c:numCache>
            </c:numRef>
          </c:val>
        </c:ser>
        <c:gapWidth val="35"/>
        <c:overlap val="100"/>
        <c:axId val="199889664"/>
        <c:axId val="199892352"/>
      </c:barChart>
      <c:catAx>
        <c:axId val="199889664"/>
        <c:scaling>
          <c:orientation val="minMax"/>
        </c:scaling>
        <c:axPos val="b"/>
        <c:numFmt formatCode="General" sourceLinked="1"/>
        <c:tickLblPos val="nextTo"/>
        <c:txPr>
          <a:bodyPr rot="-2700000"/>
          <a:lstStyle/>
          <a:p>
            <a:pPr>
              <a:defRPr sz="1500" b="1"/>
            </a:pPr>
            <a:endParaRPr lang="en-US"/>
          </a:p>
        </c:txPr>
        <c:crossAx val="199892352"/>
        <c:crosses val="autoZero"/>
        <c:auto val="1"/>
        <c:lblAlgn val="ctr"/>
        <c:lblOffset val="100"/>
        <c:tickLblSkip val="1"/>
      </c:catAx>
      <c:valAx>
        <c:axId val="199892352"/>
        <c:scaling>
          <c:orientation val="minMax"/>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199889664"/>
        <c:crosses val="autoZero"/>
        <c:crossBetween val="between"/>
      </c:valAx>
      <c:spPr>
        <a:solidFill>
          <a:schemeClr val="bg2"/>
        </a:solidFill>
        <a:ln>
          <a:solidFill>
            <a:schemeClr val="tx1"/>
          </a:solidFill>
        </a:ln>
      </c:spPr>
    </c:plotArea>
    <c:legend>
      <c:legendPos val="l"/>
      <c:layout>
        <c:manualLayout>
          <c:xMode val="edge"/>
          <c:yMode val="edge"/>
          <c:x val="0.15929203539823386"/>
          <c:y val="0.10552953907077404"/>
          <c:w val="0.13440108703226625"/>
          <c:h val="0.1321186167518533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9349388758837578E-2"/>
          <c:y val="2.3565466201970628E-2"/>
          <c:w val="0.88333215104868656"/>
          <c:h val="0.7122914246374985"/>
        </c:manualLayout>
      </c:layout>
      <c:barChart>
        <c:barDir val="col"/>
        <c:grouping val="clustered"/>
        <c:ser>
          <c:idx val="0"/>
          <c:order val="0"/>
          <c:tx>
            <c:strRef>
              <c:f>Sheet1!$B$1</c:f>
              <c:strCache>
                <c:ptCount val="1"/>
                <c:pt idx="0">
                  <c:v>percent</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11"/>
            <c:spPr>
              <a:gradFill flip="none" rotWithShape="1">
                <a:gsLst>
                  <a:gs pos="0">
                    <a:srgbClr val="CC6600"/>
                  </a:gs>
                  <a:gs pos="50000">
                    <a:srgbClr val="FFC000"/>
                  </a:gs>
                  <a:gs pos="100000">
                    <a:srgbClr val="CC6600"/>
                  </a:gs>
                </a:gsLst>
                <a:lin ang="10800000" scaled="1"/>
                <a:tileRect/>
              </a:gradFill>
              <a:ln>
                <a:solidFill>
                  <a:schemeClr val="bg2"/>
                </a:solidFill>
              </a:ln>
            </c:spPr>
          </c:dPt>
          <c:dPt>
            <c:idx val="12"/>
            <c:spPr>
              <a:gradFill flip="none" rotWithShape="1">
                <a:gsLst>
                  <a:gs pos="0">
                    <a:srgbClr val="CC6600"/>
                  </a:gs>
                  <a:gs pos="50000">
                    <a:srgbClr val="FFC000"/>
                  </a:gs>
                  <a:gs pos="100000">
                    <a:srgbClr val="CC6600"/>
                  </a:gs>
                </a:gsLst>
                <a:lin ang="10800000" scaled="1"/>
                <a:tileRect/>
              </a:gradFill>
              <a:ln>
                <a:solidFill>
                  <a:schemeClr val="bg2"/>
                </a:solidFill>
              </a:ln>
            </c:spPr>
          </c:dPt>
          <c:dPt>
            <c:idx val="13"/>
            <c:spPr>
              <a:gradFill flip="none" rotWithShape="1">
                <a:gsLst>
                  <a:gs pos="0">
                    <a:srgbClr val="CC6600"/>
                  </a:gs>
                  <a:gs pos="50000">
                    <a:srgbClr val="FFC000"/>
                  </a:gs>
                  <a:gs pos="100000">
                    <a:srgbClr val="CC6600"/>
                  </a:gs>
                </a:gsLst>
                <a:lin ang="10800000" scaled="1"/>
                <a:tileRect/>
              </a:gradFill>
              <a:ln>
                <a:solidFill>
                  <a:schemeClr val="bg2"/>
                </a:solidFill>
              </a:ln>
            </c:spPr>
          </c:dPt>
          <c:dPt>
            <c:idx val="14"/>
            <c:spPr>
              <a:gradFill flip="none" rotWithShape="1">
                <a:gsLst>
                  <a:gs pos="0">
                    <a:srgbClr val="CC6600"/>
                  </a:gs>
                  <a:gs pos="50000">
                    <a:srgbClr val="FFC000"/>
                  </a:gs>
                  <a:gs pos="100000">
                    <a:srgbClr val="CC6600"/>
                  </a:gs>
                </a:gsLst>
                <a:lin ang="10800000" scaled="1"/>
                <a:tileRect/>
              </a:gradFill>
              <a:ln>
                <a:solidFill>
                  <a:schemeClr val="bg2"/>
                </a:solidFill>
              </a:ln>
            </c:spPr>
          </c:dPt>
          <c:dPt>
            <c:idx val="15"/>
            <c:spPr>
              <a:gradFill flip="none" rotWithShape="1">
                <a:gsLst>
                  <a:gs pos="0">
                    <a:srgbClr val="CC6600"/>
                  </a:gs>
                  <a:gs pos="50000">
                    <a:srgbClr val="FFC000"/>
                  </a:gs>
                  <a:gs pos="100000">
                    <a:srgbClr val="CC6600"/>
                  </a:gs>
                </a:gsLst>
                <a:lin ang="10800000" scaled="1"/>
                <a:tileRect/>
              </a:gradFill>
              <a:ln>
                <a:solidFill>
                  <a:schemeClr val="bg2"/>
                </a:solidFill>
              </a:ln>
            </c:spPr>
          </c:dPt>
          <c:dPt>
            <c:idx val="16"/>
            <c:spPr>
              <a:gradFill flip="none" rotWithShape="1">
                <a:gsLst>
                  <a:gs pos="0">
                    <a:srgbClr val="CC6600"/>
                  </a:gs>
                  <a:gs pos="50000">
                    <a:srgbClr val="FFC000"/>
                  </a:gs>
                  <a:gs pos="100000">
                    <a:srgbClr val="CC6600"/>
                  </a:gs>
                </a:gsLst>
                <a:lin ang="10800000" scaled="1"/>
                <a:tileRect/>
              </a:gradFill>
              <a:ln>
                <a:solidFill>
                  <a:schemeClr val="bg2"/>
                </a:solidFill>
              </a:ln>
            </c:spPr>
          </c:dPt>
          <c:dPt>
            <c:idx val="17"/>
            <c:spPr>
              <a:gradFill flip="none" rotWithShape="1">
                <a:gsLst>
                  <a:gs pos="50000">
                    <a:srgbClr val="FFC000"/>
                  </a:gs>
                  <a:gs pos="0">
                    <a:srgbClr val="CC6600"/>
                  </a:gs>
                  <a:gs pos="100000">
                    <a:srgbClr val="CC6600"/>
                  </a:gs>
                </a:gsLst>
                <a:lin ang="10800000" scaled="1"/>
                <a:tileRect/>
              </a:gradFill>
              <a:ln>
                <a:solidFill>
                  <a:schemeClr val="bg2"/>
                </a:solidFill>
              </a:ln>
            </c:spPr>
          </c:dPt>
          <c:dPt>
            <c:idx val="18"/>
            <c:spPr>
              <a:gradFill flip="none" rotWithShape="1">
                <a:gsLst>
                  <a:gs pos="0">
                    <a:srgbClr val="CC6600"/>
                  </a:gs>
                  <a:gs pos="50000">
                    <a:srgbClr val="FFC000"/>
                  </a:gs>
                  <a:gs pos="100000">
                    <a:srgbClr val="CC6600"/>
                  </a:gs>
                </a:gsLst>
                <a:lin ang="10800000" scaled="1"/>
                <a:tileRect/>
              </a:gradFill>
              <a:ln>
                <a:solidFill>
                  <a:schemeClr val="bg2"/>
                </a:solidFill>
              </a:ln>
            </c:spPr>
          </c:dPt>
          <c:dPt>
            <c:idx val="19"/>
            <c:spPr>
              <a:gradFill flip="none" rotWithShape="1">
                <a:gsLst>
                  <a:gs pos="0">
                    <a:srgbClr val="CC6600"/>
                  </a:gs>
                  <a:gs pos="50000">
                    <a:srgbClr val="FFC000"/>
                  </a:gs>
                  <a:gs pos="100000">
                    <a:srgbClr val="CC6600"/>
                  </a:gs>
                </a:gsLst>
                <a:lin ang="10800000" scaled="1"/>
                <a:tileRect/>
              </a:gradFill>
              <a:ln>
                <a:solidFill>
                  <a:schemeClr val="bg2"/>
                </a:solidFill>
              </a:ln>
            </c:spPr>
          </c:dPt>
          <c:dPt>
            <c:idx val="20"/>
            <c:spPr>
              <a:gradFill flip="none" rotWithShape="1">
                <a:gsLst>
                  <a:gs pos="0">
                    <a:srgbClr val="CC6600"/>
                  </a:gs>
                  <a:gs pos="50000">
                    <a:srgbClr val="FFC000"/>
                  </a:gs>
                  <a:gs pos="100000">
                    <a:srgbClr val="CC6600"/>
                  </a:gs>
                </a:gsLst>
                <a:lin ang="10800000" scaled="1"/>
                <a:tileRect/>
              </a:gradFill>
              <a:ln>
                <a:solidFill>
                  <a:schemeClr val="bg2"/>
                </a:solidFill>
              </a:ln>
            </c:spPr>
          </c:dPt>
          <c:dPt>
            <c:idx val="21"/>
            <c:spPr>
              <a:gradFill>
                <a:gsLst>
                  <a:gs pos="50000">
                    <a:srgbClr val="FFC000"/>
                  </a:gs>
                  <a:gs pos="100000">
                    <a:srgbClr val="CC6600"/>
                  </a:gs>
                  <a:gs pos="50000">
                    <a:srgbClr val="FFC000"/>
                  </a:gs>
                  <a:gs pos="0">
                    <a:srgbClr val="CC6600"/>
                  </a:gs>
                  <a:gs pos="100000">
                    <a:srgbClr val="00B050"/>
                  </a:gs>
                </a:gsLst>
                <a:lin ang="10800000" scaled="1"/>
              </a:gradFill>
              <a:ln>
                <a:solidFill>
                  <a:schemeClr val="bg2"/>
                </a:solidFill>
              </a:ln>
            </c:spPr>
          </c:dPt>
          <c:dPt>
            <c:idx val="22"/>
            <c:spPr>
              <a:gradFill flip="none" rotWithShape="1">
                <a:gsLst>
                  <a:gs pos="100000">
                    <a:srgbClr val="CC6600"/>
                  </a:gs>
                  <a:gs pos="0">
                    <a:srgbClr val="CC6600"/>
                  </a:gs>
                  <a:gs pos="50000">
                    <a:srgbClr val="FFC000"/>
                  </a:gs>
                  <a:gs pos="100000">
                    <a:srgbClr val="7030A0"/>
                  </a:gs>
                </a:gsLst>
                <a:lin ang="10800000" scaled="1"/>
                <a:tileRect/>
              </a:gradFill>
              <a:ln>
                <a:solidFill>
                  <a:schemeClr val="bg2"/>
                </a:solidFill>
              </a:ln>
            </c:spPr>
          </c:dPt>
          <c:dPt>
            <c:idx val="23"/>
            <c:spPr>
              <a:gradFill flip="none" rotWithShape="1">
                <a:gsLst>
                  <a:gs pos="0">
                    <a:srgbClr val="7030A0"/>
                  </a:gs>
                  <a:gs pos="50000">
                    <a:srgbClr val="CC00FF"/>
                  </a:gs>
                  <a:gs pos="100000">
                    <a:srgbClr val="7030A0"/>
                  </a:gs>
                </a:gsLst>
                <a:lin ang="10800000" scaled="1"/>
                <a:tileRect/>
              </a:gradFill>
              <a:ln>
                <a:solidFill>
                  <a:schemeClr val="bg2"/>
                </a:solidFill>
              </a:ln>
            </c:spPr>
          </c:dPt>
          <c:dPt>
            <c:idx val="24"/>
            <c:spPr>
              <a:gradFill flip="none" rotWithShape="1">
                <a:gsLst>
                  <a:gs pos="0">
                    <a:srgbClr val="7030A0"/>
                  </a:gs>
                  <a:gs pos="50000">
                    <a:srgbClr val="CC00FF"/>
                  </a:gs>
                  <a:gs pos="100000">
                    <a:srgbClr val="7030A0"/>
                  </a:gs>
                </a:gsLst>
                <a:lin ang="10800000" scaled="1"/>
                <a:tileRect/>
              </a:gradFill>
              <a:ln>
                <a:solidFill>
                  <a:schemeClr val="bg2"/>
                </a:solidFill>
              </a:ln>
            </c:spPr>
          </c:dPt>
          <c:dPt>
            <c:idx val="25"/>
            <c:spPr>
              <a:gradFill flip="none" rotWithShape="1">
                <a:gsLst>
                  <a:gs pos="0">
                    <a:srgbClr val="7030A0"/>
                  </a:gs>
                  <a:gs pos="50000">
                    <a:srgbClr val="CC00FF"/>
                  </a:gs>
                  <a:gs pos="100000">
                    <a:srgbClr val="7030A0"/>
                  </a:gs>
                </a:gsLst>
                <a:lin ang="10800000" scaled="1"/>
                <a:tileRect/>
              </a:gradFill>
              <a:ln>
                <a:solidFill>
                  <a:schemeClr val="bg2"/>
                </a:solidFill>
              </a:ln>
            </c:spPr>
          </c:dPt>
          <c:dPt>
            <c:idx val="26"/>
            <c:spPr>
              <a:gradFill flip="none" rotWithShape="1">
                <a:gsLst>
                  <a:gs pos="0">
                    <a:srgbClr val="7030A0"/>
                  </a:gs>
                  <a:gs pos="50000">
                    <a:srgbClr val="CC00FF"/>
                  </a:gs>
                  <a:gs pos="100000">
                    <a:srgbClr val="7030A0"/>
                  </a:gs>
                </a:gsLst>
                <a:lin ang="10800000" scaled="1"/>
                <a:tileRect/>
              </a:gradFill>
              <a:ln>
                <a:solidFill>
                  <a:schemeClr val="bg2"/>
                </a:solidFill>
              </a:ln>
            </c:spPr>
          </c:dPt>
          <c:dPt>
            <c:idx val="27"/>
            <c:spPr>
              <a:gradFill flip="none" rotWithShape="1">
                <a:gsLst>
                  <a:gs pos="0">
                    <a:srgbClr val="7030A0"/>
                  </a:gs>
                  <a:gs pos="50000">
                    <a:srgbClr val="CC00FF"/>
                  </a:gs>
                  <a:gs pos="100000">
                    <a:srgbClr val="7030A0"/>
                  </a:gs>
                </a:gsLst>
                <a:lin ang="10800000" scaled="1"/>
                <a:tileRect/>
              </a:gradFill>
              <a:ln>
                <a:solidFill>
                  <a:schemeClr val="bg2"/>
                </a:solidFill>
              </a:ln>
            </c:spPr>
          </c:dPt>
          <c:dPt>
            <c:idx val="28"/>
            <c:spPr>
              <a:gradFill flip="none" rotWithShape="1">
                <a:gsLst>
                  <a:gs pos="0">
                    <a:srgbClr val="7030A0"/>
                  </a:gs>
                  <a:gs pos="50000">
                    <a:srgbClr val="CC00FF"/>
                  </a:gs>
                  <a:gs pos="100000">
                    <a:srgbClr val="7030A0"/>
                  </a:gs>
                </a:gsLst>
                <a:lin ang="10800000" scaled="1"/>
                <a:tileRect/>
              </a:gradFill>
              <a:ln>
                <a:solidFill>
                  <a:schemeClr val="bg2"/>
                </a:solidFill>
              </a:ln>
            </c:spPr>
          </c:dPt>
          <c:dPt>
            <c:idx val="29"/>
            <c:spPr>
              <a:gradFill flip="none" rotWithShape="1">
                <a:gsLst>
                  <a:gs pos="1000">
                    <a:srgbClr val="7030A0"/>
                  </a:gs>
                  <a:gs pos="50000">
                    <a:srgbClr val="CC00FF"/>
                  </a:gs>
                  <a:gs pos="100000">
                    <a:srgbClr val="7030A0"/>
                  </a:gs>
                </a:gsLst>
                <a:lin ang="10800000" scaled="1"/>
                <a:tileRect/>
              </a:gradFill>
              <a:ln>
                <a:solidFill>
                  <a:schemeClr val="bg2"/>
                </a:solidFill>
              </a:ln>
            </c:spPr>
          </c:dPt>
          <c:dPt>
            <c:idx val="30"/>
            <c:spPr>
              <a:gradFill flip="none" rotWithShape="1">
                <a:gsLst>
                  <a:gs pos="0">
                    <a:srgbClr val="7030A0"/>
                  </a:gs>
                  <a:gs pos="50000">
                    <a:srgbClr val="CC00FF"/>
                  </a:gs>
                  <a:gs pos="100000">
                    <a:srgbClr val="7030A0"/>
                  </a:gs>
                </a:gsLst>
                <a:lin ang="10800000" scaled="1"/>
                <a:tileRect/>
              </a:gradFill>
              <a:ln>
                <a:solidFill>
                  <a:schemeClr val="bg2"/>
                </a:solidFill>
              </a:ln>
            </c:spPr>
          </c:dPt>
          <c:dPt>
            <c:idx val="31"/>
            <c:spPr>
              <a:gradFill flip="none" rotWithShape="1">
                <a:gsLst>
                  <a:gs pos="0">
                    <a:srgbClr val="7030A0"/>
                  </a:gs>
                  <a:gs pos="50000">
                    <a:srgbClr val="CC00FF"/>
                  </a:gs>
                  <a:gs pos="100000">
                    <a:srgbClr val="7030A0"/>
                  </a:gs>
                </a:gsLst>
                <a:lin ang="10800000" scaled="1"/>
                <a:tileRect/>
              </a:gradFill>
              <a:ln>
                <a:solidFill>
                  <a:schemeClr val="bg2"/>
                </a:solidFill>
              </a:ln>
            </c:spPr>
          </c:dPt>
          <c:dPt>
            <c:idx val="32"/>
            <c:spPr>
              <a:gradFill flip="none" rotWithShape="1">
                <a:gsLst>
                  <a:gs pos="100000">
                    <a:srgbClr val="7030A0"/>
                  </a:gs>
                  <a:gs pos="50000">
                    <a:srgbClr val="CC00FF"/>
                  </a:gs>
                  <a:gs pos="0">
                    <a:srgbClr val="7030A0"/>
                  </a:gs>
                  <a:gs pos="100000">
                    <a:srgbClr val="00B050"/>
                  </a:gs>
                </a:gsLst>
                <a:lin ang="10800000" scaled="1"/>
                <a:tileRect/>
              </a:gradFill>
              <a:ln>
                <a:solidFill>
                  <a:schemeClr val="bg2"/>
                </a:solidFill>
              </a:ln>
            </c:spPr>
          </c:dPt>
          <c:dPt>
            <c:idx val="33"/>
            <c:spPr>
              <a:gradFill flip="none" rotWithShape="1">
                <a:gsLst>
                  <a:gs pos="100000">
                    <a:srgbClr val="7030A0"/>
                  </a:gs>
                  <a:gs pos="50000">
                    <a:srgbClr val="CC00FF"/>
                  </a:gs>
                  <a:gs pos="0">
                    <a:srgbClr val="7030A0">
                      <a:alpha val="99000"/>
                    </a:srgbClr>
                  </a:gs>
                  <a:gs pos="100000">
                    <a:srgbClr val="00B050"/>
                  </a:gs>
                </a:gsLst>
                <a:lin ang="10800000" scaled="1"/>
                <a:tileRect/>
              </a:gradFill>
              <a:ln>
                <a:solidFill>
                  <a:schemeClr val="bg2"/>
                </a:solidFill>
              </a:ln>
            </c:spPr>
          </c:dPt>
          <c:dPt>
            <c:idx val="34"/>
            <c:spPr>
              <a:gradFill flip="none" rotWithShape="1">
                <a:gsLst>
                  <a:gs pos="100000">
                    <a:srgbClr val="7030A0"/>
                  </a:gs>
                  <a:gs pos="50000">
                    <a:srgbClr val="CC00FF"/>
                  </a:gs>
                  <a:gs pos="0">
                    <a:srgbClr val="7030A0"/>
                  </a:gs>
                  <a:gs pos="100000">
                    <a:srgbClr val="00B050"/>
                  </a:gs>
                </a:gsLst>
                <a:lin ang="10800000" scaled="1"/>
                <a:tileRect/>
              </a:gradFill>
              <a:ln>
                <a:solidFill>
                  <a:schemeClr val="bg2"/>
                </a:solidFill>
              </a:ln>
            </c:spPr>
          </c:dPt>
          <c:cat>
            <c:strRef>
              <c:f>Sheet1!$A$2:$A$36</c:f>
              <c:strCache>
                <c:ptCount val="35"/>
                <c:pt idx="0">
                  <c:v>2001</c:v>
                </c:pt>
                <c:pt idx="1">
                  <c:v>2002</c:v>
                </c:pt>
                <c:pt idx="2">
                  <c:v>2003</c:v>
                </c:pt>
                <c:pt idx="3">
                  <c:v>2004</c:v>
                </c:pt>
                <c:pt idx="4">
                  <c:v>2005</c:v>
                </c:pt>
                <c:pt idx="5">
                  <c:v>2006</c:v>
                </c:pt>
                <c:pt idx="6">
                  <c:v>2007</c:v>
                </c:pt>
                <c:pt idx="7">
                  <c:v>2008</c:v>
                </c:pt>
                <c:pt idx="8">
                  <c:v>2009</c:v>
                </c:pt>
                <c:pt idx="9">
                  <c:v>2010</c:v>
                </c:pt>
                <c:pt idx="10">
                  <c:v>1/11-6/11</c:v>
                </c:pt>
                <c:pt idx="12">
                  <c:v>2001</c:v>
                </c:pt>
                <c:pt idx="13">
                  <c:v>2002</c:v>
                </c:pt>
                <c:pt idx="14">
                  <c:v>2003</c:v>
                </c:pt>
                <c:pt idx="15">
                  <c:v>2004</c:v>
                </c:pt>
                <c:pt idx="16">
                  <c:v>2005</c:v>
                </c:pt>
                <c:pt idx="17">
                  <c:v>2006</c:v>
                </c:pt>
                <c:pt idx="18">
                  <c:v>2007</c:v>
                </c:pt>
                <c:pt idx="19">
                  <c:v>2008</c:v>
                </c:pt>
                <c:pt idx="20">
                  <c:v>2009</c:v>
                </c:pt>
                <c:pt idx="21">
                  <c:v>2010</c:v>
                </c:pt>
                <c:pt idx="22">
                  <c:v>1/11-6/11</c:v>
                </c:pt>
                <c:pt idx="24">
                  <c:v>2001</c:v>
                </c:pt>
                <c:pt idx="25">
                  <c:v>2002</c:v>
                </c:pt>
                <c:pt idx="26">
                  <c:v>2003</c:v>
                </c:pt>
                <c:pt idx="27">
                  <c:v>2004</c:v>
                </c:pt>
                <c:pt idx="28">
                  <c:v>2005</c:v>
                </c:pt>
                <c:pt idx="29">
                  <c:v>2006</c:v>
                </c:pt>
                <c:pt idx="30">
                  <c:v>2007</c:v>
                </c:pt>
                <c:pt idx="31">
                  <c:v>2008</c:v>
                </c:pt>
                <c:pt idx="32">
                  <c:v>2009</c:v>
                </c:pt>
                <c:pt idx="33">
                  <c:v>2010</c:v>
                </c:pt>
                <c:pt idx="34">
                  <c:v>1/11-6/11</c:v>
                </c:pt>
              </c:strCache>
            </c:strRef>
          </c:cat>
          <c:val>
            <c:numRef>
              <c:f>Sheet1!$B$2:$B$36</c:f>
              <c:numCache>
                <c:formatCode>General</c:formatCode>
                <c:ptCount val="35"/>
                <c:pt idx="0">
                  <c:v>48.1</c:v>
                </c:pt>
                <c:pt idx="1">
                  <c:v>68.400000000000006</c:v>
                </c:pt>
                <c:pt idx="2">
                  <c:v>60.5</c:v>
                </c:pt>
                <c:pt idx="3">
                  <c:v>54.2</c:v>
                </c:pt>
                <c:pt idx="4">
                  <c:v>57.9</c:v>
                </c:pt>
                <c:pt idx="5">
                  <c:v>63</c:v>
                </c:pt>
                <c:pt idx="6">
                  <c:v>55.1</c:v>
                </c:pt>
                <c:pt idx="7">
                  <c:v>51.1</c:v>
                </c:pt>
                <c:pt idx="8">
                  <c:v>74.2</c:v>
                </c:pt>
                <c:pt idx="9">
                  <c:v>81.8</c:v>
                </c:pt>
                <c:pt idx="10">
                  <c:v>75</c:v>
                </c:pt>
                <c:pt idx="12">
                  <c:v>14.8</c:v>
                </c:pt>
                <c:pt idx="13">
                  <c:v>23.7</c:v>
                </c:pt>
                <c:pt idx="14">
                  <c:v>14</c:v>
                </c:pt>
                <c:pt idx="15">
                  <c:v>18.8</c:v>
                </c:pt>
                <c:pt idx="16">
                  <c:v>8.8000000000000007</c:v>
                </c:pt>
                <c:pt idx="17">
                  <c:v>18.5</c:v>
                </c:pt>
                <c:pt idx="18">
                  <c:v>6.1</c:v>
                </c:pt>
                <c:pt idx="19">
                  <c:v>8.5</c:v>
                </c:pt>
                <c:pt idx="20">
                  <c:v>13.6</c:v>
                </c:pt>
                <c:pt idx="21">
                  <c:v>18.2</c:v>
                </c:pt>
                <c:pt idx="22">
                  <c:v>5</c:v>
                </c:pt>
                <c:pt idx="24">
                  <c:v>33.300000000000004</c:v>
                </c:pt>
                <c:pt idx="25">
                  <c:v>47.4</c:v>
                </c:pt>
                <c:pt idx="26">
                  <c:v>46.5</c:v>
                </c:pt>
                <c:pt idx="27">
                  <c:v>37.5</c:v>
                </c:pt>
                <c:pt idx="28">
                  <c:v>42.1</c:v>
                </c:pt>
                <c:pt idx="29">
                  <c:v>44.4</c:v>
                </c:pt>
                <c:pt idx="30">
                  <c:v>46.9</c:v>
                </c:pt>
                <c:pt idx="31">
                  <c:v>42.6</c:v>
                </c:pt>
                <c:pt idx="32">
                  <c:v>60.6</c:v>
                </c:pt>
                <c:pt idx="33">
                  <c:v>63.6</c:v>
                </c:pt>
                <c:pt idx="34">
                  <c:v>70</c:v>
                </c:pt>
              </c:numCache>
            </c:numRef>
          </c:val>
        </c:ser>
        <c:gapWidth val="0"/>
        <c:axId val="298595456"/>
        <c:axId val="298596992"/>
      </c:barChart>
      <c:catAx>
        <c:axId val="298595456"/>
        <c:scaling>
          <c:orientation val="minMax"/>
        </c:scaling>
        <c:axPos val="b"/>
        <c:tickLblPos val="nextTo"/>
        <c:txPr>
          <a:bodyPr rot="-2100000"/>
          <a:lstStyle/>
          <a:p>
            <a:pPr>
              <a:defRPr sz="1200" b="1"/>
            </a:pPr>
            <a:endParaRPr lang="en-US"/>
          </a:p>
        </c:txPr>
        <c:crossAx val="298596992"/>
        <c:crosses val="autoZero"/>
        <c:auto val="1"/>
        <c:lblAlgn val="ctr"/>
        <c:lblOffset val="100"/>
        <c:tickLblSkip val="1"/>
      </c:catAx>
      <c:valAx>
        <c:axId val="298596992"/>
        <c:scaling>
          <c:orientation val="minMax"/>
        </c:scaling>
        <c:axPos val="l"/>
        <c:majorGridlines>
          <c:spPr>
            <a:ln>
              <a:prstDash val="sysDash"/>
            </a:ln>
          </c:spPr>
        </c:majorGridlines>
        <c:title>
          <c:tx>
            <c:rich>
              <a:bodyPr rot="-5400000" vert="horz"/>
              <a:lstStyle/>
              <a:p>
                <a:pPr>
                  <a:defRPr sz="1700"/>
                </a:pPr>
                <a:r>
                  <a:rPr lang="en-US" sz="1700" dirty="0" smtClean="0"/>
                  <a:t>% </a:t>
                </a:r>
                <a:r>
                  <a:rPr lang="en-US" sz="1700" smtClean="0"/>
                  <a:t>of patients</a:t>
                </a:r>
                <a:endParaRPr lang="en-US" sz="1700" dirty="0"/>
              </a:p>
            </c:rich>
          </c:tx>
          <c:layout/>
        </c:title>
        <c:numFmt formatCode="General" sourceLinked="1"/>
        <c:tickLblPos val="nextTo"/>
        <c:txPr>
          <a:bodyPr/>
          <a:lstStyle/>
          <a:p>
            <a:pPr>
              <a:defRPr sz="1500" b="1"/>
            </a:pPr>
            <a:endParaRPr lang="en-US"/>
          </a:p>
        </c:txPr>
        <c:crossAx val="298595456"/>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userShapes r:id="rId2"/>
</c:chartSpace>
</file>

<file path=ppt/charts/chart3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3.3590508847684365E-2"/>
          <c:w val="0.87737962511323264"/>
          <c:h val="0.77074260114039894"/>
        </c:manualLayout>
      </c:layout>
      <c:scatterChart>
        <c:scatterStyle val="smoothMarker"/>
        <c:ser>
          <c:idx val="0"/>
          <c:order val="0"/>
          <c:tx>
            <c:strRef>
              <c:f>Sheet1!$B$1</c:f>
              <c:strCache>
                <c:ptCount val="1"/>
                <c:pt idx="0">
                  <c:v>Induction (N = 282)</c:v>
                </c:pt>
              </c:strCache>
            </c:strRef>
          </c:tx>
          <c:spPr>
            <a:ln w="38100">
              <a:solidFill>
                <a:srgbClr val="00FF00"/>
              </a:solidFill>
            </a:ln>
          </c:spPr>
          <c:marker>
            <c:symbol val="none"/>
          </c:marker>
          <c:xVal>
            <c:numRef>
              <c:f>Sheet1!$A$2:$A$19</c:f>
              <c:numCache>
                <c:formatCode>General</c:formatCode>
                <c:ptCount val="18"/>
                <c:pt idx="0">
                  <c:v>0</c:v>
                </c:pt>
                <c:pt idx="1">
                  <c:v>8.3330000000000043E-2</c:v>
                </c:pt>
                <c:pt idx="2">
                  <c:v>0.16666999999999998</c:v>
                </c:pt>
                <c:pt idx="3">
                  <c:v>0.25</c:v>
                </c:pt>
                <c:pt idx="4">
                  <c:v>0.33333000000000113</c:v>
                </c:pt>
                <c:pt idx="5">
                  <c:v>0.41667000000000032</c:v>
                </c:pt>
                <c:pt idx="6">
                  <c:v>0.5</c:v>
                </c:pt>
                <c:pt idx="7">
                  <c:v>0.58332999999999957</c:v>
                </c:pt>
                <c:pt idx="8">
                  <c:v>0.6666700000000032</c:v>
                </c:pt>
                <c:pt idx="9">
                  <c:v>0.75000000000000189</c:v>
                </c:pt>
                <c:pt idx="10">
                  <c:v>0.83333000000000002</c:v>
                </c:pt>
                <c:pt idx="11">
                  <c:v>0.91666999999999998</c:v>
                </c:pt>
                <c:pt idx="12">
                  <c:v>1</c:v>
                </c:pt>
                <c:pt idx="13">
                  <c:v>2</c:v>
                </c:pt>
                <c:pt idx="14">
                  <c:v>3</c:v>
                </c:pt>
                <c:pt idx="15">
                  <c:v>4</c:v>
                </c:pt>
                <c:pt idx="16">
                  <c:v>5</c:v>
                </c:pt>
                <c:pt idx="17">
                  <c:v>6</c:v>
                </c:pt>
              </c:numCache>
            </c:numRef>
          </c:xVal>
          <c:yVal>
            <c:numRef>
              <c:f>Sheet1!$B$2:$B$19</c:f>
              <c:numCache>
                <c:formatCode>General</c:formatCode>
                <c:ptCount val="18"/>
                <c:pt idx="0">
                  <c:v>100</c:v>
                </c:pt>
                <c:pt idx="1">
                  <c:v>100</c:v>
                </c:pt>
                <c:pt idx="2">
                  <c:v>99.641999999999996</c:v>
                </c:pt>
                <c:pt idx="3">
                  <c:v>99.281999999999996</c:v>
                </c:pt>
                <c:pt idx="4">
                  <c:v>97.483000000000004</c:v>
                </c:pt>
                <c:pt idx="5">
                  <c:v>97.123999999999981</c:v>
                </c:pt>
                <c:pt idx="6">
                  <c:v>95.316999999999993</c:v>
                </c:pt>
                <c:pt idx="7">
                  <c:v>94.592000000000013</c:v>
                </c:pt>
                <c:pt idx="8">
                  <c:v>94.227000000000004</c:v>
                </c:pt>
                <c:pt idx="9">
                  <c:v>93.495999999999995</c:v>
                </c:pt>
                <c:pt idx="10">
                  <c:v>90.921999999999997</c:v>
                </c:pt>
                <c:pt idx="11">
                  <c:v>89.433000000000007</c:v>
                </c:pt>
                <c:pt idx="12">
                  <c:v>89.058999999999983</c:v>
                </c:pt>
                <c:pt idx="13">
                  <c:v>75.515000000000001</c:v>
                </c:pt>
                <c:pt idx="14">
                  <c:v>66.867999999999995</c:v>
                </c:pt>
                <c:pt idx="15">
                  <c:v>61.311999999999998</c:v>
                </c:pt>
                <c:pt idx="16">
                  <c:v>56.928000000000011</c:v>
                </c:pt>
                <c:pt idx="17">
                  <c:v>51.816999999999993</c:v>
                </c:pt>
              </c:numCache>
            </c:numRef>
          </c:yVal>
        </c:ser>
        <c:ser>
          <c:idx val="1"/>
          <c:order val="1"/>
          <c:tx>
            <c:strRef>
              <c:f>Sheet1!$C$1</c:f>
              <c:strCache>
                <c:ptCount val="1"/>
                <c:pt idx="0">
                  <c:v>No Induction (N = 177)</c:v>
                </c:pt>
              </c:strCache>
            </c:strRef>
          </c:tx>
          <c:spPr>
            <a:ln w="38100">
              <a:solidFill>
                <a:srgbClr val="9933FF"/>
              </a:solidFill>
              <a:prstDash val="solid"/>
            </a:ln>
          </c:spPr>
          <c:marker>
            <c:symbol val="none"/>
          </c:marker>
          <c:xVal>
            <c:numRef>
              <c:f>Sheet1!$A$2:$A$19</c:f>
              <c:numCache>
                <c:formatCode>General</c:formatCode>
                <c:ptCount val="18"/>
                <c:pt idx="0">
                  <c:v>0</c:v>
                </c:pt>
                <c:pt idx="1">
                  <c:v>8.3330000000000043E-2</c:v>
                </c:pt>
                <c:pt idx="2">
                  <c:v>0.16666999999999998</c:v>
                </c:pt>
                <c:pt idx="3">
                  <c:v>0.25</c:v>
                </c:pt>
                <c:pt idx="4">
                  <c:v>0.33333000000000113</c:v>
                </c:pt>
                <c:pt idx="5">
                  <c:v>0.41667000000000032</c:v>
                </c:pt>
                <c:pt idx="6">
                  <c:v>0.5</c:v>
                </c:pt>
                <c:pt idx="7">
                  <c:v>0.58332999999999957</c:v>
                </c:pt>
                <c:pt idx="8">
                  <c:v>0.6666700000000032</c:v>
                </c:pt>
                <c:pt idx="9">
                  <c:v>0.75000000000000189</c:v>
                </c:pt>
                <c:pt idx="10">
                  <c:v>0.83333000000000002</c:v>
                </c:pt>
                <c:pt idx="11">
                  <c:v>0.91666999999999998</c:v>
                </c:pt>
                <c:pt idx="12">
                  <c:v>1</c:v>
                </c:pt>
                <c:pt idx="13">
                  <c:v>2</c:v>
                </c:pt>
                <c:pt idx="14">
                  <c:v>3</c:v>
                </c:pt>
                <c:pt idx="15">
                  <c:v>4</c:v>
                </c:pt>
                <c:pt idx="16">
                  <c:v>5</c:v>
                </c:pt>
                <c:pt idx="17">
                  <c:v>6</c:v>
                </c:pt>
              </c:numCache>
            </c:numRef>
          </c:xVal>
          <c:yVal>
            <c:numRef>
              <c:f>Sheet1!$C$2:$C$19</c:f>
              <c:numCache>
                <c:formatCode>General</c:formatCode>
                <c:ptCount val="18"/>
                <c:pt idx="0">
                  <c:v>100</c:v>
                </c:pt>
                <c:pt idx="1">
                  <c:v>100</c:v>
                </c:pt>
                <c:pt idx="2">
                  <c:v>99.432000000000002</c:v>
                </c:pt>
                <c:pt idx="3">
                  <c:v>99.432000000000002</c:v>
                </c:pt>
                <c:pt idx="4">
                  <c:v>98.86</c:v>
                </c:pt>
                <c:pt idx="5">
                  <c:v>97.146000000000001</c:v>
                </c:pt>
                <c:pt idx="6">
                  <c:v>97.146000000000001</c:v>
                </c:pt>
                <c:pt idx="7">
                  <c:v>96.575000000000003</c:v>
                </c:pt>
                <c:pt idx="8">
                  <c:v>96</c:v>
                </c:pt>
                <c:pt idx="9">
                  <c:v>95.424999999999997</c:v>
                </c:pt>
                <c:pt idx="10">
                  <c:v>93.121999999999986</c:v>
                </c:pt>
                <c:pt idx="11">
                  <c:v>92.543999999999997</c:v>
                </c:pt>
                <c:pt idx="12">
                  <c:v>91.367999999999995</c:v>
                </c:pt>
                <c:pt idx="13">
                  <c:v>81.461000000000027</c:v>
                </c:pt>
                <c:pt idx="14">
                  <c:v>70.906000000000006</c:v>
                </c:pt>
                <c:pt idx="15">
                  <c:v>62.423000000000002</c:v>
                </c:pt>
                <c:pt idx="16">
                  <c:v>52.703000000000003</c:v>
                </c:pt>
                <c:pt idx="17">
                  <c:v>51.153000000000006</c:v>
                </c:pt>
              </c:numCache>
            </c:numRef>
          </c:yVal>
        </c:ser>
        <c:axId val="298657280"/>
        <c:axId val="298975616"/>
      </c:scatterChart>
      <c:valAx>
        <c:axId val="298657280"/>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8975616"/>
        <c:crosses val="autoZero"/>
        <c:crossBetween val="midCat"/>
        <c:majorUnit val="1"/>
      </c:valAx>
      <c:valAx>
        <c:axId val="29897561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8657280"/>
        <c:crosses val="autoZero"/>
        <c:crossBetween val="midCat"/>
        <c:majorUnit val="25"/>
      </c:valAx>
      <c:spPr>
        <a:solidFill>
          <a:schemeClr val="bg2"/>
        </a:solidFill>
        <a:ln>
          <a:solidFill>
            <a:schemeClr val="tx1"/>
          </a:solidFill>
        </a:ln>
      </c:spPr>
    </c:plotArea>
    <c:legend>
      <c:legendPos val="r"/>
      <c:layout>
        <c:manualLayout>
          <c:xMode val="edge"/>
          <c:yMode val="edge"/>
          <c:x val="0.11339964694678679"/>
          <c:y val="0.63118597070527471"/>
          <c:w val="0.36351775718300738"/>
          <c:h val="0.13950469900939821"/>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92420969502706"/>
          <c:y val="3.6626238252476601E-2"/>
          <c:w val="0.87785160151442376"/>
          <c:h val="0.6895656591313184"/>
        </c:manualLayout>
      </c:layout>
      <c:barChart>
        <c:barDir val="col"/>
        <c:grouping val="clustered"/>
        <c:ser>
          <c:idx val="0"/>
          <c:order val="0"/>
          <c:tx>
            <c:strRef>
              <c:f>Sheet1!$B$1</c:f>
              <c:strCache>
                <c:ptCount val="1"/>
                <c:pt idx="0">
                  <c:v>Year 1 (N = 407)</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19.410299999999989</c:v>
                </c:pt>
                <c:pt idx="1">
                  <c:v>80.343999999999994</c:v>
                </c:pt>
                <c:pt idx="2">
                  <c:v>3.9311999999999987</c:v>
                </c:pt>
                <c:pt idx="3">
                  <c:v>67.0762</c:v>
                </c:pt>
                <c:pt idx="4">
                  <c:v>27.027000000000001</c:v>
                </c:pt>
                <c:pt idx="5">
                  <c:v>99.508600000000001</c:v>
                </c:pt>
              </c:numCache>
            </c:numRef>
          </c:val>
        </c:ser>
        <c:ser>
          <c:idx val="1"/>
          <c:order val="1"/>
          <c:tx>
            <c:strRef>
              <c:f>Sheet1!$C$1</c:f>
              <c:strCache>
                <c:ptCount val="1"/>
                <c:pt idx="0">
                  <c:v>Year 5 (N = 178)</c:v>
                </c:pt>
              </c:strCache>
            </c:strRef>
          </c:tx>
          <c:spPr>
            <a:gradFill>
              <a:gsLst>
                <a:gs pos="0">
                  <a:srgbClr val="00B050"/>
                </a:gs>
                <a:gs pos="50000">
                  <a:srgbClr val="00FF00"/>
                </a:gs>
                <a:gs pos="100000">
                  <a:srgbClr val="00B050"/>
                </a:gs>
              </a:gsLst>
              <a:lin ang="10800000" scaled="1"/>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26.404499999999985</c:v>
                </c:pt>
                <c:pt idx="1">
                  <c:v>72.471900000000005</c:v>
                </c:pt>
                <c:pt idx="2">
                  <c:v>12.921299999999999</c:v>
                </c:pt>
                <c:pt idx="3">
                  <c:v>54.494400000000006</c:v>
                </c:pt>
                <c:pt idx="4">
                  <c:v>28.0899</c:v>
                </c:pt>
                <c:pt idx="5">
                  <c:v>99.438199999999995</c:v>
                </c:pt>
              </c:numCache>
            </c:numRef>
          </c:val>
        </c:ser>
        <c:gapWidth val="35"/>
        <c:axId val="299320832"/>
        <c:axId val="299322368"/>
      </c:barChart>
      <c:catAx>
        <c:axId val="299320832"/>
        <c:scaling>
          <c:orientation val="minMax"/>
        </c:scaling>
        <c:axPos val="b"/>
        <c:numFmt formatCode="General" sourceLinked="1"/>
        <c:tickLblPos val="nextTo"/>
        <c:txPr>
          <a:bodyPr rot="0"/>
          <a:lstStyle/>
          <a:p>
            <a:pPr>
              <a:defRPr sz="1500" b="1"/>
            </a:pPr>
            <a:endParaRPr lang="en-US"/>
          </a:p>
        </c:txPr>
        <c:crossAx val="299322368"/>
        <c:crosses val="autoZero"/>
        <c:auto val="1"/>
        <c:lblAlgn val="ctr"/>
        <c:lblOffset val="100"/>
        <c:tickLblSkip val="1"/>
      </c:catAx>
      <c:valAx>
        <c:axId val="299322368"/>
        <c:scaling>
          <c:orientation val="minMax"/>
          <c:max val="100"/>
        </c:scaling>
        <c:axPos val="l"/>
        <c:majorGridlines>
          <c:spPr>
            <a:ln>
              <a:prstDash val="sysDash"/>
            </a:ln>
          </c:spPr>
        </c:majorGridlines>
        <c:title>
          <c:tx>
            <c:rich>
              <a:bodyPr rot="-5400000" vert="horz"/>
              <a:lstStyle/>
              <a:p>
                <a:pPr>
                  <a:defRPr sz="1700"/>
                </a:pPr>
                <a:r>
                  <a:rPr lang="en-US" sz="1700" dirty="0" smtClean="0"/>
                  <a:t>% of patients</a:t>
                </a:r>
                <a:endParaRPr lang="en-US" sz="1700" dirty="0"/>
              </a:p>
            </c:rich>
          </c:tx>
          <c:layout>
            <c:manualLayout>
              <c:xMode val="edge"/>
              <c:yMode val="edge"/>
              <c:x val="1.4277286135693085E-2"/>
              <c:y val="0.21671132842265806"/>
            </c:manualLayout>
          </c:layout>
        </c:title>
        <c:numFmt formatCode="General" sourceLinked="1"/>
        <c:tickLblPos val="nextTo"/>
        <c:txPr>
          <a:bodyPr/>
          <a:lstStyle/>
          <a:p>
            <a:pPr>
              <a:defRPr sz="1500" b="1"/>
            </a:pPr>
            <a:endParaRPr lang="en-US"/>
          </a:p>
        </c:txPr>
        <c:crossAx val="299320832"/>
        <c:crosses val="autoZero"/>
        <c:crossBetween val="between"/>
        <c:majorUnit val="20"/>
      </c:valAx>
      <c:spPr>
        <a:solidFill>
          <a:schemeClr val="bg2"/>
        </a:solidFill>
        <a:ln>
          <a:solidFill>
            <a:schemeClr val="tx1"/>
          </a:solidFill>
        </a:ln>
      </c:spPr>
    </c:plotArea>
    <c:legend>
      <c:legendPos val="r"/>
      <c:layout>
        <c:manualLayout>
          <c:xMode val="edge"/>
          <c:yMode val="edge"/>
          <c:x val="0.16812823728892295"/>
          <c:y val="4.8631995597324486E-2"/>
          <c:w val="0.39583919819757341"/>
          <c:h val="9.7270341207349093E-2"/>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3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92420969502706"/>
          <c:y val="3.6626238252476601E-2"/>
          <c:w val="0.87785160151442421"/>
          <c:h val="0.62504953009906039"/>
        </c:manualLayout>
      </c:layout>
      <c:barChart>
        <c:barDir val="col"/>
        <c:grouping val="stacked"/>
        <c:ser>
          <c:idx val="0"/>
          <c:order val="0"/>
          <c:tx>
            <c:strRef>
              <c:f>Sheet1!$B$1</c:f>
              <c:strCache>
                <c:ptCount val="1"/>
                <c:pt idx="0">
                  <c:v>N</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dPt>
            <c:idx val="0"/>
            <c:spPr>
              <a:gradFill flip="none" rotWithShape="1">
                <a:gsLst>
                  <a:gs pos="0">
                    <a:srgbClr val="C00000"/>
                  </a:gs>
                  <a:gs pos="50000">
                    <a:srgbClr val="FF0000"/>
                  </a:gs>
                  <a:gs pos="100000">
                    <a:srgbClr val="C00000"/>
                  </a:gs>
                </a:gsLst>
                <a:lin ang="10800000" scaled="1"/>
                <a:tileRect/>
              </a:gradFill>
              <a:ln>
                <a:solidFill>
                  <a:schemeClr val="bg2"/>
                </a:solidFill>
              </a:ln>
            </c:spPr>
          </c:dPt>
          <c:dPt>
            <c:idx val="2"/>
            <c:spPr>
              <a:gradFill flip="none" rotWithShape="1">
                <a:gsLst>
                  <a:gs pos="0">
                    <a:srgbClr val="009999"/>
                  </a:gs>
                  <a:gs pos="50000">
                    <a:srgbClr val="66FFFF"/>
                  </a:gs>
                  <a:gs pos="100000">
                    <a:srgbClr val="009999"/>
                  </a:gs>
                </a:gsLst>
                <a:lin ang="10800000" scaled="1"/>
                <a:tileRect/>
              </a:gradFill>
              <a:ln>
                <a:solidFill>
                  <a:schemeClr val="bg2"/>
                </a:solidFill>
              </a:ln>
            </c:spPr>
          </c:dPt>
          <c:dPt>
            <c:idx val="4"/>
            <c:spPr>
              <a:gradFill flip="none" rotWithShape="1">
                <a:gsLst>
                  <a:gs pos="0">
                    <a:srgbClr val="C00000"/>
                  </a:gs>
                  <a:gs pos="50000">
                    <a:srgbClr val="FF0000"/>
                  </a:gs>
                  <a:gs pos="100000">
                    <a:srgbClr val="C00000"/>
                  </a:gs>
                </a:gsLst>
                <a:lin ang="10800000" scaled="1"/>
                <a:tileRect/>
              </a:gradFill>
              <a:ln>
                <a:solidFill>
                  <a:schemeClr val="bg2"/>
                </a:solidFill>
              </a:ln>
            </c:spPr>
          </c:dPt>
          <c:dPt>
            <c:idx val="6"/>
            <c:spPr>
              <a:gradFill>
                <a:gsLst>
                  <a:gs pos="0">
                    <a:srgbClr val="009999"/>
                  </a:gs>
                  <a:gs pos="50000">
                    <a:srgbClr val="66FFFF"/>
                  </a:gs>
                  <a:gs pos="100000">
                    <a:srgbClr val="009999"/>
                  </a:gs>
                </a:gsLst>
                <a:lin ang="10800000" scaled="1"/>
              </a:gradFill>
              <a:ln>
                <a:solidFill>
                  <a:schemeClr val="bg2"/>
                </a:solidFill>
              </a:ln>
            </c:spPr>
          </c:dPt>
          <c:cat>
            <c:strRef>
              <c:f>Sheet1!$A$2:$A$8</c:f>
              <c:strCache>
                <c:ptCount val="7"/>
                <c:pt idx="0">
                  <c:v>Calcineurin Inhibitor</c:v>
                </c:pt>
                <c:pt idx="1">
                  <c:v>CellCycle</c:v>
                </c:pt>
                <c:pt idx="2">
                  <c:v>Prednisone</c:v>
                </c:pt>
                <c:pt idx="4">
                  <c:v>Calcineurin Inhibitor</c:v>
                </c:pt>
                <c:pt idx="5">
                  <c:v>CellCycle</c:v>
                </c:pt>
                <c:pt idx="6">
                  <c:v>Prednisone</c:v>
                </c:pt>
              </c:strCache>
            </c:strRef>
          </c:cat>
          <c:val>
            <c:numRef>
              <c:f>Sheet1!$B$2:$B$8</c:f>
              <c:numCache>
                <c:formatCode>General</c:formatCode>
                <c:ptCount val="7"/>
                <c:pt idx="0">
                  <c:v>19.1646</c:v>
                </c:pt>
                <c:pt idx="1">
                  <c:v>26.781300000000002</c:v>
                </c:pt>
                <c:pt idx="2">
                  <c:v>99.508600000000001</c:v>
                </c:pt>
                <c:pt idx="4">
                  <c:v>25.84269999999999</c:v>
                </c:pt>
                <c:pt idx="5">
                  <c:v>28.0899</c:v>
                </c:pt>
                <c:pt idx="6">
                  <c:v>99.438199999999995</c:v>
                </c:pt>
              </c:numCache>
            </c:numRef>
          </c:val>
        </c:ser>
        <c:ser>
          <c:idx val="1"/>
          <c:order val="1"/>
          <c:tx>
            <c:strRef>
              <c:f>Sheet1!$C$1</c:f>
              <c:strCache>
                <c:ptCount val="1"/>
                <c:pt idx="0">
                  <c:v>N2</c:v>
                </c:pt>
              </c:strCache>
            </c:strRef>
          </c:tx>
          <c:spPr>
            <a:gradFill>
              <a:gsLst>
                <a:gs pos="0">
                  <a:srgbClr val="00B050"/>
                </a:gs>
                <a:gs pos="50000">
                  <a:srgbClr val="00FF00"/>
                </a:gs>
                <a:gs pos="100000">
                  <a:srgbClr val="00B050"/>
                </a:gs>
              </a:gsLst>
              <a:lin ang="10800000" scaled="1"/>
            </a:gradFill>
            <a:ln>
              <a:solidFill>
                <a:schemeClr val="bg2"/>
              </a:solidFill>
            </a:ln>
          </c:spPr>
          <c:dPt>
            <c:idx val="1"/>
            <c:spPr>
              <a:gradFill>
                <a:gsLst>
                  <a:gs pos="0">
                    <a:srgbClr val="CCCC00"/>
                  </a:gs>
                  <a:gs pos="50000">
                    <a:srgbClr val="FFFF00"/>
                  </a:gs>
                  <a:gs pos="100000">
                    <a:srgbClr val="CCCC00"/>
                  </a:gs>
                </a:gsLst>
                <a:lin ang="10800000" scaled="1"/>
              </a:gradFill>
              <a:ln>
                <a:solidFill>
                  <a:schemeClr val="bg2"/>
                </a:solidFill>
              </a:ln>
            </c:spPr>
          </c:dPt>
          <c:dPt>
            <c:idx val="5"/>
            <c:spPr>
              <a:gradFill>
                <a:gsLst>
                  <a:gs pos="0">
                    <a:srgbClr val="CCCC00"/>
                  </a:gs>
                  <a:gs pos="50000">
                    <a:srgbClr val="FFFF00"/>
                  </a:gs>
                  <a:gs pos="100000">
                    <a:srgbClr val="CCCC00"/>
                  </a:gs>
                </a:gsLst>
                <a:lin ang="10800000" scaled="1"/>
              </a:gradFill>
              <a:ln>
                <a:solidFill>
                  <a:schemeClr val="bg2"/>
                </a:solidFill>
              </a:ln>
            </c:spPr>
          </c:dPt>
          <c:cat>
            <c:strRef>
              <c:f>Sheet1!$A$2:$A$8</c:f>
              <c:strCache>
                <c:ptCount val="7"/>
                <c:pt idx="0">
                  <c:v>Calcineurin Inhibitor</c:v>
                </c:pt>
                <c:pt idx="1">
                  <c:v>CellCycle</c:v>
                </c:pt>
                <c:pt idx="2">
                  <c:v>Prednisone</c:v>
                </c:pt>
                <c:pt idx="4">
                  <c:v>Calcineurin Inhibitor</c:v>
                </c:pt>
                <c:pt idx="5">
                  <c:v>CellCycle</c:v>
                </c:pt>
                <c:pt idx="6">
                  <c:v>Prednisone</c:v>
                </c:pt>
              </c:strCache>
            </c:strRef>
          </c:cat>
          <c:val>
            <c:numRef>
              <c:f>Sheet1!$C$2:$C$8</c:f>
              <c:numCache>
                <c:formatCode>General</c:formatCode>
                <c:ptCount val="7"/>
                <c:pt idx="0">
                  <c:v>80.098299999999995</c:v>
                </c:pt>
                <c:pt idx="1">
                  <c:v>66.830500000000001</c:v>
                </c:pt>
                <c:pt idx="4">
                  <c:v>71.910100000000028</c:v>
                </c:pt>
                <c:pt idx="5">
                  <c:v>54.494400000000006</c:v>
                </c:pt>
              </c:numCache>
            </c:numRef>
          </c:val>
        </c:ser>
        <c:gapWidth val="35"/>
        <c:overlap val="100"/>
        <c:axId val="299387520"/>
        <c:axId val="299397504"/>
      </c:barChart>
      <c:catAx>
        <c:axId val="299387520"/>
        <c:scaling>
          <c:orientation val="minMax"/>
        </c:scaling>
        <c:axPos val="b"/>
        <c:numFmt formatCode="General" sourceLinked="1"/>
        <c:tickLblPos val="nextTo"/>
        <c:txPr>
          <a:bodyPr rot="0"/>
          <a:lstStyle/>
          <a:p>
            <a:pPr>
              <a:defRPr sz="1500" b="1"/>
            </a:pPr>
            <a:endParaRPr lang="en-US"/>
          </a:p>
        </c:txPr>
        <c:crossAx val="299397504"/>
        <c:crosses val="autoZero"/>
        <c:auto val="1"/>
        <c:lblAlgn val="ctr"/>
        <c:lblOffset val="100"/>
        <c:tickLblSkip val="1"/>
      </c:catAx>
      <c:valAx>
        <c:axId val="299397504"/>
        <c:scaling>
          <c:orientation val="minMax"/>
          <c:max val="100"/>
        </c:scaling>
        <c:axPos val="l"/>
        <c:majorGridlines>
          <c:spPr>
            <a:ln>
              <a:prstDash val="sysDash"/>
            </a:ln>
          </c:spPr>
        </c:majorGridlines>
        <c:title>
          <c:tx>
            <c:rich>
              <a:bodyPr rot="-5400000" vert="horz"/>
              <a:lstStyle/>
              <a:p>
                <a:pPr>
                  <a:defRPr sz="1700"/>
                </a:pPr>
                <a:r>
                  <a:rPr lang="en-US" sz="1700" dirty="0" smtClean="0"/>
                  <a:t>% of Patients</a:t>
                </a:r>
                <a:endParaRPr lang="en-US" sz="1700" dirty="0"/>
              </a:p>
            </c:rich>
          </c:tx>
          <c:layout>
            <c:manualLayout>
              <c:xMode val="edge"/>
              <c:yMode val="edge"/>
              <c:x val="1.4277286135693077E-2"/>
              <c:y val="0.21671132842265811"/>
            </c:manualLayout>
          </c:layout>
        </c:title>
        <c:numFmt formatCode="General" sourceLinked="1"/>
        <c:tickLblPos val="nextTo"/>
        <c:txPr>
          <a:bodyPr/>
          <a:lstStyle/>
          <a:p>
            <a:pPr>
              <a:defRPr sz="1500" b="1"/>
            </a:pPr>
            <a:endParaRPr lang="en-US"/>
          </a:p>
        </c:txPr>
        <c:crossAx val="299387520"/>
        <c:crosses val="autoZero"/>
        <c:crossBetween val="between"/>
        <c:majorUnit val="2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22E-2"/>
          <c:w val="0.89292662330252193"/>
          <c:h val="0.82823590907068823"/>
        </c:manualLayout>
      </c:layout>
      <c:barChart>
        <c:barDir val="col"/>
        <c:grouping val="percentStacked"/>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1.4492753623188421E-3"/>
                  <c:y val="0.11656332020997399"/>
                </c:manualLayout>
              </c:layout>
              <c:dLblPos val="ctr"/>
              <c:showCatName val="1"/>
            </c:dLbl>
            <c:dLbl>
              <c:idx val="1"/>
              <c:layout>
                <c:manualLayout>
                  <c:x val="-4.3478260869565313E-3"/>
                  <c:y val="0.13673626734158231"/>
                </c:manualLayout>
              </c:layout>
              <c:dLblPos val="ctr"/>
              <c:showCatName val="1"/>
            </c:dLbl>
            <c:dLbl>
              <c:idx val="2"/>
              <c:layout>
                <c:manualLayout>
                  <c:x val="0"/>
                  <c:y val="0.23129209484408003"/>
                </c:manualLayout>
              </c:layout>
              <c:dLblPos val="ctr"/>
              <c:showCatName val="1"/>
            </c:dLbl>
            <c:txPr>
              <a:bodyPr/>
              <a:lstStyle/>
              <a:p>
                <a:pPr>
                  <a:defRPr sz="1500" b="1"/>
                </a:pPr>
                <a:endParaRPr lang="en-US"/>
              </a:p>
            </c:txPr>
            <c:dLblPos val="inBase"/>
            <c:showCatName val="1"/>
          </c:dLbls>
          <c:cat>
            <c:strRef>
              <c:f>Sheet1!$B$1:$D$1</c:f>
              <c:strCache>
                <c:ptCount val="3"/>
                <c:pt idx="0">
                  <c:v>Year 1 (N = 407)</c:v>
                </c:pt>
                <c:pt idx="1">
                  <c:v>Year 5 (N = 178)</c:v>
                </c:pt>
                <c:pt idx="2">
                  <c:v>Column2</c:v>
                </c:pt>
              </c:strCache>
            </c:strRef>
          </c:cat>
          <c:val>
            <c:numRef>
              <c:f>Sheet1!$B$2:$D$2</c:f>
              <c:numCache>
                <c:formatCode>General</c:formatCode>
                <c:ptCount val="3"/>
                <c:pt idx="0">
                  <c:v>48</c:v>
                </c:pt>
                <c:pt idx="1">
                  <c:v>32</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Year 1 (N = 407)</c:v>
                </c:pt>
                <c:pt idx="1">
                  <c:v>Year 5 (N = 178)</c:v>
                </c:pt>
                <c:pt idx="2">
                  <c:v>Column2</c:v>
                </c:pt>
              </c:strCache>
            </c:strRef>
          </c:cat>
          <c:val>
            <c:numRef>
              <c:f>Sheet1!$B$3:$D$3</c:f>
              <c:numCache>
                <c:formatCode>General</c:formatCode>
                <c:ptCount val="3"/>
                <c:pt idx="0">
                  <c:v>25</c:v>
                </c:pt>
                <c:pt idx="1">
                  <c:v>9</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Year 1 (N = 407)</c:v>
                </c:pt>
                <c:pt idx="1">
                  <c:v>Year 5 (N = 178)</c:v>
                </c:pt>
                <c:pt idx="2">
                  <c:v>Column2</c:v>
                </c:pt>
              </c:strCache>
            </c:strRef>
          </c:cat>
          <c:val>
            <c:numRef>
              <c:f>Sheet1!$B$4:$D$4</c:f>
              <c:numCache>
                <c:formatCode>General</c:formatCode>
                <c:ptCount val="3"/>
                <c:pt idx="0">
                  <c:v>57</c:v>
                </c:pt>
                <c:pt idx="1">
                  <c:v>16</c:v>
                </c:pt>
              </c:numCache>
            </c:numRef>
          </c:val>
        </c:ser>
        <c:ser>
          <c:idx val="3"/>
          <c:order val="3"/>
          <c:tx>
            <c:strRef>
              <c:f>Sheet1!$A$5</c:f>
              <c:strCache>
                <c:ptCount val="1"/>
                <c:pt idx="0">
                  <c:v>Tacrolimus + MMF/MPA</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Year 1 (N = 407)</c:v>
                </c:pt>
                <c:pt idx="1">
                  <c:v>Year 5 (N = 178)</c:v>
                </c:pt>
                <c:pt idx="2">
                  <c:v>Column2</c:v>
                </c:pt>
              </c:strCache>
            </c:strRef>
          </c:cat>
          <c:val>
            <c:numRef>
              <c:f>Sheet1!$B$5:$D$5</c:f>
              <c:numCache>
                <c:formatCode>General</c:formatCode>
                <c:ptCount val="3"/>
                <c:pt idx="0">
                  <c:v>237</c:v>
                </c:pt>
                <c:pt idx="1">
                  <c:v>83</c:v>
                </c:pt>
              </c:numCache>
            </c:numRef>
          </c:val>
        </c:ser>
        <c:ser>
          <c:idx val="4"/>
          <c:order val="4"/>
          <c:tx>
            <c:strRef>
              <c:f>Sheet1!$A$6</c:f>
              <c:strCache>
                <c:ptCount val="1"/>
                <c:pt idx="0">
                  <c:v>Tacrolimus</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cat>
            <c:strRef>
              <c:f>Sheet1!$B$1:$D$1</c:f>
              <c:strCache>
                <c:ptCount val="3"/>
                <c:pt idx="0">
                  <c:v>Year 1 (N = 407)</c:v>
                </c:pt>
                <c:pt idx="1">
                  <c:v>Year 5 (N = 178)</c:v>
                </c:pt>
                <c:pt idx="2">
                  <c:v>Column2</c:v>
                </c:pt>
              </c:strCache>
            </c:strRef>
          </c:cat>
          <c:val>
            <c:numRef>
              <c:f>Sheet1!$B$6:$D$6</c:f>
              <c:numCache>
                <c:formatCode>General</c:formatCode>
                <c:ptCount val="3"/>
                <c:pt idx="0">
                  <c:v>16</c:v>
                </c:pt>
                <c:pt idx="1">
                  <c:v>9</c:v>
                </c:pt>
              </c:numCache>
            </c:numRef>
          </c:val>
        </c:ser>
        <c:ser>
          <c:idx val="5"/>
          <c:order val="5"/>
          <c:tx>
            <c:strRef>
              <c:f>Sheet1!$A$7</c:f>
              <c:strCache>
                <c:ptCount val="1"/>
                <c:pt idx="0">
                  <c:v>Tacrolimus + Sirolimus/Everolimus</c:v>
                </c:pt>
              </c:strCache>
            </c:strRef>
          </c:tx>
          <c:spPr>
            <a:gradFill flip="none" rotWithShape="1">
              <a:gsLst>
                <a:gs pos="0">
                  <a:srgbClr val="009999"/>
                </a:gs>
                <a:gs pos="50000">
                  <a:srgbClr val="66FFFF"/>
                </a:gs>
                <a:gs pos="100000">
                  <a:srgbClr val="009999"/>
                </a:gs>
              </a:gsLst>
              <a:lin ang="10800000" scaled="1"/>
              <a:tileRect/>
            </a:gradFill>
            <a:ln>
              <a:solidFill>
                <a:srgbClr val="000000"/>
              </a:solidFill>
            </a:ln>
          </c:spPr>
          <c:cat>
            <c:strRef>
              <c:f>Sheet1!$B$1:$D$1</c:f>
              <c:strCache>
                <c:ptCount val="3"/>
                <c:pt idx="0">
                  <c:v>Year 1 (N = 407)</c:v>
                </c:pt>
                <c:pt idx="1">
                  <c:v>Year 5 (N = 178)</c:v>
                </c:pt>
                <c:pt idx="2">
                  <c:v>Column2</c:v>
                </c:pt>
              </c:strCache>
            </c:strRef>
          </c:cat>
          <c:val>
            <c:numRef>
              <c:f>Sheet1!$B$7:$D$7</c:f>
              <c:numCache>
                <c:formatCode>General</c:formatCode>
                <c:ptCount val="3"/>
                <c:pt idx="0">
                  <c:v>4</c:v>
                </c:pt>
                <c:pt idx="1">
                  <c:v>16</c:v>
                </c:pt>
              </c:numCache>
            </c:numRef>
          </c:val>
        </c:ser>
        <c:ser>
          <c:idx val="6"/>
          <c:order val="6"/>
          <c:tx>
            <c:strRef>
              <c:f>Sheet1!$A$8</c:f>
              <c:strCache>
                <c:ptCount val="1"/>
                <c:pt idx="0">
                  <c:v>Other</c:v>
                </c:pt>
              </c:strCache>
            </c:strRef>
          </c:tx>
          <c:spPr>
            <a:gradFill>
              <a:gsLst>
                <a:gs pos="0">
                  <a:srgbClr val="6600CC"/>
                </a:gs>
                <a:gs pos="50000">
                  <a:srgbClr val="9933FF"/>
                </a:gs>
                <a:gs pos="100000">
                  <a:srgbClr val="6600CC"/>
                </a:gs>
              </a:gsLst>
              <a:lin ang="10800000" scaled="1"/>
            </a:gradFill>
            <a:ln>
              <a:solidFill>
                <a:schemeClr val="bg2"/>
              </a:solidFill>
            </a:ln>
          </c:spPr>
          <c:cat>
            <c:strRef>
              <c:f>Sheet1!$B$1:$D$1</c:f>
              <c:strCache>
                <c:ptCount val="3"/>
                <c:pt idx="0">
                  <c:v>Year 1 (N = 407)</c:v>
                </c:pt>
                <c:pt idx="1">
                  <c:v>Year 5 (N = 178)</c:v>
                </c:pt>
                <c:pt idx="2">
                  <c:v>Column2</c:v>
                </c:pt>
              </c:strCache>
            </c:strRef>
          </c:cat>
          <c:val>
            <c:numRef>
              <c:f>Sheet1!$B$8:$D$8</c:f>
              <c:numCache>
                <c:formatCode>General</c:formatCode>
                <c:ptCount val="3"/>
                <c:pt idx="0">
                  <c:v>20</c:v>
                </c:pt>
                <c:pt idx="1">
                  <c:v>13</c:v>
                </c:pt>
              </c:numCache>
            </c:numRef>
          </c:val>
        </c:ser>
        <c:gapWidth val="62"/>
        <c:overlap val="100"/>
        <c:axId val="299592320"/>
        <c:axId val="299614592"/>
      </c:barChart>
      <c:catAx>
        <c:axId val="299592320"/>
        <c:scaling>
          <c:orientation val="minMax"/>
        </c:scaling>
        <c:delete val="1"/>
        <c:axPos val="b"/>
        <c:tickLblPos val="none"/>
        <c:crossAx val="299614592"/>
        <c:crosses val="autoZero"/>
        <c:auto val="1"/>
        <c:lblAlgn val="ctr"/>
        <c:lblOffset val="100"/>
      </c:catAx>
      <c:valAx>
        <c:axId val="299614592"/>
        <c:scaling>
          <c:orientation val="minMax"/>
          <c:min val="0"/>
        </c:scaling>
        <c:axPos val="l"/>
        <c:majorGridlines>
          <c:spPr>
            <a:ln w="6350">
              <a:solidFill>
                <a:schemeClr val="tx1"/>
              </a:solidFill>
              <a:prstDash val="sysDash"/>
            </a:ln>
          </c:spPr>
        </c:majorGridlines>
        <c:title>
          <c:tx>
            <c:rich>
              <a:bodyPr rot="-5400000" vert="horz"/>
              <a:lstStyle/>
              <a:p>
                <a:pPr>
                  <a:defRPr sz="1700"/>
                </a:pPr>
                <a:r>
                  <a:rPr lang="en-US" sz="1700" dirty="0" smtClean="0"/>
                  <a:t>% of Patients</a:t>
                </a:r>
                <a:endParaRPr lang="en-US" sz="1700" dirty="0"/>
              </a:p>
            </c:rich>
          </c:tx>
          <c:layout/>
        </c:title>
        <c:numFmt formatCode="0%" sourceLinked="1"/>
        <c:tickLblPos val="nextTo"/>
        <c:txPr>
          <a:bodyPr/>
          <a:lstStyle/>
          <a:p>
            <a:pPr>
              <a:defRPr sz="1500" b="1"/>
            </a:pPr>
            <a:endParaRPr lang="en-US"/>
          </a:p>
        </c:txPr>
        <c:crossAx val="299592320"/>
        <c:crosses val="autoZero"/>
        <c:crossBetween val="between"/>
        <c:majorUnit val="0.2"/>
      </c:valAx>
      <c:spPr>
        <a:solidFill>
          <a:srgbClr val="000000"/>
        </a:solidFill>
        <a:ln>
          <a:solidFill>
            <a:srgbClr val="FFFFFF"/>
          </a:solidFill>
        </a:ln>
      </c:spPr>
    </c:plotArea>
    <c:legend>
      <c:legendPos val="r"/>
      <c:layout>
        <c:manualLayout>
          <c:xMode val="edge"/>
          <c:yMode val="edge"/>
          <c:x val="0.64220130092434102"/>
          <c:y val="6.9591769778777651E-2"/>
          <c:w val="0.33701609038000918"/>
          <c:h val="0.77015091863517526"/>
        </c:manualLayout>
      </c:layout>
      <c:spPr>
        <a:solidFill>
          <a:schemeClr val="bg2"/>
        </a:solidFill>
        <a:ln w="12700">
          <a:solidFill>
            <a:srgbClr val="FFFFFF"/>
          </a:solidFill>
        </a:ln>
      </c:spPr>
      <c:txPr>
        <a:bodyPr/>
        <a:lstStyle/>
        <a:p>
          <a:pPr>
            <a:defRPr sz="1300" b="1"/>
          </a:pPr>
          <a:endParaRPr lang="en-US"/>
        </a:p>
      </c:txPr>
    </c:legend>
    <c:plotVisOnly val="1"/>
  </c:chart>
  <c:txPr>
    <a:bodyPr/>
    <a:lstStyle/>
    <a:p>
      <a:pPr>
        <a:defRPr sz="1800"/>
      </a:pPr>
      <a:endParaRPr lang="en-US"/>
    </a:p>
  </c:txPr>
  <c:externalData r:id="rId1"/>
</c:chartSpace>
</file>

<file path=ppt/charts/chart3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582"/>
          <c:h val="0.77074260114039572"/>
        </c:manualLayout>
      </c:layout>
      <c:scatterChart>
        <c:scatterStyle val="smoothMarker"/>
        <c:ser>
          <c:idx val="0"/>
          <c:order val="0"/>
          <c:tx>
            <c:strRef>
              <c:f>Sheet1!$B$1</c:f>
              <c:strCache>
                <c:ptCount val="1"/>
                <c:pt idx="0">
                  <c:v>Freedom from OB</c:v>
                </c:pt>
              </c:strCache>
            </c:strRef>
          </c:tx>
          <c:spPr>
            <a:ln w="38100">
              <a:solidFill>
                <a:srgbClr val="00FF00"/>
              </a:solidFill>
            </a:ln>
          </c:spPr>
          <c:marker>
            <c:symbol val="none"/>
          </c:marker>
          <c:xVal>
            <c:numRef>
              <c:f>Sheet1!$A$2:$A$98</c:f>
              <c:numCache>
                <c:formatCode>General</c:formatCode>
                <c:ptCount val="9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numCache>
            </c:numRef>
          </c:xVal>
          <c:yVal>
            <c:numRef>
              <c:f>Sheet1!$B$2:$B$98</c:f>
              <c:numCache>
                <c:formatCode>General</c:formatCode>
                <c:ptCount val="97"/>
                <c:pt idx="0">
                  <c:v>100</c:v>
                </c:pt>
                <c:pt idx="1">
                  <c:v>100</c:v>
                </c:pt>
                <c:pt idx="2">
                  <c:v>99.533000000000001</c:v>
                </c:pt>
                <c:pt idx="3">
                  <c:v>99.221000000000004</c:v>
                </c:pt>
                <c:pt idx="4">
                  <c:v>98.909000000000006</c:v>
                </c:pt>
                <c:pt idx="5">
                  <c:v>97.021000000000001</c:v>
                </c:pt>
                <c:pt idx="6">
                  <c:v>93.382999999999981</c:v>
                </c:pt>
                <c:pt idx="7">
                  <c:v>87.670999999999978</c:v>
                </c:pt>
                <c:pt idx="8">
                  <c:v>86.549000000000007</c:v>
                </c:pt>
                <c:pt idx="9">
                  <c:v>85.9</c:v>
                </c:pt>
                <c:pt idx="10">
                  <c:v>85.9</c:v>
                </c:pt>
                <c:pt idx="11">
                  <c:v>85.9</c:v>
                </c:pt>
                <c:pt idx="12">
                  <c:v>85.9</c:v>
                </c:pt>
                <c:pt idx="13">
                  <c:v>85.9</c:v>
                </c:pt>
                <c:pt idx="14">
                  <c:v>85.9</c:v>
                </c:pt>
                <c:pt idx="15">
                  <c:v>85.677999999999983</c:v>
                </c:pt>
                <c:pt idx="16">
                  <c:v>84.345000000000013</c:v>
                </c:pt>
                <c:pt idx="17">
                  <c:v>82.784000000000006</c:v>
                </c:pt>
                <c:pt idx="18">
                  <c:v>78.095000000000013</c:v>
                </c:pt>
                <c:pt idx="19">
                  <c:v>73.14</c:v>
                </c:pt>
                <c:pt idx="20">
                  <c:v>71.56</c:v>
                </c:pt>
                <c:pt idx="21">
                  <c:v>70.649000000000001</c:v>
                </c:pt>
                <c:pt idx="22">
                  <c:v>70.417000000000257</c:v>
                </c:pt>
                <c:pt idx="23">
                  <c:v>70.417000000000257</c:v>
                </c:pt>
                <c:pt idx="24">
                  <c:v>70.417000000000257</c:v>
                </c:pt>
                <c:pt idx="25">
                  <c:v>70.417000000000257</c:v>
                </c:pt>
                <c:pt idx="26">
                  <c:v>70.417000000000257</c:v>
                </c:pt>
                <c:pt idx="27">
                  <c:v>70.417000000000257</c:v>
                </c:pt>
                <c:pt idx="28">
                  <c:v>70.120999999999981</c:v>
                </c:pt>
                <c:pt idx="29">
                  <c:v>68.937000000000026</c:v>
                </c:pt>
                <c:pt idx="30">
                  <c:v>66.274999999999991</c:v>
                </c:pt>
                <c:pt idx="31">
                  <c:v>61.832000000000001</c:v>
                </c:pt>
                <c:pt idx="32">
                  <c:v>60.643000000000001</c:v>
                </c:pt>
                <c:pt idx="33">
                  <c:v>60.343000000000004</c:v>
                </c:pt>
                <c:pt idx="34">
                  <c:v>60.343000000000004</c:v>
                </c:pt>
                <c:pt idx="35">
                  <c:v>60.343000000000004</c:v>
                </c:pt>
                <c:pt idx="36">
                  <c:v>60.343000000000004</c:v>
                </c:pt>
                <c:pt idx="37">
                  <c:v>60.343000000000004</c:v>
                </c:pt>
                <c:pt idx="38">
                  <c:v>60.343000000000004</c:v>
                </c:pt>
                <c:pt idx="39">
                  <c:v>60.343000000000004</c:v>
                </c:pt>
                <c:pt idx="40">
                  <c:v>59.975000000000001</c:v>
                </c:pt>
                <c:pt idx="41">
                  <c:v>58.503</c:v>
                </c:pt>
                <c:pt idx="42">
                  <c:v>56.664000000000001</c:v>
                </c:pt>
                <c:pt idx="43">
                  <c:v>54.078000000000003</c:v>
                </c:pt>
                <c:pt idx="44">
                  <c:v>53.7</c:v>
                </c:pt>
                <c:pt idx="45">
                  <c:v>53.308</c:v>
                </c:pt>
                <c:pt idx="46">
                  <c:v>53.308</c:v>
                </c:pt>
                <c:pt idx="47">
                  <c:v>53.308</c:v>
                </c:pt>
                <c:pt idx="48">
                  <c:v>53.308</c:v>
                </c:pt>
                <c:pt idx="49">
                  <c:v>53.308</c:v>
                </c:pt>
                <c:pt idx="50">
                  <c:v>52.823</c:v>
                </c:pt>
                <c:pt idx="51">
                  <c:v>52.823</c:v>
                </c:pt>
                <c:pt idx="52">
                  <c:v>52.33</c:v>
                </c:pt>
                <c:pt idx="53">
                  <c:v>51.341999999999999</c:v>
                </c:pt>
                <c:pt idx="54">
                  <c:v>49.368000000000002</c:v>
                </c:pt>
                <c:pt idx="55">
                  <c:v>45.891000000000005</c:v>
                </c:pt>
                <c:pt idx="56">
                  <c:v>45.891000000000005</c:v>
                </c:pt>
                <c:pt idx="57">
                  <c:v>45.891000000000005</c:v>
                </c:pt>
                <c:pt idx="58">
                  <c:v>45.891000000000005</c:v>
                </c:pt>
                <c:pt idx="59">
                  <c:v>45.891000000000005</c:v>
                </c:pt>
                <c:pt idx="60">
                  <c:v>45.891000000000005</c:v>
                </c:pt>
                <c:pt idx="61">
                  <c:v>45.891000000000005</c:v>
                </c:pt>
                <c:pt idx="62">
                  <c:v>45.206000000000003</c:v>
                </c:pt>
                <c:pt idx="63">
                  <c:v>45.206000000000003</c:v>
                </c:pt>
                <c:pt idx="64">
                  <c:v>44.521000000000001</c:v>
                </c:pt>
                <c:pt idx="65">
                  <c:v>43.836000000000006</c:v>
                </c:pt>
                <c:pt idx="66">
                  <c:v>40.378</c:v>
                </c:pt>
                <c:pt idx="67">
                  <c:v>38.986000000000004</c:v>
                </c:pt>
                <c:pt idx="68">
                  <c:v>38.289000000000001</c:v>
                </c:pt>
                <c:pt idx="69">
                  <c:v>38.289000000000001</c:v>
                </c:pt>
                <c:pt idx="70">
                  <c:v>37.593000000000011</c:v>
                </c:pt>
                <c:pt idx="71">
                  <c:v>37.593000000000011</c:v>
                </c:pt>
                <c:pt idx="72">
                  <c:v>37.593000000000011</c:v>
                </c:pt>
                <c:pt idx="73">
                  <c:v>37.593000000000011</c:v>
                </c:pt>
                <c:pt idx="74">
                  <c:v>37.593000000000011</c:v>
                </c:pt>
                <c:pt idx="75">
                  <c:v>36.604000000000006</c:v>
                </c:pt>
                <c:pt idx="76">
                  <c:v>36.604000000000006</c:v>
                </c:pt>
                <c:pt idx="77">
                  <c:v>34.512</c:v>
                </c:pt>
                <c:pt idx="78">
                  <c:v>34.512</c:v>
                </c:pt>
                <c:pt idx="79">
                  <c:v>32.421000000000006</c:v>
                </c:pt>
                <c:pt idx="80">
                  <c:v>32.421000000000006</c:v>
                </c:pt>
                <c:pt idx="81">
                  <c:v>32.421000000000006</c:v>
                </c:pt>
                <c:pt idx="82">
                  <c:v>32.421000000000006</c:v>
                </c:pt>
                <c:pt idx="83">
                  <c:v>32.421000000000006</c:v>
                </c:pt>
                <c:pt idx="84">
                  <c:v>32.421000000000006</c:v>
                </c:pt>
                <c:pt idx="85">
                  <c:v>32.421000000000006</c:v>
                </c:pt>
                <c:pt idx="86">
                  <c:v>32.421000000000006</c:v>
                </c:pt>
                <c:pt idx="87">
                  <c:v>32.421000000000006</c:v>
                </c:pt>
                <c:pt idx="88">
                  <c:v>32.421000000000006</c:v>
                </c:pt>
                <c:pt idx="89">
                  <c:v>29.602</c:v>
                </c:pt>
                <c:pt idx="90">
                  <c:v>29.602</c:v>
                </c:pt>
                <c:pt idx="91">
                  <c:v>26.781999999999989</c:v>
                </c:pt>
                <c:pt idx="92">
                  <c:v>26.781999999999989</c:v>
                </c:pt>
                <c:pt idx="93">
                  <c:v>26.781999999999989</c:v>
                </c:pt>
                <c:pt idx="94">
                  <c:v>26.781999999999989</c:v>
                </c:pt>
                <c:pt idx="95">
                  <c:v>26.781999999999989</c:v>
                </c:pt>
                <c:pt idx="96">
                  <c:v>26.781999999999989</c:v>
                </c:pt>
              </c:numCache>
            </c:numRef>
          </c:yVal>
        </c:ser>
        <c:axId val="299303296"/>
        <c:axId val="300368256"/>
      </c:scatterChart>
      <c:valAx>
        <c:axId val="299303296"/>
        <c:scaling>
          <c:orientation val="minMax"/>
          <c:max val="8"/>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300368256"/>
        <c:crosses val="autoZero"/>
        <c:crossBetween val="midCat"/>
        <c:majorUnit val="1"/>
      </c:valAx>
      <c:valAx>
        <c:axId val="30036825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9303296"/>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1449840893782083"/>
          <c:y val="3.3590508847684365E-2"/>
          <c:w val="0.85968051006899604"/>
          <c:h val="0.77074260114039594"/>
        </c:manualLayout>
      </c:layout>
      <c:scatterChart>
        <c:scatterStyle val="smoothMarker"/>
        <c:ser>
          <c:idx val="0"/>
          <c:order val="0"/>
          <c:tx>
            <c:strRef>
              <c:f>Sheet1!$B$1</c:f>
              <c:strCache>
                <c:ptCount val="1"/>
                <c:pt idx="0">
                  <c:v>&lt;1 Year (N=53)</c:v>
                </c:pt>
              </c:strCache>
            </c:strRef>
          </c:tx>
          <c:spPr>
            <a:ln w="38100">
              <a:solidFill>
                <a:srgbClr val="66FFFF"/>
              </a:solidFill>
            </a:ln>
          </c:spPr>
          <c:marker>
            <c:symbol val="none"/>
          </c:marker>
          <c:xVal>
            <c:numRef>
              <c:f>Sheet1!$A$2:$A$74</c:f>
              <c:numCache>
                <c:formatCode>General</c:formatCode>
                <c:ptCount val="73"/>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Sheet1!$B$2:$B$74</c:f>
              <c:numCache>
                <c:formatCode>General</c:formatCode>
                <c:ptCount val="73"/>
                <c:pt idx="0">
                  <c:v>100</c:v>
                </c:pt>
                <c:pt idx="1">
                  <c:v>100</c:v>
                </c:pt>
                <c:pt idx="2">
                  <c:v>98.113</c:v>
                </c:pt>
                <c:pt idx="3">
                  <c:v>98.113</c:v>
                </c:pt>
                <c:pt idx="4">
                  <c:v>98.113</c:v>
                </c:pt>
                <c:pt idx="5">
                  <c:v>98.113</c:v>
                </c:pt>
                <c:pt idx="6">
                  <c:v>96.188999999999979</c:v>
                </c:pt>
                <c:pt idx="7">
                  <c:v>94.266000000000005</c:v>
                </c:pt>
                <c:pt idx="8">
                  <c:v>92.342000000000013</c:v>
                </c:pt>
                <c:pt idx="9">
                  <c:v>92.342000000000013</c:v>
                </c:pt>
                <c:pt idx="10">
                  <c:v>92.342000000000013</c:v>
                </c:pt>
                <c:pt idx="11">
                  <c:v>92.342000000000013</c:v>
                </c:pt>
                <c:pt idx="12">
                  <c:v>92.342000000000013</c:v>
                </c:pt>
                <c:pt idx="13">
                  <c:v>92.342000000000013</c:v>
                </c:pt>
                <c:pt idx="14">
                  <c:v>92.342000000000013</c:v>
                </c:pt>
                <c:pt idx="15">
                  <c:v>92.342000000000013</c:v>
                </c:pt>
                <c:pt idx="16">
                  <c:v>92.342000000000013</c:v>
                </c:pt>
                <c:pt idx="17">
                  <c:v>92.342000000000013</c:v>
                </c:pt>
                <c:pt idx="18">
                  <c:v>86.57</c:v>
                </c:pt>
                <c:pt idx="19">
                  <c:v>80.799000000000007</c:v>
                </c:pt>
                <c:pt idx="20">
                  <c:v>80.799000000000007</c:v>
                </c:pt>
                <c:pt idx="21">
                  <c:v>80.799000000000007</c:v>
                </c:pt>
                <c:pt idx="22">
                  <c:v>80.799000000000007</c:v>
                </c:pt>
                <c:pt idx="23">
                  <c:v>80.799000000000007</c:v>
                </c:pt>
                <c:pt idx="24">
                  <c:v>80.799000000000007</c:v>
                </c:pt>
                <c:pt idx="25">
                  <c:v>80.799000000000007</c:v>
                </c:pt>
                <c:pt idx="26">
                  <c:v>80.799000000000007</c:v>
                </c:pt>
                <c:pt idx="27">
                  <c:v>80.799000000000007</c:v>
                </c:pt>
                <c:pt idx="28">
                  <c:v>80.799000000000007</c:v>
                </c:pt>
                <c:pt idx="29">
                  <c:v>80.799000000000007</c:v>
                </c:pt>
                <c:pt idx="30">
                  <c:v>77.566999999999993</c:v>
                </c:pt>
                <c:pt idx="31">
                  <c:v>77.566999999999993</c:v>
                </c:pt>
                <c:pt idx="32">
                  <c:v>70.822000000000003</c:v>
                </c:pt>
                <c:pt idx="33">
                  <c:v>70.822000000000003</c:v>
                </c:pt>
                <c:pt idx="34">
                  <c:v>70.822000000000003</c:v>
                </c:pt>
                <c:pt idx="35">
                  <c:v>70.822000000000003</c:v>
                </c:pt>
                <c:pt idx="36">
                  <c:v>70.822000000000003</c:v>
                </c:pt>
                <c:pt idx="37">
                  <c:v>70.822000000000003</c:v>
                </c:pt>
                <c:pt idx="38">
                  <c:v>70.822000000000003</c:v>
                </c:pt>
                <c:pt idx="39">
                  <c:v>70.822000000000003</c:v>
                </c:pt>
                <c:pt idx="40">
                  <c:v>70.822000000000003</c:v>
                </c:pt>
                <c:pt idx="41">
                  <c:v>70.822000000000003</c:v>
                </c:pt>
                <c:pt idx="42">
                  <c:v>70.822000000000003</c:v>
                </c:pt>
                <c:pt idx="43">
                  <c:v>70.822000000000003</c:v>
                </c:pt>
                <c:pt idx="44">
                  <c:v>70.822000000000003</c:v>
                </c:pt>
                <c:pt idx="45">
                  <c:v>70.822000000000003</c:v>
                </c:pt>
                <c:pt idx="46">
                  <c:v>70.822000000000003</c:v>
                </c:pt>
                <c:pt idx="47">
                  <c:v>70.822000000000003</c:v>
                </c:pt>
                <c:pt idx="48">
                  <c:v>70.822000000000003</c:v>
                </c:pt>
                <c:pt idx="49">
                  <c:v>70.822000000000003</c:v>
                </c:pt>
                <c:pt idx="50">
                  <c:v>70.822000000000003</c:v>
                </c:pt>
                <c:pt idx="51">
                  <c:v>70.822000000000003</c:v>
                </c:pt>
                <c:pt idx="52">
                  <c:v>70.822000000000003</c:v>
                </c:pt>
                <c:pt idx="53">
                  <c:v>70.822000000000003</c:v>
                </c:pt>
                <c:pt idx="54">
                  <c:v>60.705000000000013</c:v>
                </c:pt>
                <c:pt idx="55">
                  <c:v>60.705000000000013</c:v>
                </c:pt>
                <c:pt idx="56">
                  <c:v>60.705000000000013</c:v>
                </c:pt>
                <c:pt idx="57">
                  <c:v>60.705000000000013</c:v>
                </c:pt>
                <c:pt idx="58">
                  <c:v>60.705000000000013</c:v>
                </c:pt>
                <c:pt idx="59">
                  <c:v>60.705000000000013</c:v>
                </c:pt>
                <c:pt idx="60">
                  <c:v>60.705000000000013</c:v>
                </c:pt>
              </c:numCache>
            </c:numRef>
          </c:yVal>
        </c:ser>
        <c:ser>
          <c:idx val="1"/>
          <c:order val="1"/>
          <c:tx>
            <c:strRef>
              <c:f>Sheet1!$C$1</c:f>
              <c:strCache>
                <c:ptCount val="1"/>
                <c:pt idx="0">
                  <c:v>1-11 Years  (N=204)</c:v>
                </c:pt>
              </c:strCache>
            </c:strRef>
          </c:tx>
          <c:spPr>
            <a:ln w="41275">
              <a:solidFill>
                <a:srgbClr val="00FF00"/>
              </a:solidFill>
            </a:ln>
          </c:spPr>
          <c:marker>
            <c:symbol val="none"/>
          </c:marker>
          <c:xVal>
            <c:numRef>
              <c:f>Sheet1!$A$2:$A$74</c:f>
              <c:numCache>
                <c:formatCode>General</c:formatCode>
                <c:ptCount val="73"/>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Sheet1!$C$2:$C$74</c:f>
              <c:numCache>
                <c:formatCode>General</c:formatCode>
                <c:ptCount val="73"/>
                <c:pt idx="0">
                  <c:v>100</c:v>
                </c:pt>
                <c:pt idx="1">
                  <c:v>100</c:v>
                </c:pt>
                <c:pt idx="2">
                  <c:v>100</c:v>
                </c:pt>
                <c:pt idx="3">
                  <c:v>100</c:v>
                </c:pt>
                <c:pt idx="4">
                  <c:v>99.507000000000005</c:v>
                </c:pt>
                <c:pt idx="5">
                  <c:v>96.51</c:v>
                </c:pt>
                <c:pt idx="6">
                  <c:v>93.509</c:v>
                </c:pt>
                <c:pt idx="7">
                  <c:v>87.497000000000227</c:v>
                </c:pt>
                <c:pt idx="8">
                  <c:v>86.486000000000004</c:v>
                </c:pt>
                <c:pt idx="9">
                  <c:v>85.974000000000004</c:v>
                </c:pt>
                <c:pt idx="10">
                  <c:v>85.974000000000004</c:v>
                </c:pt>
                <c:pt idx="11">
                  <c:v>85.974000000000004</c:v>
                </c:pt>
                <c:pt idx="12">
                  <c:v>85.974000000000004</c:v>
                </c:pt>
                <c:pt idx="13">
                  <c:v>85.974000000000004</c:v>
                </c:pt>
                <c:pt idx="14">
                  <c:v>85.974000000000004</c:v>
                </c:pt>
                <c:pt idx="15">
                  <c:v>85.974000000000004</c:v>
                </c:pt>
                <c:pt idx="16">
                  <c:v>85.974000000000004</c:v>
                </c:pt>
                <c:pt idx="17">
                  <c:v>83.894000000000005</c:v>
                </c:pt>
                <c:pt idx="18">
                  <c:v>81.120999999999981</c:v>
                </c:pt>
                <c:pt idx="19">
                  <c:v>76.961000000000027</c:v>
                </c:pt>
                <c:pt idx="20">
                  <c:v>74.881</c:v>
                </c:pt>
                <c:pt idx="21">
                  <c:v>72.801000000000002</c:v>
                </c:pt>
                <c:pt idx="22">
                  <c:v>72.08</c:v>
                </c:pt>
                <c:pt idx="23">
                  <c:v>72.08</c:v>
                </c:pt>
                <c:pt idx="24">
                  <c:v>72.08</c:v>
                </c:pt>
                <c:pt idx="25">
                  <c:v>72.08</c:v>
                </c:pt>
                <c:pt idx="26">
                  <c:v>72.08</c:v>
                </c:pt>
                <c:pt idx="27">
                  <c:v>72.08</c:v>
                </c:pt>
                <c:pt idx="28">
                  <c:v>72.08</c:v>
                </c:pt>
                <c:pt idx="29">
                  <c:v>72.08</c:v>
                </c:pt>
                <c:pt idx="30">
                  <c:v>69.410000000000025</c:v>
                </c:pt>
                <c:pt idx="31">
                  <c:v>66.741000000000227</c:v>
                </c:pt>
                <c:pt idx="32">
                  <c:v>66.741000000000227</c:v>
                </c:pt>
                <c:pt idx="33">
                  <c:v>65.838999999999999</c:v>
                </c:pt>
                <c:pt idx="34">
                  <c:v>65.838999999999999</c:v>
                </c:pt>
                <c:pt idx="35">
                  <c:v>65.838999999999999</c:v>
                </c:pt>
                <c:pt idx="36">
                  <c:v>65.838999999999999</c:v>
                </c:pt>
                <c:pt idx="37">
                  <c:v>65.838999999999999</c:v>
                </c:pt>
                <c:pt idx="38">
                  <c:v>65.838999999999999</c:v>
                </c:pt>
                <c:pt idx="39">
                  <c:v>65.838999999999999</c:v>
                </c:pt>
                <c:pt idx="40">
                  <c:v>65.838999999999999</c:v>
                </c:pt>
                <c:pt idx="41">
                  <c:v>65.838999999999999</c:v>
                </c:pt>
                <c:pt idx="42">
                  <c:v>64.759</c:v>
                </c:pt>
                <c:pt idx="43">
                  <c:v>59.363</c:v>
                </c:pt>
                <c:pt idx="44">
                  <c:v>58.263000000000012</c:v>
                </c:pt>
                <c:pt idx="45">
                  <c:v>58.263000000000012</c:v>
                </c:pt>
                <c:pt idx="46">
                  <c:v>58.263000000000012</c:v>
                </c:pt>
                <c:pt idx="47">
                  <c:v>58.263000000000012</c:v>
                </c:pt>
                <c:pt idx="48">
                  <c:v>58.263000000000012</c:v>
                </c:pt>
                <c:pt idx="49">
                  <c:v>58.263000000000012</c:v>
                </c:pt>
                <c:pt idx="50">
                  <c:v>56.730000000000011</c:v>
                </c:pt>
                <c:pt idx="51">
                  <c:v>56.730000000000011</c:v>
                </c:pt>
                <c:pt idx="52">
                  <c:v>56.730000000000011</c:v>
                </c:pt>
                <c:pt idx="53">
                  <c:v>56.730000000000011</c:v>
                </c:pt>
                <c:pt idx="54">
                  <c:v>56.730000000000011</c:v>
                </c:pt>
                <c:pt idx="55">
                  <c:v>56.730000000000011</c:v>
                </c:pt>
                <c:pt idx="56">
                  <c:v>56.730000000000011</c:v>
                </c:pt>
                <c:pt idx="57">
                  <c:v>56.730000000000011</c:v>
                </c:pt>
                <c:pt idx="58">
                  <c:v>56.730000000000011</c:v>
                </c:pt>
                <c:pt idx="59">
                  <c:v>56.730000000000011</c:v>
                </c:pt>
                <c:pt idx="60">
                  <c:v>56.730000000000011</c:v>
                </c:pt>
                <c:pt idx="61">
                  <c:v>56.730000000000011</c:v>
                </c:pt>
                <c:pt idx="62">
                  <c:v>56.730000000000011</c:v>
                </c:pt>
                <c:pt idx="63">
                  <c:v>56.730000000000011</c:v>
                </c:pt>
                <c:pt idx="64">
                  <c:v>54.774000000000001</c:v>
                </c:pt>
                <c:pt idx="65">
                  <c:v>54.774000000000001</c:v>
                </c:pt>
                <c:pt idx="66">
                  <c:v>52.745000000000012</c:v>
                </c:pt>
                <c:pt idx="67">
                  <c:v>50.717000000000006</c:v>
                </c:pt>
                <c:pt idx="68">
                  <c:v>48.688000000000002</c:v>
                </c:pt>
                <c:pt idx="69">
                  <c:v>48.688000000000002</c:v>
                </c:pt>
                <c:pt idx="70">
                  <c:v>48.688000000000002</c:v>
                </c:pt>
                <c:pt idx="71">
                  <c:v>48.688000000000002</c:v>
                </c:pt>
                <c:pt idx="72">
                  <c:v>48.688000000000002</c:v>
                </c:pt>
              </c:numCache>
            </c:numRef>
          </c:yVal>
        </c:ser>
        <c:ser>
          <c:idx val="2"/>
          <c:order val="2"/>
          <c:tx>
            <c:strRef>
              <c:f>Sheet1!$D$1</c:f>
              <c:strCache>
                <c:ptCount val="1"/>
                <c:pt idx="0">
                  <c:v>12-17 Years (N=385)</c:v>
                </c:pt>
              </c:strCache>
            </c:strRef>
          </c:tx>
          <c:spPr>
            <a:ln w="41275">
              <a:solidFill>
                <a:srgbClr val="FFFF00"/>
              </a:solidFill>
            </a:ln>
          </c:spPr>
          <c:marker>
            <c:symbol val="none"/>
          </c:marker>
          <c:xVal>
            <c:numRef>
              <c:f>Sheet1!$A$2:$A$74</c:f>
              <c:numCache>
                <c:formatCode>General</c:formatCode>
                <c:ptCount val="73"/>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Sheet1!$D$2:$D$74</c:f>
              <c:numCache>
                <c:formatCode>General</c:formatCode>
                <c:ptCount val="73"/>
                <c:pt idx="0">
                  <c:v>100</c:v>
                </c:pt>
                <c:pt idx="1">
                  <c:v>100</c:v>
                </c:pt>
                <c:pt idx="2">
                  <c:v>99.48</c:v>
                </c:pt>
                <c:pt idx="3">
                  <c:v>98.961000000000027</c:v>
                </c:pt>
                <c:pt idx="4">
                  <c:v>98.700999999999993</c:v>
                </c:pt>
                <c:pt idx="5">
                  <c:v>97.132999999999981</c:v>
                </c:pt>
                <c:pt idx="6">
                  <c:v>92.921000000000006</c:v>
                </c:pt>
                <c:pt idx="7">
                  <c:v>86.848000000000013</c:v>
                </c:pt>
                <c:pt idx="8">
                  <c:v>85.777999999999992</c:v>
                </c:pt>
                <c:pt idx="9">
                  <c:v>84.968000000000004</c:v>
                </c:pt>
                <c:pt idx="10">
                  <c:v>84.968000000000004</c:v>
                </c:pt>
                <c:pt idx="11">
                  <c:v>84.968000000000004</c:v>
                </c:pt>
                <c:pt idx="12">
                  <c:v>84.968000000000004</c:v>
                </c:pt>
                <c:pt idx="13">
                  <c:v>84.968000000000004</c:v>
                </c:pt>
                <c:pt idx="14">
                  <c:v>84.968000000000004</c:v>
                </c:pt>
                <c:pt idx="15">
                  <c:v>84.599000000000004</c:v>
                </c:pt>
                <c:pt idx="16">
                  <c:v>82.381999999999991</c:v>
                </c:pt>
                <c:pt idx="17">
                  <c:v>80.900000000000006</c:v>
                </c:pt>
                <c:pt idx="18">
                  <c:v>75.322000000000003</c:v>
                </c:pt>
                <c:pt idx="19">
                  <c:v>70.05</c:v>
                </c:pt>
                <c:pt idx="20">
                  <c:v>68.536000000000001</c:v>
                </c:pt>
                <c:pt idx="21">
                  <c:v>68.152999999999949</c:v>
                </c:pt>
                <c:pt idx="22">
                  <c:v>68.152999999999949</c:v>
                </c:pt>
                <c:pt idx="23">
                  <c:v>68.152999999999949</c:v>
                </c:pt>
                <c:pt idx="24">
                  <c:v>68.152999999999949</c:v>
                </c:pt>
                <c:pt idx="25">
                  <c:v>68.152999999999949</c:v>
                </c:pt>
                <c:pt idx="26">
                  <c:v>68.152999999999949</c:v>
                </c:pt>
                <c:pt idx="27">
                  <c:v>68.152999999999949</c:v>
                </c:pt>
                <c:pt idx="28">
                  <c:v>67.637</c:v>
                </c:pt>
                <c:pt idx="29">
                  <c:v>65.570999999999998</c:v>
                </c:pt>
                <c:pt idx="30">
                  <c:v>62.99</c:v>
                </c:pt>
                <c:pt idx="31">
                  <c:v>56.794000000000011</c:v>
                </c:pt>
                <c:pt idx="32">
                  <c:v>55.761000000000003</c:v>
                </c:pt>
                <c:pt idx="33">
                  <c:v>55.761000000000003</c:v>
                </c:pt>
                <c:pt idx="34">
                  <c:v>55.761000000000003</c:v>
                </c:pt>
                <c:pt idx="35">
                  <c:v>55.761000000000003</c:v>
                </c:pt>
                <c:pt idx="36">
                  <c:v>55.761000000000003</c:v>
                </c:pt>
                <c:pt idx="37">
                  <c:v>55.761000000000003</c:v>
                </c:pt>
                <c:pt idx="38">
                  <c:v>55.761000000000003</c:v>
                </c:pt>
                <c:pt idx="39">
                  <c:v>55.761000000000003</c:v>
                </c:pt>
                <c:pt idx="40">
                  <c:v>55.120000000000012</c:v>
                </c:pt>
                <c:pt idx="41">
                  <c:v>52.557000000000002</c:v>
                </c:pt>
                <c:pt idx="42">
                  <c:v>49.993000000000002</c:v>
                </c:pt>
                <c:pt idx="43">
                  <c:v>48.711000000000006</c:v>
                </c:pt>
                <c:pt idx="44">
                  <c:v>48.711000000000006</c:v>
                </c:pt>
                <c:pt idx="45">
                  <c:v>48.035000000000011</c:v>
                </c:pt>
                <c:pt idx="46">
                  <c:v>48.035000000000011</c:v>
                </c:pt>
                <c:pt idx="47">
                  <c:v>48.035000000000011</c:v>
                </c:pt>
                <c:pt idx="48">
                  <c:v>48.035000000000011</c:v>
                </c:pt>
                <c:pt idx="49">
                  <c:v>48.035000000000011</c:v>
                </c:pt>
                <c:pt idx="50">
                  <c:v>48.035000000000011</c:v>
                </c:pt>
                <c:pt idx="51">
                  <c:v>48.035000000000011</c:v>
                </c:pt>
                <c:pt idx="52">
                  <c:v>47.192000000000114</c:v>
                </c:pt>
                <c:pt idx="53">
                  <c:v>45.506</c:v>
                </c:pt>
                <c:pt idx="54">
                  <c:v>43.821000000000005</c:v>
                </c:pt>
                <c:pt idx="55">
                  <c:v>37.922000000000011</c:v>
                </c:pt>
                <c:pt idx="56">
                  <c:v>37.922000000000011</c:v>
                </c:pt>
                <c:pt idx="57">
                  <c:v>37.922000000000011</c:v>
                </c:pt>
                <c:pt idx="58">
                  <c:v>37.922000000000011</c:v>
                </c:pt>
                <c:pt idx="59">
                  <c:v>37.922000000000011</c:v>
                </c:pt>
                <c:pt idx="60">
                  <c:v>37.922000000000011</c:v>
                </c:pt>
                <c:pt idx="61">
                  <c:v>37.922000000000011</c:v>
                </c:pt>
                <c:pt idx="62">
                  <c:v>37.922000000000011</c:v>
                </c:pt>
                <c:pt idx="63">
                  <c:v>37.922000000000011</c:v>
                </c:pt>
                <c:pt idx="64">
                  <c:v>37.922000000000011</c:v>
                </c:pt>
                <c:pt idx="65">
                  <c:v>36.658000000000001</c:v>
                </c:pt>
                <c:pt idx="66">
                  <c:v>32.866</c:v>
                </c:pt>
                <c:pt idx="67">
                  <c:v>31.602</c:v>
                </c:pt>
                <c:pt idx="68">
                  <c:v>31.602</c:v>
                </c:pt>
                <c:pt idx="69">
                  <c:v>31.602</c:v>
                </c:pt>
                <c:pt idx="70">
                  <c:v>31.602</c:v>
                </c:pt>
                <c:pt idx="71">
                  <c:v>31.602</c:v>
                </c:pt>
                <c:pt idx="72">
                  <c:v>31.602</c:v>
                </c:pt>
              </c:numCache>
            </c:numRef>
          </c:yVal>
        </c:ser>
        <c:axId val="303200128"/>
        <c:axId val="303210496"/>
      </c:scatterChart>
      <c:valAx>
        <c:axId val="303200128"/>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303210496"/>
        <c:crosses val="autoZero"/>
        <c:crossBetween val="midCat"/>
        <c:majorUnit val="1"/>
      </c:valAx>
      <c:valAx>
        <c:axId val="30321049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303200128"/>
        <c:crosses val="autoZero"/>
        <c:crossBetween val="midCat"/>
        <c:majorUnit val="10"/>
      </c:valAx>
      <c:spPr>
        <a:solidFill>
          <a:schemeClr val="bg2"/>
        </a:solidFill>
        <a:ln>
          <a:solidFill>
            <a:schemeClr val="tx1"/>
          </a:solidFill>
        </a:ln>
      </c:spPr>
    </c:plotArea>
    <c:legend>
      <c:legendPos val="r"/>
      <c:layout>
        <c:manualLayout>
          <c:xMode val="edge"/>
          <c:yMode val="edge"/>
          <c:x val="0.15101769911504548"/>
          <c:y val="0.56488337143340961"/>
          <c:w val="0.25228613569321534"/>
          <c:h val="0.18219583439166986"/>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26"/>
          <c:h val="0.77074260114039628"/>
        </c:manualLayout>
      </c:layout>
      <c:scatterChart>
        <c:scatterStyle val="smoothMarker"/>
        <c:ser>
          <c:idx val="0"/>
          <c:order val="0"/>
          <c:tx>
            <c:strRef>
              <c:f>Sheet1!$B$1</c:f>
              <c:strCache>
                <c:ptCount val="1"/>
                <c:pt idx="0">
                  <c:v>Cystic Fibrosis (N=341)</c:v>
                </c:pt>
              </c:strCache>
            </c:strRef>
          </c:tx>
          <c:spPr>
            <a:ln w="38100">
              <a:solidFill>
                <a:srgbClr val="66FFFF"/>
              </a:solidFill>
            </a:ln>
          </c:spPr>
          <c:marker>
            <c:symbol val="none"/>
          </c:marker>
          <c:xVal>
            <c:numRef>
              <c:f>Sheet1!$A$2:$A$74</c:f>
              <c:numCache>
                <c:formatCode>General</c:formatCode>
                <c:ptCount val="73"/>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Sheet1!$B$2:$B$74</c:f>
              <c:numCache>
                <c:formatCode>General</c:formatCode>
                <c:ptCount val="73"/>
                <c:pt idx="0">
                  <c:v>100</c:v>
                </c:pt>
                <c:pt idx="1">
                  <c:v>100</c:v>
                </c:pt>
                <c:pt idx="2">
                  <c:v>100</c:v>
                </c:pt>
                <c:pt idx="3">
                  <c:v>99.412999999999997</c:v>
                </c:pt>
                <c:pt idx="4">
                  <c:v>98.823999999999998</c:v>
                </c:pt>
                <c:pt idx="5">
                  <c:v>97.049000000000007</c:v>
                </c:pt>
                <c:pt idx="6">
                  <c:v>93.489000000000004</c:v>
                </c:pt>
                <c:pt idx="7">
                  <c:v>87.23</c:v>
                </c:pt>
                <c:pt idx="8">
                  <c:v>86.021999999999991</c:v>
                </c:pt>
                <c:pt idx="9">
                  <c:v>84.805999999999983</c:v>
                </c:pt>
                <c:pt idx="10">
                  <c:v>84.805999999999983</c:v>
                </c:pt>
                <c:pt idx="11">
                  <c:v>84.805999999999983</c:v>
                </c:pt>
                <c:pt idx="12">
                  <c:v>84.805999999999983</c:v>
                </c:pt>
                <c:pt idx="13">
                  <c:v>84.805999999999983</c:v>
                </c:pt>
                <c:pt idx="14">
                  <c:v>84.805999999999983</c:v>
                </c:pt>
                <c:pt idx="15">
                  <c:v>84.403999999999996</c:v>
                </c:pt>
                <c:pt idx="16">
                  <c:v>82.394999999999996</c:v>
                </c:pt>
                <c:pt idx="17">
                  <c:v>79.983000000000004</c:v>
                </c:pt>
                <c:pt idx="18">
                  <c:v>74.343999999999994</c:v>
                </c:pt>
                <c:pt idx="19">
                  <c:v>69.05</c:v>
                </c:pt>
                <c:pt idx="20">
                  <c:v>67.007000000000005</c:v>
                </c:pt>
                <c:pt idx="21">
                  <c:v>65.763999999999996</c:v>
                </c:pt>
                <c:pt idx="22">
                  <c:v>65.763999999999996</c:v>
                </c:pt>
                <c:pt idx="23">
                  <c:v>65.763999999999996</c:v>
                </c:pt>
                <c:pt idx="24">
                  <c:v>65.763999999999996</c:v>
                </c:pt>
                <c:pt idx="25">
                  <c:v>65.763999999999996</c:v>
                </c:pt>
                <c:pt idx="26">
                  <c:v>65.763999999999996</c:v>
                </c:pt>
                <c:pt idx="27">
                  <c:v>65.763999999999996</c:v>
                </c:pt>
                <c:pt idx="28">
                  <c:v>65.763999999999996</c:v>
                </c:pt>
                <c:pt idx="29">
                  <c:v>64.61999999999999</c:v>
                </c:pt>
                <c:pt idx="30">
                  <c:v>63.476000000000006</c:v>
                </c:pt>
                <c:pt idx="31">
                  <c:v>58.33</c:v>
                </c:pt>
                <c:pt idx="32">
                  <c:v>57.186</c:v>
                </c:pt>
                <c:pt idx="33">
                  <c:v>56.608000000000011</c:v>
                </c:pt>
                <c:pt idx="34">
                  <c:v>56.608000000000011</c:v>
                </c:pt>
                <c:pt idx="35">
                  <c:v>56.608000000000011</c:v>
                </c:pt>
                <c:pt idx="36">
                  <c:v>56.608000000000011</c:v>
                </c:pt>
                <c:pt idx="37">
                  <c:v>56.608000000000011</c:v>
                </c:pt>
                <c:pt idx="38">
                  <c:v>56.608000000000011</c:v>
                </c:pt>
                <c:pt idx="39">
                  <c:v>56.608000000000011</c:v>
                </c:pt>
                <c:pt idx="40">
                  <c:v>55.892000000000003</c:v>
                </c:pt>
                <c:pt idx="41">
                  <c:v>53.742000000000012</c:v>
                </c:pt>
                <c:pt idx="42">
                  <c:v>51.592000000000013</c:v>
                </c:pt>
                <c:pt idx="43">
                  <c:v>50.159000000000006</c:v>
                </c:pt>
                <c:pt idx="44">
                  <c:v>50.159000000000006</c:v>
                </c:pt>
                <c:pt idx="45">
                  <c:v>50.159000000000006</c:v>
                </c:pt>
                <c:pt idx="46">
                  <c:v>50.159000000000006</c:v>
                </c:pt>
                <c:pt idx="47">
                  <c:v>50.159000000000006</c:v>
                </c:pt>
                <c:pt idx="48">
                  <c:v>50.159000000000006</c:v>
                </c:pt>
                <c:pt idx="49">
                  <c:v>50.159000000000006</c:v>
                </c:pt>
                <c:pt idx="50">
                  <c:v>49.176000000000002</c:v>
                </c:pt>
                <c:pt idx="51">
                  <c:v>49.176000000000002</c:v>
                </c:pt>
                <c:pt idx="52">
                  <c:v>49.176000000000002</c:v>
                </c:pt>
                <c:pt idx="53">
                  <c:v>49.176000000000002</c:v>
                </c:pt>
                <c:pt idx="54">
                  <c:v>47.209000000000003</c:v>
                </c:pt>
                <c:pt idx="55">
                  <c:v>43.275000000000013</c:v>
                </c:pt>
                <c:pt idx="56">
                  <c:v>43.275000000000013</c:v>
                </c:pt>
                <c:pt idx="57">
                  <c:v>43.275000000000013</c:v>
                </c:pt>
                <c:pt idx="58">
                  <c:v>43.275000000000013</c:v>
                </c:pt>
                <c:pt idx="59">
                  <c:v>43.275000000000013</c:v>
                </c:pt>
                <c:pt idx="60">
                  <c:v>43.275000000000013</c:v>
                </c:pt>
                <c:pt idx="61">
                  <c:v>43.275000000000013</c:v>
                </c:pt>
                <c:pt idx="62">
                  <c:v>43.275000000000013</c:v>
                </c:pt>
                <c:pt idx="63">
                  <c:v>43.275000000000013</c:v>
                </c:pt>
                <c:pt idx="64">
                  <c:v>43.275000000000013</c:v>
                </c:pt>
                <c:pt idx="65">
                  <c:v>41.963000000000001</c:v>
                </c:pt>
                <c:pt idx="66">
                  <c:v>39.341000000000001</c:v>
                </c:pt>
                <c:pt idx="67">
                  <c:v>38.029000000000003</c:v>
                </c:pt>
                <c:pt idx="68">
                  <c:v>36.718000000000011</c:v>
                </c:pt>
                <c:pt idx="69">
                  <c:v>36.718000000000011</c:v>
                </c:pt>
                <c:pt idx="70">
                  <c:v>36.718000000000011</c:v>
                </c:pt>
                <c:pt idx="71">
                  <c:v>36.718000000000011</c:v>
                </c:pt>
                <c:pt idx="72">
                  <c:v>36.718000000000011</c:v>
                </c:pt>
              </c:numCache>
            </c:numRef>
          </c:yVal>
        </c:ser>
        <c:ser>
          <c:idx val="1"/>
          <c:order val="1"/>
          <c:tx>
            <c:strRef>
              <c:f>Sheet1!$C$1</c:f>
              <c:strCache>
                <c:ptCount val="1"/>
                <c:pt idx="0">
                  <c:v>IPAH  (N=61)</c:v>
                </c:pt>
              </c:strCache>
            </c:strRef>
          </c:tx>
          <c:spPr>
            <a:ln w="41275">
              <a:solidFill>
                <a:srgbClr val="00FF00"/>
              </a:solidFill>
            </a:ln>
          </c:spPr>
          <c:marker>
            <c:symbol val="none"/>
          </c:marker>
          <c:xVal>
            <c:numRef>
              <c:f>Sheet1!$A$2:$A$74</c:f>
              <c:numCache>
                <c:formatCode>General</c:formatCode>
                <c:ptCount val="73"/>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Sheet1!$C$2:$C$74</c:f>
              <c:numCache>
                <c:formatCode>General</c:formatCode>
                <c:ptCount val="73"/>
                <c:pt idx="0">
                  <c:v>100</c:v>
                </c:pt>
                <c:pt idx="1">
                  <c:v>100</c:v>
                </c:pt>
                <c:pt idx="2">
                  <c:v>98.361000000000004</c:v>
                </c:pt>
                <c:pt idx="3">
                  <c:v>98.361000000000004</c:v>
                </c:pt>
                <c:pt idx="4">
                  <c:v>98.361000000000004</c:v>
                </c:pt>
                <c:pt idx="5">
                  <c:v>93.443000000000026</c:v>
                </c:pt>
                <c:pt idx="6">
                  <c:v>93.443000000000026</c:v>
                </c:pt>
                <c:pt idx="7">
                  <c:v>90.164000000000001</c:v>
                </c:pt>
                <c:pt idx="8">
                  <c:v>88.524999999999991</c:v>
                </c:pt>
                <c:pt idx="9">
                  <c:v>88.524999999999991</c:v>
                </c:pt>
                <c:pt idx="10">
                  <c:v>88.524999999999991</c:v>
                </c:pt>
                <c:pt idx="11">
                  <c:v>88.524999999999991</c:v>
                </c:pt>
                <c:pt idx="12">
                  <c:v>88.524999999999991</c:v>
                </c:pt>
                <c:pt idx="13">
                  <c:v>88.524999999999991</c:v>
                </c:pt>
                <c:pt idx="14">
                  <c:v>88.524999999999991</c:v>
                </c:pt>
                <c:pt idx="15">
                  <c:v>88.524999999999991</c:v>
                </c:pt>
                <c:pt idx="16">
                  <c:v>88.524999999999991</c:v>
                </c:pt>
                <c:pt idx="17">
                  <c:v>88.524999999999991</c:v>
                </c:pt>
                <c:pt idx="18">
                  <c:v>88.524999999999991</c:v>
                </c:pt>
                <c:pt idx="19">
                  <c:v>84.308999999999983</c:v>
                </c:pt>
                <c:pt idx="20">
                  <c:v>84.308999999999983</c:v>
                </c:pt>
                <c:pt idx="21">
                  <c:v>84.308999999999983</c:v>
                </c:pt>
                <c:pt idx="22">
                  <c:v>84.308999999999983</c:v>
                </c:pt>
                <c:pt idx="23">
                  <c:v>84.308999999999983</c:v>
                </c:pt>
                <c:pt idx="24">
                  <c:v>84.308999999999983</c:v>
                </c:pt>
                <c:pt idx="25">
                  <c:v>84.308999999999983</c:v>
                </c:pt>
                <c:pt idx="26">
                  <c:v>84.308999999999983</c:v>
                </c:pt>
                <c:pt idx="27">
                  <c:v>84.308999999999983</c:v>
                </c:pt>
                <c:pt idx="28">
                  <c:v>81.900000000000006</c:v>
                </c:pt>
                <c:pt idx="29">
                  <c:v>79.491000000000227</c:v>
                </c:pt>
                <c:pt idx="30">
                  <c:v>74.673999999999978</c:v>
                </c:pt>
                <c:pt idx="31">
                  <c:v>72.265000000000001</c:v>
                </c:pt>
                <c:pt idx="32">
                  <c:v>72.265000000000001</c:v>
                </c:pt>
                <c:pt idx="33">
                  <c:v>72.265000000000001</c:v>
                </c:pt>
                <c:pt idx="34">
                  <c:v>72.265000000000001</c:v>
                </c:pt>
                <c:pt idx="35">
                  <c:v>72.265000000000001</c:v>
                </c:pt>
                <c:pt idx="36">
                  <c:v>72.265000000000001</c:v>
                </c:pt>
                <c:pt idx="37">
                  <c:v>72.265000000000001</c:v>
                </c:pt>
                <c:pt idx="38">
                  <c:v>72.265000000000001</c:v>
                </c:pt>
                <c:pt idx="39">
                  <c:v>72.265000000000001</c:v>
                </c:pt>
                <c:pt idx="40">
                  <c:v>72.265000000000001</c:v>
                </c:pt>
                <c:pt idx="41">
                  <c:v>72.265000000000001</c:v>
                </c:pt>
                <c:pt idx="42">
                  <c:v>72.265000000000001</c:v>
                </c:pt>
                <c:pt idx="43">
                  <c:v>69.486000000000004</c:v>
                </c:pt>
                <c:pt idx="44">
                  <c:v>69.486000000000004</c:v>
                </c:pt>
                <c:pt idx="45">
                  <c:v>66.706000000000003</c:v>
                </c:pt>
                <c:pt idx="46">
                  <c:v>66.706000000000003</c:v>
                </c:pt>
                <c:pt idx="47">
                  <c:v>66.706000000000003</c:v>
                </c:pt>
                <c:pt idx="48">
                  <c:v>66.706000000000003</c:v>
                </c:pt>
                <c:pt idx="49">
                  <c:v>66.706000000000003</c:v>
                </c:pt>
                <c:pt idx="50">
                  <c:v>66.706000000000003</c:v>
                </c:pt>
                <c:pt idx="51">
                  <c:v>66.706000000000003</c:v>
                </c:pt>
                <c:pt idx="52">
                  <c:v>66.706000000000003</c:v>
                </c:pt>
                <c:pt idx="53">
                  <c:v>66.706000000000003</c:v>
                </c:pt>
                <c:pt idx="54">
                  <c:v>63</c:v>
                </c:pt>
                <c:pt idx="55">
                  <c:v>55.125000000000114</c:v>
                </c:pt>
                <c:pt idx="56">
                  <c:v>55.125000000000114</c:v>
                </c:pt>
                <c:pt idx="57">
                  <c:v>55.125000000000114</c:v>
                </c:pt>
                <c:pt idx="58">
                  <c:v>55.125000000000114</c:v>
                </c:pt>
                <c:pt idx="59">
                  <c:v>55.125000000000114</c:v>
                </c:pt>
                <c:pt idx="60">
                  <c:v>55.125000000000114</c:v>
                </c:pt>
              </c:numCache>
            </c:numRef>
          </c:yVal>
        </c:ser>
        <c:axId val="303268992"/>
        <c:axId val="303270912"/>
      </c:scatterChart>
      <c:valAx>
        <c:axId val="303268992"/>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303270912"/>
        <c:crosses val="autoZero"/>
        <c:crossBetween val="midCat"/>
        <c:majorUnit val="1"/>
      </c:valAx>
      <c:valAx>
        <c:axId val="30327091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303268992"/>
        <c:crosses val="autoZero"/>
        <c:crossBetween val="midCat"/>
        <c:majorUnit val="10"/>
      </c:valAx>
      <c:spPr>
        <a:solidFill>
          <a:schemeClr val="bg2"/>
        </a:solidFill>
        <a:ln>
          <a:solidFill>
            <a:schemeClr val="tx1"/>
          </a:solidFill>
        </a:ln>
      </c:spPr>
    </c:plotArea>
    <c:legend>
      <c:legendPos val="r"/>
      <c:layout>
        <c:manualLayout>
          <c:xMode val="edge"/>
          <c:yMode val="edge"/>
          <c:x val="0.15101769911504553"/>
          <c:y val="0.56488337143340961"/>
          <c:w val="0.30833333333333335"/>
          <c:h val="0.18219583439166992"/>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71"/>
          <c:h val="0.77074260114039672"/>
        </c:manualLayout>
      </c:layout>
      <c:scatterChart>
        <c:scatterStyle val="smoothMarker"/>
        <c:ser>
          <c:idx val="0"/>
          <c:order val="0"/>
          <c:tx>
            <c:strRef>
              <c:f>Sheet1!$B$1</c:f>
              <c:strCache>
                <c:ptCount val="1"/>
                <c:pt idx="0">
                  <c:v>Induction (N = 274)</c:v>
                </c:pt>
              </c:strCache>
            </c:strRef>
          </c:tx>
          <c:spPr>
            <a:ln w="38100">
              <a:solidFill>
                <a:srgbClr val="00FF00"/>
              </a:solidFill>
            </a:ln>
          </c:spPr>
          <c:marker>
            <c:symbol val="none"/>
          </c:marker>
          <c:xVal>
            <c:numRef>
              <c:f>Sheet1!$A$2:$A$74</c:f>
              <c:numCache>
                <c:formatCode>General</c:formatCode>
                <c:ptCount val="73"/>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1.0832999999999975</c:v>
                </c:pt>
                <c:pt idx="14">
                  <c:v>1.1667000000000001</c:v>
                </c:pt>
                <c:pt idx="15">
                  <c:v>1.25</c:v>
                </c:pt>
                <c:pt idx="16">
                  <c:v>1.3332999999999975</c:v>
                </c:pt>
                <c:pt idx="17">
                  <c:v>1.4166999999999972</c:v>
                </c:pt>
                <c:pt idx="18">
                  <c:v>1.5</c:v>
                </c:pt>
                <c:pt idx="19">
                  <c:v>1.5832999999999975</c:v>
                </c:pt>
                <c:pt idx="20">
                  <c:v>1.6667000000000001</c:v>
                </c:pt>
                <c:pt idx="21">
                  <c:v>1.75</c:v>
                </c:pt>
                <c:pt idx="22">
                  <c:v>1.8332999999999975</c:v>
                </c:pt>
                <c:pt idx="23">
                  <c:v>1.9167000000000001</c:v>
                </c:pt>
                <c:pt idx="24">
                  <c:v>2</c:v>
                </c:pt>
                <c:pt idx="25">
                  <c:v>2.0832999999999999</c:v>
                </c:pt>
                <c:pt idx="26">
                  <c:v>2.1667000000000001</c:v>
                </c:pt>
                <c:pt idx="27">
                  <c:v>2.25</c:v>
                </c:pt>
                <c:pt idx="28">
                  <c:v>2.3332999999999977</c:v>
                </c:pt>
                <c:pt idx="29">
                  <c:v>2.4166999999999943</c:v>
                </c:pt>
                <c:pt idx="30">
                  <c:v>2.5</c:v>
                </c:pt>
                <c:pt idx="31">
                  <c:v>2.5832999999999999</c:v>
                </c:pt>
                <c:pt idx="32">
                  <c:v>2.6667000000000001</c:v>
                </c:pt>
                <c:pt idx="33">
                  <c:v>2.75</c:v>
                </c:pt>
                <c:pt idx="34">
                  <c:v>2.8332999999999977</c:v>
                </c:pt>
                <c:pt idx="35">
                  <c:v>2.9166999999999943</c:v>
                </c:pt>
                <c:pt idx="36">
                  <c:v>3</c:v>
                </c:pt>
                <c:pt idx="37">
                  <c:v>3.0832999999999999</c:v>
                </c:pt>
                <c:pt idx="38">
                  <c:v>3.1667000000000001</c:v>
                </c:pt>
                <c:pt idx="39">
                  <c:v>3.25</c:v>
                </c:pt>
                <c:pt idx="40">
                  <c:v>3.3332999999999977</c:v>
                </c:pt>
                <c:pt idx="41">
                  <c:v>3.4166999999999943</c:v>
                </c:pt>
                <c:pt idx="42">
                  <c:v>3.5</c:v>
                </c:pt>
                <c:pt idx="43">
                  <c:v>3.5832999999999999</c:v>
                </c:pt>
                <c:pt idx="44">
                  <c:v>3.6667000000000001</c:v>
                </c:pt>
                <c:pt idx="45">
                  <c:v>3.75</c:v>
                </c:pt>
                <c:pt idx="46">
                  <c:v>3.8332999999999977</c:v>
                </c:pt>
                <c:pt idx="47">
                  <c:v>3.9166999999999943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Sheet1!$B$2:$B$74</c:f>
              <c:numCache>
                <c:formatCode>General</c:formatCode>
                <c:ptCount val="73"/>
                <c:pt idx="0">
                  <c:v>100</c:v>
                </c:pt>
                <c:pt idx="1">
                  <c:v>100</c:v>
                </c:pt>
                <c:pt idx="2">
                  <c:v>99.27</c:v>
                </c:pt>
                <c:pt idx="3">
                  <c:v>98.905000000000001</c:v>
                </c:pt>
                <c:pt idx="4">
                  <c:v>98.905000000000001</c:v>
                </c:pt>
                <c:pt idx="5">
                  <c:v>96.703999999999994</c:v>
                </c:pt>
                <c:pt idx="6">
                  <c:v>94.85599999999998</c:v>
                </c:pt>
                <c:pt idx="7">
                  <c:v>87.071999999999989</c:v>
                </c:pt>
                <c:pt idx="8">
                  <c:v>86.697999999999993</c:v>
                </c:pt>
                <c:pt idx="9">
                  <c:v>86.697999999999993</c:v>
                </c:pt>
                <c:pt idx="10">
                  <c:v>86.697999999999993</c:v>
                </c:pt>
                <c:pt idx="11">
                  <c:v>86.697999999999993</c:v>
                </c:pt>
                <c:pt idx="12">
                  <c:v>86.697999999999993</c:v>
                </c:pt>
                <c:pt idx="13">
                  <c:v>86.697999999999993</c:v>
                </c:pt>
                <c:pt idx="14">
                  <c:v>86.697999999999993</c:v>
                </c:pt>
                <c:pt idx="15">
                  <c:v>86.141999999999996</c:v>
                </c:pt>
                <c:pt idx="16">
                  <c:v>84.468000000000004</c:v>
                </c:pt>
                <c:pt idx="17">
                  <c:v>82.79</c:v>
                </c:pt>
                <c:pt idx="18">
                  <c:v>78.873999999999981</c:v>
                </c:pt>
                <c:pt idx="19">
                  <c:v>74.332999999999998</c:v>
                </c:pt>
                <c:pt idx="20">
                  <c:v>74.332999999999998</c:v>
                </c:pt>
                <c:pt idx="21">
                  <c:v>73.179999999999978</c:v>
                </c:pt>
                <c:pt idx="22">
                  <c:v>73.179999999999978</c:v>
                </c:pt>
                <c:pt idx="23">
                  <c:v>73.179999999999978</c:v>
                </c:pt>
                <c:pt idx="24">
                  <c:v>73.179999999999978</c:v>
                </c:pt>
                <c:pt idx="25">
                  <c:v>73.179999999999978</c:v>
                </c:pt>
                <c:pt idx="26">
                  <c:v>73.179999999999978</c:v>
                </c:pt>
                <c:pt idx="27">
                  <c:v>73.179999999999978</c:v>
                </c:pt>
                <c:pt idx="28">
                  <c:v>72.410000000000025</c:v>
                </c:pt>
                <c:pt idx="29">
                  <c:v>70.099000000000004</c:v>
                </c:pt>
                <c:pt idx="30">
                  <c:v>67.787999999999997</c:v>
                </c:pt>
                <c:pt idx="31">
                  <c:v>60.085000000000001</c:v>
                </c:pt>
                <c:pt idx="32">
                  <c:v>59.314999999999998</c:v>
                </c:pt>
                <c:pt idx="33">
                  <c:v>59.314999999999998</c:v>
                </c:pt>
                <c:pt idx="34">
                  <c:v>59.314999999999998</c:v>
                </c:pt>
                <c:pt idx="35">
                  <c:v>59.314999999999998</c:v>
                </c:pt>
                <c:pt idx="36">
                  <c:v>59.314999999999998</c:v>
                </c:pt>
                <c:pt idx="37">
                  <c:v>59.314999999999998</c:v>
                </c:pt>
                <c:pt idx="38">
                  <c:v>59.314999999999998</c:v>
                </c:pt>
                <c:pt idx="39">
                  <c:v>59.314999999999998</c:v>
                </c:pt>
                <c:pt idx="40">
                  <c:v>59.314999999999998</c:v>
                </c:pt>
                <c:pt idx="41">
                  <c:v>58.416000000000004</c:v>
                </c:pt>
                <c:pt idx="42">
                  <c:v>55.720000000000013</c:v>
                </c:pt>
                <c:pt idx="43">
                  <c:v>53.922000000000011</c:v>
                </c:pt>
                <c:pt idx="44">
                  <c:v>53.922000000000011</c:v>
                </c:pt>
                <c:pt idx="45">
                  <c:v>53.922000000000011</c:v>
                </c:pt>
                <c:pt idx="46">
                  <c:v>53.922000000000011</c:v>
                </c:pt>
                <c:pt idx="47">
                  <c:v>53.922000000000011</c:v>
                </c:pt>
                <c:pt idx="48">
                  <c:v>53.922000000000011</c:v>
                </c:pt>
                <c:pt idx="49">
                  <c:v>53.922000000000011</c:v>
                </c:pt>
                <c:pt idx="50">
                  <c:v>53.922000000000011</c:v>
                </c:pt>
                <c:pt idx="51">
                  <c:v>53.922000000000011</c:v>
                </c:pt>
                <c:pt idx="52">
                  <c:v>53.922000000000011</c:v>
                </c:pt>
                <c:pt idx="53">
                  <c:v>52.668000000000013</c:v>
                </c:pt>
                <c:pt idx="54">
                  <c:v>50.160000000000011</c:v>
                </c:pt>
                <c:pt idx="55">
                  <c:v>47.619</c:v>
                </c:pt>
                <c:pt idx="56">
                  <c:v>47.619</c:v>
                </c:pt>
                <c:pt idx="57">
                  <c:v>47.619</c:v>
                </c:pt>
                <c:pt idx="58">
                  <c:v>47.619</c:v>
                </c:pt>
                <c:pt idx="59">
                  <c:v>47.619</c:v>
                </c:pt>
                <c:pt idx="60">
                  <c:v>47.619</c:v>
                </c:pt>
                <c:pt idx="61">
                  <c:v>47.619</c:v>
                </c:pt>
                <c:pt idx="62">
                  <c:v>47.619</c:v>
                </c:pt>
                <c:pt idx="63">
                  <c:v>47.619</c:v>
                </c:pt>
                <c:pt idx="64">
                  <c:v>47.619</c:v>
                </c:pt>
                <c:pt idx="65">
                  <c:v>45.635000000000012</c:v>
                </c:pt>
                <c:pt idx="66">
                  <c:v>43.650999999999996</c:v>
                </c:pt>
                <c:pt idx="67">
                  <c:v>41.667000000000002</c:v>
                </c:pt>
                <c:pt idx="68">
                  <c:v>39.683</c:v>
                </c:pt>
                <c:pt idx="69">
                  <c:v>39.683</c:v>
                </c:pt>
                <c:pt idx="70">
                  <c:v>39.683</c:v>
                </c:pt>
                <c:pt idx="71">
                  <c:v>39.683</c:v>
                </c:pt>
                <c:pt idx="72">
                  <c:v>39.683</c:v>
                </c:pt>
              </c:numCache>
            </c:numRef>
          </c:yVal>
        </c:ser>
        <c:ser>
          <c:idx val="1"/>
          <c:order val="1"/>
          <c:tx>
            <c:strRef>
              <c:f>Sheet1!$C$1</c:f>
              <c:strCache>
                <c:ptCount val="1"/>
                <c:pt idx="0">
                  <c:v>No Induction (N = 339)</c:v>
                </c:pt>
              </c:strCache>
            </c:strRef>
          </c:tx>
          <c:spPr>
            <a:ln w="41275">
              <a:solidFill>
                <a:srgbClr val="9933FF"/>
              </a:solidFill>
            </a:ln>
          </c:spPr>
          <c:marker>
            <c:symbol val="none"/>
          </c:marker>
          <c:xVal>
            <c:numRef>
              <c:f>Sheet1!$A$2:$A$74</c:f>
              <c:numCache>
                <c:formatCode>General</c:formatCode>
                <c:ptCount val="73"/>
                <c:pt idx="0">
                  <c:v>0</c:v>
                </c:pt>
                <c:pt idx="1">
                  <c:v>8.3300000000000041E-2</c:v>
                </c:pt>
                <c:pt idx="2">
                  <c:v>0.16669999999999999</c:v>
                </c:pt>
                <c:pt idx="3">
                  <c:v>0.25</c:v>
                </c:pt>
                <c:pt idx="4">
                  <c:v>0.33330000000000104</c:v>
                </c:pt>
                <c:pt idx="5">
                  <c:v>0.41670000000000001</c:v>
                </c:pt>
                <c:pt idx="6">
                  <c:v>0.5</c:v>
                </c:pt>
                <c:pt idx="7">
                  <c:v>0.58329999999999949</c:v>
                </c:pt>
                <c:pt idx="8">
                  <c:v>0.66670000000000185</c:v>
                </c:pt>
                <c:pt idx="9">
                  <c:v>0.75000000000000133</c:v>
                </c:pt>
                <c:pt idx="10">
                  <c:v>0.83330000000000004</c:v>
                </c:pt>
                <c:pt idx="11">
                  <c:v>0.91670000000000063</c:v>
                </c:pt>
                <c:pt idx="12">
                  <c:v>1</c:v>
                </c:pt>
                <c:pt idx="13">
                  <c:v>1.0832999999999975</c:v>
                </c:pt>
                <c:pt idx="14">
                  <c:v>1.1667000000000001</c:v>
                </c:pt>
                <c:pt idx="15">
                  <c:v>1.25</c:v>
                </c:pt>
                <c:pt idx="16">
                  <c:v>1.3332999999999975</c:v>
                </c:pt>
                <c:pt idx="17">
                  <c:v>1.4166999999999972</c:v>
                </c:pt>
                <c:pt idx="18">
                  <c:v>1.5</c:v>
                </c:pt>
                <c:pt idx="19">
                  <c:v>1.5832999999999975</c:v>
                </c:pt>
                <c:pt idx="20">
                  <c:v>1.6667000000000001</c:v>
                </c:pt>
                <c:pt idx="21">
                  <c:v>1.75</c:v>
                </c:pt>
                <c:pt idx="22">
                  <c:v>1.8332999999999975</c:v>
                </c:pt>
                <c:pt idx="23">
                  <c:v>1.9167000000000001</c:v>
                </c:pt>
                <c:pt idx="24">
                  <c:v>2</c:v>
                </c:pt>
                <c:pt idx="25">
                  <c:v>2.0832999999999999</c:v>
                </c:pt>
                <c:pt idx="26">
                  <c:v>2.1667000000000001</c:v>
                </c:pt>
                <c:pt idx="27">
                  <c:v>2.25</c:v>
                </c:pt>
                <c:pt idx="28">
                  <c:v>2.3332999999999977</c:v>
                </c:pt>
                <c:pt idx="29">
                  <c:v>2.4166999999999943</c:v>
                </c:pt>
                <c:pt idx="30">
                  <c:v>2.5</c:v>
                </c:pt>
                <c:pt idx="31">
                  <c:v>2.5832999999999999</c:v>
                </c:pt>
                <c:pt idx="32">
                  <c:v>2.6667000000000001</c:v>
                </c:pt>
                <c:pt idx="33">
                  <c:v>2.75</c:v>
                </c:pt>
                <c:pt idx="34">
                  <c:v>2.8332999999999977</c:v>
                </c:pt>
                <c:pt idx="35">
                  <c:v>2.9166999999999943</c:v>
                </c:pt>
                <c:pt idx="36">
                  <c:v>3</c:v>
                </c:pt>
                <c:pt idx="37">
                  <c:v>3.0832999999999999</c:v>
                </c:pt>
                <c:pt idx="38">
                  <c:v>3.1667000000000001</c:v>
                </c:pt>
                <c:pt idx="39">
                  <c:v>3.25</c:v>
                </c:pt>
                <c:pt idx="40">
                  <c:v>3.3332999999999977</c:v>
                </c:pt>
                <c:pt idx="41">
                  <c:v>3.4166999999999943</c:v>
                </c:pt>
                <c:pt idx="42">
                  <c:v>3.5</c:v>
                </c:pt>
                <c:pt idx="43">
                  <c:v>3.5832999999999999</c:v>
                </c:pt>
                <c:pt idx="44">
                  <c:v>3.6667000000000001</c:v>
                </c:pt>
                <c:pt idx="45">
                  <c:v>3.75</c:v>
                </c:pt>
                <c:pt idx="46">
                  <c:v>3.8332999999999977</c:v>
                </c:pt>
                <c:pt idx="47">
                  <c:v>3.9166999999999943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Sheet1!$C$2:$C$74</c:f>
              <c:numCache>
                <c:formatCode>General</c:formatCode>
                <c:ptCount val="73"/>
                <c:pt idx="0">
                  <c:v>100</c:v>
                </c:pt>
                <c:pt idx="1">
                  <c:v>100</c:v>
                </c:pt>
                <c:pt idx="2">
                  <c:v>99.705000000000013</c:v>
                </c:pt>
                <c:pt idx="3">
                  <c:v>99.410000000000025</c:v>
                </c:pt>
                <c:pt idx="4">
                  <c:v>98.816999999999993</c:v>
                </c:pt>
                <c:pt idx="5">
                  <c:v>97.027000000000001</c:v>
                </c:pt>
                <c:pt idx="6">
                  <c:v>91.631999999999991</c:v>
                </c:pt>
                <c:pt idx="7">
                  <c:v>87.725999999999999</c:v>
                </c:pt>
                <c:pt idx="8">
                  <c:v>86.515000000000001</c:v>
                </c:pt>
                <c:pt idx="9">
                  <c:v>86.206999999999994</c:v>
                </c:pt>
                <c:pt idx="10">
                  <c:v>86.206999999999994</c:v>
                </c:pt>
                <c:pt idx="11">
                  <c:v>86.206999999999994</c:v>
                </c:pt>
                <c:pt idx="12">
                  <c:v>86.206999999999994</c:v>
                </c:pt>
                <c:pt idx="13">
                  <c:v>86.206999999999994</c:v>
                </c:pt>
                <c:pt idx="14">
                  <c:v>86.206999999999994</c:v>
                </c:pt>
                <c:pt idx="15">
                  <c:v>86.206999999999994</c:v>
                </c:pt>
                <c:pt idx="16">
                  <c:v>85.025999999999982</c:v>
                </c:pt>
                <c:pt idx="17">
                  <c:v>83.845000000000013</c:v>
                </c:pt>
                <c:pt idx="18">
                  <c:v>78.328999999999979</c:v>
                </c:pt>
                <c:pt idx="19">
                  <c:v>72.790000000000006</c:v>
                </c:pt>
                <c:pt idx="20">
                  <c:v>70.417000000000186</c:v>
                </c:pt>
                <c:pt idx="21">
                  <c:v>70.016000000000005</c:v>
                </c:pt>
                <c:pt idx="22">
                  <c:v>69.606999999999999</c:v>
                </c:pt>
                <c:pt idx="23">
                  <c:v>69.606999999999999</c:v>
                </c:pt>
                <c:pt idx="24">
                  <c:v>69.606999999999999</c:v>
                </c:pt>
                <c:pt idx="25">
                  <c:v>69.606999999999999</c:v>
                </c:pt>
                <c:pt idx="26">
                  <c:v>69.606999999999999</c:v>
                </c:pt>
                <c:pt idx="27">
                  <c:v>69.606999999999999</c:v>
                </c:pt>
                <c:pt idx="28">
                  <c:v>69.606999999999999</c:v>
                </c:pt>
                <c:pt idx="29">
                  <c:v>69.099000000000004</c:v>
                </c:pt>
                <c:pt idx="30">
                  <c:v>66.05</c:v>
                </c:pt>
                <c:pt idx="31">
                  <c:v>64.013999999999996</c:v>
                </c:pt>
                <c:pt idx="32">
                  <c:v>62.478000000000002</c:v>
                </c:pt>
                <c:pt idx="33">
                  <c:v>61.961000000000006</c:v>
                </c:pt>
                <c:pt idx="34">
                  <c:v>61.961000000000006</c:v>
                </c:pt>
                <c:pt idx="35">
                  <c:v>61.961000000000006</c:v>
                </c:pt>
                <c:pt idx="36">
                  <c:v>61.961000000000006</c:v>
                </c:pt>
                <c:pt idx="37">
                  <c:v>61.961000000000006</c:v>
                </c:pt>
                <c:pt idx="38">
                  <c:v>61.961000000000006</c:v>
                </c:pt>
                <c:pt idx="39">
                  <c:v>61.961000000000006</c:v>
                </c:pt>
                <c:pt idx="40">
                  <c:v>61.961000000000006</c:v>
                </c:pt>
                <c:pt idx="41">
                  <c:v>59.963000000000001</c:v>
                </c:pt>
                <c:pt idx="42">
                  <c:v>58.63</c:v>
                </c:pt>
                <c:pt idx="43">
                  <c:v>55.291000000000011</c:v>
                </c:pt>
                <c:pt idx="44">
                  <c:v>54.608000000000011</c:v>
                </c:pt>
                <c:pt idx="45">
                  <c:v>53.908000000000001</c:v>
                </c:pt>
                <c:pt idx="46">
                  <c:v>53.908000000000001</c:v>
                </c:pt>
                <c:pt idx="47">
                  <c:v>53.908000000000001</c:v>
                </c:pt>
                <c:pt idx="48">
                  <c:v>53.908000000000001</c:v>
                </c:pt>
                <c:pt idx="49">
                  <c:v>53.908000000000001</c:v>
                </c:pt>
                <c:pt idx="50">
                  <c:v>53.052</c:v>
                </c:pt>
                <c:pt idx="51">
                  <c:v>53.052</c:v>
                </c:pt>
                <c:pt idx="52">
                  <c:v>52.183</c:v>
                </c:pt>
                <c:pt idx="53">
                  <c:v>51.312999999999995</c:v>
                </c:pt>
                <c:pt idx="54">
                  <c:v>49.574000000000005</c:v>
                </c:pt>
                <c:pt idx="55">
                  <c:v>46.095000000000013</c:v>
                </c:pt>
                <c:pt idx="56">
                  <c:v>46.095000000000013</c:v>
                </c:pt>
                <c:pt idx="57">
                  <c:v>46.095000000000013</c:v>
                </c:pt>
                <c:pt idx="58">
                  <c:v>46.095000000000013</c:v>
                </c:pt>
                <c:pt idx="59">
                  <c:v>46.095000000000013</c:v>
                </c:pt>
                <c:pt idx="60">
                  <c:v>46.095000000000013</c:v>
                </c:pt>
                <c:pt idx="61">
                  <c:v>46.095000000000013</c:v>
                </c:pt>
                <c:pt idx="62">
                  <c:v>44.971000000000004</c:v>
                </c:pt>
                <c:pt idx="63">
                  <c:v>44.971000000000004</c:v>
                </c:pt>
                <c:pt idx="64">
                  <c:v>43.846000000000004</c:v>
                </c:pt>
                <c:pt idx="65">
                  <c:v>43.846000000000004</c:v>
                </c:pt>
                <c:pt idx="66">
                  <c:v>39.258000000000003</c:v>
                </c:pt>
                <c:pt idx="67">
                  <c:v>39.258000000000003</c:v>
                </c:pt>
                <c:pt idx="68">
                  <c:v>39.258000000000003</c:v>
                </c:pt>
                <c:pt idx="69">
                  <c:v>39.258000000000003</c:v>
                </c:pt>
                <c:pt idx="70">
                  <c:v>38.103000000000002</c:v>
                </c:pt>
                <c:pt idx="71">
                  <c:v>38.103000000000002</c:v>
                </c:pt>
                <c:pt idx="72">
                  <c:v>38.103000000000002</c:v>
                </c:pt>
              </c:numCache>
            </c:numRef>
          </c:yVal>
        </c:ser>
        <c:axId val="303387008"/>
        <c:axId val="303388928"/>
      </c:scatterChart>
      <c:valAx>
        <c:axId val="303387008"/>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303388928"/>
        <c:crosses val="autoZero"/>
        <c:crossBetween val="midCat"/>
        <c:majorUnit val="1"/>
      </c:valAx>
      <c:valAx>
        <c:axId val="30338892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303387008"/>
        <c:crosses val="autoZero"/>
        <c:crossBetween val="midCat"/>
        <c:majorUnit val="10"/>
      </c:valAx>
      <c:spPr>
        <a:solidFill>
          <a:schemeClr val="bg2"/>
        </a:solidFill>
        <a:ln>
          <a:solidFill>
            <a:schemeClr val="tx1"/>
          </a:solidFill>
        </a:ln>
      </c:spPr>
    </c:plotArea>
    <c:legend>
      <c:legendPos val="r"/>
      <c:layout>
        <c:manualLayout>
          <c:xMode val="edge"/>
          <c:yMode val="edge"/>
          <c:x val="0.15101769911504559"/>
          <c:y val="0.56488337143340961"/>
          <c:w val="0.30833333333333335"/>
          <c:h val="0.18219583439166998"/>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582"/>
          <c:h val="0.77074260114039572"/>
        </c:manualLayout>
      </c:layout>
      <c:scatterChart>
        <c:scatterStyle val="smoothMarker"/>
        <c:ser>
          <c:idx val="0"/>
          <c:order val="0"/>
          <c:tx>
            <c:strRef>
              <c:f>Sheet1!$B$1</c:f>
              <c:strCache>
                <c:ptCount val="1"/>
                <c:pt idx="0">
                  <c:v>Freedom</c:v>
                </c:pt>
              </c:strCache>
            </c:strRef>
          </c:tx>
          <c:spPr>
            <a:ln w="38100">
              <a:solidFill>
                <a:srgbClr val="00FF00"/>
              </a:solidFill>
            </a:ln>
          </c:spPr>
          <c:marker>
            <c:symbol val="none"/>
          </c:marker>
          <c:xVal>
            <c:numRef>
              <c:f>Sheet1!$A$2:$A$98</c:f>
              <c:numCache>
                <c:formatCode>General</c:formatCode>
                <c:ptCount val="97"/>
                <c:pt idx="0">
                  <c:v>0</c:v>
                </c:pt>
                <c:pt idx="1">
                  <c:v>8.3300000000000041E-2</c:v>
                </c:pt>
                <c:pt idx="2">
                  <c:v>0.16669999999999999</c:v>
                </c:pt>
                <c:pt idx="3">
                  <c:v>0.25</c:v>
                </c:pt>
                <c:pt idx="4">
                  <c:v>0.33330000000000154</c:v>
                </c:pt>
                <c:pt idx="5">
                  <c:v>0.41670000000000001</c:v>
                </c:pt>
                <c:pt idx="6">
                  <c:v>0.5</c:v>
                </c:pt>
                <c:pt idx="7">
                  <c:v>0.58329999999999949</c:v>
                </c:pt>
                <c:pt idx="8">
                  <c:v>0.66670000000000273</c:v>
                </c:pt>
                <c:pt idx="9">
                  <c:v>0.75000000000000189</c:v>
                </c:pt>
                <c:pt idx="10">
                  <c:v>0.83330000000000004</c:v>
                </c:pt>
                <c:pt idx="11">
                  <c:v>0.91670000000000063</c:v>
                </c:pt>
                <c:pt idx="12">
                  <c:v>1</c:v>
                </c:pt>
                <c:pt idx="13">
                  <c:v>1.0832999999999964</c:v>
                </c:pt>
                <c:pt idx="14">
                  <c:v>1.1667000000000001</c:v>
                </c:pt>
                <c:pt idx="15">
                  <c:v>1.25</c:v>
                </c:pt>
                <c:pt idx="16">
                  <c:v>1.3332999999999964</c:v>
                </c:pt>
                <c:pt idx="17">
                  <c:v>1.4166999999999956</c:v>
                </c:pt>
                <c:pt idx="18">
                  <c:v>1.5</c:v>
                </c:pt>
                <c:pt idx="19">
                  <c:v>1.5832999999999964</c:v>
                </c:pt>
                <c:pt idx="20">
                  <c:v>1.6667000000000001</c:v>
                </c:pt>
                <c:pt idx="21">
                  <c:v>1.75</c:v>
                </c:pt>
                <c:pt idx="22">
                  <c:v>1.8332999999999964</c:v>
                </c:pt>
                <c:pt idx="23">
                  <c:v>1.9167000000000001</c:v>
                </c:pt>
                <c:pt idx="24">
                  <c:v>2</c:v>
                </c:pt>
                <c:pt idx="25">
                  <c:v>2.0832999999999999</c:v>
                </c:pt>
                <c:pt idx="26">
                  <c:v>2.1667000000000001</c:v>
                </c:pt>
                <c:pt idx="27">
                  <c:v>2.25</c:v>
                </c:pt>
                <c:pt idx="28">
                  <c:v>2.3332999999999977</c:v>
                </c:pt>
                <c:pt idx="29">
                  <c:v>2.4166999999999921</c:v>
                </c:pt>
                <c:pt idx="30">
                  <c:v>2.5</c:v>
                </c:pt>
                <c:pt idx="31">
                  <c:v>2.5832999999999999</c:v>
                </c:pt>
                <c:pt idx="32">
                  <c:v>2.6667000000000001</c:v>
                </c:pt>
                <c:pt idx="33">
                  <c:v>2.75</c:v>
                </c:pt>
                <c:pt idx="34">
                  <c:v>2.8332999999999977</c:v>
                </c:pt>
                <c:pt idx="35">
                  <c:v>2.9166999999999921</c:v>
                </c:pt>
                <c:pt idx="36">
                  <c:v>3</c:v>
                </c:pt>
                <c:pt idx="37">
                  <c:v>3.0832999999999999</c:v>
                </c:pt>
                <c:pt idx="38">
                  <c:v>3.1667000000000001</c:v>
                </c:pt>
                <c:pt idx="39">
                  <c:v>3.25</c:v>
                </c:pt>
                <c:pt idx="40">
                  <c:v>3.3332999999999977</c:v>
                </c:pt>
                <c:pt idx="41">
                  <c:v>3.4166999999999921</c:v>
                </c:pt>
                <c:pt idx="42">
                  <c:v>3.5</c:v>
                </c:pt>
                <c:pt idx="43">
                  <c:v>3.5832999999999999</c:v>
                </c:pt>
                <c:pt idx="44">
                  <c:v>3.6667000000000001</c:v>
                </c:pt>
                <c:pt idx="45">
                  <c:v>3.75</c:v>
                </c:pt>
                <c:pt idx="46">
                  <c:v>3.8332999999999977</c:v>
                </c:pt>
                <c:pt idx="47">
                  <c:v>3.9166999999999921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numCache>
            </c:numRef>
          </c:xVal>
          <c:yVal>
            <c:numRef>
              <c:f>Sheet1!$B$2:$B$98</c:f>
              <c:numCache>
                <c:formatCode>General</c:formatCode>
                <c:ptCount val="97"/>
                <c:pt idx="0">
                  <c:v>100</c:v>
                </c:pt>
                <c:pt idx="1">
                  <c:v>100</c:v>
                </c:pt>
                <c:pt idx="2">
                  <c:v>99.708000000000013</c:v>
                </c:pt>
                <c:pt idx="3">
                  <c:v>99.415000000000006</c:v>
                </c:pt>
                <c:pt idx="4">
                  <c:v>99.121999999999986</c:v>
                </c:pt>
                <c:pt idx="5">
                  <c:v>98.825999999999979</c:v>
                </c:pt>
                <c:pt idx="6">
                  <c:v>98.084999999999994</c:v>
                </c:pt>
                <c:pt idx="7">
                  <c:v>96.893000000000001</c:v>
                </c:pt>
                <c:pt idx="8">
                  <c:v>96.893000000000001</c:v>
                </c:pt>
                <c:pt idx="9">
                  <c:v>96.893000000000001</c:v>
                </c:pt>
                <c:pt idx="10">
                  <c:v>96.893000000000001</c:v>
                </c:pt>
                <c:pt idx="11">
                  <c:v>96.893000000000001</c:v>
                </c:pt>
                <c:pt idx="12">
                  <c:v>96.893000000000001</c:v>
                </c:pt>
                <c:pt idx="13">
                  <c:v>96.893000000000001</c:v>
                </c:pt>
                <c:pt idx="14">
                  <c:v>96.893000000000001</c:v>
                </c:pt>
                <c:pt idx="15">
                  <c:v>96.489000000000004</c:v>
                </c:pt>
                <c:pt idx="16">
                  <c:v>96.489000000000004</c:v>
                </c:pt>
                <c:pt idx="17">
                  <c:v>96.287000000000006</c:v>
                </c:pt>
                <c:pt idx="18">
                  <c:v>96.084999999999994</c:v>
                </c:pt>
                <c:pt idx="19">
                  <c:v>95.271000000000001</c:v>
                </c:pt>
                <c:pt idx="20">
                  <c:v>95.271000000000001</c:v>
                </c:pt>
                <c:pt idx="21">
                  <c:v>95.271000000000001</c:v>
                </c:pt>
                <c:pt idx="22">
                  <c:v>95.271000000000001</c:v>
                </c:pt>
                <c:pt idx="23">
                  <c:v>95.271000000000001</c:v>
                </c:pt>
                <c:pt idx="24">
                  <c:v>95.271000000000001</c:v>
                </c:pt>
                <c:pt idx="25">
                  <c:v>95.271000000000001</c:v>
                </c:pt>
                <c:pt idx="26">
                  <c:v>95.271000000000001</c:v>
                </c:pt>
                <c:pt idx="27">
                  <c:v>95.271000000000001</c:v>
                </c:pt>
                <c:pt idx="28">
                  <c:v>95.271000000000001</c:v>
                </c:pt>
                <c:pt idx="29">
                  <c:v>95.271000000000001</c:v>
                </c:pt>
                <c:pt idx="30">
                  <c:v>94.169999999999987</c:v>
                </c:pt>
                <c:pt idx="31">
                  <c:v>94.169999999999987</c:v>
                </c:pt>
                <c:pt idx="32">
                  <c:v>93.60799999999999</c:v>
                </c:pt>
                <c:pt idx="33">
                  <c:v>93.60799999999999</c:v>
                </c:pt>
                <c:pt idx="34">
                  <c:v>93.60799999999999</c:v>
                </c:pt>
                <c:pt idx="35">
                  <c:v>93.60799999999999</c:v>
                </c:pt>
                <c:pt idx="36">
                  <c:v>93.60799999999999</c:v>
                </c:pt>
                <c:pt idx="37">
                  <c:v>93.60799999999999</c:v>
                </c:pt>
                <c:pt idx="38">
                  <c:v>93.60799999999999</c:v>
                </c:pt>
                <c:pt idx="39">
                  <c:v>93.60799999999999</c:v>
                </c:pt>
                <c:pt idx="40">
                  <c:v>93.60799999999999</c:v>
                </c:pt>
                <c:pt idx="41">
                  <c:v>93.60799999999999</c:v>
                </c:pt>
                <c:pt idx="42">
                  <c:v>92.489000000000004</c:v>
                </c:pt>
                <c:pt idx="43">
                  <c:v>92.106999999999999</c:v>
                </c:pt>
                <c:pt idx="44">
                  <c:v>92.106999999999999</c:v>
                </c:pt>
                <c:pt idx="45">
                  <c:v>92.106999999999999</c:v>
                </c:pt>
                <c:pt idx="46">
                  <c:v>92.106999999999999</c:v>
                </c:pt>
                <c:pt idx="47">
                  <c:v>92.106999999999999</c:v>
                </c:pt>
                <c:pt idx="48">
                  <c:v>92.106999999999999</c:v>
                </c:pt>
                <c:pt idx="49">
                  <c:v>92.106999999999999</c:v>
                </c:pt>
                <c:pt idx="50">
                  <c:v>92.106999999999999</c:v>
                </c:pt>
                <c:pt idx="51">
                  <c:v>92.106999999999999</c:v>
                </c:pt>
                <c:pt idx="52">
                  <c:v>92.106999999999999</c:v>
                </c:pt>
                <c:pt idx="53">
                  <c:v>91.588999999999999</c:v>
                </c:pt>
                <c:pt idx="54">
                  <c:v>90.031000000000006</c:v>
                </c:pt>
                <c:pt idx="55">
                  <c:v>89.504000000000005</c:v>
                </c:pt>
                <c:pt idx="56">
                  <c:v>89.504000000000005</c:v>
                </c:pt>
                <c:pt idx="57">
                  <c:v>89.504000000000005</c:v>
                </c:pt>
                <c:pt idx="58">
                  <c:v>89.504000000000005</c:v>
                </c:pt>
                <c:pt idx="59">
                  <c:v>89.504000000000005</c:v>
                </c:pt>
                <c:pt idx="60">
                  <c:v>89.504000000000005</c:v>
                </c:pt>
                <c:pt idx="61">
                  <c:v>89.504000000000005</c:v>
                </c:pt>
                <c:pt idx="62">
                  <c:v>89.504000000000005</c:v>
                </c:pt>
                <c:pt idx="63">
                  <c:v>89.504000000000005</c:v>
                </c:pt>
                <c:pt idx="64">
                  <c:v>89.504000000000005</c:v>
                </c:pt>
                <c:pt idx="65">
                  <c:v>89.504000000000005</c:v>
                </c:pt>
                <c:pt idx="66">
                  <c:v>88.777000000000001</c:v>
                </c:pt>
                <c:pt idx="67">
                  <c:v>88.777000000000001</c:v>
                </c:pt>
                <c:pt idx="68">
                  <c:v>88.037000000000006</c:v>
                </c:pt>
                <c:pt idx="69">
                  <c:v>88.037000000000006</c:v>
                </c:pt>
                <c:pt idx="70">
                  <c:v>88.037000000000006</c:v>
                </c:pt>
                <c:pt idx="71">
                  <c:v>88.037000000000006</c:v>
                </c:pt>
                <c:pt idx="72">
                  <c:v>88.037000000000006</c:v>
                </c:pt>
                <c:pt idx="73">
                  <c:v>88.037000000000006</c:v>
                </c:pt>
                <c:pt idx="74">
                  <c:v>88.037000000000006</c:v>
                </c:pt>
                <c:pt idx="75">
                  <c:v>87.069000000000003</c:v>
                </c:pt>
                <c:pt idx="76">
                  <c:v>87.069000000000003</c:v>
                </c:pt>
                <c:pt idx="77">
                  <c:v>86.033000000000001</c:v>
                </c:pt>
                <c:pt idx="78">
                  <c:v>84.995999999999995</c:v>
                </c:pt>
                <c:pt idx="79">
                  <c:v>84.995999999999995</c:v>
                </c:pt>
                <c:pt idx="80">
                  <c:v>83.906999999999996</c:v>
                </c:pt>
                <c:pt idx="81">
                  <c:v>83.906999999999996</c:v>
                </c:pt>
                <c:pt idx="82">
                  <c:v>83.906999999999996</c:v>
                </c:pt>
                <c:pt idx="83">
                  <c:v>83.906999999999996</c:v>
                </c:pt>
                <c:pt idx="84">
                  <c:v>83.906999999999996</c:v>
                </c:pt>
                <c:pt idx="85">
                  <c:v>83.906999999999996</c:v>
                </c:pt>
                <c:pt idx="86">
                  <c:v>83.906999999999996</c:v>
                </c:pt>
                <c:pt idx="87">
                  <c:v>83.906999999999996</c:v>
                </c:pt>
                <c:pt idx="88">
                  <c:v>83.906999999999996</c:v>
                </c:pt>
                <c:pt idx="89">
                  <c:v>83.906999999999996</c:v>
                </c:pt>
                <c:pt idx="90">
                  <c:v>83.906999999999996</c:v>
                </c:pt>
                <c:pt idx="91">
                  <c:v>83.906999999999996</c:v>
                </c:pt>
                <c:pt idx="92">
                  <c:v>83.906999999999996</c:v>
                </c:pt>
                <c:pt idx="93">
                  <c:v>83.906999999999996</c:v>
                </c:pt>
                <c:pt idx="94">
                  <c:v>83.906999999999996</c:v>
                </c:pt>
                <c:pt idx="95">
                  <c:v>83.906999999999996</c:v>
                </c:pt>
                <c:pt idx="96">
                  <c:v>83.906999999999996</c:v>
                </c:pt>
              </c:numCache>
            </c:numRef>
          </c:yVal>
        </c:ser>
        <c:axId val="303430272"/>
        <c:axId val="303440640"/>
      </c:scatterChart>
      <c:valAx>
        <c:axId val="303430272"/>
        <c:scaling>
          <c:orientation val="minMax"/>
          <c:max val="8"/>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303440640"/>
        <c:crosses val="autoZero"/>
        <c:crossBetween val="midCat"/>
        <c:majorUnit val="1"/>
      </c:valAx>
      <c:valAx>
        <c:axId val="303440640"/>
        <c:scaling>
          <c:orientation val="minMax"/>
          <c:max val="100"/>
          <c:min val="50"/>
        </c:scaling>
        <c:axPos val="l"/>
        <c:majorGridlines>
          <c:spPr>
            <a:ln>
              <a:prstDash val="sysDash"/>
            </a:ln>
          </c:spPr>
        </c:majorGridlines>
        <c:numFmt formatCode="General" sourceLinked="1"/>
        <c:tickLblPos val="nextTo"/>
        <c:txPr>
          <a:bodyPr/>
          <a:lstStyle/>
          <a:p>
            <a:pPr>
              <a:defRPr sz="1500" b="1"/>
            </a:pPr>
            <a:endParaRPr lang="en-US"/>
          </a:p>
        </c:txPr>
        <c:crossAx val="303430272"/>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2657317724664688"/>
          <c:y val="3.6626238252476614E-2"/>
          <c:w val="0.85720263396279062"/>
          <c:h val="0.68956565913131851"/>
        </c:manualLayout>
      </c:layout>
      <c:barChart>
        <c:barDir val="col"/>
        <c:grouping val="stacked"/>
        <c:ser>
          <c:idx val="0"/>
          <c:order val="0"/>
          <c:tx>
            <c:strRef>
              <c:f>Sheet1!$B$1</c:f>
              <c:strCache>
                <c:ptCount val="1"/>
                <c:pt idx="0">
                  <c:v>Deceased</c:v>
                </c:pt>
              </c:strCache>
            </c:strRef>
          </c:tx>
          <c:spPr>
            <a:gradFill flip="none" rotWithShape="1">
              <a:gsLst>
                <a:gs pos="0">
                  <a:srgbClr val="208C03"/>
                </a:gs>
                <a:gs pos="50000">
                  <a:srgbClr val="20F703"/>
                </a:gs>
                <a:gs pos="100000">
                  <a:srgbClr val="208C03"/>
                </a:gs>
              </a:gsLst>
              <a:lin ang="10800000" scaled="1"/>
              <a:tileRect/>
            </a:gradFill>
          </c:spPr>
          <c:cat>
            <c:strRef>
              <c:f>Sheet1!$A$2:$A$8</c:f>
              <c:strCache>
                <c:ptCount val="7"/>
                <c:pt idx="0">
                  <c:v>0-5 years</c:v>
                </c:pt>
                <c:pt idx="1">
                  <c:v>6-11 years</c:v>
                </c:pt>
                <c:pt idx="2">
                  <c:v>12-17 years</c:v>
                </c:pt>
                <c:pt idx="3">
                  <c:v> </c:v>
                </c:pt>
                <c:pt idx="4">
                  <c:v>0-5 years</c:v>
                </c:pt>
                <c:pt idx="5">
                  <c:v>6-11 years</c:v>
                </c:pt>
                <c:pt idx="6">
                  <c:v>12-17 years</c:v>
                </c:pt>
              </c:strCache>
            </c:strRef>
          </c:cat>
          <c:val>
            <c:numRef>
              <c:f>Sheet1!$B$2:$B$8</c:f>
              <c:numCache>
                <c:formatCode>General</c:formatCode>
                <c:ptCount val="7"/>
                <c:pt idx="0">
                  <c:v>96</c:v>
                </c:pt>
                <c:pt idx="1">
                  <c:v>124</c:v>
                </c:pt>
                <c:pt idx="2">
                  <c:v>333</c:v>
                </c:pt>
                <c:pt idx="4">
                  <c:v>123</c:v>
                </c:pt>
                <c:pt idx="5">
                  <c:v>191</c:v>
                </c:pt>
                <c:pt idx="6">
                  <c:v>793</c:v>
                </c:pt>
              </c:numCache>
            </c:numRef>
          </c:val>
        </c:ser>
        <c:ser>
          <c:idx val="1"/>
          <c:order val="1"/>
          <c:tx>
            <c:strRef>
              <c:f>Sheet1!$C$1</c:f>
              <c:strCache>
                <c:ptCount val="1"/>
                <c:pt idx="0">
                  <c:v>Living</c:v>
                </c:pt>
              </c:strCache>
            </c:strRef>
          </c:tx>
          <c:spPr>
            <a:gradFill flip="none" rotWithShape="1">
              <a:gsLst>
                <a:gs pos="0">
                  <a:srgbClr val="7030A0"/>
                </a:gs>
                <a:gs pos="50000">
                  <a:srgbClr val="CC66FF"/>
                </a:gs>
                <a:gs pos="100000">
                  <a:srgbClr val="7030A0"/>
                </a:gs>
              </a:gsLst>
              <a:lin ang="10800000" scaled="1"/>
              <a:tileRect/>
            </a:gradFill>
          </c:spPr>
          <c:cat>
            <c:strRef>
              <c:f>Sheet1!$A$2:$A$8</c:f>
              <c:strCache>
                <c:ptCount val="7"/>
                <c:pt idx="0">
                  <c:v>0-5 years</c:v>
                </c:pt>
                <c:pt idx="1">
                  <c:v>6-11 years</c:v>
                </c:pt>
                <c:pt idx="2">
                  <c:v>12-17 years</c:v>
                </c:pt>
                <c:pt idx="3">
                  <c:v> </c:v>
                </c:pt>
                <c:pt idx="4">
                  <c:v>0-5 years</c:v>
                </c:pt>
                <c:pt idx="5">
                  <c:v>6-11 years</c:v>
                </c:pt>
                <c:pt idx="6">
                  <c:v>12-17 years</c:v>
                </c:pt>
              </c:strCache>
            </c:strRef>
          </c:cat>
          <c:val>
            <c:numRef>
              <c:f>Sheet1!$C$2:$C$8</c:f>
              <c:numCache>
                <c:formatCode>General</c:formatCode>
                <c:ptCount val="7"/>
                <c:pt idx="0">
                  <c:v>2</c:v>
                </c:pt>
                <c:pt idx="1">
                  <c:v>12</c:v>
                </c:pt>
                <c:pt idx="2">
                  <c:v>35</c:v>
                </c:pt>
                <c:pt idx="4">
                  <c:v>0</c:v>
                </c:pt>
                <c:pt idx="5">
                  <c:v>16</c:v>
                </c:pt>
                <c:pt idx="6">
                  <c:v>45</c:v>
                </c:pt>
              </c:numCache>
            </c:numRef>
          </c:val>
        </c:ser>
        <c:gapWidth val="35"/>
        <c:overlap val="100"/>
        <c:axId val="200512256"/>
        <c:axId val="200514560"/>
      </c:barChart>
      <c:catAx>
        <c:axId val="200512256"/>
        <c:scaling>
          <c:orientation val="minMax"/>
        </c:scaling>
        <c:axPos val="b"/>
        <c:title>
          <c:tx>
            <c:rich>
              <a:bodyPr/>
              <a:lstStyle/>
              <a:p>
                <a:pPr>
                  <a:defRPr sz="1700"/>
                </a:pPr>
                <a:r>
                  <a:rPr lang="en-US" sz="1700" dirty="0" smtClean="0"/>
                  <a:t>Recipient Age (Years)</a:t>
                </a:r>
                <a:endParaRPr lang="en-US" sz="1700" dirty="0"/>
              </a:p>
            </c:rich>
          </c:tx>
          <c:layout>
            <c:manualLayout>
              <c:xMode val="edge"/>
              <c:yMode val="edge"/>
              <c:x val="0.40739797458946514"/>
              <c:y val="0.90134408602150562"/>
            </c:manualLayout>
          </c:layout>
        </c:title>
        <c:numFmt formatCode="General" sourceLinked="1"/>
        <c:tickLblPos val="nextTo"/>
        <c:txPr>
          <a:bodyPr rot="0"/>
          <a:lstStyle/>
          <a:p>
            <a:pPr>
              <a:defRPr sz="1500" b="1"/>
            </a:pPr>
            <a:endParaRPr lang="en-US"/>
          </a:p>
        </c:txPr>
        <c:crossAx val="200514560"/>
        <c:crosses val="autoZero"/>
        <c:auto val="1"/>
        <c:lblAlgn val="ctr"/>
        <c:lblOffset val="100"/>
        <c:tickLblSkip val="1"/>
      </c:catAx>
      <c:valAx>
        <c:axId val="200514560"/>
        <c:scaling>
          <c:orientation val="minMax"/>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0" sourceLinked="0"/>
        <c:tickLblPos val="nextTo"/>
        <c:txPr>
          <a:bodyPr/>
          <a:lstStyle/>
          <a:p>
            <a:pPr>
              <a:defRPr sz="1500" b="1"/>
            </a:pPr>
            <a:endParaRPr lang="en-US"/>
          </a:p>
        </c:txPr>
        <c:crossAx val="200512256"/>
        <c:crosses val="autoZero"/>
        <c:crossBetween val="between"/>
      </c:valAx>
      <c:spPr>
        <a:solidFill>
          <a:schemeClr val="bg2"/>
        </a:solidFill>
        <a:ln>
          <a:solidFill>
            <a:schemeClr val="tx1"/>
          </a:solidFill>
        </a:ln>
      </c:spPr>
    </c:plotArea>
    <c:legend>
      <c:legendPos val="l"/>
      <c:layout>
        <c:manualLayout>
          <c:xMode val="edge"/>
          <c:yMode val="edge"/>
          <c:x val="0.15929203539823397"/>
          <c:y val="0.10552953907077404"/>
          <c:w val="0.13440108703226636"/>
          <c:h val="0.1321186167518533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userShapes r:id="rId2"/>
</c:chartSpace>
</file>

<file path=ppt/charts/chart4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26"/>
          <c:h val="0.77074260114039628"/>
        </c:manualLayout>
      </c:layout>
      <c:scatterChart>
        <c:scatterStyle val="smoothMarker"/>
        <c:ser>
          <c:idx val="0"/>
          <c:order val="0"/>
          <c:tx>
            <c:strRef>
              <c:f>Sheet1!$B$1</c:f>
              <c:strCache>
                <c:ptCount val="1"/>
                <c:pt idx="0">
                  <c:v>All malignancy</c:v>
                </c:pt>
              </c:strCache>
            </c:strRef>
          </c:tx>
          <c:spPr>
            <a:ln w="38100">
              <a:solidFill>
                <a:srgbClr val="FF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0.33330000000000065</c:v>
                </c:pt>
                <c:pt idx="5">
                  <c:v>0.41670000000000001</c:v>
                </c:pt>
                <c:pt idx="6">
                  <c:v>0.5</c:v>
                </c:pt>
                <c:pt idx="7">
                  <c:v>0.58329999999999949</c:v>
                </c:pt>
                <c:pt idx="8">
                  <c:v>0.66670000000000118</c:v>
                </c:pt>
                <c:pt idx="9">
                  <c:v>0.75000000000000089</c:v>
                </c:pt>
                <c:pt idx="10">
                  <c:v>0.83330000000000004</c:v>
                </c:pt>
                <c:pt idx="11">
                  <c:v>0.91670000000000063</c:v>
                </c:pt>
                <c:pt idx="12">
                  <c:v>1</c:v>
                </c:pt>
                <c:pt idx="13">
                  <c:v>1.0832999999999984</c:v>
                </c:pt>
                <c:pt idx="14">
                  <c:v>1.1667000000000001</c:v>
                </c:pt>
                <c:pt idx="15">
                  <c:v>1.25</c:v>
                </c:pt>
                <c:pt idx="16">
                  <c:v>1.3332999999999984</c:v>
                </c:pt>
                <c:pt idx="17">
                  <c:v>1.4166999999999983</c:v>
                </c:pt>
                <c:pt idx="18">
                  <c:v>1.5</c:v>
                </c:pt>
                <c:pt idx="19">
                  <c:v>1.5832999999999984</c:v>
                </c:pt>
                <c:pt idx="20">
                  <c:v>1.6667000000000001</c:v>
                </c:pt>
                <c:pt idx="21">
                  <c:v>1.75</c:v>
                </c:pt>
                <c:pt idx="22">
                  <c:v>1.8332999999999984</c:v>
                </c:pt>
                <c:pt idx="23">
                  <c:v>1.9167000000000001</c:v>
                </c:pt>
                <c:pt idx="24">
                  <c:v>2</c:v>
                </c:pt>
                <c:pt idx="25">
                  <c:v>2.0832999999999999</c:v>
                </c:pt>
                <c:pt idx="26">
                  <c:v>2.1667000000000001</c:v>
                </c:pt>
                <c:pt idx="27">
                  <c:v>2.25</c:v>
                </c:pt>
                <c:pt idx="28">
                  <c:v>2.3332999999999977</c:v>
                </c:pt>
                <c:pt idx="29">
                  <c:v>2.4166999999999965</c:v>
                </c:pt>
                <c:pt idx="30">
                  <c:v>2.5</c:v>
                </c:pt>
                <c:pt idx="31">
                  <c:v>2.5832999999999999</c:v>
                </c:pt>
                <c:pt idx="32">
                  <c:v>2.6667000000000001</c:v>
                </c:pt>
                <c:pt idx="33">
                  <c:v>2.75</c:v>
                </c:pt>
                <c:pt idx="34">
                  <c:v>2.8332999999999977</c:v>
                </c:pt>
                <c:pt idx="35">
                  <c:v>2.9166999999999965</c:v>
                </c:pt>
                <c:pt idx="36">
                  <c:v>3</c:v>
                </c:pt>
                <c:pt idx="37">
                  <c:v>3.0832999999999999</c:v>
                </c:pt>
                <c:pt idx="38">
                  <c:v>3.1667000000000001</c:v>
                </c:pt>
                <c:pt idx="39">
                  <c:v>3.25</c:v>
                </c:pt>
                <c:pt idx="40">
                  <c:v>3.3332999999999977</c:v>
                </c:pt>
                <c:pt idx="41">
                  <c:v>3.4166999999999965</c:v>
                </c:pt>
                <c:pt idx="42">
                  <c:v>3.5</c:v>
                </c:pt>
                <c:pt idx="43">
                  <c:v>3.5832999999999999</c:v>
                </c:pt>
                <c:pt idx="44">
                  <c:v>3.6667000000000001</c:v>
                </c:pt>
                <c:pt idx="45">
                  <c:v>3.75</c:v>
                </c:pt>
                <c:pt idx="46">
                  <c:v>3.8332999999999977</c:v>
                </c:pt>
                <c:pt idx="47">
                  <c:v>3.9166999999999965</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99.681999999999988</c:v>
                </c:pt>
                <c:pt idx="3">
                  <c:v>99.364999999999995</c:v>
                </c:pt>
                <c:pt idx="4">
                  <c:v>99.046000000000006</c:v>
                </c:pt>
                <c:pt idx="5">
                  <c:v>98.724000000000004</c:v>
                </c:pt>
                <c:pt idx="6">
                  <c:v>96.771999999999991</c:v>
                </c:pt>
                <c:pt idx="7">
                  <c:v>94</c:v>
                </c:pt>
                <c:pt idx="8">
                  <c:v>93.667999999999992</c:v>
                </c:pt>
                <c:pt idx="9">
                  <c:v>93.501000000000005</c:v>
                </c:pt>
                <c:pt idx="10">
                  <c:v>93.501000000000005</c:v>
                </c:pt>
                <c:pt idx="11">
                  <c:v>93.501000000000005</c:v>
                </c:pt>
                <c:pt idx="12">
                  <c:v>93.501000000000005</c:v>
                </c:pt>
                <c:pt idx="13">
                  <c:v>93.501000000000005</c:v>
                </c:pt>
                <c:pt idx="14">
                  <c:v>93.501000000000005</c:v>
                </c:pt>
                <c:pt idx="15">
                  <c:v>93.501000000000005</c:v>
                </c:pt>
                <c:pt idx="16">
                  <c:v>93.501000000000005</c:v>
                </c:pt>
                <c:pt idx="17">
                  <c:v>93.28</c:v>
                </c:pt>
                <c:pt idx="18">
                  <c:v>93.28</c:v>
                </c:pt>
                <c:pt idx="19">
                  <c:v>92.835999999999999</c:v>
                </c:pt>
                <c:pt idx="20">
                  <c:v>92.611000000000004</c:v>
                </c:pt>
                <c:pt idx="21">
                  <c:v>92.381</c:v>
                </c:pt>
                <c:pt idx="22">
                  <c:v>92.381</c:v>
                </c:pt>
                <c:pt idx="23">
                  <c:v>92.381</c:v>
                </c:pt>
                <c:pt idx="24">
                  <c:v>92.381</c:v>
                </c:pt>
                <c:pt idx="25">
                  <c:v>92.381</c:v>
                </c:pt>
                <c:pt idx="26">
                  <c:v>92.381</c:v>
                </c:pt>
                <c:pt idx="27">
                  <c:v>92.087000000000003</c:v>
                </c:pt>
                <c:pt idx="28">
                  <c:v>92.087000000000003</c:v>
                </c:pt>
                <c:pt idx="29">
                  <c:v>92.087000000000003</c:v>
                </c:pt>
                <c:pt idx="30">
                  <c:v>91.192999999999998</c:v>
                </c:pt>
                <c:pt idx="31">
                  <c:v>90.891999999999996</c:v>
                </c:pt>
                <c:pt idx="32">
                  <c:v>90.891999999999996</c:v>
                </c:pt>
                <c:pt idx="33">
                  <c:v>90.891999999999996</c:v>
                </c:pt>
                <c:pt idx="34">
                  <c:v>90.891999999999996</c:v>
                </c:pt>
                <c:pt idx="35">
                  <c:v>90.891999999999996</c:v>
                </c:pt>
                <c:pt idx="36">
                  <c:v>90.891999999999996</c:v>
                </c:pt>
                <c:pt idx="37">
                  <c:v>90.891999999999996</c:v>
                </c:pt>
                <c:pt idx="38">
                  <c:v>90.501999999999995</c:v>
                </c:pt>
                <c:pt idx="39">
                  <c:v>90.501999999999995</c:v>
                </c:pt>
                <c:pt idx="40">
                  <c:v>90.10499999999999</c:v>
                </c:pt>
                <c:pt idx="41">
                  <c:v>89.706000000000003</c:v>
                </c:pt>
                <c:pt idx="42">
                  <c:v>89.706000000000003</c:v>
                </c:pt>
                <c:pt idx="43">
                  <c:v>89.304000000000002</c:v>
                </c:pt>
                <c:pt idx="44">
                  <c:v>89.304000000000002</c:v>
                </c:pt>
                <c:pt idx="45">
                  <c:v>89.304000000000002</c:v>
                </c:pt>
                <c:pt idx="46">
                  <c:v>89.304000000000002</c:v>
                </c:pt>
                <c:pt idx="47">
                  <c:v>89.304000000000002</c:v>
                </c:pt>
                <c:pt idx="48">
                  <c:v>89.304000000000002</c:v>
                </c:pt>
                <c:pt idx="49">
                  <c:v>89.304000000000002</c:v>
                </c:pt>
                <c:pt idx="50">
                  <c:v>89.304000000000002</c:v>
                </c:pt>
                <c:pt idx="51">
                  <c:v>89.304000000000002</c:v>
                </c:pt>
                <c:pt idx="52">
                  <c:v>88.227999999999994</c:v>
                </c:pt>
                <c:pt idx="53">
                  <c:v>88.227999999999994</c:v>
                </c:pt>
                <c:pt idx="54">
                  <c:v>88.227999999999994</c:v>
                </c:pt>
                <c:pt idx="55">
                  <c:v>87.675999999999988</c:v>
                </c:pt>
                <c:pt idx="56">
                  <c:v>87.106999999999999</c:v>
                </c:pt>
                <c:pt idx="57">
                  <c:v>87.106999999999999</c:v>
                </c:pt>
                <c:pt idx="58">
                  <c:v>87.106999999999999</c:v>
                </c:pt>
                <c:pt idx="59">
                  <c:v>87.106999999999999</c:v>
                </c:pt>
                <c:pt idx="60">
                  <c:v>87.106999999999999</c:v>
                </c:pt>
                <c:pt idx="61">
                  <c:v>87.106999999999999</c:v>
                </c:pt>
                <c:pt idx="62">
                  <c:v>87.106999999999999</c:v>
                </c:pt>
                <c:pt idx="63">
                  <c:v>87.106999999999999</c:v>
                </c:pt>
                <c:pt idx="64">
                  <c:v>87.106999999999999</c:v>
                </c:pt>
                <c:pt idx="65">
                  <c:v>85.578999999999979</c:v>
                </c:pt>
                <c:pt idx="66">
                  <c:v>85.578999999999979</c:v>
                </c:pt>
                <c:pt idx="67">
                  <c:v>85.578999999999979</c:v>
                </c:pt>
                <c:pt idx="68">
                  <c:v>85.578999999999979</c:v>
                </c:pt>
                <c:pt idx="69">
                  <c:v>85.578999999999979</c:v>
                </c:pt>
                <c:pt idx="70">
                  <c:v>85.578999999999979</c:v>
                </c:pt>
                <c:pt idx="71">
                  <c:v>85.578999999999979</c:v>
                </c:pt>
                <c:pt idx="72">
                  <c:v>85.578999999999979</c:v>
                </c:pt>
                <c:pt idx="73">
                  <c:v>85.578999999999979</c:v>
                </c:pt>
                <c:pt idx="74">
                  <c:v>85.578999999999979</c:v>
                </c:pt>
                <c:pt idx="75">
                  <c:v>85.578999999999979</c:v>
                </c:pt>
                <c:pt idx="76">
                  <c:v>85.578999999999979</c:v>
                </c:pt>
                <c:pt idx="77">
                  <c:v>85.578999999999979</c:v>
                </c:pt>
                <c:pt idx="78">
                  <c:v>85.578999999999979</c:v>
                </c:pt>
                <c:pt idx="79">
                  <c:v>85.578999999999979</c:v>
                </c:pt>
                <c:pt idx="80">
                  <c:v>85.578999999999979</c:v>
                </c:pt>
                <c:pt idx="81">
                  <c:v>85.578999999999979</c:v>
                </c:pt>
                <c:pt idx="82">
                  <c:v>85.578999999999979</c:v>
                </c:pt>
                <c:pt idx="83">
                  <c:v>85.578999999999979</c:v>
                </c:pt>
                <c:pt idx="84">
                  <c:v>85.578999999999979</c:v>
                </c:pt>
                <c:pt idx="85">
                  <c:v>85.578999999999979</c:v>
                </c:pt>
                <c:pt idx="86">
                  <c:v>85.578999999999979</c:v>
                </c:pt>
                <c:pt idx="87">
                  <c:v>85.578999999999979</c:v>
                </c:pt>
                <c:pt idx="88">
                  <c:v>85.578999999999979</c:v>
                </c:pt>
                <c:pt idx="89">
                  <c:v>81.438000000000002</c:v>
                </c:pt>
                <c:pt idx="90">
                  <c:v>80.057999999999993</c:v>
                </c:pt>
                <c:pt idx="91">
                  <c:v>78.676999999999978</c:v>
                </c:pt>
                <c:pt idx="92">
                  <c:v>78.676999999999978</c:v>
                </c:pt>
                <c:pt idx="93">
                  <c:v>78.676999999999978</c:v>
                </c:pt>
                <c:pt idx="94">
                  <c:v>78.676999999999978</c:v>
                </c:pt>
                <c:pt idx="95">
                  <c:v>78.676999999999978</c:v>
                </c:pt>
                <c:pt idx="96">
                  <c:v>78.676999999999978</c:v>
                </c:pt>
                <c:pt idx="97">
                  <c:v>78.676999999999978</c:v>
                </c:pt>
                <c:pt idx="98">
                  <c:v>78.676999999999978</c:v>
                </c:pt>
                <c:pt idx="99">
                  <c:v>78.676999999999978</c:v>
                </c:pt>
                <c:pt idx="100">
                  <c:v>78.676999999999978</c:v>
                </c:pt>
                <c:pt idx="101">
                  <c:v>78.676999999999978</c:v>
                </c:pt>
                <c:pt idx="102">
                  <c:v>78.676999999999978</c:v>
                </c:pt>
                <c:pt idx="103">
                  <c:v>78.676999999999978</c:v>
                </c:pt>
                <c:pt idx="104">
                  <c:v>78.676999999999978</c:v>
                </c:pt>
                <c:pt idx="105">
                  <c:v>78.676999999999978</c:v>
                </c:pt>
                <c:pt idx="106">
                  <c:v>78.676999999999978</c:v>
                </c:pt>
                <c:pt idx="107">
                  <c:v>78.676999999999978</c:v>
                </c:pt>
                <c:pt idx="108">
                  <c:v>78.676999999999978</c:v>
                </c:pt>
                <c:pt idx="109">
                  <c:v>78.676999999999978</c:v>
                </c:pt>
                <c:pt idx="110">
                  <c:v>78.676999999999978</c:v>
                </c:pt>
                <c:pt idx="111">
                  <c:v>78.676999999999978</c:v>
                </c:pt>
                <c:pt idx="112">
                  <c:v>78.676999999999978</c:v>
                </c:pt>
                <c:pt idx="113">
                  <c:v>78.676999999999978</c:v>
                </c:pt>
                <c:pt idx="114">
                  <c:v>78.676999999999978</c:v>
                </c:pt>
                <c:pt idx="115">
                  <c:v>78.676999999999978</c:v>
                </c:pt>
                <c:pt idx="116">
                  <c:v>78.676999999999978</c:v>
                </c:pt>
                <c:pt idx="117">
                  <c:v>78.676999999999978</c:v>
                </c:pt>
                <c:pt idx="118">
                  <c:v>78.676999999999978</c:v>
                </c:pt>
                <c:pt idx="119">
                  <c:v>78.676999999999978</c:v>
                </c:pt>
                <c:pt idx="120">
                  <c:v>78.676999999999978</c:v>
                </c:pt>
              </c:numCache>
            </c:numRef>
          </c:yVal>
        </c:ser>
        <c:ser>
          <c:idx val="1"/>
          <c:order val="1"/>
          <c:tx>
            <c:strRef>
              <c:f>Sheet1!$C$1</c:f>
              <c:strCache>
                <c:ptCount val="1"/>
                <c:pt idx="0">
                  <c:v>Lymphoma</c:v>
                </c:pt>
              </c:strCache>
            </c:strRef>
          </c:tx>
          <c:spPr>
            <a:ln w="38100">
              <a:solidFill>
                <a:srgbClr val="FF00FF"/>
              </a:solidFill>
              <a:prstDash val="solid"/>
            </a:ln>
          </c:spPr>
          <c:marker>
            <c:symbol val="none"/>
          </c:marker>
          <c:xVal>
            <c:numRef>
              <c:f>Sheet1!$A$2:$A$122</c:f>
              <c:numCache>
                <c:formatCode>General</c:formatCode>
                <c:ptCount val="121"/>
                <c:pt idx="0">
                  <c:v>0</c:v>
                </c:pt>
                <c:pt idx="1">
                  <c:v>8.3300000000000041E-2</c:v>
                </c:pt>
                <c:pt idx="2">
                  <c:v>0.16669999999999999</c:v>
                </c:pt>
                <c:pt idx="3">
                  <c:v>0.25</c:v>
                </c:pt>
                <c:pt idx="4">
                  <c:v>0.33330000000000065</c:v>
                </c:pt>
                <c:pt idx="5">
                  <c:v>0.41670000000000001</c:v>
                </c:pt>
                <c:pt idx="6">
                  <c:v>0.5</c:v>
                </c:pt>
                <c:pt idx="7">
                  <c:v>0.58329999999999949</c:v>
                </c:pt>
                <c:pt idx="8">
                  <c:v>0.66670000000000118</c:v>
                </c:pt>
                <c:pt idx="9">
                  <c:v>0.75000000000000089</c:v>
                </c:pt>
                <c:pt idx="10">
                  <c:v>0.83330000000000004</c:v>
                </c:pt>
                <c:pt idx="11">
                  <c:v>0.91670000000000063</c:v>
                </c:pt>
                <c:pt idx="12">
                  <c:v>1</c:v>
                </c:pt>
                <c:pt idx="13">
                  <c:v>1.0832999999999984</c:v>
                </c:pt>
                <c:pt idx="14">
                  <c:v>1.1667000000000001</c:v>
                </c:pt>
                <c:pt idx="15">
                  <c:v>1.25</c:v>
                </c:pt>
                <c:pt idx="16">
                  <c:v>1.3332999999999984</c:v>
                </c:pt>
                <c:pt idx="17">
                  <c:v>1.4166999999999983</c:v>
                </c:pt>
                <c:pt idx="18">
                  <c:v>1.5</c:v>
                </c:pt>
                <c:pt idx="19">
                  <c:v>1.5832999999999984</c:v>
                </c:pt>
                <c:pt idx="20">
                  <c:v>1.6667000000000001</c:v>
                </c:pt>
                <c:pt idx="21">
                  <c:v>1.75</c:v>
                </c:pt>
                <c:pt idx="22">
                  <c:v>1.8332999999999984</c:v>
                </c:pt>
                <c:pt idx="23">
                  <c:v>1.9167000000000001</c:v>
                </c:pt>
                <c:pt idx="24">
                  <c:v>2</c:v>
                </c:pt>
                <c:pt idx="25">
                  <c:v>2.0832999999999999</c:v>
                </c:pt>
                <c:pt idx="26">
                  <c:v>2.1667000000000001</c:v>
                </c:pt>
                <c:pt idx="27">
                  <c:v>2.25</c:v>
                </c:pt>
                <c:pt idx="28">
                  <c:v>2.3332999999999977</c:v>
                </c:pt>
                <c:pt idx="29">
                  <c:v>2.4166999999999965</c:v>
                </c:pt>
                <c:pt idx="30">
                  <c:v>2.5</c:v>
                </c:pt>
                <c:pt idx="31">
                  <c:v>2.5832999999999999</c:v>
                </c:pt>
                <c:pt idx="32">
                  <c:v>2.6667000000000001</c:v>
                </c:pt>
                <c:pt idx="33">
                  <c:v>2.75</c:v>
                </c:pt>
                <c:pt idx="34">
                  <c:v>2.8332999999999977</c:v>
                </c:pt>
                <c:pt idx="35">
                  <c:v>2.9166999999999965</c:v>
                </c:pt>
                <c:pt idx="36">
                  <c:v>3</c:v>
                </c:pt>
                <c:pt idx="37">
                  <c:v>3.0832999999999999</c:v>
                </c:pt>
                <c:pt idx="38">
                  <c:v>3.1667000000000001</c:v>
                </c:pt>
                <c:pt idx="39">
                  <c:v>3.25</c:v>
                </c:pt>
                <c:pt idx="40">
                  <c:v>3.3332999999999977</c:v>
                </c:pt>
                <c:pt idx="41">
                  <c:v>3.4166999999999965</c:v>
                </c:pt>
                <c:pt idx="42">
                  <c:v>3.5</c:v>
                </c:pt>
                <c:pt idx="43">
                  <c:v>3.5832999999999999</c:v>
                </c:pt>
                <c:pt idx="44">
                  <c:v>3.6667000000000001</c:v>
                </c:pt>
                <c:pt idx="45">
                  <c:v>3.75</c:v>
                </c:pt>
                <c:pt idx="46">
                  <c:v>3.8332999999999977</c:v>
                </c:pt>
                <c:pt idx="47">
                  <c:v>3.9166999999999965</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99.680999999999983</c:v>
                </c:pt>
                <c:pt idx="3">
                  <c:v>99.361999999999995</c:v>
                </c:pt>
                <c:pt idx="4">
                  <c:v>99.202000000000012</c:v>
                </c:pt>
                <c:pt idx="5">
                  <c:v>98.877999999999986</c:v>
                </c:pt>
                <c:pt idx="6">
                  <c:v>97.078999999999979</c:v>
                </c:pt>
                <c:pt idx="7">
                  <c:v>94.620999999999981</c:v>
                </c:pt>
                <c:pt idx="8">
                  <c:v>94.287999999999997</c:v>
                </c:pt>
                <c:pt idx="9">
                  <c:v>94.11999999999999</c:v>
                </c:pt>
                <c:pt idx="10">
                  <c:v>94.11999999999999</c:v>
                </c:pt>
                <c:pt idx="11">
                  <c:v>94.11999999999999</c:v>
                </c:pt>
                <c:pt idx="12">
                  <c:v>94.11999999999999</c:v>
                </c:pt>
                <c:pt idx="13">
                  <c:v>94.11999999999999</c:v>
                </c:pt>
                <c:pt idx="14">
                  <c:v>94.11999999999999</c:v>
                </c:pt>
                <c:pt idx="15">
                  <c:v>94.11999999999999</c:v>
                </c:pt>
                <c:pt idx="16">
                  <c:v>94.11999999999999</c:v>
                </c:pt>
                <c:pt idx="17">
                  <c:v>93.894999999999996</c:v>
                </c:pt>
                <c:pt idx="18">
                  <c:v>93.894999999999996</c:v>
                </c:pt>
                <c:pt idx="19">
                  <c:v>93.442000000000007</c:v>
                </c:pt>
                <c:pt idx="20">
                  <c:v>93.212999999999994</c:v>
                </c:pt>
                <c:pt idx="21">
                  <c:v>92.978999999999999</c:v>
                </c:pt>
                <c:pt idx="22">
                  <c:v>92.978999999999999</c:v>
                </c:pt>
                <c:pt idx="23">
                  <c:v>92.978999999999999</c:v>
                </c:pt>
                <c:pt idx="24">
                  <c:v>92.978999999999999</c:v>
                </c:pt>
                <c:pt idx="25">
                  <c:v>92.978999999999999</c:v>
                </c:pt>
                <c:pt idx="26">
                  <c:v>92.978999999999999</c:v>
                </c:pt>
                <c:pt idx="27">
                  <c:v>92.675999999999988</c:v>
                </c:pt>
                <c:pt idx="28">
                  <c:v>92.675999999999988</c:v>
                </c:pt>
                <c:pt idx="29">
                  <c:v>92.675999999999988</c:v>
                </c:pt>
                <c:pt idx="30">
                  <c:v>91.754999999999995</c:v>
                </c:pt>
                <c:pt idx="31">
                  <c:v>91.445000000000007</c:v>
                </c:pt>
                <c:pt idx="32">
                  <c:v>91.445000000000007</c:v>
                </c:pt>
                <c:pt idx="33">
                  <c:v>91.445000000000007</c:v>
                </c:pt>
                <c:pt idx="34">
                  <c:v>91.445000000000007</c:v>
                </c:pt>
                <c:pt idx="35">
                  <c:v>91.445000000000007</c:v>
                </c:pt>
                <c:pt idx="36">
                  <c:v>91.445000000000007</c:v>
                </c:pt>
                <c:pt idx="37">
                  <c:v>91.445000000000007</c:v>
                </c:pt>
                <c:pt idx="38">
                  <c:v>91.040999999999997</c:v>
                </c:pt>
                <c:pt idx="39">
                  <c:v>91.040999999999997</c:v>
                </c:pt>
                <c:pt idx="40">
                  <c:v>90.628999999999948</c:v>
                </c:pt>
                <c:pt idx="41">
                  <c:v>90.215000000000003</c:v>
                </c:pt>
                <c:pt idx="42">
                  <c:v>90.215000000000003</c:v>
                </c:pt>
                <c:pt idx="43">
                  <c:v>90.215000000000003</c:v>
                </c:pt>
                <c:pt idx="44">
                  <c:v>90.215000000000003</c:v>
                </c:pt>
                <c:pt idx="45">
                  <c:v>90.215000000000003</c:v>
                </c:pt>
                <c:pt idx="46">
                  <c:v>90.215000000000003</c:v>
                </c:pt>
                <c:pt idx="47">
                  <c:v>90.215000000000003</c:v>
                </c:pt>
                <c:pt idx="48">
                  <c:v>90.215000000000003</c:v>
                </c:pt>
                <c:pt idx="49">
                  <c:v>90.215000000000003</c:v>
                </c:pt>
                <c:pt idx="50">
                  <c:v>90.215000000000003</c:v>
                </c:pt>
                <c:pt idx="51">
                  <c:v>90.215000000000003</c:v>
                </c:pt>
                <c:pt idx="52">
                  <c:v>89.08</c:v>
                </c:pt>
                <c:pt idx="53">
                  <c:v>89.08</c:v>
                </c:pt>
                <c:pt idx="54">
                  <c:v>89.08</c:v>
                </c:pt>
                <c:pt idx="55">
                  <c:v>88.501999999999995</c:v>
                </c:pt>
                <c:pt idx="56">
                  <c:v>87.903999999999996</c:v>
                </c:pt>
                <c:pt idx="57">
                  <c:v>87.903999999999996</c:v>
                </c:pt>
                <c:pt idx="58">
                  <c:v>87.903999999999996</c:v>
                </c:pt>
                <c:pt idx="59">
                  <c:v>87.903999999999996</c:v>
                </c:pt>
                <c:pt idx="60">
                  <c:v>87.903999999999996</c:v>
                </c:pt>
                <c:pt idx="61">
                  <c:v>87.903999999999996</c:v>
                </c:pt>
                <c:pt idx="62">
                  <c:v>87.903999999999996</c:v>
                </c:pt>
                <c:pt idx="63">
                  <c:v>87.903999999999996</c:v>
                </c:pt>
                <c:pt idx="64">
                  <c:v>87.903999999999996</c:v>
                </c:pt>
                <c:pt idx="65">
                  <c:v>86.290999999999997</c:v>
                </c:pt>
                <c:pt idx="66">
                  <c:v>86.290999999999997</c:v>
                </c:pt>
                <c:pt idx="67">
                  <c:v>86.290999999999997</c:v>
                </c:pt>
                <c:pt idx="68">
                  <c:v>86.290999999999997</c:v>
                </c:pt>
                <c:pt idx="69">
                  <c:v>86.290999999999997</c:v>
                </c:pt>
                <c:pt idx="70">
                  <c:v>86.290999999999997</c:v>
                </c:pt>
                <c:pt idx="71">
                  <c:v>86.290999999999997</c:v>
                </c:pt>
                <c:pt idx="72">
                  <c:v>86.290999999999997</c:v>
                </c:pt>
                <c:pt idx="73">
                  <c:v>86.290999999999997</c:v>
                </c:pt>
                <c:pt idx="74">
                  <c:v>86.290999999999997</c:v>
                </c:pt>
                <c:pt idx="75">
                  <c:v>86.290999999999997</c:v>
                </c:pt>
                <c:pt idx="76">
                  <c:v>86.290999999999997</c:v>
                </c:pt>
                <c:pt idx="77">
                  <c:v>86.290999999999997</c:v>
                </c:pt>
                <c:pt idx="78">
                  <c:v>86.290999999999997</c:v>
                </c:pt>
                <c:pt idx="79">
                  <c:v>86.290999999999997</c:v>
                </c:pt>
                <c:pt idx="80">
                  <c:v>86.290999999999997</c:v>
                </c:pt>
                <c:pt idx="81">
                  <c:v>86.290999999999997</c:v>
                </c:pt>
                <c:pt idx="82">
                  <c:v>86.290999999999997</c:v>
                </c:pt>
                <c:pt idx="83">
                  <c:v>86.290999999999997</c:v>
                </c:pt>
                <c:pt idx="84">
                  <c:v>86.290999999999997</c:v>
                </c:pt>
                <c:pt idx="85">
                  <c:v>86.290999999999997</c:v>
                </c:pt>
                <c:pt idx="86">
                  <c:v>86.290999999999997</c:v>
                </c:pt>
                <c:pt idx="87">
                  <c:v>86.290999999999997</c:v>
                </c:pt>
                <c:pt idx="88">
                  <c:v>86.290999999999997</c:v>
                </c:pt>
                <c:pt idx="89">
                  <c:v>84.721999999999994</c:v>
                </c:pt>
                <c:pt idx="90">
                  <c:v>83.152999999999949</c:v>
                </c:pt>
                <c:pt idx="91">
                  <c:v>81.584000000000003</c:v>
                </c:pt>
                <c:pt idx="92">
                  <c:v>81.584000000000003</c:v>
                </c:pt>
                <c:pt idx="93">
                  <c:v>81.584000000000003</c:v>
                </c:pt>
                <c:pt idx="94">
                  <c:v>81.584000000000003</c:v>
                </c:pt>
                <c:pt idx="95">
                  <c:v>81.584000000000003</c:v>
                </c:pt>
                <c:pt idx="96">
                  <c:v>81.584000000000003</c:v>
                </c:pt>
                <c:pt idx="97">
                  <c:v>81.584000000000003</c:v>
                </c:pt>
                <c:pt idx="98">
                  <c:v>81.584000000000003</c:v>
                </c:pt>
                <c:pt idx="99">
                  <c:v>81.584000000000003</c:v>
                </c:pt>
                <c:pt idx="100">
                  <c:v>81.584000000000003</c:v>
                </c:pt>
                <c:pt idx="101">
                  <c:v>79.593999999999994</c:v>
                </c:pt>
                <c:pt idx="102">
                  <c:v>79.593999999999994</c:v>
                </c:pt>
                <c:pt idx="103">
                  <c:v>79.593999999999994</c:v>
                </c:pt>
                <c:pt idx="104">
                  <c:v>79.593999999999994</c:v>
                </c:pt>
                <c:pt idx="105">
                  <c:v>79.593999999999994</c:v>
                </c:pt>
                <c:pt idx="106">
                  <c:v>79.593999999999994</c:v>
                </c:pt>
                <c:pt idx="107">
                  <c:v>79.593999999999994</c:v>
                </c:pt>
                <c:pt idx="108">
                  <c:v>79.593999999999994</c:v>
                </c:pt>
                <c:pt idx="109">
                  <c:v>79.593999999999994</c:v>
                </c:pt>
                <c:pt idx="110">
                  <c:v>79.593999999999994</c:v>
                </c:pt>
                <c:pt idx="111">
                  <c:v>79.593999999999994</c:v>
                </c:pt>
                <c:pt idx="112">
                  <c:v>79.593999999999994</c:v>
                </c:pt>
                <c:pt idx="113">
                  <c:v>79.593999999999994</c:v>
                </c:pt>
                <c:pt idx="114">
                  <c:v>79.593999999999994</c:v>
                </c:pt>
                <c:pt idx="115">
                  <c:v>79.593999999999994</c:v>
                </c:pt>
                <c:pt idx="116">
                  <c:v>79.593999999999994</c:v>
                </c:pt>
                <c:pt idx="117">
                  <c:v>79.593999999999994</c:v>
                </c:pt>
                <c:pt idx="118">
                  <c:v>79.593999999999994</c:v>
                </c:pt>
                <c:pt idx="119">
                  <c:v>79.593999999999994</c:v>
                </c:pt>
                <c:pt idx="120">
                  <c:v>79.593999999999994</c:v>
                </c:pt>
              </c:numCache>
            </c:numRef>
          </c:yVal>
        </c:ser>
        <c:ser>
          <c:idx val="2"/>
          <c:order val="2"/>
          <c:tx>
            <c:strRef>
              <c:f>Sheet1!$D$1</c:f>
              <c:strCache>
                <c:ptCount val="1"/>
                <c:pt idx="0">
                  <c:v>Skin</c:v>
                </c:pt>
              </c:strCache>
            </c:strRef>
          </c:tx>
          <c:spPr>
            <a:ln w="38100">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0.33330000000000065</c:v>
                </c:pt>
                <c:pt idx="5">
                  <c:v>0.41670000000000001</c:v>
                </c:pt>
                <c:pt idx="6">
                  <c:v>0.5</c:v>
                </c:pt>
                <c:pt idx="7">
                  <c:v>0.58329999999999949</c:v>
                </c:pt>
                <c:pt idx="8">
                  <c:v>0.66670000000000118</c:v>
                </c:pt>
                <c:pt idx="9">
                  <c:v>0.75000000000000089</c:v>
                </c:pt>
                <c:pt idx="10">
                  <c:v>0.83330000000000004</c:v>
                </c:pt>
                <c:pt idx="11">
                  <c:v>0.91670000000000063</c:v>
                </c:pt>
                <c:pt idx="12">
                  <c:v>1</c:v>
                </c:pt>
                <c:pt idx="13">
                  <c:v>1.0832999999999984</c:v>
                </c:pt>
                <c:pt idx="14">
                  <c:v>1.1667000000000001</c:v>
                </c:pt>
                <c:pt idx="15">
                  <c:v>1.25</c:v>
                </c:pt>
                <c:pt idx="16">
                  <c:v>1.3332999999999984</c:v>
                </c:pt>
                <c:pt idx="17">
                  <c:v>1.4166999999999983</c:v>
                </c:pt>
                <c:pt idx="18">
                  <c:v>1.5</c:v>
                </c:pt>
                <c:pt idx="19">
                  <c:v>1.5832999999999984</c:v>
                </c:pt>
                <c:pt idx="20">
                  <c:v>1.6667000000000001</c:v>
                </c:pt>
                <c:pt idx="21">
                  <c:v>1.75</c:v>
                </c:pt>
                <c:pt idx="22">
                  <c:v>1.8332999999999984</c:v>
                </c:pt>
                <c:pt idx="23">
                  <c:v>1.9167000000000001</c:v>
                </c:pt>
                <c:pt idx="24">
                  <c:v>2</c:v>
                </c:pt>
                <c:pt idx="25">
                  <c:v>2.0832999999999999</c:v>
                </c:pt>
                <c:pt idx="26">
                  <c:v>2.1667000000000001</c:v>
                </c:pt>
                <c:pt idx="27">
                  <c:v>2.25</c:v>
                </c:pt>
                <c:pt idx="28">
                  <c:v>2.3332999999999977</c:v>
                </c:pt>
                <c:pt idx="29">
                  <c:v>2.4166999999999965</c:v>
                </c:pt>
                <c:pt idx="30">
                  <c:v>2.5</c:v>
                </c:pt>
                <c:pt idx="31">
                  <c:v>2.5832999999999999</c:v>
                </c:pt>
                <c:pt idx="32">
                  <c:v>2.6667000000000001</c:v>
                </c:pt>
                <c:pt idx="33">
                  <c:v>2.75</c:v>
                </c:pt>
                <c:pt idx="34">
                  <c:v>2.8332999999999977</c:v>
                </c:pt>
                <c:pt idx="35">
                  <c:v>2.9166999999999965</c:v>
                </c:pt>
                <c:pt idx="36">
                  <c:v>3</c:v>
                </c:pt>
                <c:pt idx="37">
                  <c:v>3.0832999999999999</c:v>
                </c:pt>
                <c:pt idx="38">
                  <c:v>3.1667000000000001</c:v>
                </c:pt>
                <c:pt idx="39">
                  <c:v>3.25</c:v>
                </c:pt>
                <c:pt idx="40">
                  <c:v>3.3332999999999977</c:v>
                </c:pt>
                <c:pt idx="41">
                  <c:v>3.4166999999999965</c:v>
                </c:pt>
                <c:pt idx="42">
                  <c:v>3.5</c:v>
                </c:pt>
                <c:pt idx="43">
                  <c:v>3.5832999999999999</c:v>
                </c:pt>
                <c:pt idx="44">
                  <c:v>3.6667000000000001</c:v>
                </c:pt>
                <c:pt idx="45">
                  <c:v>3.75</c:v>
                </c:pt>
                <c:pt idx="46">
                  <c:v>3.8332999999999977</c:v>
                </c:pt>
                <c:pt idx="47">
                  <c:v>3.9166999999999965</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Sheet1!$D$2:$D$122</c:f>
              <c:numCache>
                <c:formatCode>General</c:formatCode>
                <c:ptCount val="12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pt idx="21">
                  <c:v>100</c:v>
                </c:pt>
                <c:pt idx="22">
                  <c:v>100</c:v>
                </c:pt>
                <c:pt idx="23">
                  <c:v>100</c:v>
                </c:pt>
                <c:pt idx="24">
                  <c:v>100</c:v>
                </c:pt>
                <c:pt idx="25">
                  <c:v>100</c:v>
                </c:pt>
                <c:pt idx="26">
                  <c:v>100</c:v>
                </c:pt>
                <c:pt idx="27">
                  <c:v>100</c:v>
                </c:pt>
                <c:pt idx="28">
                  <c:v>100</c:v>
                </c:pt>
                <c:pt idx="29">
                  <c:v>100</c:v>
                </c:pt>
                <c:pt idx="30">
                  <c:v>100</c:v>
                </c:pt>
                <c:pt idx="31">
                  <c:v>100</c:v>
                </c:pt>
                <c:pt idx="32">
                  <c:v>100</c:v>
                </c:pt>
                <c:pt idx="33">
                  <c:v>100</c:v>
                </c:pt>
                <c:pt idx="34">
                  <c:v>100</c:v>
                </c:pt>
                <c:pt idx="35">
                  <c:v>100</c:v>
                </c:pt>
                <c:pt idx="36">
                  <c:v>100</c:v>
                </c:pt>
                <c:pt idx="37">
                  <c:v>100</c:v>
                </c:pt>
                <c:pt idx="38">
                  <c:v>100</c:v>
                </c:pt>
                <c:pt idx="39">
                  <c:v>100</c:v>
                </c:pt>
                <c:pt idx="40">
                  <c:v>100</c:v>
                </c:pt>
                <c:pt idx="41">
                  <c:v>100</c:v>
                </c:pt>
                <c:pt idx="42">
                  <c:v>100</c:v>
                </c:pt>
                <c:pt idx="43">
                  <c:v>100</c:v>
                </c:pt>
                <c:pt idx="44">
                  <c:v>100</c:v>
                </c:pt>
                <c:pt idx="45">
                  <c:v>100</c:v>
                </c:pt>
                <c:pt idx="46">
                  <c:v>100</c:v>
                </c:pt>
                <c:pt idx="47">
                  <c:v>100</c:v>
                </c:pt>
                <c:pt idx="48">
                  <c:v>100</c:v>
                </c:pt>
                <c:pt idx="49">
                  <c:v>100</c:v>
                </c:pt>
                <c:pt idx="50">
                  <c:v>100</c:v>
                </c:pt>
                <c:pt idx="51">
                  <c:v>100</c:v>
                </c:pt>
                <c:pt idx="52">
                  <c:v>100</c:v>
                </c:pt>
                <c:pt idx="53">
                  <c:v>100</c:v>
                </c:pt>
                <c:pt idx="54">
                  <c:v>100</c:v>
                </c:pt>
                <c:pt idx="55">
                  <c:v>100</c:v>
                </c:pt>
                <c:pt idx="56">
                  <c:v>100</c:v>
                </c:pt>
                <c:pt idx="57">
                  <c:v>100</c:v>
                </c:pt>
                <c:pt idx="58">
                  <c:v>100</c:v>
                </c:pt>
                <c:pt idx="59">
                  <c:v>100</c:v>
                </c:pt>
                <c:pt idx="60">
                  <c:v>100</c:v>
                </c:pt>
                <c:pt idx="61">
                  <c:v>100</c:v>
                </c:pt>
                <c:pt idx="62">
                  <c:v>100</c:v>
                </c:pt>
                <c:pt idx="63">
                  <c:v>100</c:v>
                </c:pt>
                <c:pt idx="64">
                  <c:v>100</c:v>
                </c:pt>
                <c:pt idx="65">
                  <c:v>100</c:v>
                </c:pt>
                <c:pt idx="66">
                  <c:v>100</c:v>
                </c:pt>
                <c:pt idx="67">
                  <c:v>100</c:v>
                </c:pt>
                <c:pt idx="68">
                  <c:v>100</c:v>
                </c:pt>
                <c:pt idx="69">
                  <c:v>100</c:v>
                </c:pt>
                <c:pt idx="70">
                  <c:v>100</c:v>
                </c:pt>
                <c:pt idx="71">
                  <c:v>100</c:v>
                </c:pt>
                <c:pt idx="72">
                  <c:v>100</c:v>
                </c:pt>
                <c:pt idx="73">
                  <c:v>100</c:v>
                </c:pt>
                <c:pt idx="74">
                  <c:v>100</c:v>
                </c:pt>
                <c:pt idx="75">
                  <c:v>100</c:v>
                </c:pt>
                <c:pt idx="76">
                  <c:v>100</c:v>
                </c:pt>
                <c:pt idx="77">
                  <c:v>100</c:v>
                </c:pt>
                <c:pt idx="78">
                  <c:v>100</c:v>
                </c:pt>
                <c:pt idx="79">
                  <c:v>100</c:v>
                </c:pt>
                <c:pt idx="80">
                  <c:v>100</c:v>
                </c:pt>
                <c:pt idx="81">
                  <c:v>100</c:v>
                </c:pt>
                <c:pt idx="82">
                  <c:v>100</c:v>
                </c:pt>
                <c:pt idx="83">
                  <c:v>100</c:v>
                </c:pt>
                <c:pt idx="84">
                  <c:v>100</c:v>
                </c:pt>
                <c:pt idx="85">
                  <c:v>100</c:v>
                </c:pt>
                <c:pt idx="86">
                  <c:v>100</c:v>
                </c:pt>
                <c:pt idx="87">
                  <c:v>100</c:v>
                </c:pt>
                <c:pt idx="88">
                  <c:v>100</c:v>
                </c:pt>
                <c:pt idx="89">
                  <c:v>100</c:v>
                </c:pt>
                <c:pt idx="90">
                  <c:v>100</c:v>
                </c:pt>
                <c:pt idx="91">
                  <c:v>100</c:v>
                </c:pt>
                <c:pt idx="92">
                  <c:v>100</c:v>
                </c:pt>
                <c:pt idx="93">
                  <c:v>100</c:v>
                </c:pt>
                <c:pt idx="94">
                  <c:v>100</c:v>
                </c:pt>
                <c:pt idx="95">
                  <c:v>100</c:v>
                </c:pt>
                <c:pt idx="96">
                  <c:v>100</c:v>
                </c:pt>
                <c:pt idx="97">
                  <c:v>100</c:v>
                </c:pt>
                <c:pt idx="98">
                  <c:v>100</c:v>
                </c:pt>
                <c:pt idx="99">
                  <c:v>100</c:v>
                </c:pt>
                <c:pt idx="100">
                  <c:v>100</c:v>
                </c:pt>
                <c:pt idx="101">
                  <c:v>100</c:v>
                </c:pt>
                <c:pt idx="102">
                  <c:v>100</c:v>
                </c:pt>
                <c:pt idx="103">
                  <c:v>100</c:v>
                </c:pt>
                <c:pt idx="104">
                  <c:v>100</c:v>
                </c:pt>
                <c:pt idx="105">
                  <c:v>100</c:v>
                </c:pt>
                <c:pt idx="106">
                  <c:v>100</c:v>
                </c:pt>
                <c:pt idx="107">
                  <c:v>100</c:v>
                </c:pt>
                <c:pt idx="108">
                  <c:v>100</c:v>
                </c:pt>
                <c:pt idx="109">
                  <c:v>100</c:v>
                </c:pt>
                <c:pt idx="110">
                  <c:v>100</c:v>
                </c:pt>
                <c:pt idx="111">
                  <c:v>100</c:v>
                </c:pt>
                <c:pt idx="112">
                  <c:v>100</c:v>
                </c:pt>
                <c:pt idx="113">
                  <c:v>100</c:v>
                </c:pt>
                <c:pt idx="114">
                  <c:v>100</c:v>
                </c:pt>
                <c:pt idx="115">
                  <c:v>100</c:v>
                </c:pt>
                <c:pt idx="116">
                  <c:v>100</c:v>
                </c:pt>
                <c:pt idx="117">
                  <c:v>100</c:v>
                </c:pt>
                <c:pt idx="118">
                  <c:v>100</c:v>
                </c:pt>
                <c:pt idx="119">
                  <c:v>100</c:v>
                </c:pt>
                <c:pt idx="120">
                  <c:v>100</c:v>
                </c:pt>
              </c:numCache>
            </c:numRef>
          </c:yVal>
        </c:ser>
        <c:ser>
          <c:idx val="3"/>
          <c:order val="3"/>
          <c:tx>
            <c:strRef>
              <c:f>Sheet1!$E$1</c:f>
              <c:strCache>
                <c:ptCount val="1"/>
                <c:pt idx="0">
                  <c:v>Other</c:v>
                </c:pt>
              </c:strCache>
            </c:strRef>
          </c:tx>
          <c:spPr>
            <a:ln w="38100">
              <a:solidFill>
                <a:srgbClr val="66FFFF"/>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0.33330000000000065</c:v>
                </c:pt>
                <c:pt idx="5">
                  <c:v>0.41670000000000001</c:v>
                </c:pt>
                <c:pt idx="6">
                  <c:v>0.5</c:v>
                </c:pt>
                <c:pt idx="7">
                  <c:v>0.58329999999999949</c:v>
                </c:pt>
                <c:pt idx="8">
                  <c:v>0.66670000000000118</c:v>
                </c:pt>
                <c:pt idx="9">
                  <c:v>0.75000000000000089</c:v>
                </c:pt>
                <c:pt idx="10">
                  <c:v>0.83330000000000004</c:v>
                </c:pt>
                <c:pt idx="11">
                  <c:v>0.91670000000000063</c:v>
                </c:pt>
                <c:pt idx="12">
                  <c:v>1</c:v>
                </c:pt>
                <c:pt idx="13">
                  <c:v>1.0832999999999984</c:v>
                </c:pt>
                <c:pt idx="14">
                  <c:v>1.1667000000000001</c:v>
                </c:pt>
                <c:pt idx="15">
                  <c:v>1.25</c:v>
                </c:pt>
                <c:pt idx="16">
                  <c:v>1.3332999999999984</c:v>
                </c:pt>
                <c:pt idx="17">
                  <c:v>1.4166999999999983</c:v>
                </c:pt>
                <c:pt idx="18">
                  <c:v>1.5</c:v>
                </c:pt>
                <c:pt idx="19">
                  <c:v>1.5832999999999984</c:v>
                </c:pt>
                <c:pt idx="20">
                  <c:v>1.6667000000000001</c:v>
                </c:pt>
                <c:pt idx="21">
                  <c:v>1.75</c:v>
                </c:pt>
                <c:pt idx="22">
                  <c:v>1.8332999999999984</c:v>
                </c:pt>
                <c:pt idx="23">
                  <c:v>1.9167000000000001</c:v>
                </c:pt>
                <c:pt idx="24">
                  <c:v>2</c:v>
                </c:pt>
                <c:pt idx="25">
                  <c:v>2.0832999999999999</c:v>
                </c:pt>
                <c:pt idx="26">
                  <c:v>2.1667000000000001</c:v>
                </c:pt>
                <c:pt idx="27">
                  <c:v>2.25</c:v>
                </c:pt>
                <c:pt idx="28">
                  <c:v>2.3332999999999977</c:v>
                </c:pt>
                <c:pt idx="29">
                  <c:v>2.4166999999999965</c:v>
                </c:pt>
                <c:pt idx="30">
                  <c:v>2.5</c:v>
                </c:pt>
                <c:pt idx="31">
                  <c:v>2.5832999999999999</c:v>
                </c:pt>
                <c:pt idx="32">
                  <c:v>2.6667000000000001</c:v>
                </c:pt>
                <c:pt idx="33">
                  <c:v>2.75</c:v>
                </c:pt>
                <c:pt idx="34">
                  <c:v>2.8332999999999977</c:v>
                </c:pt>
                <c:pt idx="35">
                  <c:v>2.9166999999999965</c:v>
                </c:pt>
                <c:pt idx="36">
                  <c:v>3</c:v>
                </c:pt>
                <c:pt idx="37">
                  <c:v>3.0832999999999999</c:v>
                </c:pt>
                <c:pt idx="38">
                  <c:v>3.1667000000000001</c:v>
                </c:pt>
                <c:pt idx="39">
                  <c:v>3.25</c:v>
                </c:pt>
                <c:pt idx="40">
                  <c:v>3.3332999999999977</c:v>
                </c:pt>
                <c:pt idx="41">
                  <c:v>3.4166999999999965</c:v>
                </c:pt>
                <c:pt idx="42">
                  <c:v>3.5</c:v>
                </c:pt>
                <c:pt idx="43">
                  <c:v>3.5832999999999999</c:v>
                </c:pt>
                <c:pt idx="44">
                  <c:v>3.6667000000000001</c:v>
                </c:pt>
                <c:pt idx="45">
                  <c:v>3.75</c:v>
                </c:pt>
                <c:pt idx="46">
                  <c:v>3.8332999999999977</c:v>
                </c:pt>
                <c:pt idx="47">
                  <c:v>3.9166999999999965</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Sheet1!$E$2:$E$122</c:f>
              <c:numCache>
                <c:formatCode>General</c:formatCode>
                <c:ptCount val="121"/>
                <c:pt idx="0">
                  <c:v>100</c:v>
                </c:pt>
                <c:pt idx="1">
                  <c:v>100</c:v>
                </c:pt>
                <c:pt idx="2">
                  <c:v>100</c:v>
                </c:pt>
                <c:pt idx="3">
                  <c:v>100</c:v>
                </c:pt>
                <c:pt idx="4">
                  <c:v>100</c:v>
                </c:pt>
                <c:pt idx="5">
                  <c:v>100</c:v>
                </c:pt>
                <c:pt idx="6">
                  <c:v>100</c:v>
                </c:pt>
                <c:pt idx="7">
                  <c:v>99.655999999999949</c:v>
                </c:pt>
                <c:pt idx="8">
                  <c:v>99.655999999999949</c:v>
                </c:pt>
                <c:pt idx="9">
                  <c:v>99.655999999999949</c:v>
                </c:pt>
                <c:pt idx="10">
                  <c:v>99.655999999999949</c:v>
                </c:pt>
                <c:pt idx="11">
                  <c:v>99.655999999999949</c:v>
                </c:pt>
                <c:pt idx="12">
                  <c:v>99.655999999999949</c:v>
                </c:pt>
                <c:pt idx="13">
                  <c:v>99.655999999999949</c:v>
                </c:pt>
                <c:pt idx="14">
                  <c:v>99.655999999999949</c:v>
                </c:pt>
                <c:pt idx="15">
                  <c:v>99.655999999999949</c:v>
                </c:pt>
                <c:pt idx="16">
                  <c:v>99.655999999999949</c:v>
                </c:pt>
                <c:pt idx="17">
                  <c:v>99.655999999999949</c:v>
                </c:pt>
                <c:pt idx="18">
                  <c:v>99.655999999999949</c:v>
                </c:pt>
                <c:pt idx="19">
                  <c:v>99.655999999999949</c:v>
                </c:pt>
                <c:pt idx="20">
                  <c:v>99.655999999999949</c:v>
                </c:pt>
                <c:pt idx="21">
                  <c:v>99.655999999999949</c:v>
                </c:pt>
                <c:pt idx="22">
                  <c:v>99.655999999999949</c:v>
                </c:pt>
                <c:pt idx="23">
                  <c:v>99.655999999999949</c:v>
                </c:pt>
                <c:pt idx="24">
                  <c:v>99.655999999999949</c:v>
                </c:pt>
                <c:pt idx="25">
                  <c:v>99.655999999999949</c:v>
                </c:pt>
                <c:pt idx="26">
                  <c:v>99.655999999999949</c:v>
                </c:pt>
                <c:pt idx="27">
                  <c:v>99.655999999999949</c:v>
                </c:pt>
                <c:pt idx="28">
                  <c:v>99.655999999999949</c:v>
                </c:pt>
                <c:pt idx="29">
                  <c:v>99.655999999999949</c:v>
                </c:pt>
                <c:pt idx="30">
                  <c:v>99.655999999999949</c:v>
                </c:pt>
                <c:pt idx="31">
                  <c:v>99.655999999999949</c:v>
                </c:pt>
                <c:pt idx="32">
                  <c:v>99.655999999999949</c:v>
                </c:pt>
                <c:pt idx="33">
                  <c:v>99.655999999999949</c:v>
                </c:pt>
                <c:pt idx="34">
                  <c:v>99.655999999999949</c:v>
                </c:pt>
                <c:pt idx="35">
                  <c:v>99.655999999999949</c:v>
                </c:pt>
                <c:pt idx="36">
                  <c:v>99.655999999999949</c:v>
                </c:pt>
                <c:pt idx="37">
                  <c:v>99.655999999999949</c:v>
                </c:pt>
                <c:pt idx="38">
                  <c:v>99.655999999999949</c:v>
                </c:pt>
                <c:pt idx="39">
                  <c:v>99.655999999999949</c:v>
                </c:pt>
                <c:pt idx="40">
                  <c:v>99.655999999999949</c:v>
                </c:pt>
                <c:pt idx="41">
                  <c:v>99.655999999999949</c:v>
                </c:pt>
                <c:pt idx="42">
                  <c:v>99.655999999999949</c:v>
                </c:pt>
                <c:pt idx="43">
                  <c:v>99.655999999999949</c:v>
                </c:pt>
                <c:pt idx="44">
                  <c:v>99.655999999999949</c:v>
                </c:pt>
                <c:pt idx="45">
                  <c:v>99.655999999999949</c:v>
                </c:pt>
                <c:pt idx="46">
                  <c:v>99.655999999999949</c:v>
                </c:pt>
                <c:pt idx="47">
                  <c:v>99.655999999999949</c:v>
                </c:pt>
                <c:pt idx="48">
                  <c:v>99.655999999999949</c:v>
                </c:pt>
                <c:pt idx="49">
                  <c:v>99.655999999999949</c:v>
                </c:pt>
                <c:pt idx="50">
                  <c:v>99.655999999999949</c:v>
                </c:pt>
                <c:pt idx="51">
                  <c:v>99.655999999999949</c:v>
                </c:pt>
                <c:pt idx="52">
                  <c:v>99.655999999999949</c:v>
                </c:pt>
                <c:pt idx="53">
                  <c:v>99.655999999999949</c:v>
                </c:pt>
                <c:pt idx="54">
                  <c:v>99.655999999999949</c:v>
                </c:pt>
                <c:pt idx="55">
                  <c:v>99.655999999999949</c:v>
                </c:pt>
                <c:pt idx="56">
                  <c:v>99.655999999999949</c:v>
                </c:pt>
                <c:pt idx="57">
                  <c:v>99.655999999999949</c:v>
                </c:pt>
                <c:pt idx="58">
                  <c:v>99.655999999999949</c:v>
                </c:pt>
                <c:pt idx="59">
                  <c:v>99.655999999999949</c:v>
                </c:pt>
                <c:pt idx="60">
                  <c:v>99.655999999999949</c:v>
                </c:pt>
                <c:pt idx="61">
                  <c:v>99.655999999999949</c:v>
                </c:pt>
                <c:pt idx="62">
                  <c:v>99.655999999999949</c:v>
                </c:pt>
                <c:pt idx="63">
                  <c:v>99.655999999999949</c:v>
                </c:pt>
                <c:pt idx="64">
                  <c:v>99.655999999999949</c:v>
                </c:pt>
                <c:pt idx="65">
                  <c:v>99.655999999999949</c:v>
                </c:pt>
                <c:pt idx="66">
                  <c:v>99.655999999999949</c:v>
                </c:pt>
                <c:pt idx="67">
                  <c:v>99.655999999999949</c:v>
                </c:pt>
                <c:pt idx="68">
                  <c:v>99.655999999999949</c:v>
                </c:pt>
                <c:pt idx="69">
                  <c:v>99.655999999999949</c:v>
                </c:pt>
                <c:pt idx="70">
                  <c:v>99.655999999999949</c:v>
                </c:pt>
                <c:pt idx="71">
                  <c:v>99.655999999999949</c:v>
                </c:pt>
                <c:pt idx="72">
                  <c:v>99.655999999999949</c:v>
                </c:pt>
                <c:pt idx="73">
                  <c:v>99.655999999999949</c:v>
                </c:pt>
                <c:pt idx="74">
                  <c:v>99.655999999999949</c:v>
                </c:pt>
                <c:pt idx="75">
                  <c:v>99.655999999999949</c:v>
                </c:pt>
                <c:pt idx="76">
                  <c:v>99.655999999999949</c:v>
                </c:pt>
                <c:pt idx="77">
                  <c:v>99.655999999999949</c:v>
                </c:pt>
                <c:pt idx="78">
                  <c:v>99.655999999999949</c:v>
                </c:pt>
                <c:pt idx="79">
                  <c:v>99.655999999999949</c:v>
                </c:pt>
                <c:pt idx="80">
                  <c:v>99.655999999999949</c:v>
                </c:pt>
                <c:pt idx="81">
                  <c:v>99.655999999999949</c:v>
                </c:pt>
                <c:pt idx="82">
                  <c:v>99.655999999999949</c:v>
                </c:pt>
                <c:pt idx="83">
                  <c:v>99.655999999999949</c:v>
                </c:pt>
                <c:pt idx="84">
                  <c:v>99.655999999999949</c:v>
                </c:pt>
                <c:pt idx="85">
                  <c:v>99.655999999999949</c:v>
                </c:pt>
                <c:pt idx="86">
                  <c:v>99.655999999999949</c:v>
                </c:pt>
                <c:pt idx="87">
                  <c:v>99.655999999999949</c:v>
                </c:pt>
                <c:pt idx="88">
                  <c:v>99.655999999999949</c:v>
                </c:pt>
                <c:pt idx="89">
                  <c:v>99.655999999999949</c:v>
                </c:pt>
                <c:pt idx="90">
                  <c:v>99.655999999999949</c:v>
                </c:pt>
                <c:pt idx="91">
                  <c:v>99.655999999999949</c:v>
                </c:pt>
                <c:pt idx="92">
                  <c:v>99.655999999999949</c:v>
                </c:pt>
                <c:pt idx="93">
                  <c:v>99.655999999999949</c:v>
                </c:pt>
                <c:pt idx="94">
                  <c:v>99.655999999999949</c:v>
                </c:pt>
                <c:pt idx="95">
                  <c:v>99.655999999999949</c:v>
                </c:pt>
                <c:pt idx="96">
                  <c:v>99.655999999999949</c:v>
                </c:pt>
                <c:pt idx="97">
                  <c:v>99.655999999999949</c:v>
                </c:pt>
                <c:pt idx="98">
                  <c:v>99.655999999999949</c:v>
                </c:pt>
                <c:pt idx="99">
                  <c:v>99.655999999999949</c:v>
                </c:pt>
                <c:pt idx="100">
                  <c:v>99.655999999999949</c:v>
                </c:pt>
                <c:pt idx="101">
                  <c:v>99.655999999999949</c:v>
                </c:pt>
                <c:pt idx="102">
                  <c:v>99.655999999999949</c:v>
                </c:pt>
                <c:pt idx="103">
                  <c:v>99.655999999999949</c:v>
                </c:pt>
                <c:pt idx="104">
                  <c:v>99.655999999999949</c:v>
                </c:pt>
                <c:pt idx="105">
                  <c:v>99.655999999999949</c:v>
                </c:pt>
                <c:pt idx="106">
                  <c:v>99.655999999999949</c:v>
                </c:pt>
                <c:pt idx="107">
                  <c:v>99.655999999999949</c:v>
                </c:pt>
                <c:pt idx="108">
                  <c:v>99.655999999999949</c:v>
                </c:pt>
                <c:pt idx="109">
                  <c:v>99.655999999999949</c:v>
                </c:pt>
                <c:pt idx="110">
                  <c:v>99.655999999999949</c:v>
                </c:pt>
                <c:pt idx="111">
                  <c:v>99.655999999999949</c:v>
                </c:pt>
                <c:pt idx="112">
                  <c:v>99.655999999999949</c:v>
                </c:pt>
                <c:pt idx="113">
                  <c:v>99.655999999999949</c:v>
                </c:pt>
                <c:pt idx="114">
                  <c:v>99.655999999999949</c:v>
                </c:pt>
                <c:pt idx="115">
                  <c:v>99.655999999999949</c:v>
                </c:pt>
                <c:pt idx="116">
                  <c:v>99.655999999999949</c:v>
                </c:pt>
                <c:pt idx="117">
                  <c:v>99.655999999999949</c:v>
                </c:pt>
                <c:pt idx="118">
                  <c:v>99.655999999999949</c:v>
                </c:pt>
                <c:pt idx="119">
                  <c:v>99.655999999999949</c:v>
                </c:pt>
                <c:pt idx="120">
                  <c:v>99.655999999999949</c:v>
                </c:pt>
              </c:numCache>
            </c:numRef>
          </c:yVal>
          <c:smooth val="1"/>
        </c:ser>
        <c:axId val="303874432"/>
        <c:axId val="303876352"/>
      </c:scatterChart>
      <c:valAx>
        <c:axId val="303874432"/>
        <c:scaling>
          <c:orientation val="minMax"/>
          <c:max val="10"/>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303876352"/>
        <c:crosses val="autoZero"/>
        <c:crossBetween val="midCat"/>
        <c:majorUnit val="1"/>
      </c:valAx>
      <c:valAx>
        <c:axId val="303876352"/>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Malignancy</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303874432"/>
        <c:crosses val="autoZero"/>
        <c:crossBetween val="midCat"/>
        <c:majorUnit val="10"/>
      </c:valAx>
      <c:spPr>
        <a:solidFill>
          <a:schemeClr val="bg2"/>
        </a:solidFill>
        <a:ln>
          <a:solidFill>
            <a:schemeClr val="tx1"/>
          </a:solidFill>
        </a:ln>
      </c:spPr>
    </c:plotArea>
    <c:legend>
      <c:legendPos val="r"/>
      <c:layout>
        <c:manualLayout>
          <c:xMode val="edge"/>
          <c:yMode val="edge"/>
          <c:x val="0.15912236081109626"/>
          <c:y val="0.3569924223181779"/>
          <c:w val="0.22094395280236426"/>
          <c:h val="0.2552002370671408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4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0.11423567013800826"/>
          <c:w val="0.86853006759110862"/>
          <c:h val="0.69009736686140044"/>
        </c:manualLayout>
      </c:layout>
      <c:lineChart>
        <c:grouping val="standard"/>
        <c:ser>
          <c:idx val="0"/>
          <c:order val="0"/>
          <c:tx>
            <c:strRef>
              <c:f>Sheet1!$A$2</c:f>
              <c:strCache>
                <c:ptCount val="1"/>
                <c:pt idx="0">
                  <c:v>Bronchiolitis</c:v>
                </c:pt>
              </c:strCache>
            </c:strRef>
          </c:tx>
          <c:spPr>
            <a:ln w="38100">
              <a:solidFill>
                <a:srgbClr val="FF0000"/>
              </a:solidFill>
            </a:ln>
          </c:spPr>
          <c:marker>
            <c:symbol val="diamond"/>
            <c:size val="9"/>
            <c:spPr>
              <a:solidFill>
                <a:srgbClr val="FF0000"/>
              </a:solidFill>
              <a:ln>
                <a:solidFill>
                  <a:srgbClr val="FF0000"/>
                </a:solidFill>
              </a:ln>
            </c:spPr>
          </c:marker>
          <c:cat>
            <c:strRef>
              <c:f>Sheet1!$B$1:$F$1</c:f>
              <c:strCache>
                <c:ptCount val="5"/>
                <c:pt idx="0">
                  <c:v>     0-30 Days      (N = 114)</c:v>
                </c:pt>
                <c:pt idx="1">
                  <c:v>31 Days –  1 Year  (N = 159)</c:v>
                </c:pt>
                <c:pt idx="2">
                  <c:v>&gt;1 Year – 3 Years (N =209)</c:v>
                </c:pt>
                <c:pt idx="3">
                  <c:v>&gt;3 Years – 5 Years (N = 92)</c:v>
                </c:pt>
                <c:pt idx="4">
                  <c:v>    &gt;5 Years       (N = 84 )</c:v>
                </c:pt>
              </c:strCache>
            </c:strRef>
          </c:cat>
          <c:val>
            <c:numRef>
              <c:f>Sheet1!$B$2:$F$2</c:f>
              <c:numCache>
                <c:formatCode>General</c:formatCode>
                <c:ptCount val="5"/>
                <c:pt idx="0">
                  <c:v>0</c:v>
                </c:pt>
                <c:pt idx="1">
                  <c:v>10.1</c:v>
                </c:pt>
                <c:pt idx="2">
                  <c:v>38.300000000000004</c:v>
                </c:pt>
                <c:pt idx="3">
                  <c:v>39.1</c:v>
                </c:pt>
                <c:pt idx="4">
                  <c:v>45.2</c:v>
                </c:pt>
              </c:numCache>
            </c:numRef>
          </c:val>
        </c:ser>
        <c:ser>
          <c:idx val="1"/>
          <c:order val="1"/>
          <c:tx>
            <c:strRef>
              <c:f>Sheet1!$A$3</c:f>
              <c:strCache>
                <c:ptCount val="1"/>
                <c:pt idx="0">
                  <c:v>Infection (non-CMV)</c:v>
                </c:pt>
              </c:strCache>
            </c:strRef>
          </c:tx>
          <c:spPr>
            <a:ln w="38100">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     0-30 Days      (N = 114)</c:v>
                </c:pt>
                <c:pt idx="1">
                  <c:v>31 Days –  1 Year  (N = 159)</c:v>
                </c:pt>
                <c:pt idx="2">
                  <c:v>&gt;1 Year – 3 Years (N =209)</c:v>
                </c:pt>
                <c:pt idx="3">
                  <c:v>&gt;3 Years – 5 Years (N = 92)</c:v>
                </c:pt>
                <c:pt idx="4">
                  <c:v>    &gt;5 Years       (N = 84 )</c:v>
                </c:pt>
              </c:strCache>
            </c:strRef>
          </c:cat>
          <c:val>
            <c:numRef>
              <c:f>Sheet1!$B$3:$F$3</c:f>
              <c:numCache>
                <c:formatCode>General</c:formatCode>
                <c:ptCount val="5"/>
                <c:pt idx="0">
                  <c:v>13.2</c:v>
                </c:pt>
                <c:pt idx="1">
                  <c:v>33.300000000000004</c:v>
                </c:pt>
                <c:pt idx="2">
                  <c:v>15.3</c:v>
                </c:pt>
                <c:pt idx="3">
                  <c:v>19.600000000000001</c:v>
                </c:pt>
                <c:pt idx="4">
                  <c:v>10.7</c:v>
                </c:pt>
              </c:numCache>
            </c:numRef>
          </c:val>
        </c:ser>
        <c:ser>
          <c:idx val="2"/>
          <c:order val="2"/>
          <c:tx>
            <c:strRef>
              <c:f>Sheet1!$A$4</c:f>
              <c:strCache>
                <c:ptCount val="1"/>
                <c:pt idx="0">
                  <c:v>Graft Failure</c:v>
                </c:pt>
              </c:strCache>
            </c:strRef>
          </c:tx>
          <c:spPr>
            <a:ln w="38100">
              <a:solidFill>
                <a:srgbClr val="00FF00"/>
              </a:solidFill>
            </a:ln>
          </c:spPr>
          <c:marker>
            <c:symbol val="diamond"/>
            <c:size val="9"/>
            <c:spPr>
              <a:solidFill>
                <a:srgbClr val="00FF00"/>
              </a:solidFill>
              <a:ln>
                <a:solidFill>
                  <a:srgbClr val="00FF00"/>
                </a:solidFill>
              </a:ln>
            </c:spPr>
          </c:marker>
          <c:cat>
            <c:strRef>
              <c:f>Sheet1!$B$1:$F$1</c:f>
              <c:strCache>
                <c:ptCount val="5"/>
                <c:pt idx="0">
                  <c:v>     0-30 Days      (N = 114)</c:v>
                </c:pt>
                <c:pt idx="1">
                  <c:v>31 Days –  1 Year  (N = 159)</c:v>
                </c:pt>
                <c:pt idx="2">
                  <c:v>&gt;1 Year – 3 Years (N =209)</c:v>
                </c:pt>
                <c:pt idx="3">
                  <c:v>&gt;3 Years – 5 Years (N = 92)</c:v>
                </c:pt>
                <c:pt idx="4">
                  <c:v>    &gt;5 Years       (N = 84 )</c:v>
                </c:pt>
              </c:strCache>
            </c:strRef>
          </c:cat>
          <c:val>
            <c:numRef>
              <c:f>Sheet1!$B$4:$F$4</c:f>
              <c:numCache>
                <c:formatCode>General</c:formatCode>
                <c:ptCount val="5"/>
                <c:pt idx="0">
                  <c:v>30.7</c:v>
                </c:pt>
                <c:pt idx="1">
                  <c:v>19.5</c:v>
                </c:pt>
                <c:pt idx="2">
                  <c:v>23.4</c:v>
                </c:pt>
                <c:pt idx="3">
                  <c:v>21.7</c:v>
                </c:pt>
                <c:pt idx="4">
                  <c:v>20.2</c:v>
                </c:pt>
              </c:numCache>
            </c:numRef>
          </c:val>
        </c:ser>
        <c:ser>
          <c:idx val="3"/>
          <c:order val="3"/>
          <c:tx>
            <c:strRef>
              <c:f>Sheet1!$A$5</c:f>
              <c:strCache>
                <c:ptCount val="1"/>
                <c:pt idx="0">
                  <c:v>Cardiovascular</c:v>
                </c:pt>
              </c:strCache>
            </c:strRef>
          </c:tx>
          <c:spPr>
            <a:ln w="38100">
              <a:solidFill>
                <a:srgbClr val="00FFFF"/>
              </a:solidFill>
            </a:ln>
          </c:spPr>
          <c:marker>
            <c:symbol val="diamond"/>
            <c:size val="9"/>
            <c:spPr>
              <a:solidFill>
                <a:srgbClr val="00FFFF"/>
              </a:solidFill>
              <a:ln>
                <a:solidFill>
                  <a:srgbClr val="00FFFF"/>
                </a:solidFill>
              </a:ln>
            </c:spPr>
          </c:marker>
          <c:cat>
            <c:strRef>
              <c:f>Sheet1!$B$1:$F$1</c:f>
              <c:strCache>
                <c:ptCount val="5"/>
                <c:pt idx="0">
                  <c:v>     0-30 Days      (N = 114)</c:v>
                </c:pt>
                <c:pt idx="1">
                  <c:v>31 Days –  1 Year  (N = 159)</c:v>
                </c:pt>
                <c:pt idx="2">
                  <c:v>&gt;1 Year – 3 Years (N =209)</c:v>
                </c:pt>
                <c:pt idx="3">
                  <c:v>&gt;3 Years – 5 Years (N = 92)</c:v>
                </c:pt>
                <c:pt idx="4">
                  <c:v>    &gt;5 Years       (N = 84 )</c:v>
                </c:pt>
              </c:strCache>
            </c:strRef>
          </c:cat>
          <c:val>
            <c:numRef>
              <c:f>Sheet1!$B$5:$F$5</c:f>
              <c:numCache>
                <c:formatCode>General</c:formatCode>
                <c:ptCount val="5"/>
                <c:pt idx="0">
                  <c:v>15.8</c:v>
                </c:pt>
                <c:pt idx="1">
                  <c:v>3.8</c:v>
                </c:pt>
                <c:pt idx="2">
                  <c:v>1.4</c:v>
                </c:pt>
                <c:pt idx="3">
                  <c:v>1.1000000000000001</c:v>
                </c:pt>
                <c:pt idx="4">
                  <c:v>0</c:v>
                </c:pt>
              </c:numCache>
            </c:numRef>
          </c:val>
        </c:ser>
        <c:ser>
          <c:idx val="4"/>
          <c:order val="4"/>
          <c:tx>
            <c:strRef>
              <c:f>Sheet1!$A$6</c:f>
              <c:strCache>
                <c:ptCount val="1"/>
                <c:pt idx="0">
                  <c:v>Multiple Organ Failure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rgbClr val="00004C">
                    <a:lumMod val="50000"/>
                    <a:lumOff val="50000"/>
                  </a:srgbClr>
                </a:solidFill>
              </a:ln>
            </c:spPr>
          </c:marker>
          <c:cat>
            <c:strRef>
              <c:f>Sheet1!$B$1:$F$1</c:f>
              <c:strCache>
                <c:ptCount val="5"/>
                <c:pt idx="0">
                  <c:v>     0-30 Days      (N = 114)</c:v>
                </c:pt>
                <c:pt idx="1">
                  <c:v>31 Days –  1 Year  (N = 159)</c:v>
                </c:pt>
                <c:pt idx="2">
                  <c:v>&gt;1 Year – 3 Years (N =209)</c:v>
                </c:pt>
                <c:pt idx="3">
                  <c:v>&gt;3 Years – 5 Years (N = 92)</c:v>
                </c:pt>
                <c:pt idx="4">
                  <c:v>    &gt;5 Years       (N = 84 )</c:v>
                </c:pt>
              </c:strCache>
            </c:strRef>
          </c:cat>
          <c:val>
            <c:numRef>
              <c:f>Sheet1!$B$6:$F$6</c:f>
              <c:numCache>
                <c:formatCode>General</c:formatCode>
                <c:ptCount val="5"/>
                <c:pt idx="0">
                  <c:v>9.6</c:v>
                </c:pt>
                <c:pt idx="1">
                  <c:v>11.9</c:v>
                </c:pt>
                <c:pt idx="2">
                  <c:v>4.8</c:v>
                </c:pt>
                <c:pt idx="3">
                  <c:v>3.3</c:v>
                </c:pt>
                <c:pt idx="4">
                  <c:v>7.1</c:v>
                </c:pt>
              </c:numCache>
            </c:numRef>
          </c:val>
        </c:ser>
        <c:marker val="1"/>
        <c:axId val="304383872"/>
        <c:axId val="304390144"/>
      </c:lineChart>
      <c:catAx>
        <c:axId val="304383872"/>
        <c:scaling>
          <c:orientation val="minMax"/>
        </c:scaling>
        <c:axPos val="b"/>
        <c:numFmt formatCode="#,##0" sourceLinked="1"/>
        <c:tickLblPos val="nextTo"/>
        <c:txPr>
          <a:bodyPr rot="0"/>
          <a:lstStyle/>
          <a:p>
            <a:pPr>
              <a:defRPr sz="1500" b="1"/>
            </a:pPr>
            <a:endParaRPr lang="en-US"/>
          </a:p>
        </c:txPr>
        <c:crossAx val="304390144"/>
        <c:crosses val="autoZero"/>
        <c:auto val="1"/>
        <c:lblAlgn val="ctr"/>
        <c:lblOffset val="100"/>
      </c:catAx>
      <c:valAx>
        <c:axId val="304390144"/>
        <c:scaling>
          <c:orientation val="minMax"/>
          <c:max val="5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35"/>
            </c:manualLayout>
          </c:layout>
        </c:title>
        <c:numFmt formatCode="General" sourceLinked="1"/>
        <c:tickLblPos val="nextTo"/>
        <c:txPr>
          <a:bodyPr/>
          <a:lstStyle/>
          <a:p>
            <a:pPr>
              <a:defRPr sz="1500" b="1"/>
            </a:pPr>
            <a:endParaRPr lang="en-US"/>
          </a:p>
        </c:txPr>
        <c:crossAx val="304383872"/>
        <c:crosses val="autoZero"/>
        <c:crossBetween val="between"/>
        <c:majorUnit val="10"/>
      </c:valAx>
      <c:spPr>
        <a:solidFill>
          <a:schemeClr val="bg2"/>
        </a:solidFill>
        <a:ln>
          <a:solidFill>
            <a:schemeClr val="tx1"/>
          </a:solidFill>
        </a:ln>
      </c:spPr>
    </c:plotArea>
    <c:legend>
      <c:legendPos val="r"/>
      <c:layout>
        <c:manualLayout>
          <c:xMode val="edge"/>
          <c:yMode val="edge"/>
          <c:x val="0.115"/>
          <c:y val="4.8999237998476497E-2"/>
          <c:w val="0.61995575221239518"/>
          <c:h val="0.16118660570654467"/>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2.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1449840893782083"/>
          <c:y val="3.3590508847684365E-2"/>
          <c:w val="0.85968051006899671"/>
          <c:h val="0.77074260114039672"/>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1.2333130870482198</c:v>
                </c:pt>
                <c:pt idx="1">
                  <c:v>1.1456134005901799</c:v>
                </c:pt>
                <c:pt idx="2">
                  <c:v>1.0672371547602801</c:v>
                </c:pt>
                <c:pt idx="3">
                  <c:v>1</c:v>
                </c:pt>
                <c:pt idx="4">
                  <c:v>0.94462354297902895</c:v>
                </c:pt>
                <c:pt idx="5">
                  <c:v>0.89954367669373236</c:v>
                </c:pt>
                <c:pt idx="6">
                  <c:v>0.86302002709874448</c:v>
                </c:pt>
                <c:pt idx="7">
                  <c:v>0.83365244717857667</c:v>
                </c:pt>
                <c:pt idx="8">
                  <c:v>0.81029866921909532</c:v>
                </c:pt>
                <c:pt idx="9">
                  <c:v>0.79201165522737305</c:v>
                </c:pt>
                <c:pt idx="10">
                  <c:v>0.77799133924274833</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0.9325379968268207</c:v>
                </c:pt>
                <c:pt idx="1">
                  <c:v>0.9580301541462477</c:v>
                </c:pt>
                <c:pt idx="2">
                  <c:v>0.98147440992006241</c:v>
                </c:pt>
                <c:pt idx="3">
                  <c:v>1</c:v>
                </c:pt>
                <c:pt idx="4">
                  <c:v>0.88231112072924245</c:v>
                </c:pt>
                <c:pt idx="5">
                  <c:v>0.79670740453927336</c:v>
                </c:pt>
                <c:pt idx="6">
                  <c:v>0.73454755750874534</c:v>
                </c:pt>
                <c:pt idx="7">
                  <c:v>0.68975991696512651</c:v>
                </c:pt>
                <c:pt idx="8">
                  <c:v>0.6578712809239543</c:v>
                </c:pt>
                <c:pt idx="9">
                  <c:v>0.6353574088648003</c:v>
                </c:pt>
                <c:pt idx="10">
                  <c:v>0.61920541698012466</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1.63109833149983</c:v>
                </c:pt>
                <c:pt idx="1">
                  <c:v>1.3699256311836698</c:v>
                </c:pt>
                <c:pt idx="2">
                  <c:v>1.16049398026952</c:v>
                </c:pt>
                <c:pt idx="3">
                  <c:v>1</c:v>
                </c:pt>
                <c:pt idx="4">
                  <c:v>1.0113367235049098</c:v>
                </c:pt>
                <c:pt idx="5">
                  <c:v>1.0156537038181799</c:v>
                </c:pt>
                <c:pt idx="6">
                  <c:v>1.0139623494216699</c:v>
                </c:pt>
                <c:pt idx="7">
                  <c:v>1.0075627556681692</c:v>
                </c:pt>
                <c:pt idx="8">
                  <c:v>0.99804316190256948</c:v>
                </c:pt>
                <c:pt idx="9">
                  <c:v>0.98729070168045296</c:v>
                </c:pt>
                <c:pt idx="10">
                  <c:v>0.97749552464938161</c:v>
                </c:pt>
              </c:numCache>
            </c:numRef>
          </c:yVal>
          <c:smooth val="1"/>
        </c:ser>
        <c:axId val="305684864"/>
        <c:axId val="305686784"/>
      </c:scatterChart>
      <c:valAx>
        <c:axId val="305684864"/>
        <c:scaling>
          <c:orientation val="minMax"/>
          <c:max val="10"/>
          <c:min val="0"/>
        </c:scaling>
        <c:axPos val="b"/>
        <c:title>
          <c:tx>
            <c:rich>
              <a:bodyPr/>
              <a:lstStyle/>
              <a:p>
                <a:pPr>
                  <a:defRPr sz="1700"/>
                </a:pPr>
                <a:r>
                  <a:rPr lang="en-US" sz="1700" dirty="0" smtClean="0"/>
                  <a:t>Center Volume (cases per year)</a:t>
                </a:r>
                <a:endParaRPr lang="en-US" sz="1700" dirty="0"/>
              </a:p>
            </c:rich>
          </c:tx>
        </c:title>
        <c:numFmt formatCode="#,##0" sourceLinked="0"/>
        <c:tickLblPos val="nextTo"/>
        <c:txPr>
          <a:bodyPr rot="0"/>
          <a:lstStyle/>
          <a:p>
            <a:pPr>
              <a:defRPr sz="1500" b="1"/>
            </a:pPr>
            <a:endParaRPr lang="en-US"/>
          </a:p>
        </c:txPr>
        <c:crossAx val="305686784"/>
        <c:crosses val="autoZero"/>
        <c:crossBetween val="midCat"/>
        <c:majorUnit val="1"/>
      </c:valAx>
      <c:valAx>
        <c:axId val="305686784"/>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Relative Risk of 1 Year Mortality </a:t>
                </a:r>
                <a:endParaRPr lang="en-US" sz="1700" b="1" i="0" baseline="0" dirty="0">
                  <a:solidFill>
                    <a:schemeClr val="tx1"/>
                  </a:solidFill>
                </a:endParaRPr>
              </a:p>
            </c:rich>
          </c:tx>
        </c:title>
        <c:numFmt formatCode="#,##0.0" sourceLinked="0"/>
        <c:tickLblPos val="nextTo"/>
        <c:txPr>
          <a:bodyPr/>
          <a:lstStyle/>
          <a:p>
            <a:pPr>
              <a:defRPr sz="1500" b="1"/>
            </a:pPr>
            <a:endParaRPr lang="en-US"/>
          </a:p>
        </c:txPr>
        <c:crossAx val="305684864"/>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715"/>
          <c:h val="0.77074260114039717"/>
        </c:manualLayout>
      </c:layout>
      <c:scatterChart>
        <c:scatterStyle val="smoothMarker"/>
        <c:ser>
          <c:idx val="0"/>
          <c:order val="0"/>
          <c:tx>
            <c:strRef>
              <c:f>Sheet1!$A$1</c:f>
              <c:strCache>
                <c:ptCount val="1"/>
                <c:pt idx="0">
                  <c:v>Recipeint Age</c:v>
                </c:pt>
              </c:strCache>
            </c:strRef>
          </c:tx>
          <c:spPr>
            <a:ln w="38100">
              <a:solidFill>
                <a:srgbClr val="00FF00"/>
              </a:solidFill>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Sheet1!$B$2:$B$19</c:f>
              <c:numCache>
                <c:formatCode>General</c:formatCode>
                <c:ptCount val="18"/>
                <c:pt idx="0">
                  <c:v>0.88378747151510395</c:v>
                </c:pt>
                <c:pt idx="1">
                  <c:v>0.87485073555971549</c:v>
                </c:pt>
                <c:pt idx="2">
                  <c:v>0.86613250366066497</c:v>
                </c:pt>
                <c:pt idx="3">
                  <c:v>0.85826270719360698</c:v>
                </c:pt>
                <c:pt idx="4">
                  <c:v>0.85197569840779186</c:v>
                </c:pt>
                <c:pt idx="5">
                  <c:v>0.84799006034690105</c:v>
                </c:pt>
                <c:pt idx="6">
                  <c:v>0.84702540341892874</c:v>
                </c:pt>
                <c:pt idx="7">
                  <c:v>0.84982550032168136</c:v>
                </c:pt>
                <c:pt idx="8">
                  <c:v>0.85718835141156502</c:v>
                </c:pt>
                <c:pt idx="9">
                  <c:v>0.87000444501760299</c:v>
                </c:pt>
                <c:pt idx="10">
                  <c:v>0.88930538284759797</c:v>
                </c:pt>
                <c:pt idx="11">
                  <c:v>0.91632627343759965</c:v>
                </c:pt>
                <c:pt idx="12">
                  <c:v>0.95258701114206057</c:v>
                </c:pt>
                <c:pt idx="13">
                  <c:v>1</c:v>
                </c:pt>
                <c:pt idx="14">
                  <c:v>1.0603877028758601</c:v>
                </c:pt>
                <c:pt idx="15">
                  <c:v>1.1334415623571898</c:v>
                </c:pt>
                <c:pt idx="16">
                  <c:v>1.2179985295118101</c:v>
                </c:pt>
                <c:pt idx="17">
                  <c:v>1.3123539526626999</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Sheet1!$C$2:$C$19</c:f>
              <c:numCache>
                <c:formatCode>General</c:formatCode>
                <c:ptCount val="18"/>
                <c:pt idx="0">
                  <c:v>0.54556200936778276</c:v>
                </c:pt>
                <c:pt idx="1">
                  <c:v>0.57084851287932148</c:v>
                </c:pt>
                <c:pt idx="2">
                  <c:v>0.59663212634218099</c:v>
                </c:pt>
                <c:pt idx="3">
                  <c:v>0.62264323572026803</c:v>
                </c:pt>
                <c:pt idx="4">
                  <c:v>0.64857681877420004</c:v>
                </c:pt>
                <c:pt idx="5">
                  <c:v>0.67413790859504163</c:v>
                </c:pt>
                <c:pt idx="6">
                  <c:v>0.69916268155191275</c:v>
                </c:pt>
                <c:pt idx="7">
                  <c:v>0.723860750729306</c:v>
                </c:pt>
                <c:pt idx="8">
                  <c:v>0.74918678963151497</c:v>
                </c:pt>
                <c:pt idx="9">
                  <c:v>0.7772131606023055</c:v>
                </c:pt>
                <c:pt idx="10">
                  <c:v>0.81127161352817934</c:v>
                </c:pt>
                <c:pt idx="11">
                  <c:v>0.85583025822880399</c:v>
                </c:pt>
                <c:pt idx="12">
                  <c:v>0.91642521975389124</c:v>
                </c:pt>
                <c:pt idx="13">
                  <c:v>1</c:v>
                </c:pt>
                <c:pt idx="14">
                  <c:v>1.0090170217753724</c:v>
                </c:pt>
                <c:pt idx="15">
                  <c:v>1.0166432875676075</c:v>
                </c:pt>
                <c:pt idx="16">
                  <c:v>1.023047716552</c:v>
                </c:pt>
                <c:pt idx="17">
                  <c:v>1.0287413570525472</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Sheet1!$D$2:$D$19</c:f>
              <c:numCache>
                <c:formatCode>General</c:formatCode>
                <c:ptCount val="18"/>
                <c:pt idx="0">
                  <c:v>1.4316984712923875</c:v>
                </c:pt>
                <c:pt idx="1">
                  <c:v>1.3407476628938422</c:v>
                </c:pt>
                <c:pt idx="2">
                  <c:v>1.2573669448487701</c:v>
                </c:pt>
                <c:pt idx="3">
                  <c:v>1.1830448518519401</c:v>
                </c:pt>
                <c:pt idx="4">
                  <c:v>1.1191620940898099</c:v>
                </c:pt>
                <c:pt idx="5">
                  <c:v>1.0666766150946372</c:v>
                </c:pt>
                <c:pt idx="6">
                  <c:v>1.0261589369222144</c:v>
                </c:pt>
                <c:pt idx="7">
                  <c:v>0.99771037491583459</c:v>
                </c:pt>
                <c:pt idx="8">
                  <c:v>0.98075924450973195</c:v>
                </c:pt>
                <c:pt idx="9">
                  <c:v>0.97387405761865786</c:v>
                </c:pt>
                <c:pt idx="10">
                  <c:v>0.97484498505043005</c:v>
                </c:pt>
                <c:pt idx="11">
                  <c:v>0.98109856635561998</c:v>
                </c:pt>
                <c:pt idx="12">
                  <c:v>0.99017573309501195</c:v>
                </c:pt>
                <c:pt idx="13">
                  <c:v>1</c:v>
                </c:pt>
                <c:pt idx="14">
                  <c:v>1.1143737480581899</c:v>
                </c:pt>
                <c:pt idx="15">
                  <c:v>1.2636583460383799</c:v>
                </c:pt>
                <c:pt idx="16">
                  <c:v>1.4500989483587901</c:v>
                </c:pt>
                <c:pt idx="17">
                  <c:v>1.6741553989857032</c:v>
                </c:pt>
              </c:numCache>
            </c:numRef>
          </c:yVal>
          <c:smooth val="1"/>
        </c:ser>
        <c:axId val="306862336"/>
        <c:axId val="306880896"/>
      </c:scatterChart>
      <c:valAx>
        <c:axId val="306862336"/>
        <c:scaling>
          <c:orientation val="minMax"/>
          <c:max val="17"/>
          <c:min val="0"/>
        </c:scaling>
        <c:axPos val="b"/>
        <c:title>
          <c:tx>
            <c:rich>
              <a:bodyPr/>
              <a:lstStyle/>
              <a:p>
                <a:pPr>
                  <a:defRPr sz="1700"/>
                </a:pPr>
                <a:r>
                  <a:rPr lang="en-US" sz="1700" dirty="0" smtClean="0"/>
                  <a:t>Recipient Age</a:t>
                </a:r>
                <a:endParaRPr lang="en-US" sz="1700" dirty="0"/>
              </a:p>
            </c:rich>
          </c:tx>
        </c:title>
        <c:numFmt formatCode="#,##0" sourceLinked="0"/>
        <c:tickLblPos val="nextTo"/>
        <c:txPr>
          <a:bodyPr rot="0"/>
          <a:lstStyle/>
          <a:p>
            <a:pPr>
              <a:defRPr sz="1500" b="1"/>
            </a:pPr>
            <a:endParaRPr lang="en-US"/>
          </a:p>
        </c:txPr>
        <c:crossAx val="306880896"/>
        <c:crosses val="autoZero"/>
        <c:crossBetween val="midCat"/>
        <c:majorUnit val="1"/>
      </c:valAx>
      <c:valAx>
        <c:axId val="306880896"/>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Relative Risk of 5 Year Mortality </a:t>
                </a:r>
                <a:endParaRPr lang="en-US" sz="1700" b="1" i="0" baseline="0" dirty="0">
                  <a:solidFill>
                    <a:schemeClr val="tx1"/>
                  </a:solidFill>
                </a:endParaRPr>
              </a:p>
            </c:rich>
          </c:tx>
        </c:title>
        <c:numFmt formatCode="#,##0.0" sourceLinked="0"/>
        <c:tickLblPos val="nextTo"/>
        <c:txPr>
          <a:bodyPr/>
          <a:lstStyle/>
          <a:p>
            <a:pPr>
              <a:defRPr sz="1500" b="1"/>
            </a:pPr>
            <a:endParaRPr lang="en-US"/>
          </a:p>
        </c:txPr>
        <c:crossAx val="306862336"/>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93"/>
          <c:h val="0.77074260114039694"/>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1.2780406380944698</c:v>
                </c:pt>
                <c:pt idx="1">
                  <c:v>1.1716650613009001</c:v>
                </c:pt>
                <c:pt idx="2">
                  <c:v>1.0782811615021206</c:v>
                </c:pt>
                <c:pt idx="3">
                  <c:v>1</c:v>
                </c:pt>
                <c:pt idx="4">
                  <c:v>0.93744098454648095</c:v>
                </c:pt>
                <c:pt idx="5">
                  <c:v>0.8883160093057344</c:v>
                </c:pt>
                <c:pt idx="6">
                  <c:v>0.85023916619537931</c:v>
                </c:pt>
                <c:pt idx="7">
                  <c:v>0.82136319422586368</c:v>
                </c:pt>
                <c:pt idx="8">
                  <c:v>0.80024013991625065</c:v>
                </c:pt>
                <c:pt idx="9">
                  <c:v>0.7857182540249803</c:v>
                </c:pt>
                <c:pt idx="10">
                  <c:v>0.77686440093769105</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1.0561899574436999</c:v>
                </c:pt>
                <c:pt idx="1">
                  <c:v>1.0369810187004198</c:v>
                </c:pt>
                <c:pt idx="2">
                  <c:v>1.0182053243159701</c:v>
                </c:pt>
                <c:pt idx="3">
                  <c:v>1</c:v>
                </c:pt>
                <c:pt idx="4">
                  <c:v>0.89437880382754498</c:v>
                </c:pt>
                <c:pt idx="5">
                  <c:v>0.81677249763743431</c:v>
                </c:pt>
                <c:pt idx="6">
                  <c:v>0.7602544255889303</c:v>
                </c:pt>
                <c:pt idx="7">
                  <c:v>0.71989505858141767</c:v>
                </c:pt>
                <c:pt idx="8">
                  <c:v>0.69205507440030534</c:v>
                </c:pt>
                <c:pt idx="9">
                  <c:v>0.67389498070816334</c:v>
                </c:pt>
                <c:pt idx="10">
                  <c:v>0.66302101550708981</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1.54649062993764</c:v>
                </c:pt>
                <c:pt idx="1">
                  <c:v>1.3238419904673493</c:v>
                </c:pt>
                <c:pt idx="2">
                  <c:v>1.1419015747452101</c:v>
                </c:pt>
                <c:pt idx="3">
                  <c:v>1</c:v>
                </c:pt>
                <c:pt idx="4">
                  <c:v>0.98257650533154339</c:v>
                </c:pt>
                <c:pt idx="5">
                  <c:v>0.96612622813746096</c:v>
                </c:pt>
                <c:pt idx="6">
                  <c:v>0.95087462223270236</c:v>
                </c:pt>
                <c:pt idx="7">
                  <c:v>0.93713311237101105</c:v>
                </c:pt>
                <c:pt idx="8">
                  <c:v>0.92533716639257602</c:v>
                </c:pt>
                <c:pt idx="9">
                  <c:v>0.91609700677591799</c:v>
                </c:pt>
                <c:pt idx="10">
                  <c:v>0.91025515531011802</c:v>
                </c:pt>
              </c:numCache>
            </c:numRef>
          </c:yVal>
          <c:smooth val="1"/>
        </c:ser>
        <c:axId val="308590464"/>
        <c:axId val="308600832"/>
      </c:scatterChart>
      <c:valAx>
        <c:axId val="308590464"/>
        <c:scaling>
          <c:orientation val="minMax"/>
          <c:max val="10"/>
          <c:min val="0"/>
        </c:scaling>
        <c:axPos val="b"/>
        <c:title>
          <c:tx>
            <c:rich>
              <a:bodyPr/>
              <a:lstStyle/>
              <a:p>
                <a:pPr>
                  <a:defRPr sz="1700"/>
                </a:pPr>
                <a:r>
                  <a:rPr lang="en-US" sz="1700" dirty="0" smtClean="0"/>
                  <a:t>Center Volume (cases per year)</a:t>
                </a:r>
                <a:endParaRPr lang="en-US" sz="1700" dirty="0"/>
              </a:p>
            </c:rich>
          </c:tx>
        </c:title>
        <c:numFmt formatCode="#,##0" sourceLinked="0"/>
        <c:tickLblPos val="nextTo"/>
        <c:txPr>
          <a:bodyPr rot="0"/>
          <a:lstStyle/>
          <a:p>
            <a:pPr>
              <a:defRPr sz="1500" b="1"/>
            </a:pPr>
            <a:endParaRPr lang="en-US"/>
          </a:p>
        </c:txPr>
        <c:crossAx val="308600832"/>
        <c:crosses val="autoZero"/>
        <c:crossBetween val="midCat"/>
        <c:majorUnit val="1"/>
      </c:valAx>
      <c:valAx>
        <c:axId val="308600832"/>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Relative Risk of 5 Year Mortality </a:t>
                </a:r>
                <a:endParaRPr lang="en-US" sz="1700" b="1" i="0" baseline="0" dirty="0">
                  <a:solidFill>
                    <a:schemeClr val="tx1"/>
                  </a:solidFill>
                </a:endParaRPr>
              </a:p>
            </c:rich>
          </c:tx>
        </c:title>
        <c:numFmt formatCode="#,##0.0" sourceLinked="0"/>
        <c:tickLblPos val="nextTo"/>
        <c:txPr>
          <a:bodyPr/>
          <a:lstStyle/>
          <a:p>
            <a:pPr>
              <a:defRPr sz="1500" b="1"/>
            </a:pPr>
            <a:endParaRPr lang="en-US"/>
          </a:p>
        </c:txPr>
        <c:crossAx val="308590464"/>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748"/>
          <c:h val="0.77074260114039761"/>
        </c:manualLayout>
      </c:layout>
      <c:scatterChart>
        <c:scatterStyle val="smoothMarker"/>
        <c:ser>
          <c:idx val="0"/>
          <c:order val="0"/>
          <c:tx>
            <c:strRef>
              <c:f>Sheet1!$A$1</c:f>
              <c:strCache>
                <c:ptCount val="1"/>
                <c:pt idx="0">
                  <c:v>Recipeint Age</c:v>
                </c:pt>
              </c:strCache>
            </c:strRef>
          </c:tx>
          <c:spPr>
            <a:ln w="38100">
              <a:solidFill>
                <a:srgbClr val="00FF00"/>
              </a:solidFill>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Sheet1!$B$2:$B$19</c:f>
              <c:numCache>
                <c:formatCode>General</c:formatCode>
                <c:ptCount val="18"/>
                <c:pt idx="0">
                  <c:v>0.65583547872821824</c:v>
                </c:pt>
                <c:pt idx="1">
                  <c:v>0.67930059983154401</c:v>
                </c:pt>
                <c:pt idx="2">
                  <c:v>0.70360527891282865</c:v>
                </c:pt>
                <c:pt idx="3">
                  <c:v>0.72877955449585574</c:v>
                </c:pt>
                <c:pt idx="4">
                  <c:v>0.75485453985199202</c:v>
                </c:pt>
                <c:pt idx="5">
                  <c:v>0.78186246145356697</c:v>
                </c:pt>
                <c:pt idx="6">
                  <c:v>0.80983669880304698</c:v>
                </c:pt>
                <c:pt idx="7">
                  <c:v>0.83881182568728063</c:v>
                </c:pt>
                <c:pt idx="8">
                  <c:v>0.86882365290776564</c:v>
                </c:pt>
                <c:pt idx="9">
                  <c:v>0.8999092725397656</c:v>
                </c:pt>
                <c:pt idx="10">
                  <c:v>0.93210710377497097</c:v>
                </c:pt>
                <c:pt idx="11">
                  <c:v>0.96545694040437202</c:v>
                </c:pt>
                <c:pt idx="12">
                  <c:v>1</c:v>
                </c:pt>
                <c:pt idx="13">
                  <c:v>1.0357789748563622</c:v>
                </c:pt>
                <c:pt idx="14">
                  <c:v>1.0728380847545</c:v>
                </c:pt>
                <c:pt idx="15">
                  <c:v>1.1112231316138701</c:v>
                </c:pt>
                <c:pt idx="16">
                  <c:v>1.1509815560996899</c:v>
                </c:pt>
                <c:pt idx="17">
                  <c:v>1.1921624962555222</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Sheet1!$C$2:$C$19</c:f>
              <c:numCache>
                <c:formatCode>General</c:formatCode>
                <c:ptCount val="18"/>
                <c:pt idx="0">
                  <c:v>0.46392734371517402</c:v>
                </c:pt>
                <c:pt idx="1">
                  <c:v>0.49459054096948274</c:v>
                </c:pt>
                <c:pt idx="2">
                  <c:v>0.52728041692379424</c:v>
                </c:pt>
                <c:pt idx="3">
                  <c:v>0.56213092455499303</c:v>
                </c:pt>
                <c:pt idx="4">
                  <c:v>0.59928487043872303</c:v>
                </c:pt>
                <c:pt idx="5">
                  <c:v>0.63889449992645364</c:v>
                </c:pt>
                <c:pt idx="6">
                  <c:v>0.68112212099973157</c:v>
                </c:pt>
                <c:pt idx="7">
                  <c:v>0.726140769357976</c:v>
                </c:pt>
                <c:pt idx="8">
                  <c:v>0.77413491746511887</c:v>
                </c:pt>
                <c:pt idx="9">
                  <c:v>0.82530123046057347</c:v>
                </c:pt>
                <c:pt idx="10">
                  <c:v>0.87984937203200886</c:v>
                </c:pt>
                <c:pt idx="11">
                  <c:v>0.93800286355213602</c:v>
                </c:pt>
                <c:pt idx="12">
                  <c:v>1</c:v>
                </c:pt>
                <c:pt idx="13">
                  <c:v>1.0063251956275099</c:v>
                </c:pt>
                <c:pt idx="14">
                  <c:v>1.0126903993547398</c:v>
                </c:pt>
                <c:pt idx="15">
                  <c:v>1.0190958642407522</c:v>
                </c:pt>
                <c:pt idx="16">
                  <c:v>1.02554184494526</c:v>
                </c:pt>
                <c:pt idx="17">
                  <c:v>1.03202859773873</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Sheet1!$D$2:$D$19</c:f>
              <c:numCache>
                <c:formatCode>General</c:formatCode>
                <c:ptCount val="18"/>
                <c:pt idx="0">
                  <c:v>0.92712831219265202</c:v>
                </c:pt>
                <c:pt idx="1">
                  <c:v>0.93299258013907005</c:v>
                </c:pt>
                <c:pt idx="2">
                  <c:v>0.93889394072746057</c:v>
                </c:pt>
                <c:pt idx="3">
                  <c:v>0.944832628576043</c:v>
                </c:pt>
                <c:pt idx="4">
                  <c:v>0.95080887978703699</c:v>
                </c:pt>
                <c:pt idx="5">
                  <c:v>0.9568229319560595</c:v>
                </c:pt>
                <c:pt idx="6">
                  <c:v>0.96287502418156723</c:v>
                </c:pt>
                <c:pt idx="7">
                  <c:v>0.96896539707435403</c:v>
                </c:pt>
                <c:pt idx="8">
                  <c:v>0.97509429276713511</c:v>
                </c:pt>
                <c:pt idx="9">
                  <c:v>0.98126195492415058</c:v>
                </c:pt>
                <c:pt idx="10">
                  <c:v>0.98746862875087449</c:v>
                </c:pt>
                <c:pt idx="11">
                  <c:v>0.99371456100374889</c:v>
                </c:pt>
                <c:pt idx="12">
                  <c:v>1</c:v>
                </c:pt>
                <c:pt idx="13">
                  <c:v>1.0660948264199199</c:v>
                </c:pt>
                <c:pt idx="14">
                  <c:v>1.1365581789193124</c:v>
                </c:pt>
                <c:pt idx="15">
                  <c:v>1.2116787944711198</c:v>
                </c:pt>
                <c:pt idx="16">
                  <c:v>1.2917644940683874</c:v>
                </c:pt>
                <c:pt idx="17">
                  <c:v>1.37714344407925</c:v>
                </c:pt>
              </c:numCache>
            </c:numRef>
          </c:yVal>
          <c:smooth val="1"/>
        </c:ser>
        <c:axId val="311234560"/>
        <c:axId val="311236480"/>
      </c:scatterChart>
      <c:valAx>
        <c:axId val="311234560"/>
        <c:scaling>
          <c:orientation val="minMax"/>
          <c:max val="17"/>
          <c:min val="0"/>
        </c:scaling>
        <c:axPos val="b"/>
        <c:title>
          <c:tx>
            <c:rich>
              <a:bodyPr/>
              <a:lstStyle/>
              <a:p>
                <a:pPr>
                  <a:defRPr sz="1700"/>
                </a:pPr>
                <a:r>
                  <a:rPr lang="en-US" sz="1700" dirty="0" smtClean="0"/>
                  <a:t>Recipient Age</a:t>
                </a:r>
                <a:endParaRPr lang="en-US" sz="1700" dirty="0"/>
              </a:p>
            </c:rich>
          </c:tx>
        </c:title>
        <c:numFmt formatCode="#,##0" sourceLinked="0"/>
        <c:tickLblPos val="nextTo"/>
        <c:txPr>
          <a:bodyPr rot="0"/>
          <a:lstStyle/>
          <a:p>
            <a:pPr>
              <a:defRPr sz="1500" b="1"/>
            </a:pPr>
            <a:endParaRPr lang="en-US"/>
          </a:p>
        </c:txPr>
        <c:crossAx val="311236480"/>
        <c:crosses val="autoZero"/>
        <c:crossBetween val="midCat"/>
        <c:majorUnit val="1"/>
      </c:valAx>
      <c:valAx>
        <c:axId val="311236480"/>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Relative Risk of 10 Year Mortality </a:t>
                </a:r>
                <a:endParaRPr lang="en-US" sz="1700" b="1" i="0" baseline="0" dirty="0">
                  <a:solidFill>
                    <a:schemeClr val="tx1"/>
                  </a:solidFill>
                </a:endParaRPr>
              </a:p>
            </c:rich>
          </c:tx>
        </c:title>
        <c:numFmt formatCode="#,##0.0" sourceLinked="0"/>
        <c:tickLblPos val="nextTo"/>
        <c:txPr>
          <a:bodyPr/>
          <a:lstStyle/>
          <a:p>
            <a:pPr>
              <a:defRPr sz="1500" b="1"/>
            </a:pPr>
            <a:endParaRPr lang="en-US"/>
          </a:p>
        </c:txPr>
        <c:crossAx val="311234560"/>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1449840893782083"/>
          <c:y val="3.3590508847684365E-2"/>
          <c:w val="0.85968051006899715"/>
          <c:h val="0.77074260114039717"/>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1.0625206009317401</c:v>
                </c:pt>
                <c:pt idx="1">
                  <c:v>1.04653322182846</c:v>
                </c:pt>
                <c:pt idx="2">
                  <c:v>1.0307863992756898</c:v>
                </c:pt>
                <c:pt idx="3">
                  <c:v>1.0152765137023898</c:v>
                </c:pt>
                <c:pt idx="4">
                  <c:v>1</c:v>
                </c:pt>
                <c:pt idx="5">
                  <c:v>0.98495334670287471</c:v>
                </c:pt>
                <c:pt idx="6">
                  <c:v>0.97013309518119295</c:v>
                </c:pt>
                <c:pt idx="7">
                  <c:v>0.95553583884593396</c:v>
                </c:pt>
                <c:pt idx="8">
                  <c:v>0.94115822236584235</c:v>
                </c:pt>
                <c:pt idx="9">
                  <c:v>0.92699694089616369</c:v>
                </c:pt>
                <c:pt idx="10">
                  <c:v>0.91304873931900332</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0.99065930013127002</c:v>
                </c:pt>
                <c:pt idx="1">
                  <c:v>0.99298626353245667</c:v>
                </c:pt>
                <c:pt idx="2">
                  <c:v>0.99531869274683571</c:v>
                </c:pt>
                <c:pt idx="3">
                  <c:v>0.99765660061307548</c:v>
                </c:pt>
                <c:pt idx="4">
                  <c:v>1</c:v>
                </c:pt>
                <c:pt idx="5">
                  <c:v>0.96785968588070903</c:v>
                </c:pt>
                <c:pt idx="6">
                  <c:v>0.93675237155310531</c:v>
                </c:pt>
                <c:pt idx="7">
                  <c:v>0.90664485607939882</c:v>
                </c:pt>
                <c:pt idx="8">
                  <c:v>0.87750500561036704</c:v>
                </c:pt>
                <c:pt idx="9">
                  <c:v>0.84930171908880048</c:v>
                </c:pt>
                <c:pt idx="10">
                  <c:v>0.822004895055232</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1.1395946388982998</c:v>
                </c:pt>
                <c:pt idx="1">
                  <c:v>1.10296770923545</c:v>
                </c:pt>
                <c:pt idx="2">
                  <c:v>1.0675179805971899</c:v>
                </c:pt>
                <c:pt idx="3">
                  <c:v>1.0332076173728098</c:v>
                </c:pt>
                <c:pt idx="4">
                  <c:v>1</c:v>
                </c:pt>
                <c:pt idx="5">
                  <c:v>1.0023489038066706</c:v>
                </c:pt>
                <c:pt idx="6">
                  <c:v>1.00470332496242</c:v>
                </c:pt>
                <c:pt idx="7">
                  <c:v>1.0070632764269998</c:v>
                </c:pt>
                <c:pt idx="8">
                  <c:v>1.0094287711905499</c:v>
                </c:pt>
                <c:pt idx="9">
                  <c:v>1.0117998222737599</c:v>
                </c:pt>
                <c:pt idx="10">
                  <c:v>1.0141764427278799</c:v>
                </c:pt>
              </c:numCache>
            </c:numRef>
          </c:yVal>
          <c:smooth val="1"/>
        </c:ser>
        <c:axId val="311455104"/>
        <c:axId val="311465472"/>
      </c:scatterChart>
      <c:valAx>
        <c:axId val="311455104"/>
        <c:scaling>
          <c:orientation val="minMax"/>
          <c:max val="10"/>
          <c:min val="0"/>
        </c:scaling>
        <c:axPos val="b"/>
        <c:title>
          <c:tx>
            <c:rich>
              <a:bodyPr/>
              <a:lstStyle/>
              <a:p>
                <a:pPr>
                  <a:defRPr sz="1700"/>
                </a:pPr>
                <a:r>
                  <a:rPr lang="en-US" sz="1700" dirty="0" smtClean="0"/>
                  <a:t>Center Volume (cases per year)</a:t>
                </a:r>
                <a:endParaRPr lang="en-US" sz="1700" dirty="0"/>
              </a:p>
            </c:rich>
          </c:tx>
        </c:title>
        <c:numFmt formatCode="#,##0" sourceLinked="0"/>
        <c:tickLblPos val="nextTo"/>
        <c:txPr>
          <a:bodyPr rot="0"/>
          <a:lstStyle/>
          <a:p>
            <a:pPr>
              <a:defRPr sz="1500" b="1"/>
            </a:pPr>
            <a:endParaRPr lang="en-US"/>
          </a:p>
        </c:txPr>
        <c:crossAx val="311465472"/>
        <c:crosses val="autoZero"/>
        <c:crossBetween val="midCat"/>
        <c:majorUnit val="1"/>
      </c:valAx>
      <c:valAx>
        <c:axId val="311465472"/>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Relative Risk of 10 Year Mortality </a:t>
                </a:r>
                <a:endParaRPr lang="en-US" sz="1700" b="1" i="0" baseline="0" dirty="0">
                  <a:solidFill>
                    <a:schemeClr val="tx1"/>
                  </a:solidFill>
                </a:endParaRPr>
              </a:p>
            </c:rich>
          </c:tx>
        </c:title>
        <c:numFmt formatCode="#,##0.0" sourceLinked="0"/>
        <c:tickLblPos val="nextTo"/>
        <c:txPr>
          <a:bodyPr/>
          <a:lstStyle/>
          <a:p>
            <a:pPr>
              <a:defRPr sz="1500" b="1"/>
            </a:pPr>
            <a:endParaRPr lang="en-US"/>
          </a:p>
        </c:txPr>
        <c:crossAx val="311455104"/>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2.2460834973753292E-2"/>
          <c:w val="0.83600586025885781"/>
          <c:h val="0.85342478674540678"/>
        </c:manualLayout>
      </c:layout>
      <c:barChart>
        <c:barDir val="col"/>
        <c:grouping val="percentStacked"/>
        <c:ser>
          <c:idx val="0"/>
          <c:order val="0"/>
          <c:tx>
            <c:strRef>
              <c:f>Sheet1!$A$2</c:f>
              <c:strCache>
                <c:ptCount val="1"/>
                <c:pt idx="0">
                  <c:v>0-11</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Sheet1!$B$2</c:f>
              <c:numCache>
                <c:formatCode>General</c:formatCode>
                <c:ptCount val="1"/>
                <c:pt idx="0">
                  <c:v>689</c:v>
                </c:pt>
              </c:numCache>
            </c:numRef>
          </c:val>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txPr>
              <a:bodyPr/>
              <a:lstStyle/>
              <a:p>
                <a:pPr>
                  <a:defRPr sz="1500" b="1"/>
                </a:pPr>
                <a:endParaRPr lang="en-US"/>
              </a:p>
            </c:txPr>
            <c:dLblPos val="ctr"/>
            <c:showVal val="1"/>
          </c:dLbls>
          <c:cat>
            <c:strRef>
              <c:f>Sheet1!$B$1</c:f>
              <c:strCache>
                <c:ptCount val="1"/>
                <c:pt idx="0">
                  <c:v>N</c:v>
                </c:pt>
              </c:strCache>
            </c:strRef>
          </c:cat>
          <c:val>
            <c:numRef>
              <c:f>Sheet1!$B$3</c:f>
              <c:numCache>
                <c:formatCode>General</c:formatCode>
                <c:ptCount val="1"/>
                <c:pt idx="0">
                  <c:v>347</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Sheet1!$B$4</c:f>
              <c:numCache>
                <c:formatCode>General</c:formatCode>
                <c:ptCount val="1"/>
                <c:pt idx="0">
                  <c:v>281</c:v>
                </c:pt>
              </c:numCache>
            </c:numRef>
          </c:val>
        </c:ser>
        <c:ser>
          <c:idx val="3"/>
          <c:order val="3"/>
          <c:tx>
            <c:strRef>
              <c:f>Sheet1!$A$5</c:f>
              <c:strCache>
                <c:ptCount val="1"/>
                <c:pt idx="0">
                  <c:v>35-49</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0" scaled="1"/>
              <a:tileRect/>
            </a:gradFill>
            <a:ln>
              <a:solidFill>
                <a:srgbClr val="000000"/>
              </a:solidFill>
            </a:ln>
          </c:spPr>
          <c:dLbls>
            <c:txPr>
              <a:bodyPr/>
              <a:lstStyle/>
              <a:p>
                <a:pPr>
                  <a:defRPr sz="1500" b="1"/>
                </a:pPr>
                <a:endParaRPr lang="en-US"/>
              </a:p>
            </c:txPr>
            <c:dLblPos val="ctr"/>
            <c:showVal val="1"/>
          </c:dLbls>
          <c:cat>
            <c:strRef>
              <c:f>Sheet1!$B$1</c:f>
              <c:strCache>
                <c:ptCount val="1"/>
                <c:pt idx="0">
                  <c:v>N</c:v>
                </c:pt>
              </c:strCache>
            </c:strRef>
          </c:cat>
          <c:val>
            <c:numRef>
              <c:f>Sheet1!$B$5</c:f>
              <c:numCache>
                <c:formatCode>General</c:formatCode>
                <c:ptCount val="1"/>
                <c:pt idx="0">
                  <c:v>211</c:v>
                </c:pt>
              </c:numCache>
            </c:numRef>
          </c:val>
        </c:ser>
        <c:ser>
          <c:idx val="4"/>
          <c:order val="4"/>
          <c:tx>
            <c:strRef>
              <c:f>Sheet1!$A$6</c:f>
              <c:strCache>
                <c:ptCount val="1"/>
                <c:pt idx="0">
                  <c:v>50-59</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Sheet1!$B$6</c:f>
              <c:numCache>
                <c:formatCode>General</c:formatCode>
                <c:ptCount val="1"/>
                <c:pt idx="0">
                  <c:v>86</c:v>
                </c:pt>
              </c:numCache>
            </c:numRef>
          </c:val>
        </c:ser>
        <c:ser>
          <c:idx val="5"/>
          <c:order val="5"/>
          <c:tx>
            <c:strRef>
              <c:f>Sheet1!$A$7</c:f>
              <c:strCache>
                <c:ptCount val="1"/>
                <c:pt idx="0">
                  <c:v>60+</c:v>
                </c:pt>
              </c:strCache>
            </c:strRef>
          </c:tx>
          <c:spPr>
            <a:gradFill>
              <a:gsLst>
                <a:gs pos="0">
                  <a:srgbClr val="CC00FF"/>
                </a:gs>
                <a:gs pos="50000">
                  <a:srgbClr val="FF00FF"/>
                </a:gs>
                <a:gs pos="100000">
                  <a:srgbClr val="CC00FF"/>
                </a:gs>
              </a:gsLst>
              <a:lin ang="10800000" scaled="1"/>
            </a:gradFill>
            <a:ln>
              <a:solidFill>
                <a:schemeClr val="bg2"/>
              </a:solidFill>
            </a:ln>
          </c:spPr>
          <c:dLbls>
            <c:dLbl>
              <c:idx val="0"/>
              <c:layout>
                <c:manualLayout>
                  <c:x val="-0.19971264367816124"/>
                  <c:y val="4.1666666666666671E-2"/>
                </c:manualLayout>
              </c:layout>
              <c:dLblPos val="ctr"/>
              <c:showVal val="1"/>
            </c:dLbl>
            <c:txPr>
              <a:bodyPr/>
              <a:lstStyle/>
              <a:p>
                <a:pPr>
                  <a:defRPr sz="1500" b="1"/>
                </a:pPr>
                <a:endParaRPr lang="en-US"/>
              </a:p>
            </c:txPr>
            <c:dLblPos val="ctr"/>
            <c:showVal val="1"/>
          </c:dLbls>
          <c:cat>
            <c:strRef>
              <c:f>Sheet1!$B$1</c:f>
              <c:strCache>
                <c:ptCount val="1"/>
                <c:pt idx="0">
                  <c:v>N</c:v>
                </c:pt>
              </c:strCache>
            </c:strRef>
          </c:cat>
          <c:val>
            <c:numRef>
              <c:f>Sheet1!$B$7</c:f>
              <c:numCache>
                <c:formatCode>General</c:formatCode>
                <c:ptCount val="1"/>
                <c:pt idx="0">
                  <c:v>10</c:v>
                </c:pt>
              </c:numCache>
            </c:numRef>
          </c:val>
        </c:ser>
        <c:dLbls>
          <c:showVal val="1"/>
        </c:dLbls>
        <c:gapWidth val="220"/>
        <c:overlap val="100"/>
        <c:axId val="224524544"/>
        <c:axId val="224647808"/>
      </c:barChart>
      <c:catAx>
        <c:axId val="224524544"/>
        <c:scaling>
          <c:orientation val="minMax"/>
        </c:scaling>
        <c:delete val="1"/>
        <c:axPos val="b"/>
        <c:title>
          <c:tx>
            <c:rich>
              <a:bodyPr/>
              <a:lstStyle/>
              <a:p>
                <a:pPr>
                  <a:defRPr sz="1700"/>
                </a:pPr>
                <a:r>
                  <a:rPr lang="en-US" sz="1700" dirty="0" smtClean="0"/>
                  <a:t>Donor Age (Years)</a:t>
                </a:r>
                <a:endParaRPr lang="en-US" sz="1700" dirty="0"/>
              </a:p>
            </c:rich>
          </c:tx>
          <c:layout>
            <c:manualLayout>
              <c:xMode val="edge"/>
              <c:yMode val="edge"/>
              <c:x val="0.45554020725857536"/>
              <c:y val="0.91950274770341156"/>
            </c:manualLayout>
          </c:layout>
        </c:title>
        <c:tickLblPos val="none"/>
        <c:crossAx val="224647808"/>
        <c:crosses val="autoZero"/>
        <c:auto val="1"/>
        <c:lblAlgn val="ctr"/>
        <c:lblOffset val="100"/>
      </c:catAx>
      <c:valAx>
        <c:axId val="22464780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6471739523938829E-2"/>
              <c:y val="0.18676160597113112"/>
            </c:manualLayout>
          </c:layout>
        </c:title>
        <c:numFmt formatCode="0%" sourceLinked="1"/>
        <c:tickLblPos val="nextTo"/>
        <c:txPr>
          <a:bodyPr/>
          <a:lstStyle/>
          <a:p>
            <a:pPr>
              <a:defRPr sz="1500" b="1"/>
            </a:pPr>
            <a:endParaRPr lang="en-US"/>
          </a:p>
        </c:txPr>
        <c:crossAx val="224524544"/>
        <c:crosses val="autoZero"/>
        <c:crossBetween val="between"/>
      </c:valAx>
      <c:spPr>
        <a:solidFill>
          <a:srgbClr val="000000"/>
        </a:solidFill>
        <a:ln w="12700">
          <a:solidFill>
            <a:srgbClr val="FFFFFF"/>
          </a:solidFill>
        </a:ln>
      </c:spPr>
    </c:plotArea>
    <c:legend>
      <c:legendPos val="l"/>
      <c:layout>
        <c:manualLayout>
          <c:xMode val="edge"/>
          <c:yMode val="edge"/>
          <c:x val="0.76724137931034564"/>
          <c:y val="0.17196030183727465"/>
          <c:w val="0.14062652728753533"/>
          <c:h val="0.49883776246719158"/>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27229229089725"/>
          <c:y val="4.8958223972003521E-2"/>
          <c:w val="0.86950351891854261"/>
          <c:h val="0.78522725284340278"/>
        </c:manualLayout>
      </c:layout>
      <c:barChart>
        <c:barDir val="col"/>
        <c:grouping val="stacked"/>
        <c:ser>
          <c:idx val="0"/>
          <c:order val="0"/>
          <c:tx>
            <c:strRef>
              <c:f>Sheet1!$B$1</c:f>
              <c:strCache>
                <c:ptCount val="1"/>
                <c:pt idx="0">
                  <c:v>&lt;1 Year</c:v>
                </c:pt>
              </c:strCache>
            </c:strRef>
          </c:tx>
          <c:spPr>
            <a:gradFill flip="none" rotWithShape="1">
              <a:gsLst>
                <a:gs pos="0">
                  <a:srgbClr val="7030A0"/>
                </a:gs>
                <a:gs pos="50000">
                  <a:srgbClr val="9966FF"/>
                </a:gs>
                <a:gs pos="100000">
                  <a:srgbClr val="7030A0"/>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0</c:v>
                </c:pt>
                <c:pt idx="1">
                  <c:v>0</c:v>
                </c:pt>
                <c:pt idx="2">
                  <c:v>0</c:v>
                </c:pt>
                <c:pt idx="3">
                  <c:v>1</c:v>
                </c:pt>
                <c:pt idx="4">
                  <c:v>0</c:v>
                </c:pt>
                <c:pt idx="5">
                  <c:v>2</c:v>
                </c:pt>
                <c:pt idx="6">
                  <c:v>0</c:v>
                </c:pt>
                <c:pt idx="7">
                  <c:v>3</c:v>
                </c:pt>
                <c:pt idx="8">
                  <c:v>5</c:v>
                </c:pt>
                <c:pt idx="9">
                  <c:v>10</c:v>
                </c:pt>
                <c:pt idx="10">
                  <c:v>10</c:v>
                </c:pt>
                <c:pt idx="11">
                  <c:v>7</c:v>
                </c:pt>
                <c:pt idx="12">
                  <c:v>7</c:v>
                </c:pt>
                <c:pt idx="13">
                  <c:v>4</c:v>
                </c:pt>
                <c:pt idx="14">
                  <c:v>3</c:v>
                </c:pt>
                <c:pt idx="15">
                  <c:v>2</c:v>
                </c:pt>
                <c:pt idx="16">
                  <c:v>3</c:v>
                </c:pt>
                <c:pt idx="17">
                  <c:v>4</c:v>
                </c:pt>
                <c:pt idx="18">
                  <c:v>4</c:v>
                </c:pt>
                <c:pt idx="19">
                  <c:v>4</c:v>
                </c:pt>
                <c:pt idx="20">
                  <c:v>6</c:v>
                </c:pt>
                <c:pt idx="21">
                  <c:v>6</c:v>
                </c:pt>
                <c:pt idx="22">
                  <c:v>3</c:v>
                </c:pt>
                <c:pt idx="23">
                  <c:v>3</c:v>
                </c:pt>
                <c:pt idx="24">
                  <c:v>8</c:v>
                </c:pt>
              </c:numCache>
            </c:numRef>
          </c:val>
        </c:ser>
        <c:ser>
          <c:idx val="1"/>
          <c:order val="1"/>
          <c:tx>
            <c:strRef>
              <c:f>Sheet1!$C$1</c:f>
              <c:strCache>
                <c:ptCount val="1"/>
                <c:pt idx="0">
                  <c:v>1-11 Years</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Sheet1!$C$2:$C$26</c:f>
              <c:numCache>
                <c:formatCode>General</c:formatCode>
                <c:ptCount val="25"/>
                <c:pt idx="0">
                  <c:v>0</c:v>
                </c:pt>
                <c:pt idx="1">
                  <c:v>1</c:v>
                </c:pt>
                <c:pt idx="2">
                  <c:v>2</c:v>
                </c:pt>
                <c:pt idx="3">
                  <c:v>3</c:v>
                </c:pt>
                <c:pt idx="4">
                  <c:v>6</c:v>
                </c:pt>
                <c:pt idx="5">
                  <c:v>16</c:v>
                </c:pt>
                <c:pt idx="6">
                  <c:v>19</c:v>
                </c:pt>
                <c:pt idx="7">
                  <c:v>20</c:v>
                </c:pt>
                <c:pt idx="8">
                  <c:v>17</c:v>
                </c:pt>
                <c:pt idx="9">
                  <c:v>27</c:v>
                </c:pt>
                <c:pt idx="10">
                  <c:v>19</c:v>
                </c:pt>
                <c:pt idx="11">
                  <c:v>29</c:v>
                </c:pt>
                <c:pt idx="12">
                  <c:v>30</c:v>
                </c:pt>
                <c:pt idx="13">
                  <c:v>19</c:v>
                </c:pt>
                <c:pt idx="14">
                  <c:v>18</c:v>
                </c:pt>
                <c:pt idx="15">
                  <c:v>16</c:v>
                </c:pt>
                <c:pt idx="16">
                  <c:v>25</c:v>
                </c:pt>
                <c:pt idx="17">
                  <c:v>17</c:v>
                </c:pt>
                <c:pt idx="18">
                  <c:v>14</c:v>
                </c:pt>
                <c:pt idx="19">
                  <c:v>23</c:v>
                </c:pt>
                <c:pt idx="20">
                  <c:v>28</c:v>
                </c:pt>
                <c:pt idx="21">
                  <c:v>19</c:v>
                </c:pt>
                <c:pt idx="22">
                  <c:v>29</c:v>
                </c:pt>
                <c:pt idx="23">
                  <c:v>29</c:v>
                </c:pt>
                <c:pt idx="24">
                  <c:v>32</c:v>
                </c:pt>
              </c:numCache>
            </c:numRef>
          </c:val>
        </c:ser>
        <c:ser>
          <c:idx val="2"/>
          <c:order val="2"/>
          <c:tx>
            <c:strRef>
              <c:f>Sheet1!$D$1</c:f>
              <c:strCache>
                <c:ptCount val="1"/>
                <c:pt idx="0">
                  <c:v>12-17 Years</c:v>
                </c:pt>
              </c:strCache>
            </c:strRef>
          </c:tx>
          <c:spPr>
            <a:gradFill flip="none" rotWithShape="1">
              <a:gsLst>
                <a:gs pos="0">
                  <a:srgbClr val="C00000"/>
                </a:gs>
                <a:gs pos="50000">
                  <a:srgbClr val="FF0000"/>
                </a:gs>
                <a:gs pos="100000">
                  <a:srgbClr val="C00000"/>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Sheet1!$D$2:$D$26</c:f>
              <c:numCache>
                <c:formatCode>General</c:formatCode>
                <c:ptCount val="25"/>
                <c:pt idx="0">
                  <c:v>1</c:v>
                </c:pt>
                <c:pt idx="1">
                  <c:v>2</c:v>
                </c:pt>
                <c:pt idx="2">
                  <c:v>3</c:v>
                </c:pt>
                <c:pt idx="3">
                  <c:v>3</c:v>
                </c:pt>
                <c:pt idx="4">
                  <c:v>17</c:v>
                </c:pt>
                <c:pt idx="5">
                  <c:v>27</c:v>
                </c:pt>
                <c:pt idx="6">
                  <c:v>29</c:v>
                </c:pt>
                <c:pt idx="7">
                  <c:v>26</c:v>
                </c:pt>
                <c:pt idx="8">
                  <c:v>30</c:v>
                </c:pt>
                <c:pt idx="9">
                  <c:v>59</c:v>
                </c:pt>
                <c:pt idx="10">
                  <c:v>53</c:v>
                </c:pt>
                <c:pt idx="11">
                  <c:v>59</c:v>
                </c:pt>
                <c:pt idx="12">
                  <c:v>59</c:v>
                </c:pt>
                <c:pt idx="13">
                  <c:v>50</c:v>
                </c:pt>
                <c:pt idx="14">
                  <c:v>52</c:v>
                </c:pt>
                <c:pt idx="15">
                  <c:v>54</c:v>
                </c:pt>
                <c:pt idx="16">
                  <c:v>46</c:v>
                </c:pt>
                <c:pt idx="17">
                  <c:v>57</c:v>
                </c:pt>
                <c:pt idx="18">
                  <c:v>71</c:v>
                </c:pt>
                <c:pt idx="19">
                  <c:v>70</c:v>
                </c:pt>
                <c:pt idx="20">
                  <c:v>69</c:v>
                </c:pt>
                <c:pt idx="21">
                  <c:v>83</c:v>
                </c:pt>
                <c:pt idx="22">
                  <c:v>82</c:v>
                </c:pt>
                <c:pt idx="23">
                  <c:v>93</c:v>
                </c:pt>
                <c:pt idx="24">
                  <c:v>86</c:v>
                </c:pt>
              </c:numCache>
            </c:numRef>
          </c:val>
        </c:ser>
        <c:ser>
          <c:idx val="3"/>
          <c:order val="3"/>
          <c:tx>
            <c:strRef>
              <c:f>Sheet1!$E$1</c:f>
              <c:strCache>
                <c:ptCount val="1"/>
                <c:pt idx="0">
                  <c:v>Total</c:v>
                </c:pt>
              </c:strCache>
            </c:strRef>
          </c:tx>
          <c:spPr>
            <a:noFill/>
          </c:spPr>
          <c:dLbls>
            <c:txPr>
              <a:bodyPr/>
              <a:lstStyle/>
              <a:p>
                <a:pPr>
                  <a:defRPr sz="1500" b="1"/>
                </a:pPr>
                <a:endParaRPr lang="en-US"/>
              </a:p>
            </c:txPr>
            <c:dLblPos val="inBase"/>
            <c:showVal val="1"/>
          </c:dLbls>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Sheet1!$E$2:$E$26</c:f>
              <c:numCache>
                <c:formatCode>General</c:formatCode>
                <c:ptCount val="25"/>
                <c:pt idx="0">
                  <c:v>1</c:v>
                </c:pt>
                <c:pt idx="1">
                  <c:v>3</c:v>
                </c:pt>
                <c:pt idx="2">
                  <c:v>5</c:v>
                </c:pt>
                <c:pt idx="3">
                  <c:v>7</c:v>
                </c:pt>
                <c:pt idx="4">
                  <c:v>23</c:v>
                </c:pt>
                <c:pt idx="5">
                  <c:v>45</c:v>
                </c:pt>
                <c:pt idx="6">
                  <c:v>48</c:v>
                </c:pt>
                <c:pt idx="7">
                  <c:v>49</c:v>
                </c:pt>
                <c:pt idx="8">
                  <c:v>52</c:v>
                </c:pt>
                <c:pt idx="9">
                  <c:v>96</c:v>
                </c:pt>
                <c:pt idx="10">
                  <c:v>82</c:v>
                </c:pt>
                <c:pt idx="11">
                  <c:v>95</c:v>
                </c:pt>
                <c:pt idx="12">
                  <c:v>96</c:v>
                </c:pt>
                <c:pt idx="13">
                  <c:v>73</c:v>
                </c:pt>
                <c:pt idx="14">
                  <c:v>73</c:v>
                </c:pt>
                <c:pt idx="15">
                  <c:v>72</c:v>
                </c:pt>
                <c:pt idx="16">
                  <c:v>74</c:v>
                </c:pt>
                <c:pt idx="17">
                  <c:v>78</c:v>
                </c:pt>
                <c:pt idx="18">
                  <c:v>89</c:v>
                </c:pt>
                <c:pt idx="19">
                  <c:v>97</c:v>
                </c:pt>
                <c:pt idx="20">
                  <c:v>103</c:v>
                </c:pt>
                <c:pt idx="21">
                  <c:v>108</c:v>
                </c:pt>
                <c:pt idx="22">
                  <c:v>114</c:v>
                </c:pt>
                <c:pt idx="23">
                  <c:v>125</c:v>
                </c:pt>
                <c:pt idx="24">
                  <c:v>126</c:v>
                </c:pt>
              </c:numCache>
            </c:numRef>
          </c:val>
        </c:ser>
        <c:gapWidth val="55"/>
        <c:overlap val="100"/>
        <c:axId val="303911680"/>
        <c:axId val="303913600"/>
      </c:barChart>
      <c:catAx>
        <c:axId val="303911680"/>
        <c:scaling>
          <c:orientation val="minMax"/>
        </c:scaling>
        <c:axPos val="b"/>
        <c:numFmt formatCode="General" sourceLinked="1"/>
        <c:tickLblPos val="nextTo"/>
        <c:txPr>
          <a:bodyPr rot="-2700000"/>
          <a:lstStyle/>
          <a:p>
            <a:pPr>
              <a:defRPr sz="1500" b="1"/>
            </a:pPr>
            <a:endParaRPr lang="en-US"/>
          </a:p>
        </c:txPr>
        <c:crossAx val="303913600"/>
        <c:crosses val="autoZero"/>
        <c:auto val="1"/>
        <c:lblAlgn val="ctr"/>
        <c:lblOffset val="100"/>
        <c:tickLblSkip val="1"/>
      </c:catAx>
      <c:valAx>
        <c:axId val="303913600"/>
        <c:scaling>
          <c:orientation val="minMax"/>
          <c:max val="14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303911680"/>
        <c:crosses val="autoZero"/>
        <c:crossBetween val="between"/>
        <c:majorUnit val="10"/>
      </c:valAx>
      <c:spPr>
        <a:solidFill>
          <a:schemeClr val="bg2"/>
        </a:solidFill>
        <a:ln>
          <a:solidFill>
            <a:schemeClr val="tx1"/>
          </a:solidFill>
        </a:ln>
      </c:spPr>
    </c:plotArea>
    <c:legend>
      <c:legendPos val="r"/>
      <c:legendEntry>
        <c:idx val="0"/>
        <c:delete val="1"/>
      </c:legendEntry>
      <c:layout>
        <c:manualLayout>
          <c:xMode val="edge"/>
          <c:yMode val="edge"/>
          <c:x val="0.14843077137481708"/>
          <c:y val="0.10089532989410795"/>
          <c:w val="0.15245418437740071"/>
          <c:h val="0.25968141913295739"/>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1</c:v>
                </c:pt>
                <c:pt idx="1">
                  <c:v>2</c:v>
                </c:pt>
                <c:pt idx="2">
                  <c:v>3</c:v>
                </c:pt>
                <c:pt idx="3">
                  <c:v>5</c:v>
                </c:pt>
                <c:pt idx="4">
                  <c:v>15</c:v>
                </c:pt>
                <c:pt idx="5">
                  <c:v>20</c:v>
                </c:pt>
                <c:pt idx="6">
                  <c:v>17</c:v>
                </c:pt>
                <c:pt idx="7">
                  <c:v>15</c:v>
                </c:pt>
                <c:pt idx="8">
                  <c:v>23</c:v>
                </c:pt>
                <c:pt idx="9">
                  <c:v>34</c:v>
                </c:pt>
                <c:pt idx="10">
                  <c:v>37</c:v>
                </c:pt>
                <c:pt idx="11">
                  <c:v>38</c:v>
                </c:pt>
                <c:pt idx="12">
                  <c:v>31</c:v>
                </c:pt>
                <c:pt idx="13">
                  <c:v>31</c:v>
                </c:pt>
                <c:pt idx="14">
                  <c:v>28</c:v>
                </c:pt>
                <c:pt idx="15">
                  <c:v>30</c:v>
                </c:pt>
                <c:pt idx="16">
                  <c:v>32</c:v>
                </c:pt>
                <c:pt idx="17">
                  <c:v>35</c:v>
                </c:pt>
                <c:pt idx="18">
                  <c:v>36</c:v>
                </c:pt>
                <c:pt idx="19">
                  <c:v>39</c:v>
                </c:pt>
                <c:pt idx="20">
                  <c:v>41</c:v>
                </c:pt>
                <c:pt idx="21">
                  <c:v>43</c:v>
                </c:pt>
                <c:pt idx="22">
                  <c:v>41</c:v>
                </c:pt>
                <c:pt idx="23">
                  <c:v>50</c:v>
                </c:pt>
                <c:pt idx="24">
                  <c:v>42</c:v>
                </c:pt>
              </c:numCache>
            </c:numRef>
          </c:val>
        </c:ser>
        <c:gapWidth val="25"/>
        <c:overlap val="100"/>
        <c:axId val="212214528"/>
        <c:axId val="214005248"/>
      </c:barChart>
      <c:catAx>
        <c:axId val="212214528"/>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214005248"/>
        <c:crosses val="autoZero"/>
        <c:auto val="1"/>
        <c:lblAlgn val="ctr"/>
        <c:lblOffset val="100"/>
        <c:tickLblSkip val="1"/>
      </c:catAx>
      <c:valAx>
        <c:axId val="214005248"/>
        <c:scaling>
          <c:orientation val="minMax"/>
          <c:max val="55"/>
          <c:min val="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212214528"/>
        <c:crosses val="autoZero"/>
        <c:crossBetween val="between"/>
        <c:majorUnit val="5"/>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197140733514505"/>
          <c:y val="3.7226668387763256E-2"/>
          <c:w val="0.88035224026199477"/>
          <c:h val="0.72167161481864994"/>
        </c:manualLayout>
      </c:layout>
      <c:barChart>
        <c:barDir val="col"/>
        <c:grouping val="stacked"/>
        <c:ser>
          <c:idx val="0"/>
          <c:order val="0"/>
          <c:tx>
            <c:strRef>
              <c:f>Sheet1!$B$1</c:f>
              <c:strCache>
                <c:ptCount val="1"/>
                <c:pt idx="0">
                  <c:v>1-4 transplants</c:v>
                </c:pt>
              </c:strCache>
            </c:strRef>
          </c:tx>
          <c:spPr>
            <a:gradFill flip="none" rotWithShape="1">
              <a:gsLst>
                <a:gs pos="0">
                  <a:srgbClr val="208C03"/>
                </a:gs>
                <a:gs pos="50000">
                  <a:srgbClr val="20F703"/>
                </a:gs>
                <a:gs pos="100000">
                  <a:srgbClr val="208C03"/>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1</c:v>
                </c:pt>
                <c:pt idx="1">
                  <c:v>2</c:v>
                </c:pt>
                <c:pt idx="2">
                  <c:v>3</c:v>
                </c:pt>
                <c:pt idx="3">
                  <c:v>5</c:v>
                </c:pt>
                <c:pt idx="4">
                  <c:v>14</c:v>
                </c:pt>
                <c:pt idx="5">
                  <c:v>18</c:v>
                </c:pt>
                <c:pt idx="6">
                  <c:v>15</c:v>
                </c:pt>
                <c:pt idx="7">
                  <c:v>13</c:v>
                </c:pt>
                <c:pt idx="8">
                  <c:v>21</c:v>
                </c:pt>
                <c:pt idx="9">
                  <c:v>30</c:v>
                </c:pt>
                <c:pt idx="10">
                  <c:v>34</c:v>
                </c:pt>
                <c:pt idx="11">
                  <c:v>33</c:v>
                </c:pt>
                <c:pt idx="12">
                  <c:v>25</c:v>
                </c:pt>
                <c:pt idx="13">
                  <c:v>26</c:v>
                </c:pt>
                <c:pt idx="14">
                  <c:v>26</c:v>
                </c:pt>
                <c:pt idx="15">
                  <c:v>27</c:v>
                </c:pt>
                <c:pt idx="16">
                  <c:v>30</c:v>
                </c:pt>
                <c:pt idx="17">
                  <c:v>32</c:v>
                </c:pt>
                <c:pt idx="18">
                  <c:v>31</c:v>
                </c:pt>
                <c:pt idx="19">
                  <c:v>33</c:v>
                </c:pt>
                <c:pt idx="20">
                  <c:v>36</c:v>
                </c:pt>
                <c:pt idx="21">
                  <c:v>38</c:v>
                </c:pt>
                <c:pt idx="22">
                  <c:v>35</c:v>
                </c:pt>
                <c:pt idx="23">
                  <c:v>43</c:v>
                </c:pt>
                <c:pt idx="24">
                  <c:v>36</c:v>
                </c:pt>
              </c:numCache>
            </c:numRef>
          </c:val>
        </c:ser>
        <c:ser>
          <c:idx val="1"/>
          <c:order val="1"/>
          <c:tx>
            <c:strRef>
              <c:f>Sheet1!$C$1</c:f>
              <c:strCache>
                <c:ptCount val="1"/>
                <c:pt idx="0">
                  <c:v>5-9 transplants</c:v>
                </c:pt>
              </c:strCache>
            </c:strRef>
          </c:tx>
          <c:spPr>
            <a:gradFill flip="none" rotWithShape="1">
              <a:gsLst>
                <a:gs pos="0">
                  <a:srgbClr val="7030A0"/>
                </a:gs>
                <a:gs pos="50000">
                  <a:srgbClr val="CC66FF"/>
                </a:gs>
                <a:gs pos="100000">
                  <a:srgbClr val="7030A0"/>
                </a:gs>
              </a:gsLst>
              <a:lin ang="10800000" scaled="1"/>
              <a:tileRect/>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Sheet1!$C$2:$C$26</c:f>
              <c:numCache>
                <c:formatCode>General</c:formatCode>
                <c:ptCount val="25"/>
                <c:pt idx="0">
                  <c:v>0</c:v>
                </c:pt>
                <c:pt idx="1">
                  <c:v>0</c:v>
                </c:pt>
                <c:pt idx="2">
                  <c:v>0</c:v>
                </c:pt>
                <c:pt idx="3">
                  <c:v>0</c:v>
                </c:pt>
                <c:pt idx="4">
                  <c:v>1</c:v>
                </c:pt>
                <c:pt idx="5">
                  <c:v>1</c:v>
                </c:pt>
                <c:pt idx="6">
                  <c:v>1</c:v>
                </c:pt>
                <c:pt idx="7">
                  <c:v>1</c:v>
                </c:pt>
                <c:pt idx="8">
                  <c:v>1</c:v>
                </c:pt>
                <c:pt idx="9">
                  <c:v>3</c:v>
                </c:pt>
                <c:pt idx="10">
                  <c:v>2</c:v>
                </c:pt>
                <c:pt idx="11">
                  <c:v>4</c:v>
                </c:pt>
                <c:pt idx="12">
                  <c:v>5</c:v>
                </c:pt>
                <c:pt idx="13">
                  <c:v>4</c:v>
                </c:pt>
                <c:pt idx="14">
                  <c:v>1</c:v>
                </c:pt>
                <c:pt idx="15">
                  <c:v>2</c:v>
                </c:pt>
                <c:pt idx="16">
                  <c:v>1</c:v>
                </c:pt>
                <c:pt idx="17">
                  <c:v>2</c:v>
                </c:pt>
                <c:pt idx="18">
                  <c:v>4</c:v>
                </c:pt>
                <c:pt idx="19">
                  <c:v>4</c:v>
                </c:pt>
                <c:pt idx="20">
                  <c:v>3</c:v>
                </c:pt>
                <c:pt idx="21">
                  <c:v>4</c:v>
                </c:pt>
                <c:pt idx="22">
                  <c:v>5</c:v>
                </c:pt>
                <c:pt idx="23">
                  <c:v>4</c:v>
                </c:pt>
                <c:pt idx="24">
                  <c:v>4</c:v>
                </c:pt>
              </c:numCache>
            </c:numRef>
          </c:val>
        </c:ser>
        <c:ser>
          <c:idx val="2"/>
          <c:order val="2"/>
          <c:tx>
            <c:strRef>
              <c:f>Sheet1!$D$1</c:f>
              <c:strCache>
                <c:ptCount val="1"/>
                <c:pt idx="0">
                  <c:v>10-19 transplants</c:v>
                </c:pt>
              </c:strCache>
            </c:strRef>
          </c:tx>
          <c:spPr>
            <a:gradFill>
              <a:gsLst>
                <a:gs pos="0">
                  <a:srgbClr val="C00000"/>
                </a:gs>
                <a:gs pos="50000">
                  <a:srgbClr val="FF0000"/>
                </a:gs>
                <a:gs pos="100000">
                  <a:srgbClr val="C00000"/>
                </a:gs>
              </a:gsLst>
              <a:lin ang="10800000" scaled="1"/>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Sheet1!$D$2:$D$26</c:f>
              <c:numCache>
                <c:formatCode>General</c:formatCode>
                <c:ptCount val="25"/>
                <c:pt idx="0">
                  <c:v>0</c:v>
                </c:pt>
                <c:pt idx="1">
                  <c:v>0</c:v>
                </c:pt>
                <c:pt idx="2">
                  <c:v>0</c:v>
                </c:pt>
                <c:pt idx="3">
                  <c:v>0</c:v>
                </c:pt>
                <c:pt idx="4">
                  <c:v>0</c:v>
                </c:pt>
                <c:pt idx="5">
                  <c:v>1</c:v>
                </c:pt>
                <c:pt idx="6">
                  <c:v>1</c:v>
                </c:pt>
                <c:pt idx="7">
                  <c:v>1</c:v>
                </c:pt>
                <c:pt idx="8">
                  <c:v>0</c:v>
                </c:pt>
                <c:pt idx="9">
                  <c:v>0</c:v>
                </c:pt>
                <c:pt idx="10">
                  <c:v>0</c:v>
                </c:pt>
                <c:pt idx="11">
                  <c:v>0</c:v>
                </c:pt>
                <c:pt idx="12">
                  <c:v>0</c:v>
                </c:pt>
                <c:pt idx="13">
                  <c:v>1</c:v>
                </c:pt>
                <c:pt idx="14">
                  <c:v>1</c:v>
                </c:pt>
                <c:pt idx="15">
                  <c:v>1</c:v>
                </c:pt>
                <c:pt idx="16">
                  <c:v>1</c:v>
                </c:pt>
                <c:pt idx="17">
                  <c:v>1</c:v>
                </c:pt>
                <c:pt idx="18">
                  <c:v>1</c:v>
                </c:pt>
                <c:pt idx="19">
                  <c:v>2</c:v>
                </c:pt>
                <c:pt idx="20">
                  <c:v>2</c:v>
                </c:pt>
                <c:pt idx="21">
                  <c:v>1</c:v>
                </c:pt>
                <c:pt idx="22">
                  <c:v>1</c:v>
                </c:pt>
                <c:pt idx="23">
                  <c:v>3</c:v>
                </c:pt>
                <c:pt idx="24">
                  <c:v>2</c:v>
                </c:pt>
              </c:numCache>
            </c:numRef>
          </c:val>
        </c:ser>
        <c:ser>
          <c:idx val="3"/>
          <c:order val="3"/>
          <c:tx>
            <c:strRef>
              <c:f>Sheet1!$E$1</c:f>
              <c:strCache>
                <c:ptCount val="1"/>
                <c:pt idx="0">
                  <c:v>20+ transplants</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Sheet1!$E$2:$E$26</c:f>
              <c:numCache>
                <c:formatCode>General</c:formatCode>
                <c:ptCount val="25"/>
                <c:pt idx="0">
                  <c:v>0</c:v>
                </c:pt>
                <c:pt idx="1">
                  <c:v>0</c:v>
                </c:pt>
                <c:pt idx="2">
                  <c:v>0</c:v>
                </c:pt>
                <c:pt idx="3">
                  <c:v>0</c:v>
                </c:pt>
                <c:pt idx="4">
                  <c:v>0</c:v>
                </c:pt>
                <c:pt idx="5">
                  <c:v>0</c:v>
                </c:pt>
                <c:pt idx="6">
                  <c:v>0</c:v>
                </c:pt>
                <c:pt idx="7">
                  <c:v>0</c:v>
                </c:pt>
                <c:pt idx="8">
                  <c:v>1</c:v>
                </c:pt>
                <c:pt idx="9">
                  <c:v>1</c:v>
                </c:pt>
                <c:pt idx="10">
                  <c:v>1</c:v>
                </c:pt>
                <c:pt idx="11">
                  <c:v>1</c:v>
                </c:pt>
                <c:pt idx="12">
                  <c:v>1</c:v>
                </c:pt>
                <c:pt idx="13">
                  <c:v>0</c:v>
                </c:pt>
                <c:pt idx="14">
                  <c:v>0</c:v>
                </c:pt>
                <c:pt idx="15">
                  <c:v>0</c:v>
                </c:pt>
                <c:pt idx="16">
                  <c:v>0</c:v>
                </c:pt>
                <c:pt idx="17">
                  <c:v>0</c:v>
                </c:pt>
                <c:pt idx="18">
                  <c:v>0</c:v>
                </c:pt>
                <c:pt idx="19">
                  <c:v>0</c:v>
                </c:pt>
                <c:pt idx="20">
                  <c:v>0</c:v>
                </c:pt>
                <c:pt idx="21">
                  <c:v>0</c:v>
                </c:pt>
                <c:pt idx="22">
                  <c:v>0</c:v>
                </c:pt>
                <c:pt idx="23">
                  <c:v>0</c:v>
                </c:pt>
                <c:pt idx="24">
                  <c:v>0</c:v>
                </c:pt>
              </c:numCache>
            </c:numRef>
          </c:val>
        </c:ser>
        <c:gapWidth val="25"/>
        <c:overlap val="100"/>
        <c:axId val="276209024"/>
        <c:axId val="299423616"/>
      </c:barChart>
      <c:catAx>
        <c:axId val="276209024"/>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299423616"/>
        <c:crosses val="autoZero"/>
        <c:auto val="1"/>
        <c:lblAlgn val="ctr"/>
        <c:lblOffset val="100"/>
        <c:tickLblSkip val="1"/>
      </c:catAx>
      <c:valAx>
        <c:axId val="299423616"/>
        <c:scaling>
          <c:orientation val="minMax"/>
          <c:max val="55"/>
          <c:min val="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276209024"/>
        <c:crosses val="autoZero"/>
        <c:crossBetween val="between"/>
        <c:majorUnit val="5"/>
      </c:valAx>
      <c:spPr>
        <a:solidFill>
          <a:schemeClr val="bg2"/>
        </a:solidFill>
        <a:ln>
          <a:solidFill>
            <a:schemeClr val="tx1"/>
          </a:solidFill>
        </a:ln>
      </c:spPr>
    </c:plotArea>
    <c:legend>
      <c:legendPos val="r"/>
      <c:layout>
        <c:manualLayout>
          <c:xMode val="edge"/>
          <c:yMode val="edge"/>
          <c:x val="0.13247926973730267"/>
          <c:y val="4.9678154984725283E-2"/>
          <c:w val="0.21305158757810141"/>
          <c:h val="0.24691020179854756"/>
        </c:manualLayout>
      </c:layout>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197140733514505"/>
          <c:y val="3.7226668387763256E-2"/>
          <c:w val="0.88035224026199455"/>
          <c:h val="0.72167161481865016"/>
        </c:manualLayout>
      </c:layout>
      <c:barChart>
        <c:barDir val="col"/>
        <c:grouping val="stacked"/>
        <c:ser>
          <c:idx val="0"/>
          <c:order val="0"/>
          <c:tx>
            <c:strRef>
              <c:f>Sheet1!$B$1</c:f>
              <c:strCache>
                <c:ptCount val="1"/>
                <c:pt idx="0">
                  <c:v>1-4 transplants</c:v>
                </c:pt>
              </c:strCache>
            </c:strRef>
          </c:tx>
          <c:spPr>
            <a:gradFill flip="none" rotWithShape="1">
              <a:gsLst>
                <a:gs pos="0">
                  <a:srgbClr val="208C03"/>
                </a:gs>
                <a:gs pos="50000">
                  <a:srgbClr val="20F703"/>
                </a:gs>
                <a:gs pos="100000">
                  <a:srgbClr val="208C03"/>
                </a:gs>
              </a:gsLst>
              <a:lin ang="10800000" scaled="1"/>
              <a:tileRect/>
            </a:gradFill>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1</c:v>
                </c:pt>
                <c:pt idx="1">
                  <c:v>3</c:v>
                </c:pt>
                <c:pt idx="2">
                  <c:v>5</c:v>
                </c:pt>
                <c:pt idx="3">
                  <c:v>7</c:v>
                </c:pt>
                <c:pt idx="4">
                  <c:v>18</c:v>
                </c:pt>
                <c:pt idx="5">
                  <c:v>30</c:v>
                </c:pt>
                <c:pt idx="6">
                  <c:v>25</c:v>
                </c:pt>
                <c:pt idx="7">
                  <c:v>28</c:v>
                </c:pt>
                <c:pt idx="8">
                  <c:v>27</c:v>
                </c:pt>
                <c:pt idx="9">
                  <c:v>44</c:v>
                </c:pt>
                <c:pt idx="10">
                  <c:v>50</c:v>
                </c:pt>
                <c:pt idx="11">
                  <c:v>43</c:v>
                </c:pt>
                <c:pt idx="12">
                  <c:v>38</c:v>
                </c:pt>
                <c:pt idx="13">
                  <c:v>35</c:v>
                </c:pt>
                <c:pt idx="14">
                  <c:v>49</c:v>
                </c:pt>
                <c:pt idx="15">
                  <c:v>47</c:v>
                </c:pt>
                <c:pt idx="16">
                  <c:v>55</c:v>
                </c:pt>
                <c:pt idx="17">
                  <c:v>52</c:v>
                </c:pt>
                <c:pt idx="18">
                  <c:v>49</c:v>
                </c:pt>
                <c:pt idx="19">
                  <c:v>50</c:v>
                </c:pt>
                <c:pt idx="20">
                  <c:v>65</c:v>
                </c:pt>
                <c:pt idx="21">
                  <c:v>63</c:v>
                </c:pt>
                <c:pt idx="22">
                  <c:v>64</c:v>
                </c:pt>
                <c:pt idx="23">
                  <c:v>68</c:v>
                </c:pt>
                <c:pt idx="24">
                  <c:v>67</c:v>
                </c:pt>
              </c:numCache>
            </c:numRef>
          </c:val>
        </c:ser>
        <c:ser>
          <c:idx val="1"/>
          <c:order val="1"/>
          <c:tx>
            <c:strRef>
              <c:f>Sheet1!$C$1</c:f>
              <c:strCache>
                <c:ptCount val="1"/>
                <c:pt idx="0">
                  <c:v>5-9 transplants</c:v>
                </c:pt>
              </c:strCache>
            </c:strRef>
          </c:tx>
          <c:spPr>
            <a:gradFill flip="none" rotWithShape="1">
              <a:gsLst>
                <a:gs pos="0">
                  <a:srgbClr val="7030A0"/>
                </a:gs>
                <a:gs pos="50000">
                  <a:srgbClr val="CC66FF"/>
                </a:gs>
                <a:gs pos="100000">
                  <a:srgbClr val="7030A0"/>
                </a:gs>
              </a:gsLst>
              <a:lin ang="10800000" scaled="1"/>
              <a:tileRect/>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Sheet1!$C$2:$C$26</c:f>
              <c:numCache>
                <c:formatCode>General</c:formatCode>
                <c:ptCount val="25"/>
                <c:pt idx="0">
                  <c:v>0</c:v>
                </c:pt>
                <c:pt idx="1">
                  <c:v>0</c:v>
                </c:pt>
                <c:pt idx="2">
                  <c:v>0</c:v>
                </c:pt>
                <c:pt idx="3">
                  <c:v>0</c:v>
                </c:pt>
                <c:pt idx="4">
                  <c:v>5</c:v>
                </c:pt>
                <c:pt idx="5">
                  <c:v>5</c:v>
                </c:pt>
                <c:pt idx="6">
                  <c:v>7</c:v>
                </c:pt>
                <c:pt idx="7">
                  <c:v>6</c:v>
                </c:pt>
                <c:pt idx="8">
                  <c:v>5</c:v>
                </c:pt>
                <c:pt idx="9">
                  <c:v>26</c:v>
                </c:pt>
                <c:pt idx="10">
                  <c:v>11</c:v>
                </c:pt>
                <c:pt idx="11">
                  <c:v>26</c:v>
                </c:pt>
                <c:pt idx="12">
                  <c:v>28</c:v>
                </c:pt>
                <c:pt idx="13">
                  <c:v>22</c:v>
                </c:pt>
                <c:pt idx="14">
                  <c:v>5</c:v>
                </c:pt>
                <c:pt idx="15">
                  <c:v>15</c:v>
                </c:pt>
                <c:pt idx="16">
                  <c:v>6</c:v>
                </c:pt>
                <c:pt idx="17">
                  <c:v>11</c:v>
                </c:pt>
                <c:pt idx="18">
                  <c:v>27</c:v>
                </c:pt>
                <c:pt idx="19">
                  <c:v>24</c:v>
                </c:pt>
                <c:pt idx="20">
                  <c:v>15</c:v>
                </c:pt>
                <c:pt idx="21">
                  <c:v>30</c:v>
                </c:pt>
                <c:pt idx="22">
                  <c:v>38</c:v>
                </c:pt>
                <c:pt idx="23">
                  <c:v>21</c:v>
                </c:pt>
                <c:pt idx="24">
                  <c:v>30</c:v>
                </c:pt>
              </c:numCache>
            </c:numRef>
          </c:val>
        </c:ser>
        <c:ser>
          <c:idx val="2"/>
          <c:order val="2"/>
          <c:tx>
            <c:strRef>
              <c:f>Sheet1!$D$1</c:f>
              <c:strCache>
                <c:ptCount val="1"/>
                <c:pt idx="0">
                  <c:v>10-19 transplants</c:v>
                </c:pt>
              </c:strCache>
            </c:strRef>
          </c:tx>
          <c:spPr>
            <a:gradFill>
              <a:gsLst>
                <a:gs pos="0">
                  <a:srgbClr val="C00000"/>
                </a:gs>
                <a:gs pos="50000">
                  <a:srgbClr val="FF0000"/>
                </a:gs>
                <a:gs pos="100000">
                  <a:srgbClr val="C00000"/>
                </a:gs>
              </a:gsLst>
              <a:lin ang="10800000" scaled="1"/>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Sheet1!$D$2:$D$26</c:f>
              <c:numCache>
                <c:formatCode>General</c:formatCode>
                <c:ptCount val="25"/>
                <c:pt idx="0">
                  <c:v>0</c:v>
                </c:pt>
                <c:pt idx="1">
                  <c:v>0</c:v>
                </c:pt>
                <c:pt idx="2">
                  <c:v>0</c:v>
                </c:pt>
                <c:pt idx="3">
                  <c:v>0</c:v>
                </c:pt>
                <c:pt idx="4">
                  <c:v>0</c:v>
                </c:pt>
                <c:pt idx="5">
                  <c:v>10</c:v>
                </c:pt>
                <c:pt idx="6">
                  <c:v>16</c:v>
                </c:pt>
                <c:pt idx="7">
                  <c:v>15</c:v>
                </c:pt>
                <c:pt idx="8">
                  <c:v>0</c:v>
                </c:pt>
                <c:pt idx="9">
                  <c:v>0</c:v>
                </c:pt>
                <c:pt idx="10">
                  <c:v>0</c:v>
                </c:pt>
                <c:pt idx="11">
                  <c:v>0</c:v>
                </c:pt>
                <c:pt idx="12">
                  <c:v>0</c:v>
                </c:pt>
                <c:pt idx="13">
                  <c:v>16</c:v>
                </c:pt>
                <c:pt idx="14">
                  <c:v>19</c:v>
                </c:pt>
                <c:pt idx="15">
                  <c:v>10</c:v>
                </c:pt>
                <c:pt idx="16">
                  <c:v>13</c:v>
                </c:pt>
                <c:pt idx="17">
                  <c:v>15</c:v>
                </c:pt>
                <c:pt idx="18">
                  <c:v>13</c:v>
                </c:pt>
                <c:pt idx="19">
                  <c:v>23</c:v>
                </c:pt>
                <c:pt idx="20">
                  <c:v>23</c:v>
                </c:pt>
                <c:pt idx="21">
                  <c:v>15</c:v>
                </c:pt>
                <c:pt idx="22">
                  <c:v>12</c:v>
                </c:pt>
                <c:pt idx="23">
                  <c:v>36</c:v>
                </c:pt>
                <c:pt idx="24">
                  <c:v>29</c:v>
                </c:pt>
              </c:numCache>
            </c:numRef>
          </c:val>
        </c:ser>
        <c:ser>
          <c:idx val="3"/>
          <c:order val="3"/>
          <c:tx>
            <c:strRef>
              <c:f>Sheet1!$E$1</c:f>
              <c:strCache>
                <c:ptCount val="1"/>
                <c:pt idx="0">
                  <c:v>20+ transplants</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Sheet1!$E$2:$E$26</c:f>
              <c:numCache>
                <c:formatCode>General</c:formatCode>
                <c:ptCount val="25"/>
                <c:pt idx="0">
                  <c:v>0</c:v>
                </c:pt>
                <c:pt idx="1">
                  <c:v>0</c:v>
                </c:pt>
                <c:pt idx="2">
                  <c:v>0</c:v>
                </c:pt>
                <c:pt idx="3">
                  <c:v>0</c:v>
                </c:pt>
                <c:pt idx="4">
                  <c:v>0</c:v>
                </c:pt>
                <c:pt idx="5">
                  <c:v>0</c:v>
                </c:pt>
                <c:pt idx="6">
                  <c:v>0</c:v>
                </c:pt>
                <c:pt idx="7">
                  <c:v>0</c:v>
                </c:pt>
                <c:pt idx="8">
                  <c:v>20</c:v>
                </c:pt>
                <c:pt idx="9">
                  <c:v>26</c:v>
                </c:pt>
                <c:pt idx="10">
                  <c:v>21</c:v>
                </c:pt>
                <c:pt idx="11">
                  <c:v>26</c:v>
                </c:pt>
                <c:pt idx="12">
                  <c:v>30</c:v>
                </c:pt>
                <c:pt idx="13">
                  <c:v>0</c:v>
                </c:pt>
                <c:pt idx="14">
                  <c:v>0</c:v>
                </c:pt>
                <c:pt idx="15">
                  <c:v>0</c:v>
                </c:pt>
                <c:pt idx="16">
                  <c:v>0</c:v>
                </c:pt>
                <c:pt idx="17">
                  <c:v>0</c:v>
                </c:pt>
                <c:pt idx="18">
                  <c:v>0</c:v>
                </c:pt>
                <c:pt idx="19">
                  <c:v>0</c:v>
                </c:pt>
                <c:pt idx="20">
                  <c:v>0</c:v>
                </c:pt>
                <c:pt idx="21">
                  <c:v>0</c:v>
                </c:pt>
                <c:pt idx="22">
                  <c:v>0</c:v>
                </c:pt>
                <c:pt idx="23">
                  <c:v>0</c:v>
                </c:pt>
                <c:pt idx="24">
                  <c:v>0</c:v>
                </c:pt>
              </c:numCache>
            </c:numRef>
          </c:val>
        </c:ser>
        <c:gapWidth val="25"/>
        <c:overlap val="100"/>
        <c:axId val="183563392"/>
        <c:axId val="183565312"/>
      </c:barChart>
      <c:catAx>
        <c:axId val="183563392"/>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183565312"/>
        <c:crosses val="autoZero"/>
        <c:auto val="1"/>
        <c:lblAlgn val="ctr"/>
        <c:lblOffset val="100"/>
        <c:tickLblSkip val="1"/>
      </c:catAx>
      <c:valAx>
        <c:axId val="183565312"/>
        <c:scaling>
          <c:orientation val="minMax"/>
          <c:max val="13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183563392"/>
        <c:crosses val="autoZero"/>
        <c:crossBetween val="between"/>
        <c:majorUnit val="10"/>
      </c:valAx>
      <c:spPr>
        <a:solidFill>
          <a:schemeClr val="bg2"/>
        </a:solidFill>
        <a:ln>
          <a:solidFill>
            <a:schemeClr val="tx1"/>
          </a:solidFill>
        </a:ln>
      </c:spPr>
    </c:plotArea>
    <c:legend>
      <c:legendPos val="r"/>
      <c:layout>
        <c:manualLayout>
          <c:xMode val="edge"/>
          <c:yMode val="edge"/>
          <c:x val="0.13247926973730276"/>
          <c:y val="4.9678154984725283E-2"/>
          <c:w val="0.21305158757810141"/>
          <c:h val="0.24691020179854761"/>
        </c:manualLayout>
      </c:layout>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0.21239</cdr:x>
      <cdr:y>0.83871</cdr:y>
    </cdr:from>
    <cdr:to>
      <cdr:x>0.39823</cdr:x>
      <cdr:y>0.91935</cdr:y>
    </cdr:to>
    <cdr:sp macro="" textlink="">
      <cdr:nvSpPr>
        <cdr:cNvPr id="2" name="TextBox 1"/>
        <cdr:cNvSpPr txBox="1"/>
      </cdr:nvSpPr>
      <cdr:spPr>
        <a:xfrm xmlns:a="http://schemas.openxmlformats.org/drawingml/2006/main">
          <a:off x="1828800" y="3962400"/>
          <a:ext cx="1600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smtClean="0">
              <a:solidFill>
                <a:srgbClr val="FFFF00"/>
              </a:solidFill>
            </a:rPr>
            <a:t>1986-1998</a:t>
          </a:r>
          <a:endParaRPr lang="en-US" sz="1500" b="1" dirty="0">
            <a:solidFill>
              <a:srgbClr val="FFFF00"/>
            </a:solidFill>
          </a:endParaRPr>
        </a:p>
      </cdr:txBody>
    </cdr:sp>
  </cdr:relSizeAnchor>
  <cdr:relSizeAnchor xmlns:cdr="http://schemas.openxmlformats.org/drawingml/2006/chartDrawing">
    <cdr:from>
      <cdr:x>0.71681</cdr:x>
      <cdr:y>0.82258</cdr:y>
    </cdr:from>
    <cdr:to>
      <cdr:x>0.90265</cdr:x>
      <cdr:y>0.90323</cdr:y>
    </cdr:to>
    <cdr:sp macro="" textlink="">
      <cdr:nvSpPr>
        <cdr:cNvPr id="3" name="TextBox 1"/>
        <cdr:cNvSpPr txBox="1"/>
      </cdr:nvSpPr>
      <cdr:spPr>
        <a:xfrm xmlns:a="http://schemas.openxmlformats.org/drawingml/2006/main">
          <a:off x="6172200" y="3886200"/>
          <a:ext cx="16002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00"/>
              </a:solidFill>
            </a:rPr>
            <a:t>1999-6/2011</a:t>
          </a:r>
          <a:endParaRPr lang="en-US" sz="1500" b="1" dirty="0">
            <a:solidFill>
              <a:srgbClr val="FFFF00"/>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0.69027</cdr:x>
      <cdr:y>0.35294</cdr:y>
    </cdr:from>
    <cdr:to>
      <cdr:x>0.97345</cdr:x>
      <cdr:y>0.41746</cdr:y>
    </cdr:to>
    <cdr:sp macro="" textlink="">
      <cdr:nvSpPr>
        <cdr:cNvPr id="4" name="TextBox 1"/>
        <cdr:cNvSpPr txBox="1"/>
      </cdr:nvSpPr>
      <cdr:spPr>
        <a:xfrm xmlns:a="http://schemas.openxmlformats.org/drawingml/2006/main">
          <a:off x="5943600" y="1828800"/>
          <a:ext cx="2438390" cy="3343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at 5 years =  18</a:t>
          </a:r>
          <a:endParaRPr lang="en-US" sz="1400" b="1" dirty="0">
            <a:solidFill>
              <a:srgbClr val="00FFFF"/>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0.23009</cdr:x>
      <cdr:y>0.52941</cdr:y>
    </cdr:from>
    <cdr:to>
      <cdr:x>0.44248</cdr:x>
      <cdr:y>0.58823</cdr:y>
    </cdr:to>
    <cdr:sp macro="" textlink="">
      <cdr:nvSpPr>
        <cdr:cNvPr id="4" name="TextBox 1"/>
        <cdr:cNvSpPr txBox="1"/>
      </cdr:nvSpPr>
      <cdr:spPr>
        <a:xfrm xmlns:a="http://schemas.openxmlformats.org/drawingml/2006/main">
          <a:off x="1981200" y="2743200"/>
          <a:ext cx="1828805" cy="3047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400" b="1" dirty="0" smtClean="0">
              <a:solidFill>
                <a:srgbClr val="00FFFF"/>
              </a:solidFill>
            </a:rPr>
            <a:t>N at risk =  13</a:t>
          </a:r>
          <a:endParaRPr lang="en-US" sz="1400" b="1" dirty="0">
            <a:solidFill>
              <a:srgbClr val="00FFFF"/>
            </a:solidFill>
          </a:endParaRPr>
        </a:p>
      </cdr:txBody>
    </cdr:sp>
  </cdr:relSizeAnchor>
  <cdr:relSizeAnchor xmlns:cdr="http://schemas.openxmlformats.org/drawingml/2006/chartDrawing">
    <cdr:from>
      <cdr:x>0.76106</cdr:x>
      <cdr:y>0.38235</cdr:y>
    </cdr:from>
    <cdr:to>
      <cdr:x>0.97345</cdr:x>
      <cdr:y>0.44118</cdr:y>
    </cdr:to>
    <cdr:sp macro="" textlink="">
      <cdr:nvSpPr>
        <cdr:cNvPr id="3" name="TextBox 1"/>
        <cdr:cNvSpPr txBox="1"/>
      </cdr:nvSpPr>
      <cdr:spPr>
        <a:xfrm xmlns:a="http://schemas.openxmlformats.org/drawingml/2006/main">
          <a:off x="6553200" y="1981200"/>
          <a:ext cx="182875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12</a:t>
          </a:r>
          <a:endParaRPr lang="en-US" sz="1400" b="1" dirty="0">
            <a:solidFill>
              <a:srgbClr val="FFFF00"/>
            </a:solidFill>
          </a:endParaRPr>
        </a:p>
      </cdr:txBody>
    </cdr:sp>
  </cdr:relSizeAnchor>
  <cdr:relSizeAnchor xmlns:cdr="http://schemas.openxmlformats.org/drawingml/2006/chartDrawing">
    <cdr:from>
      <cdr:x>0.54867</cdr:x>
      <cdr:y>0.08824</cdr:y>
    </cdr:from>
    <cdr:to>
      <cdr:x>0.73451</cdr:x>
      <cdr:y>0.16176</cdr:y>
    </cdr:to>
    <cdr:sp macro="" textlink="">
      <cdr:nvSpPr>
        <cdr:cNvPr id="5" name="TextBox 4"/>
        <cdr:cNvSpPr txBox="1"/>
      </cdr:nvSpPr>
      <cdr:spPr>
        <a:xfrm xmlns:a="http://schemas.openxmlformats.org/drawingml/2006/main">
          <a:off x="4724400" y="457200"/>
          <a:ext cx="1600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a:solidFill>
                <a:srgbClr val="FFFF00"/>
              </a:solidFill>
            </a:rPr>
            <a:t>p</a:t>
          </a:r>
          <a:r>
            <a:rPr lang="en-US" sz="1500" b="1" dirty="0" smtClean="0">
              <a:solidFill>
                <a:srgbClr val="FFFF00"/>
              </a:solidFill>
            </a:rPr>
            <a:t> = 0.1097</a:t>
          </a:r>
          <a:endParaRPr lang="en-US" sz="1500" b="1" dirty="0">
            <a:solidFill>
              <a:srgbClr val="FFFF00"/>
            </a:solidFill>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0.76106</cdr:x>
      <cdr:y>0.38235</cdr:y>
    </cdr:from>
    <cdr:to>
      <cdr:x>0.97345</cdr:x>
      <cdr:y>0.44117</cdr:y>
    </cdr:to>
    <cdr:sp macro="" textlink="">
      <cdr:nvSpPr>
        <cdr:cNvPr id="4" name="TextBox 1"/>
        <cdr:cNvSpPr txBox="1"/>
      </cdr:nvSpPr>
      <cdr:spPr>
        <a:xfrm xmlns:a="http://schemas.openxmlformats.org/drawingml/2006/main">
          <a:off x="6553200" y="1981200"/>
          <a:ext cx="1828806" cy="3047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12</a:t>
          </a:r>
          <a:endParaRPr lang="en-US" sz="1400" b="1" dirty="0">
            <a:solidFill>
              <a:srgbClr val="00FFFF"/>
            </a:solidFill>
          </a:endParaRPr>
        </a:p>
      </cdr:txBody>
    </cdr:sp>
  </cdr:relSizeAnchor>
  <cdr:relSizeAnchor xmlns:cdr="http://schemas.openxmlformats.org/drawingml/2006/chartDrawing">
    <cdr:from>
      <cdr:x>0.75221</cdr:x>
      <cdr:y>0.55882</cdr:y>
    </cdr:from>
    <cdr:to>
      <cdr:x>0.9646</cdr:x>
      <cdr:y>0.61765</cdr:y>
    </cdr:to>
    <cdr:sp macro="" textlink="">
      <cdr:nvSpPr>
        <cdr:cNvPr id="3" name="TextBox 1"/>
        <cdr:cNvSpPr txBox="1"/>
      </cdr:nvSpPr>
      <cdr:spPr>
        <a:xfrm xmlns:a="http://schemas.openxmlformats.org/drawingml/2006/main">
          <a:off x="6477000" y="2895600"/>
          <a:ext cx="1828806" cy="3048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11</a:t>
          </a:r>
          <a:endParaRPr lang="en-US" sz="1400" b="1" dirty="0">
            <a:solidFill>
              <a:srgbClr val="FFFF00"/>
            </a:solidFill>
          </a:endParaRPr>
        </a:p>
      </cdr:txBody>
    </cdr:sp>
  </cdr:relSizeAnchor>
  <cdr:relSizeAnchor xmlns:cdr="http://schemas.openxmlformats.org/drawingml/2006/chartDrawing">
    <cdr:from>
      <cdr:x>0.54867</cdr:x>
      <cdr:y>0.08824</cdr:y>
    </cdr:from>
    <cdr:to>
      <cdr:x>0.73451</cdr:x>
      <cdr:y>0.16176</cdr:y>
    </cdr:to>
    <cdr:sp macro="" textlink="">
      <cdr:nvSpPr>
        <cdr:cNvPr id="5" name="TextBox 4"/>
        <cdr:cNvSpPr txBox="1"/>
      </cdr:nvSpPr>
      <cdr:spPr>
        <a:xfrm xmlns:a="http://schemas.openxmlformats.org/drawingml/2006/main">
          <a:off x="4724400" y="457200"/>
          <a:ext cx="1600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smtClean="0">
              <a:solidFill>
                <a:srgbClr val="FFFF00"/>
              </a:solidFill>
            </a:rPr>
            <a:t>p = 0.6119</a:t>
          </a:r>
          <a:endParaRPr lang="en-US" sz="1500" b="1" dirty="0">
            <a:solidFill>
              <a:srgbClr val="FFFF00"/>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0.0991</cdr:x>
      <cdr:y>0.91803</cdr:y>
    </cdr:from>
    <cdr:to>
      <cdr:x>0.34234</cdr:x>
      <cdr:y>0.98361</cdr:y>
    </cdr:to>
    <cdr:sp macro="" textlink="">
      <cdr:nvSpPr>
        <cdr:cNvPr id="2" name="TextBox 1"/>
        <cdr:cNvSpPr txBox="1"/>
      </cdr:nvSpPr>
      <cdr:spPr>
        <a:xfrm xmlns:a="http://schemas.openxmlformats.org/drawingml/2006/main">
          <a:off x="838200" y="4267200"/>
          <a:ext cx="2057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rgbClr val="FFFF00"/>
              </a:solidFill>
            </a:rPr>
            <a:t>Any Induction</a:t>
          </a:r>
          <a:endParaRPr lang="en-US" sz="1600" b="1" dirty="0">
            <a:solidFill>
              <a:srgbClr val="FFFF00"/>
            </a:solidFill>
          </a:endParaRPr>
        </a:p>
      </cdr:txBody>
    </cdr:sp>
  </cdr:relSizeAnchor>
  <cdr:relSizeAnchor xmlns:cdr="http://schemas.openxmlformats.org/drawingml/2006/chartDrawing">
    <cdr:from>
      <cdr:x>0.37838</cdr:x>
      <cdr:y>0.91803</cdr:y>
    </cdr:from>
    <cdr:to>
      <cdr:x>0.66667</cdr:x>
      <cdr:y>0.98361</cdr:y>
    </cdr:to>
    <cdr:sp macro="" textlink="">
      <cdr:nvSpPr>
        <cdr:cNvPr id="3" name="TextBox 1"/>
        <cdr:cNvSpPr txBox="1"/>
      </cdr:nvSpPr>
      <cdr:spPr>
        <a:xfrm xmlns:a="http://schemas.openxmlformats.org/drawingml/2006/main">
          <a:off x="3200400" y="4267200"/>
          <a:ext cx="24384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Polyclonal ALG/ATG</a:t>
          </a:r>
          <a:endParaRPr lang="en-US" sz="1600" b="1" dirty="0">
            <a:solidFill>
              <a:srgbClr val="FFFF00"/>
            </a:solidFill>
          </a:endParaRPr>
        </a:p>
      </cdr:txBody>
    </cdr:sp>
  </cdr:relSizeAnchor>
  <cdr:relSizeAnchor xmlns:cdr="http://schemas.openxmlformats.org/drawingml/2006/chartDrawing">
    <cdr:from>
      <cdr:x>0.7027</cdr:x>
      <cdr:y>0.91803</cdr:y>
    </cdr:from>
    <cdr:to>
      <cdr:x>0.94595</cdr:x>
      <cdr:y>0.98361</cdr:y>
    </cdr:to>
    <cdr:sp macro="" textlink="">
      <cdr:nvSpPr>
        <cdr:cNvPr id="4" name="TextBox 1"/>
        <cdr:cNvSpPr txBox="1"/>
      </cdr:nvSpPr>
      <cdr:spPr>
        <a:xfrm xmlns:a="http://schemas.openxmlformats.org/drawingml/2006/main">
          <a:off x="5943600" y="4267200"/>
          <a:ext cx="20574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IL-2R Antagonist</a:t>
          </a:r>
          <a:endParaRPr lang="en-US" sz="1600" b="1" dirty="0">
            <a:solidFill>
              <a:srgbClr val="FFFF00"/>
            </a:solidFill>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0.66372</cdr:x>
      <cdr:y>0.43548</cdr:y>
    </cdr:from>
    <cdr:to>
      <cdr:x>0.9469</cdr:x>
      <cdr:y>0.59677</cdr:y>
    </cdr:to>
    <cdr:sp macro="" textlink="">
      <cdr:nvSpPr>
        <cdr:cNvPr id="2" name="TextBox 1"/>
        <cdr:cNvSpPr txBox="1"/>
      </cdr:nvSpPr>
      <cdr:spPr>
        <a:xfrm xmlns:a="http://schemas.openxmlformats.org/drawingml/2006/main">
          <a:off x="5715000" y="2057400"/>
          <a:ext cx="2438400" cy="762000"/>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HALF-LIFE</a:t>
          </a:r>
        </a:p>
        <a:p xmlns:a="http://schemas.openxmlformats.org/drawingml/2006/main">
          <a:pPr algn="l"/>
          <a:r>
            <a:rPr lang="en-US" sz="1400" b="1" dirty="0" smtClean="0">
              <a:solidFill>
                <a:schemeClr val="tx1"/>
              </a:solidFill>
            </a:rPr>
            <a:t>Induction: 6.5 Years</a:t>
          </a:r>
        </a:p>
        <a:p xmlns:a="http://schemas.openxmlformats.org/drawingml/2006/main">
          <a:pPr algn="l"/>
          <a:r>
            <a:rPr lang="en-US" sz="1400" b="1" dirty="0" smtClean="0">
              <a:solidFill>
                <a:schemeClr val="tx1"/>
              </a:solidFill>
            </a:rPr>
            <a:t>No Induction: 6.0 Years</a:t>
          </a:r>
          <a:endParaRPr lang="en-US" sz="1400" b="1" dirty="0">
            <a:solidFill>
              <a:schemeClr val="tx1"/>
            </a:solidFill>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0.23009</cdr:x>
      <cdr:y>0.8871</cdr:y>
    </cdr:from>
    <cdr:to>
      <cdr:x>0.86726</cdr:x>
      <cdr:y>0.98387</cdr:y>
    </cdr:to>
    <cdr:sp macro="" textlink="">
      <cdr:nvSpPr>
        <cdr:cNvPr id="2" name="TextBox 1"/>
        <cdr:cNvSpPr txBox="1"/>
      </cdr:nvSpPr>
      <cdr:spPr>
        <a:xfrm xmlns:a="http://schemas.openxmlformats.org/drawingml/2006/main">
          <a:off x="1981200" y="4191000"/>
          <a:ext cx="54864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FFFF00"/>
              </a:solidFill>
              <a:latin typeface="+mn-lt"/>
              <a:ea typeface="+mn-ea"/>
              <a:cs typeface="+mn-cs"/>
            </a:rPr>
            <a:t>NOTE: Different patients are </a:t>
          </a:r>
          <a:r>
            <a:rPr lang="en-US" sz="1400" b="1" dirty="0" smtClean="0">
              <a:solidFill>
                <a:srgbClr val="FFFF00"/>
              </a:solidFill>
              <a:latin typeface="+mn-lt"/>
              <a:ea typeface="+mn-ea"/>
              <a:cs typeface="+mn-cs"/>
            </a:rPr>
            <a:t>analyzed </a:t>
          </a:r>
          <a:r>
            <a:rPr lang="en-US" sz="1400" b="1" dirty="0">
              <a:solidFill>
                <a:srgbClr val="FFFF00"/>
              </a:solidFill>
              <a:latin typeface="+mn-lt"/>
              <a:ea typeface="+mn-ea"/>
              <a:cs typeface="+mn-cs"/>
            </a:rPr>
            <a:t>in Year 1 and Year 5</a:t>
          </a:r>
        </a:p>
        <a:p xmlns:a="http://schemas.openxmlformats.org/drawingml/2006/main">
          <a:pPr algn="ctr"/>
          <a:endParaRPr lang="en-US" sz="1400" dirty="0">
            <a:solidFill>
              <a:srgbClr val="FFFF00"/>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cdr:x>
      <cdr:y>0.83871</cdr:y>
    </cdr:from>
    <cdr:to>
      <cdr:x>0.41026</cdr:x>
      <cdr:y>0.96774</cdr:y>
    </cdr:to>
    <cdr:sp macro="" textlink="">
      <cdr:nvSpPr>
        <cdr:cNvPr id="2" name="TextBox 1"/>
        <cdr:cNvSpPr txBox="1"/>
      </cdr:nvSpPr>
      <cdr:spPr>
        <a:xfrm xmlns:a="http://schemas.openxmlformats.org/drawingml/2006/main">
          <a:off x="0" y="3962400"/>
          <a:ext cx="36576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300" b="1" dirty="0">
              <a:solidFill>
                <a:schemeClr val="tx1"/>
              </a:solidFill>
              <a:latin typeface="+mn-lt"/>
              <a:ea typeface="+mn-ea"/>
              <a:cs typeface="+mn-cs"/>
            </a:rPr>
            <a:t>NOTE: Different patients are </a:t>
          </a:r>
          <a:r>
            <a:rPr lang="en-US" sz="1300" b="1" dirty="0" smtClean="0">
              <a:solidFill>
                <a:schemeClr val="tx1"/>
              </a:solidFill>
              <a:latin typeface="+mn-lt"/>
              <a:ea typeface="+mn-ea"/>
              <a:cs typeface="+mn-cs"/>
            </a:rPr>
            <a:t>analyzed </a:t>
          </a:r>
          <a:r>
            <a:rPr lang="en-US" sz="1300" b="1" dirty="0">
              <a:solidFill>
                <a:schemeClr val="tx1"/>
              </a:solidFill>
              <a:latin typeface="+mn-lt"/>
              <a:ea typeface="+mn-ea"/>
              <a:cs typeface="+mn-cs"/>
            </a:rPr>
            <a:t>in Year 1 and Year 5</a:t>
          </a:r>
        </a:p>
        <a:p xmlns:a="http://schemas.openxmlformats.org/drawingml/2006/main">
          <a:pPr algn="ctr"/>
          <a:endParaRPr lang="en-US" sz="1400" dirty="0">
            <a:solidFill>
              <a:srgbClr val="FFFF00"/>
            </a:solidFill>
          </a:endParaRPr>
        </a:p>
      </cdr:txBody>
    </cdr:sp>
  </cdr:relSizeAnchor>
  <cdr:relSizeAnchor xmlns:cdr="http://schemas.openxmlformats.org/drawingml/2006/chartDrawing">
    <cdr:from>
      <cdr:x>0.12389</cdr:x>
      <cdr:y>0.30645</cdr:y>
    </cdr:from>
    <cdr:to>
      <cdr:x>0.21239</cdr:x>
      <cdr:y>0.3871</cdr:y>
    </cdr:to>
    <cdr:sp macro="" textlink="">
      <cdr:nvSpPr>
        <cdr:cNvPr id="3" name="TextBox 2"/>
        <cdr:cNvSpPr txBox="1"/>
      </cdr:nvSpPr>
      <cdr:spPr>
        <a:xfrm xmlns:a="http://schemas.openxmlformats.org/drawingml/2006/main">
          <a:off x="1066800" y="1447800"/>
          <a:ext cx="762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err="1"/>
            <a:t>T</a:t>
          </a:r>
          <a:r>
            <a:rPr lang="en-US" sz="1500" b="1" dirty="0" err="1" smtClean="0"/>
            <a:t>ac</a:t>
          </a:r>
          <a:endParaRPr lang="en-US" sz="1500" b="1" dirty="0"/>
        </a:p>
      </cdr:txBody>
    </cdr:sp>
  </cdr:relSizeAnchor>
  <cdr:relSizeAnchor xmlns:cdr="http://schemas.openxmlformats.org/drawingml/2006/chartDrawing">
    <cdr:from>
      <cdr:x>0.12821</cdr:x>
      <cdr:y>0.58065</cdr:y>
    </cdr:from>
    <cdr:to>
      <cdr:x>0.21671</cdr:x>
      <cdr:y>0.6613</cdr:y>
    </cdr:to>
    <cdr:sp macro="" textlink="">
      <cdr:nvSpPr>
        <cdr:cNvPr id="4" name="TextBox 1"/>
        <cdr:cNvSpPr txBox="1"/>
      </cdr:nvSpPr>
      <cdr:spPr>
        <a:xfrm xmlns:a="http://schemas.openxmlformats.org/drawingml/2006/main">
          <a:off x="1143000" y="2743200"/>
          <a:ext cx="789013"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smtClean="0">
              <a:solidFill>
                <a:schemeClr val="tx1"/>
              </a:solidFill>
            </a:rPr>
            <a:t>CyA</a:t>
          </a:r>
          <a:endParaRPr lang="en-US" sz="1500" b="1" dirty="0">
            <a:solidFill>
              <a:schemeClr val="tx1"/>
            </a:solidFill>
          </a:endParaRPr>
        </a:p>
      </cdr:txBody>
    </cdr:sp>
  </cdr:relSizeAnchor>
  <cdr:relSizeAnchor xmlns:cdr="http://schemas.openxmlformats.org/drawingml/2006/chartDrawing">
    <cdr:from>
      <cdr:x>0.62832</cdr:x>
      <cdr:y>0.29032</cdr:y>
    </cdr:from>
    <cdr:to>
      <cdr:x>0.71681</cdr:x>
      <cdr:y>0.37097</cdr:y>
    </cdr:to>
    <cdr:sp macro="" textlink="">
      <cdr:nvSpPr>
        <cdr:cNvPr id="5" name="TextBox 1"/>
        <cdr:cNvSpPr txBox="1"/>
      </cdr:nvSpPr>
      <cdr:spPr>
        <a:xfrm xmlns:a="http://schemas.openxmlformats.org/drawingml/2006/main">
          <a:off x="5410200" y="1371600"/>
          <a:ext cx="762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a:t>T</a:t>
          </a:r>
          <a:r>
            <a:rPr lang="en-US" sz="1500" b="1" dirty="0" err="1" smtClean="0"/>
            <a:t>ac</a:t>
          </a:r>
          <a:endParaRPr lang="en-US" sz="1500" b="1" dirty="0"/>
        </a:p>
      </cdr:txBody>
    </cdr:sp>
  </cdr:relSizeAnchor>
  <cdr:relSizeAnchor xmlns:cdr="http://schemas.openxmlformats.org/drawingml/2006/chartDrawing">
    <cdr:from>
      <cdr:x>0.62393</cdr:x>
      <cdr:y>0.56452</cdr:y>
    </cdr:from>
    <cdr:to>
      <cdr:x>0.71242</cdr:x>
      <cdr:y>0.64517</cdr:y>
    </cdr:to>
    <cdr:sp macro="" textlink="">
      <cdr:nvSpPr>
        <cdr:cNvPr id="6" name="TextBox 1"/>
        <cdr:cNvSpPr txBox="1"/>
      </cdr:nvSpPr>
      <cdr:spPr>
        <a:xfrm xmlns:a="http://schemas.openxmlformats.org/drawingml/2006/main">
          <a:off x="5562600" y="2667000"/>
          <a:ext cx="788924"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smtClean="0">
              <a:solidFill>
                <a:srgbClr val="FFFFFF"/>
              </a:solidFill>
            </a:rPr>
            <a:t>CyA</a:t>
          </a:r>
          <a:endParaRPr lang="en-US" sz="1500" b="1" dirty="0">
            <a:solidFill>
              <a:srgbClr val="FFFFFF"/>
            </a:solidFill>
          </a:endParaRPr>
        </a:p>
      </cdr:txBody>
    </cdr:sp>
  </cdr:relSizeAnchor>
  <cdr:relSizeAnchor xmlns:cdr="http://schemas.openxmlformats.org/drawingml/2006/chartDrawing">
    <cdr:from>
      <cdr:x>0.24779</cdr:x>
      <cdr:y>0.58065</cdr:y>
    </cdr:from>
    <cdr:to>
      <cdr:x>0.33629</cdr:x>
      <cdr:y>0.6613</cdr:y>
    </cdr:to>
    <cdr:sp macro="" textlink="">
      <cdr:nvSpPr>
        <cdr:cNvPr id="7" name="TextBox 1"/>
        <cdr:cNvSpPr txBox="1"/>
      </cdr:nvSpPr>
      <cdr:spPr>
        <a:xfrm xmlns:a="http://schemas.openxmlformats.org/drawingml/2006/main">
          <a:off x="2133600" y="27432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FF"/>
              </a:solidFill>
            </a:rPr>
            <a:t>AZA</a:t>
          </a:r>
          <a:endParaRPr lang="en-US" sz="1500" b="1" dirty="0">
            <a:solidFill>
              <a:srgbClr val="FFFFFF"/>
            </a:solidFill>
          </a:endParaRPr>
        </a:p>
      </cdr:txBody>
    </cdr:sp>
  </cdr:relSizeAnchor>
  <cdr:relSizeAnchor xmlns:cdr="http://schemas.openxmlformats.org/drawingml/2006/chartDrawing">
    <cdr:from>
      <cdr:x>0.75221</cdr:x>
      <cdr:y>0.58065</cdr:y>
    </cdr:from>
    <cdr:to>
      <cdr:x>0.84071</cdr:x>
      <cdr:y>0.6613</cdr:y>
    </cdr:to>
    <cdr:sp macro="" textlink="">
      <cdr:nvSpPr>
        <cdr:cNvPr id="8" name="TextBox 1"/>
        <cdr:cNvSpPr txBox="1"/>
      </cdr:nvSpPr>
      <cdr:spPr>
        <a:xfrm xmlns:a="http://schemas.openxmlformats.org/drawingml/2006/main">
          <a:off x="6477000" y="27432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FF"/>
              </a:solidFill>
            </a:rPr>
            <a:t>AZA</a:t>
          </a:r>
          <a:endParaRPr lang="en-US" sz="1500" b="1" dirty="0">
            <a:solidFill>
              <a:srgbClr val="FFFFFF"/>
            </a:solidFill>
          </a:endParaRPr>
        </a:p>
      </cdr:txBody>
    </cdr:sp>
  </cdr:relSizeAnchor>
  <cdr:relSizeAnchor xmlns:cdr="http://schemas.openxmlformats.org/drawingml/2006/chartDrawing">
    <cdr:from>
      <cdr:x>0.24779</cdr:x>
      <cdr:y>0.27419</cdr:y>
    </cdr:from>
    <cdr:to>
      <cdr:x>0.33629</cdr:x>
      <cdr:y>0.3871</cdr:y>
    </cdr:to>
    <cdr:sp macro="" textlink="">
      <cdr:nvSpPr>
        <cdr:cNvPr id="9" name="TextBox 1"/>
        <cdr:cNvSpPr txBox="1"/>
      </cdr:nvSpPr>
      <cdr:spPr>
        <a:xfrm xmlns:a="http://schemas.openxmlformats.org/drawingml/2006/main">
          <a:off x="2133621" y="1295383"/>
          <a:ext cx="762038" cy="5334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chemeClr val="bg2"/>
              </a:solidFill>
            </a:rPr>
            <a:t>MMF/MPA</a:t>
          </a:r>
          <a:endParaRPr lang="en-US" sz="1500" b="1" dirty="0">
            <a:solidFill>
              <a:schemeClr val="bg2"/>
            </a:solidFill>
          </a:endParaRPr>
        </a:p>
      </cdr:txBody>
    </cdr:sp>
  </cdr:relSizeAnchor>
  <cdr:relSizeAnchor xmlns:cdr="http://schemas.openxmlformats.org/drawingml/2006/chartDrawing">
    <cdr:from>
      <cdr:x>0.75221</cdr:x>
      <cdr:y>0.29032</cdr:y>
    </cdr:from>
    <cdr:to>
      <cdr:x>0.84071</cdr:x>
      <cdr:y>0.37097</cdr:y>
    </cdr:to>
    <cdr:sp macro="" textlink="">
      <cdr:nvSpPr>
        <cdr:cNvPr id="10" name="TextBox 1"/>
        <cdr:cNvSpPr txBox="1"/>
      </cdr:nvSpPr>
      <cdr:spPr>
        <a:xfrm xmlns:a="http://schemas.openxmlformats.org/drawingml/2006/main">
          <a:off x="6477000" y="13716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000000"/>
              </a:solidFill>
            </a:rPr>
            <a:t>MMF/MPA</a:t>
          </a:r>
          <a:endParaRPr lang="en-US" sz="1500" b="1" dirty="0">
            <a:solidFill>
              <a:srgbClr val="000000"/>
            </a:solidFill>
          </a:endParaRPr>
        </a:p>
      </cdr:txBody>
    </cdr:sp>
  </cdr:relSizeAnchor>
  <cdr:relSizeAnchor xmlns:cdr="http://schemas.openxmlformats.org/drawingml/2006/chartDrawing">
    <cdr:from>
      <cdr:x>0.13274</cdr:x>
      <cdr:y>0.77419</cdr:y>
    </cdr:from>
    <cdr:to>
      <cdr:x>0.46903</cdr:x>
      <cdr:y>0.85484</cdr:y>
    </cdr:to>
    <cdr:sp macro="" textlink="">
      <cdr:nvSpPr>
        <cdr:cNvPr id="11" name="TextBox 10"/>
        <cdr:cNvSpPr txBox="1"/>
      </cdr:nvSpPr>
      <cdr:spPr>
        <a:xfrm xmlns:a="http://schemas.openxmlformats.org/drawingml/2006/main">
          <a:off x="1143000" y="3657600"/>
          <a:ext cx="2895659" cy="38102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a:solidFill>
                <a:srgbClr val="FFFF00"/>
              </a:solidFill>
              <a:latin typeface="+mn-lt"/>
              <a:ea typeface="+mn-ea"/>
              <a:cs typeface="+mn-cs"/>
            </a:rPr>
            <a:t>1 Year Follow-up  (N = </a:t>
          </a:r>
          <a:r>
            <a:rPr lang="en-US" sz="1600" b="1" dirty="0" smtClean="0">
              <a:solidFill>
                <a:srgbClr val="FFFF00"/>
              </a:solidFill>
            </a:rPr>
            <a:t>407</a:t>
          </a:r>
          <a:r>
            <a:rPr lang="en-US" sz="1600" b="1" dirty="0" smtClean="0">
              <a:solidFill>
                <a:srgbClr val="FFFF00"/>
              </a:solidFill>
              <a:latin typeface="+mn-lt"/>
              <a:ea typeface="+mn-ea"/>
              <a:cs typeface="+mn-cs"/>
            </a:rPr>
            <a:t>)</a:t>
          </a:r>
          <a:endParaRPr lang="en-US" sz="1600" dirty="0">
            <a:solidFill>
              <a:srgbClr val="FFFF00"/>
            </a:solidFill>
          </a:endParaRPr>
        </a:p>
      </cdr:txBody>
    </cdr:sp>
  </cdr:relSizeAnchor>
  <cdr:relSizeAnchor xmlns:cdr="http://schemas.openxmlformats.org/drawingml/2006/chartDrawing">
    <cdr:from>
      <cdr:x>0.62832</cdr:x>
      <cdr:y>0.77419</cdr:y>
    </cdr:from>
    <cdr:to>
      <cdr:x>0.9646</cdr:x>
      <cdr:y>0.85484</cdr:y>
    </cdr:to>
    <cdr:sp macro="" textlink="">
      <cdr:nvSpPr>
        <cdr:cNvPr id="12" name="TextBox 1"/>
        <cdr:cNvSpPr txBox="1"/>
      </cdr:nvSpPr>
      <cdr:spPr>
        <a:xfrm xmlns:a="http://schemas.openxmlformats.org/drawingml/2006/main">
          <a:off x="5410200" y="3657600"/>
          <a:ext cx="2895573"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latin typeface="Arial"/>
            </a:rPr>
            <a:t>5 </a:t>
          </a:r>
          <a:r>
            <a:rPr lang="en-US" sz="1600" b="1" dirty="0">
              <a:solidFill>
                <a:srgbClr val="FFFF00"/>
              </a:solidFill>
              <a:latin typeface="Arial"/>
            </a:rPr>
            <a:t>Year Follow-up  (N = </a:t>
          </a:r>
          <a:r>
            <a:rPr lang="en-US" sz="1600" b="1" dirty="0" smtClean="0">
              <a:solidFill>
                <a:srgbClr val="FFFF00"/>
              </a:solidFill>
            </a:rPr>
            <a:t>178</a:t>
          </a:r>
          <a:r>
            <a:rPr lang="en-US" sz="1600" b="1" dirty="0" smtClean="0">
              <a:solidFill>
                <a:srgbClr val="FFFF00"/>
              </a:solidFill>
              <a:latin typeface="Arial"/>
            </a:rPr>
            <a:t>)</a:t>
          </a:r>
          <a:endParaRPr lang="en-US" sz="1600" dirty="0">
            <a:solidFill>
              <a:srgbClr val="FFFF00"/>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0.00885</cdr:x>
      <cdr:y>0</cdr:y>
    </cdr:from>
    <cdr:to>
      <cdr:x>0.0708</cdr:x>
      <cdr:y>0.8871</cdr:y>
    </cdr:to>
    <cdr:sp macro="" textlink="">
      <cdr:nvSpPr>
        <cdr:cNvPr id="3" name="TextBox 2"/>
        <cdr:cNvSpPr txBox="1"/>
      </cdr:nvSpPr>
      <cdr:spPr>
        <a:xfrm xmlns:a="http://schemas.openxmlformats.org/drawingml/2006/main">
          <a:off x="76200" y="0"/>
          <a:ext cx="533400" cy="41910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 Free from Severe Renal Dysfunction</a:t>
          </a:r>
        </a:p>
        <a:p xmlns:a="http://schemas.openxmlformats.org/drawingml/2006/main">
          <a:endParaRPr lang="en-US" sz="1100" dirty="0"/>
        </a:p>
      </cdr:txBody>
    </cdr:sp>
  </cdr:relSizeAnchor>
  <cdr:relSizeAnchor xmlns:cdr="http://schemas.openxmlformats.org/drawingml/2006/chartDrawing">
    <cdr:from>
      <cdr:x>0.13274</cdr:x>
      <cdr:y>0.5</cdr:y>
    </cdr:from>
    <cdr:to>
      <cdr:x>0.68142</cdr:x>
      <cdr:y>0.62903</cdr:y>
    </cdr:to>
    <cdr:sp macro="" textlink="">
      <cdr:nvSpPr>
        <cdr:cNvPr id="4" name="TextBox 3"/>
        <cdr:cNvSpPr txBox="1"/>
      </cdr:nvSpPr>
      <cdr:spPr>
        <a:xfrm xmlns:a="http://schemas.openxmlformats.org/drawingml/2006/main">
          <a:off x="1143000" y="2362200"/>
          <a:ext cx="4724400" cy="609600"/>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Creatinine &gt; 2.5 mg/dl (221 μmol/L), dialysis or renal transplant</a:t>
          </a:r>
        </a:p>
      </cdr:txBody>
    </cdr:sp>
  </cdr:relSizeAnchor>
</c:userShapes>
</file>

<file path=ppt/drawings/drawing2.xml><?xml version="1.0" encoding="utf-8"?>
<c:userShapes xmlns:c="http://schemas.openxmlformats.org/drawingml/2006/chart">
  <cdr:relSizeAnchor xmlns:cdr="http://schemas.openxmlformats.org/drawingml/2006/chartDrawing">
    <cdr:from>
      <cdr:x>0.36207</cdr:x>
      <cdr:y>0.03125</cdr:y>
    </cdr:from>
    <cdr:to>
      <cdr:x>0.41379</cdr:x>
      <cdr:y>0.0625</cdr:y>
    </cdr:to>
    <cdr:sp macro="" textlink="">
      <cdr:nvSpPr>
        <cdr:cNvPr id="3" name="Straight Arrow Connector 2"/>
        <cdr:cNvSpPr/>
      </cdr:nvSpPr>
      <cdr:spPr bwMode="auto">
        <a:xfrm xmlns:a="http://schemas.openxmlformats.org/drawingml/2006/main" flipV="1">
          <a:off x="3200400" y="152400"/>
          <a:ext cx="457200" cy="152400"/>
        </a:xfrm>
        <a:prstGeom xmlns:a="http://schemas.openxmlformats.org/drawingml/2006/main" prst="straightConnector1">
          <a:avLst/>
        </a:prstGeom>
        <a:solidFill xmlns:a="http://schemas.openxmlformats.org/drawingml/2006/main">
          <a:schemeClr val="accent1"/>
        </a:solidFill>
        <a:ln xmlns:a="http://schemas.openxmlformats.org/drawingml/2006/main" w="25400" cap="flat" cmpd="sng" algn="ctr">
          <a:solidFill>
            <a:schemeClr val="tx1"/>
          </a:solidFill>
          <a:prstDash val="solid"/>
          <a:round/>
          <a:headEnd type="none" w="med" len="med"/>
          <a:tailEnd type="arrow"/>
        </a:ln>
        <a:effec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0.12389</cdr:x>
      <cdr:y>0.67742</cdr:y>
    </cdr:from>
    <cdr:to>
      <cdr:x>0.65487</cdr:x>
      <cdr:y>0.77419</cdr:y>
    </cdr:to>
    <cdr:sp macro="" textlink="">
      <cdr:nvSpPr>
        <cdr:cNvPr id="2" name="TextBox 1"/>
        <cdr:cNvSpPr txBox="1"/>
      </cdr:nvSpPr>
      <cdr:spPr>
        <a:xfrm xmlns:a="http://schemas.openxmlformats.org/drawingml/2006/main">
          <a:off x="1066800" y="3200400"/>
          <a:ext cx="4572000" cy="457200"/>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chemeClr val="tx1"/>
              </a:solidFill>
            </a:rPr>
            <a:t>HALF-LIFE   Adult = </a:t>
          </a:r>
          <a:r>
            <a:rPr lang="en-US" sz="1400" b="1" dirty="0" smtClean="0">
              <a:solidFill>
                <a:schemeClr val="tx1"/>
              </a:solidFill>
            </a:rPr>
            <a:t>5.3 </a:t>
          </a:r>
          <a:r>
            <a:rPr lang="en-US" sz="1400" b="1" dirty="0">
              <a:solidFill>
                <a:schemeClr val="tx1"/>
              </a:solidFill>
            </a:rPr>
            <a:t>Years; Pediatric = </a:t>
          </a:r>
          <a:r>
            <a:rPr lang="en-US" sz="1400" b="1" dirty="0" smtClean="0">
              <a:solidFill>
                <a:schemeClr val="tx1"/>
              </a:solidFill>
            </a:rPr>
            <a:t>4.7 Years</a:t>
          </a:r>
          <a:endParaRPr lang="en-US" sz="14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0.12389</cdr:x>
      <cdr:y>0.67742</cdr:y>
    </cdr:from>
    <cdr:to>
      <cdr:x>0.83186</cdr:x>
      <cdr:y>0.77419</cdr:y>
    </cdr:to>
    <cdr:sp macro="" textlink="">
      <cdr:nvSpPr>
        <cdr:cNvPr id="2" name="TextBox 1"/>
        <cdr:cNvSpPr txBox="1"/>
      </cdr:nvSpPr>
      <cdr:spPr>
        <a:xfrm xmlns:a="http://schemas.openxmlformats.org/drawingml/2006/main">
          <a:off x="1066767" y="3200403"/>
          <a:ext cx="6096033" cy="457180"/>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HALF-LIFE   Single Lung: </a:t>
          </a:r>
          <a:r>
            <a:rPr lang="en-US" sz="1400" b="1" dirty="0">
              <a:solidFill>
                <a:schemeClr val="tx1"/>
              </a:solidFill>
            </a:rPr>
            <a:t>1</a:t>
          </a:r>
          <a:r>
            <a:rPr lang="en-US" sz="1400" b="1" dirty="0" smtClean="0">
              <a:solidFill>
                <a:schemeClr val="tx1"/>
              </a:solidFill>
            </a:rPr>
            <a:t>.9 Years; Bilateral/Double Lung: 5.3 Years</a:t>
          </a:r>
          <a:endParaRPr lang="en-US" sz="14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0.13274</cdr:x>
      <cdr:y>0.33871</cdr:y>
    </cdr:from>
    <cdr:to>
      <cdr:x>0.30973</cdr:x>
      <cdr:y>0.40323</cdr:y>
    </cdr:to>
    <cdr:sp macro="" textlink="">
      <cdr:nvSpPr>
        <cdr:cNvPr id="2" name="TextBox 1"/>
        <cdr:cNvSpPr txBox="1"/>
      </cdr:nvSpPr>
      <cdr:spPr>
        <a:xfrm xmlns:a="http://schemas.openxmlformats.org/drawingml/2006/main">
          <a:off x="1143000" y="1600200"/>
          <a:ext cx="1524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00FF00"/>
              </a:solidFill>
            </a:rPr>
            <a:t>N at risk = 10</a:t>
          </a:r>
          <a:endParaRPr lang="en-US" sz="1400" b="1" dirty="0">
            <a:solidFill>
              <a:srgbClr val="00FF00"/>
            </a:solidFill>
          </a:endParaRPr>
        </a:p>
      </cdr:txBody>
    </cdr:sp>
  </cdr:relSizeAnchor>
  <cdr:relSizeAnchor xmlns:cdr="http://schemas.openxmlformats.org/drawingml/2006/chartDrawing">
    <cdr:from>
      <cdr:x>0.78761</cdr:x>
      <cdr:y>0.45161</cdr:y>
    </cdr:from>
    <cdr:to>
      <cdr:x>0.9646</cdr:x>
      <cdr:y>0.51613</cdr:y>
    </cdr:to>
    <cdr:sp macro="" textlink="">
      <cdr:nvSpPr>
        <cdr:cNvPr id="3" name="TextBox 1"/>
        <cdr:cNvSpPr txBox="1"/>
      </cdr:nvSpPr>
      <cdr:spPr>
        <a:xfrm xmlns:a="http://schemas.openxmlformats.org/drawingml/2006/main">
          <a:off x="6781800" y="2133600"/>
          <a:ext cx="15240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15</a:t>
          </a:r>
          <a:endParaRPr lang="en-US" sz="1400" b="1" dirty="0">
            <a:solidFill>
              <a:srgbClr val="FFFF00"/>
            </a:solidFill>
          </a:endParaRPr>
        </a:p>
      </cdr:txBody>
    </cdr:sp>
  </cdr:relSizeAnchor>
  <cdr:relSizeAnchor xmlns:cdr="http://schemas.openxmlformats.org/drawingml/2006/chartDrawing">
    <cdr:from>
      <cdr:x>0.79646</cdr:x>
      <cdr:y>0.29032</cdr:y>
    </cdr:from>
    <cdr:to>
      <cdr:x>0.97345</cdr:x>
      <cdr:y>0.35484</cdr:y>
    </cdr:to>
    <cdr:sp macro="" textlink="">
      <cdr:nvSpPr>
        <cdr:cNvPr id="4" name="TextBox 1"/>
        <cdr:cNvSpPr txBox="1"/>
      </cdr:nvSpPr>
      <cdr:spPr>
        <a:xfrm xmlns:a="http://schemas.openxmlformats.org/drawingml/2006/main">
          <a:off x="6858000" y="1371600"/>
          <a:ext cx="15240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11</a:t>
          </a:r>
          <a:endParaRPr lang="en-US" sz="1400" b="1" dirty="0">
            <a:solidFill>
              <a:srgbClr val="00FFFF"/>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0.59292</cdr:x>
      <cdr:y>0.54839</cdr:y>
    </cdr:from>
    <cdr:to>
      <cdr:x>0.76991</cdr:x>
      <cdr:y>0.61291</cdr:y>
    </cdr:to>
    <cdr:sp macro="" textlink="">
      <cdr:nvSpPr>
        <cdr:cNvPr id="2" name="TextBox 1"/>
        <cdr:cNvSpPr txBox="1"/>
      </cdr:nvSpPr>
      <cdr:spPr>
        <a:xfrm xmlns:a="http://schemas.openxmlformats.org/drawingml/2006/main">
          <a:off x="5105400" y="2590800"/>
          <a:ext cx="1523990" cy="3048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00FF00"/>
              </a:solidFill>
            </a:rPr>
            <a:t>N at risk = 10</a:t>
          </a:r>
          <a:endParaRPr lang="en-US" sz="1400" b="1" dirty="0">
            <a:solidFill>
              <a:srgbClr val="00FF00"/>
            </a:solidFill>
          </a:endParaRPr>
        </a:p>
      </cdr:txBody>
    </cdr:sp>
  </cdr:relSizeAnchor>
  <cdr:relSizeAnchor xmlns:cdr="http://schemas.openxmlformats.org/drawingml/2006/chartDrawing">
    <cdr:from>
      <cdr:x>0.79646</cdr:x>
      <cdr:y>0.59677</cdr:y>
    </cdr:from>
    <cdr:to>
      <cdr:x>0.97345</cdr:x>
      <cdr:y>0.66129</cdr:y>
    </cdr:to>
    <cdr:sp macro="" textlink="">
      <cdr:nvSpPr>
        <cdr:cNvPr id="3" name="TextBox 1"/>
        <cdr:cNvSpPr txBox="1"/>
      </cdr:nvSpPr>
      <cdr:spPr>
        <a:xfrm xmlns:a="http://schemas.openxmlformats.org/drawingml/2006/main">
          <a:off x="6858000" y="2819400"/>
          <a:ext cx="1523990" cy="3048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26</a:t>
          </a:r>
          <a:endParaRPr lang="en-US" sz="1400" b="1" dirty="0">
            <a:solidFill>
              <a:srgbClr val="FFFF00"/>
            </a:solidFill>
          </a:endParaRPr>
        </a:p>
      </cdr:txBody>
    </cdr:sp>
  </cdr:relSizeAnchor>
  <cdr:relSizeAnchor xmlns:cdr="http://schemas.openxmlformats.org/drawingml/2006/chartDrawing">
    <cdr:from>
      <cdr:x>0.79646</cdr:x>
      <cdr:y>0.41935</cdr:y>
    </cdr:from>
    <cdr:to>
      <cdr:x>0.97345</cdr:x>
      <cdr:y>0.48387</cdr:y>
    </cdr:to>
    <cdr:sp macro="" textlink="">
      <cdr:nvSpPr>
        <cdr:cNvPr id="4" name="TextBox 1"/>
        <cdr:cNvSpPr txBox="1"/>
      </cdr:nvSpPr>
      <cdr:spPr>
        <a:xfrm xmlns:a="http://schemas.openxmlformats.org/drawingml/2006/main">
          <a:off x="6858000" y="1981200"/>
          <a:ext cx="1523991" cy="3048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17</a:t>
          </a:r>
          <a:endParaRPr lang="en-US" sz="1400" b="1" dirty="0">
            <a:solidFill>
              <a:srgbClr val="00FFFF"/>
            </a:solidFill>
          </a:endParaRPr>
        </a:p>
      </cdr:txBody>
    </cdr:sp>
  </cdr:relSizeAnchor>
  <cdr:relSizeAnchor xmlns:cdr="http://schemas.openxmlformats.org/drawingml/2006/chartDrawing">
    <cdr:from>
      <cdr:x>0.13274</cdr:x>
      <cdr:y>0.53226</cdr:y>
    </cdr:from>
    <cdr:to>
      <cdr:x>0.42478</cdr:x>
      <cdr:y>0.77419</cdr:y>
    </cdr:to>
    <cdr:sp macro="" textlink="">
      <cdr:nvSpPr>
        <cdr:cNvPr id="5" name="TextBox 4"/>
        <cdr:cNvSpPr txBox="1"/>
      </cdr:nvSpPr>
      <cdr:spPr>
        <a:xfrm xmlns:a="http://schemas.openxmlformats.org/drawingml/2006/main">
          <a:off x="1143000" y="2514600"/>
          <a:ext cx="2514600" cy="1143000"/>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HALF-LIFE</a:t>
          </a:r>
        </a:p>
        <a:p xmlns:a="http://schemas.openxmlformats.org/drawingml/2006/main">
          <a:r>
            <a:rPr lang="en-US" sz="1500" b="1" dirty="0">
              <a:solidFill>
                <a:schemeClr val="tx1"/>
              </a:solidFill>
            </a:rPr>
            <a:t>&lt;1 Year: 6.4 Years</a:t>
          </a:r>
        </a:p>
        <a:p xmlns:a="http://schemas.openxmlformats.org/drawingml/2006/main">
          <a:r>
            <a:rPr lang="en-US" sz="1500" b="1" dirty="0">
              <a:solidFill>
                <a:schemeClr val="tx1"/>
              </a:solidFill>
            </a:rPr>
            <a:t>1-11 Years: </a:t>
          </a:r>
          <a:r>
            <a:rPr lang="en-US" sz="1500" b="1" dirty="0" smtClean="0">
              <a:solidFill>
                <a:schemeClr val="tx1"/>
              </a:solidFill>
            </a:rPr>
            <a:t>6.2 </a:t>
          </a:r>
          <a:r>
            <a:rPr lang="en-US" sz="1500" b="1" dirty="0">
              <a:solidFill>
                <a:schemeClr val="tx1"/>
              </a:solidFill>
            </a:rPr>
            <a:t>Years</a:t>
          </a:r>
        </a:p>
        <a:p xmlns:a="http://schemas.openxmlformats.org/drawingml/2006/main">
          <a:r>
            <a:rPr lang="en-US" sz="1500" b="1" dirty="0">
              <a:solidFill>
                <a:schemeClr val="tx1"/>
              </a:solidFill>
            </a:rPr>
            <a:t>12-17 Years: </a:t>
          </a:r>
          <a:r>
            <a:rPr lang="en-US" sz="1500" b="1" dirty="0" smtClean="0">
              <a:solidFill>
                <a:schemeClr val="tx1"/>
              </a:solidFill>
            </a:rPr>
            <a:t>4.3 </a:t>
          </a:r>
          <a:r>
            <a:rPr lang="en-US" sz="1500" b="1" dirty="0">
              <a:solidFill>
                <a:schemeClr val="tx1"/>
              </a:solidFill>
            </a:rPr>
            <a:t>Years</a:t>
          </a:r>
        </a:p>
      </cdr:txBody>
    </cdr:sp>
  </cdr:relSizeAnchor>
</c:userShapes>
</file>

<file path=ppt/drawings/drawing7.xml><?xml version="1.0" encoding="utf-8"?>
<c:userShapes xmlns:c="http://schemas.openxmlformats.org/drawingml/2006/chart">
  <cdr:relSizeAnchor xmlns:cdr="http://schemas.openxmlformats.org/drawingml/2006/chartDrawing">
    <cdr:from>
      <cdr:x>0.56637</cdr:x>
      <cdr:y>0.48387</cdr:y>
    </cdr:from>
    <cdr:to>
      <cdr:x>0.74336</cdr:x>
      <cdr:y>0.54839</cdr:y>
    </cdr:to>
    <cdr:sp macro="" textlink="">
      <cdr:nvSpPr>
        <cdr:cNvPr id="2" name="TextBox 1"/>
        <cdr:cNvSpPr txBox="1"/>
      </cdr:nvSpPr>
      <cdr:spPr>
        <a:xfrm xmlns:a="http://schemas.openxmlformats.org/drawingml/2006/main">
          <a:off x="4876800" y="2286000"/>
          <a:ext cx="1523990" cy="3048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00FF00"/>
              </a:solidFill>
            </a:rPr>
            <a:t>N at risk = 10</a:t>
          </a:r>
          <a:endParaRPr lang="en-US" sz="1400" b="1" dirty="0">
            <a:solidFill>
              <a:srgbClr val="00FF00"/>
            </a:solidFill>
          </a:endParaRPr>
        </a:p>
      </cdr:txBody>
    </cdr:sp>
  </cdr:relSizeAnchor>
  <cdr:relSizeAnchor xmlns:cdr="http://schemas.openxmlformats.org/drawingml/2006/chartDrawing">
    <cdr:from>
      <cdr:x>0.78761</cdr:x>
      <cdr:y>0.53226</cdr:y>
    </cdr:from>
    <cdr:to>
      <cdr:x>0.9646</cdr:x>
      <cdr:y>0.59678</cdr:y>
    </cdr:to>
    <cdr:sp macro="" textlink="">
      <cdr:nvSpPr>
        <cdr:cNvPr id="3" name="TextBox 1"/>
        <cdr:cNvSpPr txBox="1"/>
      </cdr:nvSpPr>
      <cdr:spPr>
        <a:xfrm xmlns:a="http://schemas.openxmlformats.org/drawingml/2006/main">
          <a:off x="6781800" y="2514600"/>
          <a:ext cx="1523991" cy="3048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26</a:t>
          </a:r>
          <a:endParaRPr lang="en-US" sz="1400" b="1" dirty="0">
            <a:solidFill>
              <a:srgbClr val="FFFF00"/>
            </a:solidFill>
          </a:endParaRPr>
        </a:p>
      </cdr:txBody>
    </cdr:sp>
  </cdr:relSizeAnchor>
  <cdr:relSizeAnchor xmlns:cdr="http://schemas.openxmlformats.org/drawingml/2006/chartDrawing">
    <cdr:from>
      <cdr:x>0.79646</cdr:x>
      <cdr:y>0.33871</cdr:y>
    </cdr:from>
    <cdr:to>
      <cdr:x>0.97345</cdr:x>
      <cdr:y>0.40323</cdr:y>
    </cdr:to>
    <cdr:sp macro="" textlink="">
      <cdr:nvSpPr>
        <cdr:cNvPr id="4" name="TextBox 1"/>
        <cdr:cNvSpPr txBox="1"/>
      </cdr:nvSpPr>
      <cdr:spPr>
        <a:xfrm xmlns:a="http://schemas.openxmlformats.org/drawingml/2006/main">
          <a:off x="6858000" y="1600200"/>
          <a:ext cx="1523991" cy="3048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17</a:t>
          </a:r>
          <a:endParaRPr lang="en-US" sz="1400" b="1" dirty="0">
            <a:solidFill>
              <a:srgbClr val="00FFFF"/>
            </a:solidFill>
          </a:endParaRPr>
        </a:p>
      </cdr:txBody>
    </cdr:sp>
  </cdr:relSizeAnchor>
  <cdr:relSizeAnchor xmlns:cdr="http://schemas.openxmlformats.org/drawingml/2006/chartDrawing">
    <cdr:from>
      <cdr:x>0.10619</cdr:x>
      <cdr:y>0.33871</cdr:y>
    </cdr:from>
    <cdr:to>
      <cdr:x>0.42478</cdr:x>
      <cdr:y>0.56452</cdr:y>
    </cdr:to>
    <cdr:sp macro="" textlink="">
      <cdr:nvSpPr>
        <cdr:cNvPr id="5" name="TextBox 4"/>
        <cdr:cNvSpPr txBox="1"/>
      </cdr:nvSpPr>
      <cdr:spPr>
        <a:xfrm xmlns:a="http://schemas.openxmlformats.org/drawingml/2006/main">
          <a:off x="914400" y="1600200"/>
          <a:ext cx="2743229" cy="1066800"/>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smtClean="0">
              <a:solidFill>
                <a:schemeClr val="tx1"/>
              </a:solidFill>
            </a:rPr>
            <a:t>CONDITIONAL HALF-LIFE</a:t>
          </a:r>
        </a:p>
        <a:p xmlns:a="http://schemas.openxmlformats.org/drawingml/2006/main">
          <a:r>
            <a:rPr lang="en-US" sz="1500" b="1" dirty="0" smtClean="0">
              <a:solidFill>
                <a:schemeClr val="tx1"/>
              </a:solidFill>
            </a:rPr>
            <a:t>&lt;1 Year: 8.8 Years</a:t>
          </a:r>
        </a:p>
        <a:p xmlns:a="http://schemas.openxmlformats.org/drawingml/2006/main">
          <a:r>
            <a:rPr lang="en-US" sz="1500" b="1" dirty="0" smtClean="0">
              <a:solidFill>
                <a:schemeClr val="tx1"/>
              </a:solidFill>
            </a:rPr>
            <a:t>1-11 Years: 10.5 Years</a:t>
          </a:r>
        </a:p>
        <a:p xmlns:a="http://schemas.openxmlformats.org/drawingml/2006/main">
          <a:r>
            <a:rPr lang="en-US" sz="1500" b="1" dirty="0" smtClean="0">
              <a:solidFill>
                <a:schemeClr val="tx1"/>
              </a:solidFill>
            </a:rPr>
            <a:t>12-17 Years: 6.4 Years</a:t>
          </a:r>
          <a:endParaRPr lang="en-US" sz="1500" b="1" dirty="0">
            <a:solidFill>
              <a:schemeClr val="tx1"/>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0.77876</cdr:x>
      <cdr:y>0.63235</cdr:y>
    </cdr:from>
    <cdr:to>
      <cdr:x>0.95575</cdr:x>
      <cdr:y>0.69687</cdr:y>
    </cdr:to>
    <cdr:sp macro="" textlink="">
      <cdr:nvSpPr>
        <cdr:cNvPr id="2" name="TextBox 1"/>
        <cdr:cNvSpPr txBox="1"/>
      </cdr:nvSpPr>
      <cdr:spPr>
        <a:xfrm xmlns:a="http://schemas.openxmlformats.org/drawingml/2006/main">
          <a:off x="6705600" y="3276600"/>
          <a:ext cx="1523990" cy="3343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400" b="1" dirty="0" smtClean="0">
              <a:solidFill>
                <a:srgbClr val="00FF00"/>
              </a:solidFill>
            </a:rPr>
            <a:t>N at risk = 22</a:t>
          </a:r>
          <a:endParaRPr lang="en-US" sz="1400" b="1" dirty="0">
            <a:solidFill>
              <a:srgbClr val="00FF00"/>
            </a:solidFill>
          </a:endParaRPr>
        </a:p>
      </cdr:txBody>
    </cdr:sp>
  </cdr:relSizeAnchor>
  <cdr:relSizeAnchor xmlns:cdr="http://schemas.openxmlformats.org/drawingml/2006/chartDrawing">
    <cdr:from>
      <cdr:x>0.50442</cdr:x>
      <cdr:y>0.36765</cdr:y>
    </cdr:from>
    <cdr:to>
      <cdr:x>0.68141</cdr:x>
      <cdr:y>0.43217</cdr:y>
    </cdr:to>
    <cdr:sp macro="" textlink="">
      <cdr:nvSpPr>
        <cdr:cNvPr id="3" name="TextBox 1"/>
        <cdr:cNvSpPr txBox="1"/>
      </cdr:nvSpPr>
      <cdr:spPr>
        <a:xfrm xmlns:a="http://schemas.openxmlformats.org/drawingml/2006/main">
          <a:off x="4343400" y="1905000"/>
          <a:ext cx="1523990" cy="3343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27</a:t>
          </a:r>
          <a:endParaRPr lang="en-US" sz="1400" b="1" dirty="0">
            <a:solidFill>
              <a:srgbClr val="FFFF00"/>
            </a:solidFill>
          </a:endParaRPr>
        </a:p>
      </cdr:txBody>
    </cdr:sp>
  </cdr:relSizeAnchor>
  <cdr:relSizeAnchor xmlns:cdr="http://schemas.openxmlformats.org/drawingml/2006/chartDrawing">
    <cdr:from>
      <cdr:x>0.79646</cdr:x>
      <cdr:y>0.48529</cdr:y>
    </cdr:from>
    <cdr:to>
      <cdr:x>0.97345</cdr:x>
      <cdr:y>0.54981</cdr:y>
    </cdr:to>
    <cdr:sp macro="" textlink="">
      <cdr:nvSpPr>
        <cdr:cNvPr id="4" name="TextBox 1"/>
        <cdr:cNvSpPr txBox="1"/>
      </cdr:nvSpPr>
      <cdr:spPr>
        <a:xfrm xmlns:a="http://schemas.openxmlformats.org/drawingml/2006/main">
          <a:off x="6858000" y="2514600"/>
          <a:ext cx="1523991" cy="3343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10</a:t>
          </a:r>
          <a:endParaRPr lang="en-US" sz="1400" b="1" dirty="0">
            <a:solidFill>
              <a:srgbClr val="00FFFF"/>
            </a:solidFill>
          </a:endParaRPr>
        </a:p>
      </cdr:txBody>
    </cdr:sp>
  </cdr:relSizeAnchor>
  <cdr:relSizeAnchor xmlns:cdr="http://schemas.openxmlformats.org/drawingml/2006/chartDrawing">
    <cdr:from>
      <cdr:x>0.29204</cdr:x>
      <cdr:y>0.04412</cdr:y>
    </cdr:from>
    <cdr:to>
      <cdr:x>0.95576</cdr:x>
      <cdr:y>0.19118</cdr:y>
    </cdr:to>
    <cdr:sp macro="" textlink="">
      <cdr:nvSpPr>
        <cdr:cNvPr id="5" name="TextBox 4"/>
        <cdr:cNvSpPr txBox="1"/>
      </cdr:nvSpPr>
      <cdr:spPr>
        <a:xfrm xmlns:a="http://schemas.openxmlformats.org/drawingml/2006/main">
          <a:off x="2514600" y="228600"/>
          <a:ext cx="5715040" cy="762000"/>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HALF-LIFE (Years)</a:t>
          </a:r>
        </a:p>
        <a:p xmlns:a="http://schemas.openxmlformats.org/drawingml/2006/main">
          <a:r>
            <a:rPr lang="en-US" sz="1400" b="1" i="1" dirty="0" smtClean="0">
              <a:solidFill>
                <a:schemeClr val="tx1"/>
              </a:solidFill>
            </a:rPr>
            <a:t>Unconditional</a:t>
          </a:r>
          <a:r>
            <a:rPr lang="en-US" sz="1400" b="1" dirty="0" smtClean="0">
              <a:solidFill>
                <a:schemeClr val="tx1"/>
              </a:solidFill>
            </a:rPr>
            <a:t>  1988-1994: 2.5; 1995-2001: 4.0; 2002-6/2010: 5.8</a:t>
          </a:r>
        </a:p>
        <a:p xmlns:a="http://schemas.openxmlformats.org/drawingml/2006/main">
          <a:r>
            <a:rPr lang="en-US" sz="1400" b="1" i="1" dirty="0" smtClean="0">
              <a:solidFill>
                <a:schemeClr val="tx1"/>
              </a:solidFill>
            </a:rPr>
            <a:t>Conditional </a:t>
          </a:r>
          <a:r>
            <a:rPr lang="en-US" sz="1400" b="1" dirty="0" smtClean="0">
              <a:solidFill>
                <a:schemeClr val="tx1"/>
              </a:solidFill>
            </a:rPr>
            <a:t>      1988-1994: 10.4; 1995-2001: 7.3; 2002-6/2010: 8.9</a:t>
          </a:r>
          <a:endParaRPr lang="en-US" sz="1400" b="1" dirty="0">
            <a:solidFill>
              <a:schemeClr val="tx1"/>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0.78761</cdr:x>
      <cdr:y>0.43548</cdr:y>
    </cdr:from>
    <cdr:to>
      <cdr:x>0.9646</cdr:x>
      <cdr:y>0.5</cdr:y>
    </cdr:to>
    <cdr:sp macro="" textlink="">
      <cdr:nvSpPr>
        <cdr:cNvPr id="2" name="TextBox 1"/>
        <cdr:cNvSpPr txBox="1"/>
      </cdr:nvSpPr>
      <cdr:spPr>
        <a:xfrm xmlns:a="http://schemas.openxmlformats.org/drawingml/2006/main">
          <a:off x="6781800" y="2057400"/>
          <a:ext cx="1523990" cy="3048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400" b="1" dirty="0" smtClean="0">
              <a:solidFill>
                <a:srgbClr val="00FF00"/>
              </a:solidFill>
            </a:rPr>
            <a:t>N at risk = 50</a:t>
          </a:r>
          <a:endParaRPr lang="en-US" sz="1400" b="1" dirty="0">
            <a:solidFill>
              <a:srgbClr val="00FF00"/>
            </a:solidFill>
          </a:endParaRPr>
        </a:p>
      </cdr:txBody>
    </cdr:sp>
  </cdr:relSizeAnchor>
  <cdr:relSizeAnchor xmlns:cdr="http://schemas.openxmlformats.org/drawingml/2006/chartDrawing">
    <cdr:from>
      <cdr:x>0.49558</cdr:x>
      <cdr:y>0.54412</cdr:y>
    </cdr:from>
    <cdr:to>
      <cdr:x>0.67257</cdr:x>
      <cdr:y>0.60864</cdr:y>
    </cdr:to>
    <cdr:sp macro="" textlink="">
      <cdr:nvSpPr>
        <cdr:cNvPr id="4" name="TextBox 1"/>
        <cdr:cNvSpPr txBox="1"/>
      </cdr:nvSpPr>
      <cdr:spPr>
        <a:xfrm xmlns:a="http://schemas.openxmlformats.org/drawingml/2006/main">
          <a:off x="4267200" y="2819400"/>
          <a:ext cx="1523990" cy="3343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23</a:t>
          </a:r>
          <a:endParaRPr lang="en-US" sz="1400" b="1" dirty="0">
            <a:solidFill>
              <a:srgbClr val="00FFFF"/>
            </a:solidFill>
          </a:endParaRPr>
        </a:p>
      </cdr:txBody>
    </cdr:sp>
  </cdr:relSizeAnchor>
  <cdr:relSizeAnchor xmlns:cdr="http://schemas.openxmlformats.org/drawingml/2006/chartDrawing">
    <cdr:from>
      <cdr:x>0.71681</cdr:x>
      <cdr:y>0.04412</cdr:y>
    </cdr:from>
    <cdr:to>
      <cdr:x>0.95576</cdr:x>
      <cdr:y>0.19118</cdr:y>
    </cdr:to>
    <cdr:sp macro="" textlink="">
      <cdr:nvSpPr>
        <cdr:cNvPr id="5" name="TextBox 4"/>
        <cdr:cNvSpPr txBox="1"/>
      </cdr:nvSpPr>
      <cdr:spPr>
        <a:xfrm xmlns:a="http://schemas.openxmlformats.org/drawingml/2006/main">
          <a:off x="6172200" y="228612"/>
          <a:ext cx="2057467" cy="762006"/>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HALF-LIFE</a:t>
          </a:r>
        </a:p>
        <a:p xmlns:a="http://schemas.openxmlformats.org/drawingml/2006/main">
          <a:r>
            <a:rPr lang="en-US" sz="1400" b="1" dirty="0" smtClean="0">
              <a:solidFill>
                <a:schemeClr val="tx1"/>
              </a:solidFill>
            </a:rPr>
            <a:t>Deceased: 4.3 Years</a:t>
          </a:r>
        </a:p>
        <a:p xmlns:a="http://schemas.openxmlformats.org/drawingml/2006/main">
          <a:r>
            <a:rPr lang="en-US" sz="1400" b="1" dirty="0" smtClean="0">
              <a:solidFill>
                <a:schemeClr val="tx1"/>
              </a:solidFill>
            </a:rPr>
            <a:t>Living: 3.8 Years</a:t>
          </a:r>
          <a:endParaRPr lang="en-US" sz="14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734E2-BCB6-4C57-B9E5-DDA820ECD009}" type="datetimeFigureOut">
              <a:rPr lang="en-US" smtClean="0"/>
              <a:pPr/>
              <a:t>9/27/2012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4CF527-DB22-4A89-A796-D9BF6FBA4C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half-life is the estimated time point at which 50% of all of the recipients have died. Survival rates were compared using the log-rank test statistic.</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half-life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smtClean="0">
                <a:solidFill>
                  <a:schemeClr val="tx1"/>
                </a:solidFill>
                <a:latin typeface="+mn-lt"/>
                <a:ea typeface="+mn-ea"/>
                <a:cs typeface="+mn-cs"/>
              </a:rPr>
              <a:t>Survival rates were compared using the log-rank test statistic.</a:t>
            </a:r>
            <a:endParaRPr lang="en-US" sz="1200" kern="120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endParaRPr lang="en-US" sz="1200" b="1"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half-life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Note that there were very few transplants performed in the earlier part of the era which is the only group having the possibility of surviving to 12 years.  The transplant numbers in this earlier era were higher in the older age group but there is a higher mortality rate for the older age group, so lower percentage of patients were alive with follow-up at 12 years in the 12-17 year age group than for the 1-11 age group. This resulted in the ending numbers being quite similar for different age groups despite differences in the starting numbers.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survival conditional on survival to 1 year.  Therefore, only patients surviving to at least 1 year were included in the calculation.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r>
              <a:rPr lang="en-US" sz="1200" kern="1200" dirty="0" smtClean="0">
                <a:solidFill>
                  <a:schemeClr val="tx1"/>
                </a:solidFill>
                <a:latin typeface="+mn-lt"/>
                <a:ea typeface="+mn-ea"/>
                <a:cs typeface="+mn-cs"/>
              </a:rPr>
              <a:t>With only small number of transplants available for analysis in the tail, the p-value may be affected by the outcomes of just a few transplants.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 The conditional half-life is the estimated time point at which 5%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half-life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Re-transplants with unknown inter-transplant interval are excluded from this tabulation.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Re-transplants with unknown diagnosis are excluded from this tabulation.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functional status reported on the 1-year, 3-year and 5-year annual follow-ups.  Because all follow-ups between April 1994 and June 2011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From March 2005 functional status in US is collected using </a:t>
            </a:r>
            <a:r>
              <a:rPr lang="en-US" sz="1200" kern="1200" dirty="0" err="1" smtClean="0">
                <a:solidFill>
                  <a:schemeClr val="tx1"/>
                </a:solidFill>
                <a:latin typeface="+mn-lt"/>
                <a:ea typeface="+mn-ea"/>
                <a:cs typeface="+mn-cs"/>
              </a:rPr>
              <a:t>Karnofsky</a:t>
            </a:r>
            <a:r>
              <a:rPr lang="en-US" sz="1200" kern="1200" dirty="0" smtClean="0">
                <a:solidFill>
                  <a:schemeClr val="tx1"/>
                </a:solidFill>
                <a:latin typeface="+mn-lt"/>
                <a:ea typeface="+mn-ea"/>
                <a:cs typeface="+mn-cs"/>
              </a:rPr>
              <a:t> score for adult recipients and Lansky score for pediatric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2011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2011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between discharge and 1 year, between the 1-year and 3-year follow-up, and between the 3-year and 5-year follow-up, respectively.  Because all follow-ups between April 1994 and June 2011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2011 were included.  Therefore, this figure does not represent changes in practice between the 1-year follow-up and 5-year follow-up on a cohort of patients.  The patients in the 1-year tabulation are not the same patients as in the 5-year tabulation.</a:t>
            </a:r>
            <a:endParaRPr lang="en-US" dirty="0" smtClean="0"/>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2011 were included.  Therefore, this figure does not represent changes in practice between the 1-year follow-up and 5-year follow-up on a cohort of patients.  The patients in the 1-year tabulation are not the same patients as in the 5-year tabulation.</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2011 were included.  Therefore, this figure does not represent changes in practice between the 1-year follow-up and 5-year follow-up on a cohort of patients.  The patients in the 1-year tabulation are not the same patients as in the 5-year tabulation. </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The percentages are based on patients with known responses.  Because the outcomes are reported to be unknown at different rates the number with known responses for each outcome are also provided.  </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within 5 years following transplantation. The percentages are based on patients with known responses.  To reduce bias, only patients with responses reported on every follow-up through the 5-year annual follow-up were included.  Because the outcomes are reported to be unknown at different rates the number with known responses for each outcome are also provided.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within 7 years following transplantation. The percentages are based on patients with known responses.  To reduce bias, only patients with responses reported on every follow-up through the 7-year annual follow-up were included.  Because the outcomes are reported to be unknown at different rates the number with known responses for each outcome are also provided.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Freedom from bronchiolitis obliterans were compared using the log-rank test statistic. A significant p-value means that at least one of the groups is different than the others but it doesn’t identify which group it is.</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Freedom from bronchiolitis obliterans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severe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For this figure the date of follow-up was used as the date of occurrence.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endParaRPr lang="en-US" dirty="0" smtClean="0"/>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within 5 years and within 7 years following transplantation. The percentages are based on patients with known responses.  To reduce bias, only patients with responses reported on every follow-up through the 5-year (or 7-year) annual follow-up were included in the “5-Year Survivors” (or “7-Year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malignancy is reported on annual follow-ups; a date of diagnosis is not provided.  For this figure the date of follow-up was used as the date of occurrence.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100000">
              <a:srgbClr val="000099"/>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Working_heartlung.ppt" TargetMode="Externa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26.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chart" Target="../charts/chart28.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chart" Target="../charts/chart30.xml"/></Relationships>
</file>

<file path=ppt/slides/_rels/slide33.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chart" Target="../charts/chart34.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5.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5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9.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11" name="Group 10"/>
          <p:cNvGrpSpPr/>
          <p:nvPr/>
        </p:nvGrpSpPr>
        <p:grpSpPr>
          <a:xfrm>
            <a:off x="381000" y="5867400"/>
            <a:ext cx="4572000" cy="755650"/>
            <a:chOff x="381000" y="5867400"/>
            <a:chExt cx="4572000" cy="755650"/>
          </a:xfrm>
        </p:grpSpPr>
        <p:pic>
          <p:nvPicPr>
            <p:cNvPr id="1029"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8" name="TextBox 7"/>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10" name="TextBox 9"/>
            <p:cNvSpPr txBox="1"/>
            <p:nvPr/>
          </p:nvSpPr>
          <p:spPr>
            <a:xfrm>
              <a:off x="4191000" y="6172200"/>
              <a:ext cx="762000" cy="400110"/>
            </a:xfrm>
            <a:prstGeom prst="rect">
              <a:avLst/>
            </a:prstGeom>
            <a:noFill/>
          </p:spPr>
          <p:txBody>
            <a:bodyPr wrap="square" rtlCol="0">
              <a:spAutoFit/>
            </a:bodyPr>
            <a:lstStyle/>
            <a:p>
              <a:r>
                <a:rPr lang="en-US" sz="200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800" dirty="0" smtClean="0"/>
              <a:t>NUMBER OF PEDIATRIC LUNG TRANSPLANTS BY CENTER VOLUME</a:t>
            </a:r>
            <a:endParaRPr lang="en-US" sz="28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105400" y="62484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800" dirty="0" smtClean="0"/>
              <a:t>PEDIATRIC LUNG TRANSPLANTS:</a:t>
            </a:r>
            <a:r>
              <a:rPr lang="en-US" sz="2400" dirty="0" smtClean="0"/>
              <a:t/>
            </a:r>
            <a:br>
              <a:rPr lang="en-US" sz="2400" dirty="0" smtClean="0"/>
            </a:br>
            <a:r>
              <a:rPr lang="en-US" sz="2400" dirty="0" smtClean="0"/>
              <a:t>Indications</a:t>
            </a:r>
            <a:r>
              <a:rPr lang="en-US" sz="1800" dirty="0" smtClean="0"/>
              <a:t> </a:t>
            </a:r>
            <a:r>
              <a:rPr lang="en-US" sz="2000" dirty="0" smtClean="0"/>
              <a:t>(Transplants: January 1990 -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1" name="Content Placeholder 10">
            <a:hlinkClick r:id="rId4"/>
          </p:cNvPr>
          <p:cNvGraphicFramePr>
            <a:graphicFrameLocks noGrp="1"/>
          </p:cNvGraphicFramePr>
          <p:nvPr>
            <p:ph idx="1"/>
          </p:nvPr>
        </p:nvGraphicFramePr>
        <p:xfrm>
          <a:off x="381000" y="1133136"/>
          <a:ext cx="8458206" cy="4658064"/>
        </p:xfrm>
        <a:graphic>
          <a:graphicData uri="http://schemas.openxmlformats.org/drawingml/2006/table">
            <a:tbl>
              <a:tblPr bandRow="1">
                <a:tableStyleId>{5C22544A-7EE6-4342-B048-85BDC9FD1C3A}</a:tableStyleId>
              </a:tblPr>
              <a:tblGrid>
                <a:gridCol w="3581400"/>
                <a:gridCol w="609600"/>
                <a:gridCol w="495306"/>
                <a:gridCol w="628650"/>
                <a:gridCol w="628650"/>
                <a:gridCol w="628650"/>
                <a:gridCol w="628650"/>
                <a:gridCol w="628650"/>
                <a:gridCol w="628650"/>
              </a:tblGrid>
              <a:tr h="264459">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kern="1200" dirty="0" smtClean="0">
                          <a:solidFill>
                            <a:srgbClr val="FFFF00"/>
                          </a:solidFill>
                          <a:latin typeface="+mn-lt"/>
                          <a:ea typeface="+mn-ea"/>
                          <a:cs typeface="+mn-cs"/>
                        </a:rPr>
                        <a:t>AGE: &lt; 1 Year</a:t>
                      </a:r>
                      <a:endParaRPr lang="en-US" sz="140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kern="1200" dirty="0" smtClean="0">
                          <a:solidFill>
                            <a:srgbClr val="FFFF00"/>
                          </a:solidFill>
                          <a:latin typeface="+mn-lt"/>
                          <a:ea typeface="+mn-ea"/>
                          <a:cs typeface="+mn-cs"/>
                        </a:rPr>
                        <a:t>AGE: 1-5 Years</a:t>
                      </a:r>
                      <a:endParaRPr lang="en-US" sz="140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kern="1200" dirty="0" smtClean="0">
                          <a:solidFill>
                            <a:srgbClr val="FFFF00"/>
                          </a:solidFill>
                          <a:latin typeface="+mn-lt"/>
                          <a:ea typeface="+mn-ea"/>
                          <a:cs typeface="+mn-cs"/>
                        </a:rPr>
                        <a:t>AGE: 6-11 Years</a:t>
                      </a:r>
                      <a:endParaRPr lang="en-US" sz="140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kern="1200" dirty="0" smtClean="0">
                          <a:solidFill>
                            <a:srgbClr val="FFFF00"/>
                          </a:solidFill>
                          <a:latin typeface="+mn-lt"/>
                          <a:ea typeface="+mn-ea"/>
                          <a:cs typeface="+mn-cs"/>
                        </a:rPr>
                        <a:t>AGE: 12-17 Years</a:t>
                      </a:r>
                      <a:endParaRPr lang="en-US" sz="140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Cystic Fibrosis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5.0%</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171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53.8%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826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71.5%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Idiopathic Pulmonary Arterial Hypertension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13.2%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27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22.5%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31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9.7%</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83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7.2%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Re-Transplant: Obliterative 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5.8%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2.8%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35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3.0%</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Congenital Heart Disease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15.4%</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7.5%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10</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0.9%</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Idiopathic Pulmonary Fibrosis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9.9%</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21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17.5%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15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4.7%</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39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3.4%</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Obliterative Bronchiolitis (Not Re-TX)</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10</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8.3%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23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7.2%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49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4.2%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Re-Transplant: Not OB</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3.3%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3.3%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2.8%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30</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2.6%</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Interstitial Pneumonitis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1.7%</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0.9%</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Pulmonary Vascular Disease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8</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8.8%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5.8%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0.1%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Eisenmenger’s Syndrome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4.2%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1.6%</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0.6%</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Pulmonary Fibrosis,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6.6%</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8</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6.7%</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5.0%</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24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2.1%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Surfactant Protein B Deficiency</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17.6%</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2.5%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COPD/Emphysema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4.4%</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1.7%</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0.9%</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0.8%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Bronchopulmonary Dysplasia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3.3%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2.5%</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2.2%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0.2%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64459">
                <a:tc>
                  <a:txBody>
                    <a:bodyPr/>
                    <a:lstStyle/>
                    <a:p>
                      <a:pPr rtl="0" fontAlgn="t"/>
                      <a:r>
                        <a:rPr lang="en-US" sz="1300" b="1" dirty="0">
                          <a:solidFill>
                            <a:schemeClr val="tx1"/>
                          </a:solidFill>
                          <a:cs typeface="Arial"/>
                        </a:rPr>
                        <a:t>Bronchiectasis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1.1%</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1.9%</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a:solidFill>
                            <a:schemeClr val="tx1"/>
                          </a:solidFill>
                          <a:latin typeface="+mn-lt"/>
                        </a:rPr>
                        <a:t>14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200" b="1" i="0" u="none" strike="noStrike" dirty="0" smtClean="0">
                          <a:solidFill>
                            <a:schemeClr val="tx1"/>
                          </a:solidFill>
                          <a:latin typeface="+mn-lt"/>
                        </a:rPr>
                        <a:t>1.2%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64459">
                <a:tc>
                  <a:txBody>
                    <a:bodyPr/>
                    <a:lstStyle/>
                    <a:p>
                      <a:pPr rtl="0" fontAlgn="t"/>
                      <a:r>
                        <a:rPr lang="en-US" sz="1300" b="1" dirty="0">
                          <a:solidFill>
                            <a:schemeClr val="tx1"/>
                          </a:solidFill>
                          <a:cs typeface="Aria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13.2%</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5.0%</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a:solidFill>
                            <a:schemeClr val="tx1"/>
                          </a:solidFill>
                          <a:latin typeface="+mn-lt"/>
                        </a:rPr>
                        <a:t>12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3.8%</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a:solidFill>
                            <a:schemeClr val="tx1"/>
                          </a:solidFill>
                          <a:latin typeface="+mn-lt"/>
                        </a:rPr>
                        <a:t>27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200" b="1" i="0" u="none" strike="noStrike" dirty="0" smtClean="0">
                          <a:solidFill>
                            <a:schemeClr val="tx1"/>
                          </a:solidFill>
                          <a:latin typeface="+mn-lt"/>
                        </a:rPr>
                        <a:t>2.3%</a:t>
                      </a:r>
                      <a:endParaRPr lang="en-US" sz="120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bl>
          </a:graphicData>
        </a:graphic>
      </p:graphicFrame>
      <p:sp>
        <p:nvSpPr>
          <p:cNvPr id="9" name="TextBox 8"/>
          <p:cNvSpPr txBox="1"/>
          <p:nvPr/>
        </p:nvSpPr>
        <p:spPr>
          <a:xfrm>
            <a:off x="5105400" y="62484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DIAGNOSIS IN PEDIATRIC LUNG RECIPIENTS</a:t>
            </a:r>
            <a:br>
              <a:rPr lang="en-US" sz="2800" dirty="0" smtClean="0"/>
            </a:br>
            <a:r>
              <a:rPr lang="en-US" sz="2400" dirty="0" smtClean="0"/>
              <a:t>BY YEAR OF TRANSPLANT</a:t>
            </a:r>
            <a:r>
              <a:rPr lang="en-US" sz="3200" dirty="0" smtClean="0"/>
              <a:t/>
            </a:r>
            <a:br>
              <a:rPr lang="en-US" sz="3200" dirty="0" smtClean="0"/>
            </a:br>
            <a:r>
              <a:rPr lang="en-US" sz="2400" dirty="0" smtClean="0"/>
              <a:t>Age: 12-17 Years</a:t>
            </a:r>
            <a:endParaRPr lang="en-US" sz="2400" dirty="0"/>
          </a:p>
        </p:txBody>
      </p:sp>
      <p:graphicFrame>
        <p:nvGraphicFramePr>
          <p:cNvPr id="4" name="Content Placeholder 3"/>
          <p:cNvGraphicFramePr>
            <a:graphicFrameLocks noGrp="1"/>
          </p:cNvGraphicFramePr>
          <p:nvPr>
            <p:ph idx="1"/>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5105400" y="62484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LUNG TRANSPLANTS</a:t>
            </a:r>
            <a:r>
              <a:rPr lang="en-US" sz="2400" dirty="0" smtClean="0"/>
              <a:t/>
            </a:r>
            <a:br>
              <a:rPr lang="en-US" sz="2400" dirty="0" smtClean="0"/>
            </a:br>
            <a:r>
              <a:rPr lang="en-US" sz="2400" dirty="0" smtClean="0">
                <a:solidFill>
                  <a:srgbClr val="FFFF00"/>
                </a:solidFill>
              </a:rPr>
              <a:t>Age Distribution by Location  </a:t>
            </a:r>
            <a:r>
              <a:rPr lang="en-US" sz="2400" dirty="0" smtClean="0"/>
              <a:t/>
            </a:r>
            <a:br>
              <a:rPr lang="en-US" sz="2400" dirty="0" smtClean="0"/>
            </a:br>
            <a:r>
              <a:rPr lang="en-US" sz="2400" dirty="0" smtClean="0"/>
              <a:t>(</a:t>
            </a: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105400" y="62484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LUNG TRANSPLANTS</a:t>
            </a:r>
            <a:r>
              <a:rPr lang="en-US" sz="2400" dirty="0" smtClean="0"/>
              <a:t/>
            </a:r>
            <a:br>
              <a:rPr lang="en-US" sz="2400" dirty="0" smtClean="0"/>
            </a:br>
            <a:r>
              <a:rPr lang="en-US" sz="2400" dirty="0" smtClean="0">
                <a:solidFill>
                  <a:srgbClr val="FFFF00"/>
                </a:solidFill>
              </a:rPr>
              <a:t>Diagnosis Distribution by Location</a:t>
            </a:r>
            <a:r>
              <a:rPr lang="en-US" sz="2400" dirty="0" smtClean="0"/>
              <a:t/>
            </a:r>
            <a:br>
              <a:rPr lang="en-US" sz="2400" dirty="0" smtClean="0"/>
            </a:b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0" y="1524000"/>
          <a:ext cx="8839200" cy="44196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5410200" y="6553200"/>
            <a:ext cx="3733800" cy="276999"/>
          </a:xfrm>
          <a:prstGeom prst="rect">
            <a:avLst/>
          </a:prstGeom>
          <a:noFill/>
        </p:spPr>
        <p:txBody>
          <a:bodyPr wrap="square" rtlCol="0">
            <a:spAutoFit/>
          </a:bodyPr>
          <a:lstStyle/>
          <a:p>
            <a:pPr algn="ctr"/>
            <a:r>
              <a:rPr lang="en-US" sz="1200" b="1" dirty="0" smtClean="0">
                <a:solidFill>
                  <a:srgbClr val="FFFF00"/>
                </a:solidFill>
              </a:rPr>
              <a:t>Analysis includes living donor transplants</a:t>
            </a:r>
            <a:endParaRPr lang="en-US" sz="1200" dirty="0">
              <a:solidFill>
                <a:srgbClr val="FFFF00"/>
              </a:solidFill>
            </a:endParaRPr>
          </a:p>
        </p:txBody>
      </p:sp>
      <p:sp>
        <p:nvSpPr>
          <p:cNvPr id="12" name="TextBox 11"/>
          <p:cNvSpPr txBox="1"/>
          <p:nvPr/>
        </p:nvSpPr>
        <p:spPr>
          <a:xfrm>
            <a:off x="3505200" y="5562600"/>
            <a:ext cx="5257800" cy="276999"/>
          </a:xfrm>
          <a:prstGeom prst="rect">
            <a:avLst/>
          </a:prstGeom>
          <a:noFill/>
        </p:spPr>
        <p:txBody>
          <a:bodyPr wrap="square" rtlCol="0">
            <a:spAutoFit/>
          </a:bodyPr>
          <a:lstStyle/>
          <a:p>
            <a:pPr algn="r"/>
            <a:r>
              <a:rPr lang="en-US" sz="1200" b="1" dirty="0" smtClean="0">
                <a:solidFill>
                  <a:srgbClr val="FFFF00"/>
                </a:solidFill>
              </a:rPr>
              <a:t>NOTE: Unknown diagnoses were excluded from this tabulation</a:t>
            </a:r>
            <a:endParaRPr lang="en-US" sz="1200" dirty="0" smtClean="0">
              <a:solidFill>
                <a:srgbClr val="FFFF00"/>
              </a:solidFill>
            </a:endParaRPr>
          </a:p>
        </p:txBody>
      </p:sp>
      <p:sp>
        <p:nvSpPr>
          <p:cNvPr id="13" name="TextBox 12"/>
          <p:cNvSpPr txBox="1"/>
          <p:nvPr/>
        </p:nvSpPr>
        <p:spPr>
          <a:xfrm>
            <a:off x="5562600" y="5715000"/>
            <a:ext cx="3200400" cy="830997"/>
          </a:xfrm>
          <a:prstGeom prst="rect">
            <a:avLst/>
          </a:prstGeom>
          <a:noFill/>
        </p:spPr>
        <p:txBody>
          <a:bodyPr wrap="square" rtlCol="0">
            <a:spAutoFit/>
          </a:bodyPr>
          <a:lstStyle/>
          <a:p>
            <a:r>
              <a:rPr lang="en-US" sz="1200" b="1" u="sng" dirty="0" smtClean="0"/>
              <a:t>Total number of transplants reported:</a:t>
            </a:r>
          </a:p>
          <a:p>
            <a:r>
              <a:rPr lang="en-US" sz="1200" b="1" dirty="0" smtClean="0"/>
              <a:t>Europe = 410</a:t>
            </a:r>
          </a:p>
          <a:p>
            <a:r>
              <a:rPr lang="en-US" sz="1200" b="1" dirty="0" smtClean="0"/>
              <a:t>North America = 619</a:t>
            </a:r>
          </a:p>
          <a:p>
            <a:r>
              <a:rPr lang="en-US" sz="1200" b="1" dirty="0" smtClean="0"/>
              <a:t>Other = 66</a:t>
            </a:r>
            <a:endParaRPr lang="en-US" sz="1200" dirty="0"/>
          </a:p>
        </p:txBody>
      </p:sp>
      <p:sp>
        <p:nvSpPr>
          <p:cNvPr id="14" name="TextBox 13"/>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LUNG TRANSPLANTS</a:t>
            </a:r>
            <a:r>
              <a:rPr lang="en-US" sz="2400" dirty="0" smtClean="0"/>
              <a:t/>
            </a:r>
            <a:br>
              <a:rPr lang="en-US" sz="2400" dirty="0" smtClean="0"/>
            </a:br>
            <a:r>
              <a:rPr lang="en-US" sz="2800" dirty="0" smtClean="0"/>
              <a:t> </a:t>
            </a:r>
            <a:r>
              <a:rPr lang="en-US" sz="2400" dirty="0" smtClean="0">
                <a:solidFill>
                  <a:srgbClr val="FFFF00"/>
                </a:solidFill>
              </a:rPr>
              <a:t>Donor</a:t>
            </a:r>
            <a:r>
              <a:rPr lang="en-US" sz="2400" dirty="0" smtClean="0"/>
              <a:t> </a:t>
            </a:r>
            <a:r>
              <a:rPr lang="en-US" sz="2400" dirty="0" smtClean="0">
                <a:solidFill>
                  <a:srgbClr val="FFFF00"/>
                </a:solidFill>
              </a:rPr>
              <a:t>Age Distribution by Location</a:t>
            </a:r>
            <a:r>
              <a:rPr lang="en-US" sz="2400" dirty="0" smtClean="0"/>
              <a:t/>
            </a:r>
            <a:br>
              <a:rPr lang="en-US" sz="2400" dirty="0" smtClean="0"/>
            </a:b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839200" cy="4572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4343400" y="5562600"/>
            <a:ext cx="4572000" cy="461665"/>
          </a:xfrm>
          <a:prstGeom prst="rect">
            <a:avLst/>
          </a:prstGeom>
          <a:noFill/>
        </p:spPr>
        <p:txBody>
          <a:bodyPr wrap="square" rtlCol="0">
            <a:spAutoFit/>
          </a:bodyPr>
          <a:lstStyle/>
          <a:p>
            <a:r>
              <a:rPr lang="en-US" sz="1200" b="1" dirty="0" smtClean="0">
                <a:solidFill>
                  <a:srgbClr val="FFFF00"/>
                </a:solidFill>
              </a:rPr>
              <a:t>NOTE: Transplants with unknown donor age and living donor transplants were excluded from this tabulation.</a:t>
            </a:r>
            <a:endParaRPr lang="en-US" sz="1200" dirty="0" smtClean="0">
              <a:solidFill>
                <a:srgbClr val="FFFF00"/>
              </a:solidFill>
            </a:endParaRPr>
          </a:p>
        </p:txBody>
      </p:sp>
      <p:sp>
        <p:nvSpPr>
          <p:cNvPr id="11" name="TextBox 10"/>
          <p:cNvSpPr txBox="1"/>
          <p:nvPr/>
        </p:nvSpPr>
        <p:spPr>
          <a:xfrm>
            <a:off x="5562600" y="5950803"/>
            <a:ext cx="3200400" cy="830997"/>
          </a:xfrm>
          <a:prstGeom prst="rect">
            <a:avLst/>
          </a:prstGeom>
          <a:noFill/>
        </p:spPr>
        <p:txBody>
          <a:bodyPr wrap="square" rtlCol="0">
            <a:spAutoFit/>
          </a:bodyPr>
          <a:lstStyle/>
          <a:p>
            <a:r>
              <a:rPr lang="en-US" sz="1200" b="1" u="sng" dirty="0" smtClean="0"/>
              <a:t>Total number of transplants reported:</a:t>
            </a:r>
          </a:p>
          <a:p>
            <a:r>
              <a:rPr lang="en-US" sz="1200" b="1" dirty="0" smtClean="0"/>
              <a:t>Europe = 410</a:t>
            </a:r>
          </a:p>
          <a:p>
            <a:r>
              <a:rPr lang="en-US" sz="1200" b="1" dirty="0" smtClean="0"/>
              <a:t>North America = 619</a:t>
            </a:r>
          </a:p>
          <a:p>
            <a:r>
              <a:rPr lang="en-US" sz="1200" b="1" dirty="0" smtClean="0"/>
              <a:t>Other = 66</a:t>
            </a:r>
            <a:endParaRPr lang="en-US" sz="1200" dirty="0"/>
          </a:p>
        </p:txBody>
      </p:sp>
      <p:sp>
        <p:nvSpPr>
          <p:cNvPr id="12" name="TextBox 11"/>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LUNG TRANSPLANTS</a:t>
            </a:r>
            <a:br>
              <a:rPr lang="en-US" sz="2800" dirty="0" smtClean="0"/>
            </a:br>
            <a:r>
              <a:rPr lang="en-US" sz="2400" dirty="0" smtClean="0"/>
              <a:t>Kaplan-Meier Survival by Recipient Age Group </a:t>
            </a:r>
            <a:br>
              <a:rPr lang="en-US" sz="24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096000" y="2895600"/>
            <a:ext cx="1981200" cy="323165"/>
          </a:xfrm>
          <a:prstGeom prst="rect">
            <a:avLst/>
          </a:prstGeom>
          <a:noFill/>
        </p:spPr>
        <p:txBody>
          <a:bodyPr wrap="square" rtlCol="0">
            <a:spAutoFit/>
          </a:bodyPr>
          <a:lstStyle/>
          <a:p>
            <a:pPr algn="ctr"/>
            <a:r>
              <a:rPr lang="en-US" sz="1500" b="1" dirty="0" smtClean="0">
                <a:solidFill>
                  <a:srgbClr val="FFFF00"/>
                </a:solidFill>
              </a:rPr>
              <a:t>p = 0.4368</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Kaplan-Meier Survival by Procedure Type </a:t>
            </a:r>
            <a:r>
              <a:rPr lang="en-US" sz="2800" dirty="0" smtClean="0"/>
              <a:t/>
            </a:r>
            <a:br>
              <a:rPr lang="en-US" sz="28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096000" y="2895600"/>
            <a:ext cx="1981200" cy="323165"/>
          </a:xfrm>
          <a:prstGeom prst="rect">
            <a:avLst/>
          </a:prstGeom>
          <a:noFill/>
        </p:spPr>
        <p:txBody>
          <a:bodyPr wrap="square" rtlCol="0">
            <a:spAutoFit/>
          </a:bodyPr>
          <a:lstStyle/>
          <a:p>
            <a:pPr algn="ctr"/>
            <a:r>
              <a:rPr lang="en-US" sz="1500" b="1" dirty="0" smtClean="0">
                <a:solidFill>
                  <a:srgbClr val="FFFF00"/>
                </a:solidFill>
              </a:rPr>
              <a:t>p &lt; 0.0001</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Kaplan-Meier Survival for Congenital Diagnoses</a:t>
            </a:r>
            <a:r>
              <a:rPr lang="en-US" sz="2800" dirty="0" smtClean="0"/>
              <a:t/>
            </a:r>
            <a:br>
              <a:rPr lang="en-US" sz="28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smtClean="0">
                  <a:solidFill>
                    <a:srgbClr val="FFFF00"/>
                  </a:solidFill>
                </a:rPr>
                <a:t>2012</a:t>
              </a:r>
              <a:endParaRPr lang="en-US" sz="2000" dirty="0">
                <a:solidFill>
                  <a:srgbClr val="FFFF00"/>
                </a:solidFill>
              </a:endParaRPr>
            </a:p>
          </p:txBody>
        </p:sp>
      </p:grpSp>
      <p:sp>
        <p:nvSpPr>
          <p:cNvPr id="9" name="TextBox 8"/>
          <p:cNvSpPr txBox="1"/>
          <p:nvPr/>
        </p:nvSpPr>
        <p:spPr>
          <a:xfrm>
            <a:off x="4724400" y="1828800"/>
            <a:ext cx="3581400" cy="323165"/>
          </a:xfrm>
          <a:prstGeom prst="rect">
            <a:avLst/>
          </a:prstGeom>
          <a:noFill/>
        </p:spPr>
        <p:txBody>
          <a:bodyPr wrap="square" rtlCol="0">
            <a:spAutoFit/>
          </a:bodyPr>
          <a:lstStyle/>
          <a:p>
            <a:pPr algn="ctr"/>
            <a:r>
              <a:rPr lang="en-US" sz="1500" b="1" dirty="0" smtClean="0">
                <a:solidFill>
                  <a:srgbClr val="FFFF00"/>
                </a:solidFill>
              </a:rPr>
              <a:t>Eisenmenger’s vs. Other: p = 0.5078</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Kaplan-Meier Survival by Recipient Age Group </a:t>
            </a:r>
            <a:r>
              <a:rPr lang="en-US" sz="2800" dirty="0" smtClean="0"/>
              <a:t/>
            </a:r>
            <a:br>
              <a:rPr lang="en-US" sz="28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2133600" y="1752600"/>
            <a:ext cx="3581400" cy="784830"/>
          </a:xfrm>
          <a:prstGeom prst="rect">
            <a:avLst/>
          </a:prstGeom>
          <a:noFill/>
        </p:spPr>
        <p:txBody>
          <a:bodyPr wrap="square" rtlCol="0">
            <a:spAutoFit/>
          </a:bodyPr>
          <a:lstStyle/>
          <a:p>
            <a:r>
              <a:rPr lang="en-US" sz="1500" b="1" dirty="0" smtClean="0">
                <a:solidFill>
                  <a:srgbClr val="FFFF00"/>
                </a:solidFill>
              </a:rPr>
              <a:t>&lt;1 year vs. 1-11 years: p = 0.2101</a:t>
            </a:r>
          </a:p>
          <a:p>
            <a:r>
              <a:rPr lang="en-US" sz="1500" b="1" dirty="0" smtClean="0">
                <a:solidFill>
                  <a:srgbClr val="FFFF00"/>
                </a:solidFill>
              </a:rPr>
              <a:t>&lt;1 year vs. 12-17 years: p = 0.9694</a:t>
            </a:r>
          </a:p>
          <a:p>
            <a:r>
              <a:rPr lang="en-US" sz="1500" b="1" dirty="0" smtClean="0">
                <a:solidFill>
                  <a:srgbClr val="FFFF00"/>
                </a:solidFill>
              </a:rPr>
              <a:t>1-11 years vs. 12-17 years: p = 0.0106</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RECIPIENT AGE DISTRIBUTION FOR PEDIATRIC LUNG RECIPIENTS - NUMBER</a:t>
            </a:r>
            <a:r>
              <a:rPr lang="en-US" sz="3200" dirty="0" smtClean="0"/>
              <a:t/>
            </a:r>
            <a:br>
              <a:rPr lang="en-US" sz="3200" dirty="0" smtClean="0"/>
            </a:br>
            <a:r>
              <a:rPr lang="en-US" sz="2000" dirty="0" smtClean="0"/>
              <a:t>(Transplants: January 1986 -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029200" y="61722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Conditional Kaplan-Meier Survival by Recipient Age Group </a:t>
            </a:r>
            <a:r>
              <a:rPr lang="en-US" sz="2800" dirty="0" smtClean="0"/>
              <a:t/>
            </a:r>
            <a:br>
              <a:rPr lang="en-US" sz="28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800600" y="1752600"/>
            <a:ext cx="3581400" cy="784830"/>
          </a:xfrm>
          <a:prstGeom prst="rect">
            <a:avLst/>
          </a:prstGeom>
          <a:noFill/>
        </p:spPr>
        <p:txBody>
          <a:bodyPr wrap="square" rtlCol="0">
            <a:spAutoFit/>
          </a:bodyPr>
          <a:lstStyle/>
          <a:p>
            <a:r>
              <a:rPr lang="en-US" sz="1500" b="1" dirty="0" smtClean="0">
                <a:solidFill>
                  <a:srgbClr val="FFFF00"/>
                </a:solidFill>
              </a:rPr>
              <a:t>&lt;1 year vs. 1-11 years: p = 0.7629</a:t>
            </a:r>
          </a:p>
          <a:p>
            <a:r>
              <a:rPr lang="en-US" sz="1500" b="1" dirty="0" smtClean="0">
                <a:solidFill>
                  <a:srgbClr val="FFFF00"/>
                </a:solidFill>
              </a:rPr>
              <a:t>&lt;1 year vs. 12-17 years: p = 0.1241</a:t>
            </a:r>
          </a:p>
          <a:p>
            <a:r>
              <a:rPr lang="en-US" sz="1500" b="1" dirty="0" smtClean="0">
                <a:solidFill>
                  <a:srgbClr val="FFFF00"/>
                </a:solidFill>
              </a:rPr>
              <a:t>1-11 years vs. 12-17 years: p = 0.0083</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Kaplan-Meier Survival by Era</a:t>
            </a:r>
            <a:r>
              <a:rPr lang="en-US" sz="2800" dirty="0" smtClean="0"/>
              <a:t/>
            </a:r>
            <a:br>
              <a:rPr lang="en-US" sz="2800" dirty="0" smtClean="0"/>
            </a:br>
            <a:r>
              <a:rPr lang="en-US" sz="2000" dirty="0" smtClean="0"/>
              <a:t>(Transplants: January 1988 - June 2010)</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800600" y="2362200"/>
            <a:ext cx="3581400" cy="738664"/>
          </a:xfrm>
          <a:prstGeom prst="rect">
            <a:avLst/>
          </a:prstGeom>
          <a:noFill/>
        </p:spPr>
        <p:txBody>
          <a:bodyPr wrap="square" rtlCol="0">
            <a:spAutoFit/>
          </a:bodyPr>
          <a:lstStyle/>
          <a:p>
            <a:r>
              <a:rPr lang="en-US" sz="1400" b="1" dirty="0" smtClean="0">
                <a:solidFill>
                  <a:srgbClr val="FFFF00"/>
                </a:solidFill>
              </a:rPr>
              <a:t>1988-1994 vs. 1995-2001: p =   0.0556</a:t>
            </a:r>
          </a:p>
          <a:p>
            <a:r>
              <a:rPr lang="en-US" sz="1400" b="1" dirty="0" smtClean="0">
                <a:solidFill>
                  <a:srgbClr val="FFFF00"/>
                </a:solidFill>
              </a:rPr>
              <a:t>1988-1994 vs. 2002-6/2010: p &lt; 0.0001</a:t>
            </a:r>
          </a:p>
          <a:p>
            <a:r>
              <a:rPr lang="en-US" sz="1400" b="1" dirty="0" smtClean="0">
                <a:solidFill>
                  <a:srgbClr val="FFFF00"/>
                </a:solidFill>
              </a:rPr>
              <a:t>1995-2001 vs. 2002-6/2010: p = 0.0033</a:t>
            </a:r>
            <a:endParaRPr lang="en-US" sz="14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100" dirty="0" smtClean="0"/>
              <a:t>Kaplan-Meier Survival by Donor Type for Recipients Age 12-17 Years</a:t>
            </a:r>
            <a:r>
              <a:rPr lang="en-US" sz="2800" dirty="0" smtClean="0"/>
              <a:t/>
            </a:r>
            <a:br>
              <a:rPr lang="en-US" sz="2800" dirty="0" smtClean="0"/>
            </a:b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3962400" y="1905000"/>
            <a:ext cx="1447800" cy="307777"/>
          </a:xfrm>
          <a:prstGeom prst="rect">
            <a:avLst/>
          </a:prstGeom>
          <a:noFill/>
        </p:spPr>
        <p:txBody>
          <a:bodyPr wrap="square" rtlCol="0">
            <a:spAutoFit/>
          </a:bodyPr>
          <a:lstStyle/>
          <a:p>
            <a:r>
              <a:rPr lang="en-US" sz="1400" b="1" dirty="0" smtClean="0">
                <a:solidFill>
                  <a:srgbClr val="FFFF00"/>
                </a:solidFill>
              </a:rPr>
              <a:t>p = 0.2897</a:t>
            </a:r>
            <a:endParaRPr lang="en-US" sz="14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800" dirty="0" smtClean="0"/>
              <a:t>PEDIATRIC LUNG RE-TRANSPLANTS</a:t>
            </a:r>
            <a:br>
              <a:rPr lang="en-US" sz="2800" dirty="0" smtClean="0"/>
            </a:br>
            <a:r>
              <a:rPr lang="en-US" sz="2800" dirty="0" smtClean="0"/>
              <a:t> </a:t>
            </a:r>
            <a:r>
              <a:rPr lang="en-US" sz="2400" dirty="0" smtClean="0"/>
              <a:t>Between January 1994 and June 2011</a:t>
            </a:r>
            <a:endParaRPr lang="en-US" sz="2400" dirty="0"/>
          </a:p>
        </p:txBody>
      </p:sp>
      <p:graphicFrame>
        <p:nvGraphicFramePr>
          <p:cNvPr id="4" name="Content Placeholder 3"/>
          <p:cNvGraphicFramePr>
            <a:graphicFrameLocks noGrp="1"/>
          </p:cNvGraphicFramePr>
          <p:nvPr>
            <p:ph idx="1"/>
          </p:nvPr>
        </p:nvGraphicFramePr>
        <p:xfrm>
          <a:off x="228600" y="13716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029200" y="64008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800" dirty="0" smtClean="0"/>
              <a:t>PEDIATRIC LUNG RE-TRANSPLANTS</a:t>
            </a:r>
            <a:br>
              <a:rPr lang="en-US" sz="2800" dirty="0" smtClean="0"/>
            </a:br>
            <a:r>
              <a:rPr lang="en-US" sz="2000" dirty="0" smtClean="0"/>
              <a:t>Survival for Transplants Performed Between January 1994 and June 2010</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RE-TRANSPLANTS</a:t>
            </a:r>
            <a:br>
              <a:rPr lang="en-US" sz="2800" dirty="0" smtClean="0"/>
            </a:br>
            <a:r>
              <a:rPr lang="en-US" sz="2000" dirty="0" smtClean="0"/>
              <a:t>Survival for Transplants Performed Between January 1988 and June 2010</a:t>
            </a:r>
            <a:br>
              <a:rPr lang="en-US" sz="2000" dirty="0" smtClean="0"/>
            </a:br>
            <a:r>
              <a:rPr lang="en-US" sz="2000" dirty="0" smtClean="0"/>
              <a:t> Stratified by Inter-Transplant Interval</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5791200" y="5867400"/>
            <a:ext cx="3200400" cy="830997"/>
          </a:xfrm>
          <a:prstGeom prst="rect">
            <a:avLst/>
          </a:prstGeom>
          <a:noFill/>
        </p:spPr>
        <p:txBody>
          <a:bodyPr wrap="square" rtlCol="0">
            <a:spAutoFit/>
          </a:bodyPr>
          <a:lstStyle/>
          <a:p>
            <a:r>
              <a:rPr lang="en-US" sz="1200" b="1" dirty="0" smtClean="0">
                <a:solidFill>
                  <a:srgbClr val="FFFF00"/>
                </a:solidFill>
              </a:rPr>
              <a:t>Analysis includes living donor transplants. Only patients who were less than 18 years old at the time of re-transplant are included.  </a:t>
            </a:r>
            <a:endParaRPr lang="en-US" sz="1200" dirty="0" smtClean="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RE-TRANSPLANTS</a:t>
            </a:r>
            <a:br>
              <a:rPr lang="en-US" sz="2800" dirty="0" smtClean="0"/>
            </a:br>
            <a:r>
              <a:rPr lang="en-US" sz="2000" dirty="0" smtClean="0"/>
              <a:t>Survival for Transplants Performed Between January 1988 and June 2010</a:t>
            </a:r>
            <a:br>
              <a:rPr lang="en-US" sz="2000" dirty="0" smtClean="0"/>
            </a:br>
            <a:r>
              <a:rPr lang="en-US" sz="2000" dirty="0" smtClean="0"/>
              <a:t> Stratified by Diagnosis</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5791200" y="5867400"/>
            <a:ext cx="3200400" cy="830997"/>
          </a:xfrm>
          <a:prstGeom prst="rect">
            <a:avLst/>
          </a:prstGeom>
          <a:noFill/>
        </p:spPr>
        <p:txBody>
          <a:bodyPr wrap="square" rtlCol="0">
            <a:spAutoFit/>
          </a:bodyPr>
          <a:lstStyle/>
          <a:p>
            <a:r>
              <a:rPr lang="en-US" sz="1200" b="1" dirty="0" smtClean="0">
                <a:solidFill>
                  <a:srgbClr val="FFFF00"/>
                </a:solidFill>
              </a:rPr>
              <a:t>Analysis includes living donor transplants. Only patients who were less than 18 years old at the time of re-transplant are included.  </a:t>
            </a:r>
            <a:endParaRPr lang="en-US" sz="1200" dirty="0" smtClean="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524000"/>
          </a:xfrm>
        </p:spPr>
        <p:txBody>
          <a:bodyPr/>
          <a:lstStyle/>
          <a:p>
            <a:r>
              <a:rPr lang="en-US" sz="2800" dirty="0" smtClean="0"/>
              <a:t>PEDIATRIC LUNG RECIPIENTS </a:t>
            </a:r>
            <a:r>
              <a:rPr lang="en-US" sz="2400" dirty="0" smtClean="0"/>
              <a:t/>
            </a:r>
            <a:br>
              <a:rPr lang="en-US" sz="2400" dirty="0" smtClean="0"/>
            </a:br>
            <a:r>
              <a:rPr lang="en-US" sz="2400" dirty="0" smtClean="0"/>
              <a:t>Cross-Sectional Analysis  </a:t>
            </a:r>
            <a:br>
              <a:rPr lang="en-US" sz="2400" dirty="0" smtClean="0"/>
            </a:br>
            <a:r>
              <a:rPr lang="en-US" sz="2400" dirty="0" smtClean="0"/>
              <a:t>Functional Status of Surviving Recipients </a:t>
            </a:r>
            <a:br>
              <a:rPr lang="en-US" sz="24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7526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371600"/>
          </a:xfrm>
        </p:spPr>
        <p:txBody>
          <a:bodyPr/>
          <a:lstStyle/>
          <a:p>
            <a:r>
              <a:rPr lang="en-US" sz="2800" dirty="0" smtClean="0"/>
              <a:t>PEDIATRIC LUNG RECIPIENTS</a:t>
            </a:r>
            <a:r>
              <a:rPr lang="en-US" sz="2400" dirty="0" smtClean="0"/>
              <a:t/>
            </a:r>
            <a:br>
              <a:rPr lang="en-US" sz="2400" dirty="0" smtClean="0"/>
            </a:br>
            <a:r>
              <a:rPr lang="en-US" sz="2400" dirty="0" smtClean="0"/>
              <a:t>Functional Status of Surviving Recipients </a:t>
            </a:r>
            <a:br>
              <a:rPr lang="en-US" sz="2400" dirty="0" smtClean="0"/>
            </a:br>
            <a:r>
              <a:rPr lang="en-US" sz="2400" dirty="0" smtClean="0">
                <a:solidFill>
                  <a:srgbClr val="FFFF00"/>
                </a:solidFill>
              </a:rPr>
              <a:t>US Recipients Only</a:t>
            </a:r>
            <a:r>
              <a:rPr lang="en-US" sz="2000" dirty="0" smtClean="0"/>
              <a:t/>
            </a:r>
            <a:br>
              <a:rPr lang="en-US" sz="2000" dirty="0" smtClean="0"/>
            </a:br>
            <a:r>
              <a:rPr lang="en-US" sz="2000" dirty="0" smtClean="0"/>
              <a:t>(Follow-ups: March 2005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7526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800" dirty="0" smtClean="0"/>
              <a:t>PEDIATRIC LUNG RECIPIENTS</a:t>
            </a:r>
            <a:r>
              <a:rPr lang="en-US" sz="2400" dirty="0" smtClean="0"/>
              <a:t/>
            </a:r>
            <a:br>
              <a:rPr lang="en-US" sz="2400" dirty="0" smtClean="0"/>
            </a:br>
            <a:r>
              <a:rPr lang="en-US" sz="2400" dirty="0" err="1" smtClean="0"/>
              <a:t>Rehospitalization</a:t>
            </a:r>
            <a:r>
              <a:rPr lang="en-US" sz="2400" dirty="0" smtClean="0"/>
              <a:t> Post-transplant of Surviving Recipients </a:t>
            </a:r>
            <a:r>
              <a:rPr lang="en-US" sz="2600" dirty="0" smtClean="0"/>
              <a:t/>
            </a:r>
            <a:br>
              <a:rPr lang="en-US" sz="26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RECIPIENT AGE DISTRIBUTION FOR PEDIATRIC LUNG RECIPIENTS – PERCENTAGE</a:t>
            </a:r>
            <a:br>
              <a:rPr lang="en-US" sz="2800" dirty="0" smtClean="0"/>
            </a:br>
            <a:r>
              <a:rPr lang="en-US" sz="2000" dirty="0" smtClean="0"/>
              <a:t>(Transplants: January 1986 -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029200" y="61722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800" dirty="0" smtClean="0"/>
              <a:t>PEDIATRIC LUNG RECIPIENTS</a:t>
            </a:r>
            <a:r>
              <a:rPr lang="en-US" sz="2400" dirty="0" smtClean="0"/>
              <a:t/>
            </a:r>
            <a:br>
              <a:rPr lang="en-US" sz="2400" dirty="0" smtClean="0"/>
            </a:br>
            <a:r>
              <a:rPr lang="en-US" sz="2400" dirty="0" err="1" smtClean="0"/>
              <a:t>Rehospitalization</a:t>
            </a:r>
            <a:r>
              <a:rPr lang="en-US" sz="2400" dirty="0" smtClean="0"/>
              <a:t> Post-transplant of Surviving Recipients </a:t>
            </a:r>
            <a:r>
              <a:rPr lang="en-US" sz="2600" dirty="0" smtClean="0"/>
              <a:t/>
            </a:r>
            <a:br>
              <a:rPr lang="en-US" sz="26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pPr>
              <a:lnSpc>
                <a:spcPct val="90000"/>
              </a:lnSpc>
            </a:pPr>
            <a:r>
              <a:rPr lang="en-US" sz="2800" dirty="0" smtClean="0"/>
              <a:t>PEDIATRIC LUNG RECIPIENTS</a:t>
            </a:r>
            <a:r>
              <a:rPr lang="en-US" sz="2400" dirty="0" smtClean="0"/>
              <a:t/>
            </a:r>
            <a:br>
              <a:rPr lang="en-US" sz="2400" dirty="0" smtClean="0"/>
            </a:br>
            <a:r>
              <a:rPr lang="en-US" sz="2400" dirty="0" smtClean="0"/>
              <a:t>Induction Immunosuppression</a:t>
            </a:r>
            <a:br>
              <a:rPr lang="en-US" sz="2400" dirty="0" smtClean="0"/>
            </a:br>
            <a:r>
              <a:rPr lang="en-US" sz="2400" dirty="0" smtClean="0"/>
              <a:t>(T</a:t>
            </a:r>
            <a:r>
              <a:rPr lang="en-US" sz="2000" dirty="0" smtClean="0"/>
              <a:t>ransplants: January 2001 – June 2011)</a:t>
            </a:r>
            <a:r>
              <a:rPr lang="en-US" sz="2400" dirty="0" smtClean="0"/>
              <a:t/>
            </a:r>
            <a:br>
              <a:rPr lang="en-US" sz="24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198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PEDIATRIC LUNG RECIPIENTS</a:t>
            </a:r>
            <a:r>
              <a:rPr lang="en-US" sz="2400" dirty="0" smtClean="0"/>
              <a:t/>
            </a:r>
            <a:br>
              <a:rPr lang="en-US" sz="2400" dirty="0" smtClean="0"/>
            </a:br>
            <a:r>
              <a:rPr lang="en-US" sz="2400" dirty="0" smtClean="0"/>
              <a:t>Induction Immunosuppression</a:t>
            </a:r>
            <a:br>
              <a:rPr lang="en-US" sz="2400" dirty="0" smtClean="0"/>
            </a:br>
            <a:r>
              <a:rPr lang="en-US" sz="2000" dirty="0" smtClean="0"/>
              <a:t>(Transplants: January 2001 – June 30, 2011)</a:t>
            </a:r>
            <a:r>
              <a:rPr lang="en-US" sz="2400" dirty="0" smtClean="0"/>
              <a:t/>
            </a:r>
            <a:br>
              <a:rPr lang="en-US" sz="24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5486400" y="610618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aphicFrame>
        <p:nvGraphicFramePr>
          <p:cNvPr id="12" name="Content Placeholder 11"/>
          <p:cNvGraphicFramePr>
            <a:graphicFrameLocks noGrp="1"/>
          </p:cNvGraphicFramePr>
          <p:nvPr>
            <p:ph idx="1"/>
          </p:nvPr>
        </p:nvGraphicFramePr>
        <p:xfrm>
          <a:off x="304800" y="1447800"/>
          <a:ext cx="8458200" cy="46482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PEDIATRIC LUNG TRANSPLANTS</a:t>
            </a:r>
            <a:br>
              <a:rPr lang="en-US" sz="2800" dirty="0" smtClean="0"/>
            </a:br>
            <a:r>
              <a:rPr lang="en-US" sz="2400" dirty="0" smtClean="0"/>
              <a:t>Kaplan-Meier Survival Stratified by Induction Use </a:t>
            </a:r>
            <a:r>
              <a:rPr lang="en-US" sz="2800" dirty="0" smtClean="0"/>
              <a:t/>
            </a:r>
            <a:br>
              <a:rPr lang="en-US" sz="2800" dirty="0" smtClean="0"/>
            </a:br>
            <a:r>
              <a:rPr lang="en-US" sz="2000" dirty="0" smtClean="0"/>
              <a:t>(Transplants: January 2001 -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5943600" y="1905000"/>
            <a:ext cx="1981200" cy="323165"/>
          </a:xfrm>
          <a:prstGeom prst="rect">
            <a:avLst/>
          </a:prstGeom>
          <a:noFill/>
        </p:spPr>
        <p:txBody>
          <a:bodyPr wrap="square" rtlCol="0">
            <a:spAutoFit/>
          </a:bodyPr>
          <a:lstStyle/>
          <a:p>
            <a:pPr algn="ctr"/>
            <a:r>
              <a:rPr lang="en-US" sz="1500" b="1" dirty="0" smtClean="0">
                <a:solidFill>
                  <a:srgbClr val="FFFF00"/>
                </a:solidFill>
              </a:rPr>
              <a:t>p = 0.8790</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800" dirty="0" smtClean="0"/>
              <a:t>PEDIATRIC LUNG RECIPIENTS</a:t>
            </a:r>
            <a:r>
              <a:rPr lang="en-US" sz="3200" dirty="0" smtClean="0"/>
              <a:t/>
            </a:r>
            <a:br>
              <a:rPr lang="en-US" sz="3200" dirty="0" smtClean="0"/>
            </a:br>
            <a:r>
              <a:rPr lang="en-US" sz="2400" dirty="0" smtClean="0"/>
              <a:t>Maintenance Immunosuppression at Time of Follow-up</a:t>
            </a:r>
            <a:r>
              <a:rPr lang="en-US" sz="3200" dirty="0" smtClean="0"/>
              <a:t/>
            </a:r>
            <a:br>
              <a:rPr lang="en-US" sz="3200" dirty="0" smtClean="0"/>
            </a:br>
            <a:r>
              <a:rPr lang="en-US" sz="2000" dirty="0" smtClean="0"/>
              <a:t>(Follow-ups: January 2001 –  June 2011)</a:t>
            </a:r>
            <a:endParaRPr lang="en-US" sz="2000" dirty="0"/>
          </a:p>
        </p:txBody>
      </p:sp>
      <p:graphicFrame>
        <p:nvGraphicFramePr>
          <p:cNvPr id="4" name="Content Placeholder 3"/>
          <p:cNvGraphicFramePr>
            <a:graphicFrameLocks noGrp="1"/>
          </p:cNvGraphicFramePr>
          <p:nvPr>
            <p:ph idx="1"/>
          </p:nvPr>
        </p:nvGraphicFramePr>
        <p:xfrm>
          <a:off x="228600" y="13716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029200" y="6096000"/>
            <a:ext cx="38862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endParaRPr lang="en-US" sz="1200" b="1"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800" dirty="0" smtClean="0"/>
              <a:t>PEDIATRIC LUNG RECIPIENTS</a:t>
            </a:r>
            <a:r>
              <a:rPr lang="en-US" sz="3200" dirty="0" smtClean="0"/>
              <a:t/>
            </a:r>
            <a:br>
              <a:rPr lang="en-US" sz="3200" dirty="0" smtClean="0"/>
            </a:br>
            <a:r>
              <a:rPr lang="en-US" sz="2400" dirty="0" smtClean="0"/>
              <a:t>Maintenance Immunosuppression at Time of Follow-up</a:t>
            </a:r>
            <a:r>
              <a:rPr lang="en-US" sz="3200" dirty="0" smtClean="0"/>
              <a:t/>
            </a:r>
            <a:br>
              <a:rPr lang="en-US" sz="3200" dirty="0" smtClean="0"/>
            </a:br>
            <a:r>
              <a:rPr lang="en-US" sz="2000" dirty="0" smtClean="0"/>
              <a:t>(Follow-ups: January 2001 –  June 2011)</a:t>
            </a:r>
            <a:endParaRPr lang="en-US" sz="2000" dirty="0"/>
          </a:p>
        </p:txBody>
      </p:sp>
      <p:graphicFrame>
        <p:nvGraphicFramePr>
          <p:cNvPr id="4" name="Content Placeholder 3"/>
          <p:cNvGraphicFramePr>
            <a:graphicFrameLocks noGrp="1"/>
          </p:cNvGraphicFramePr>
          <p:nvPr>
            <p:ph idx="1"/>
          </p:nvPr>
        </p:nvGraphicFramePr>
        <p:xfrm>
          <a:off x="0" y="1219200"/>
          <a:ext cx="89154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638800" y="6248400"/>
            <a:ext cx="3352800" cy="461665"/>
          </a:xfrm>
          <a:prstGeom prst="rect">
            <a:avLst/>
          </a:prstGeom>
          <a:noFill/>
        </p:spPr>
        <p:txBody>
          <a:bodyPr wrap="square" rtlCol="0">
            <a:spAutoFit/>
          </a:bodyPr>
          <a:lstStyle/>
          <a:p>
            <a:r>
              <a:rPr lang="en-US" sz="1200" b="1" dirty="0" smtClean="0"/>
              <a:t>Analysis is limited to patients who were alive at the time of the follow-up</a:t>
            </a:r>
            <a:endParaRPr lang="en-US" sz="1200" b="1" dirty="0"/>
          </a:p>
        </p:txBody>
      </p:sp>
      <p:sp>
        <p:nvSpPr>
          <p:cNvPr id="9" name="TextBox 8"/>
          <p:cNvSpPr txBox="1"/>
          <p:nvPr/>
        </p:nvSpPr>
        <p:spPr>
          <a:xfrm>
            <a:off x="3429000" y="5181601"/>
            <a:ext cx="5562600" cy="997196"/>
          </a:xfrm>
          <a:prstGeom prst="rect">
            <a:avLst/>
          </a:prstGeom>
          <a:solidFill>
            <a:schemeClr val="bg2"/>
          </a:solidFill>
          <a:ln>
            <a:solidFill>
              <a:schemeClr val="tx1"/>
            </a:solidFill>
          </a:ln>
        </p:spPr>
        <p:txBody>
          <a:bodyPr wrap="square" lIns="45720" tIns="36576" rIns="45720" bIns="36576" rtlCol="0">
            <a:spAutoFit/>
          </a:bodyPr>
          <a:lstStyle/>
          <a:p>
            <a:r>
              <a:rPr lang="en-US" sz="1200" b="1" dirty="0" smtClean="0"/>
              <a:t>NOTE: 0.2% of patients were on both </a:t>
            </a:r>
            <a:r>
              <a:rPr lang="en-US" sz="1200" b="1" dirty="0" err="1" smtClean="0"/>
              <a:t>calcineurin</a:t>
            </a:r>
            <a:r>
              <a:rPr lang="en-US" sz="1200" b="1" dirty="0" smtClean="0"/>
              <a:t> inhibitors at different  point during the 1-year; these patients are not counted in either group. And 0.5% (2 patients) was on neither drug during the 1-year.  In the 5-year tabulations,  0.6% were reported to be on both drugs during the year and 1.7% (3 patients) was reported to be on neither drugs.</a:t>
            </a: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pPr>
              <a:lnSpc>
                <a:spcPct val="90000"/>
              </a:lnSpc>
            </a:pPr>
            <a:r>
              <a:rPr lang="en-US" sz="2800" dirty="0" smtClean="0"/>
              <a:t>PEDIATRIC LUNG RECIPIENTS </a:t>
            </a:r>
            <a:r>
              <a:rPr lang="en-US" sz="2400" dirty="0" smtClean="0"/>
              <a:t/>
            </a:r>
            <a:br>
              <a:rPr lang="en-US" sz="2400" dirty="0" smtClean="0"/>
            </a:br>
            <a:r>
              <a:rPr lang="en-US" sz="2800" dirty="0" smtClean="0"/>
              <a:t> </a:t>
            </a:r>
            <a:r>
              <a:rPr lang="en-US" sz="2400" dirty="0" smtClean="0"/>
              <a:t>Maintenance Immunosuppression Drug Combinations at Time of Follow-up </a:t>
            </a:r>
            <a:r>
              <a:rPr lang="en-US" sz="2000" dirty="0" smtClean="0"/>
              <a:t>(Follow-ups: January 2001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600200"/>
          <a:ext cx="8763000" cy="42672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500" dirty="0" smtClean="0"/>
              <a:t>POST-LUNG TRANSPLANT MORBIDITY FOR PEDIATRICS</a:t>
            </a:r>
            <a:r>
              <a:rPr lang="en-US" sz="3200" dirty="0" smtClean="0"/>
              <a:t/>
            </a:r>
            <a:br>
              <a:rPr lang="en-US" sz="3200" dirty="0" smtClean="0"/>
            </a:br>
            <a:r>
              <a:rPr lang="en-US" sz="2400" dirty="0" smtClean="0"/>
              <a:t>Cumulative Morbidity Rates in </a:t>
            </a:r>
            <a:r>
              <a:rPr lang="en-US" sz="2400" u="sng" dirty="0" smtClean="0"/>
              <a:t>Survivors</a:t>
            </a:r>
            <a:r>
              <a:rPr lang="en-US" sz="2400" dirty="0" smtClean="0"/>
              <a:t> within 1 Year Post-Transplant </a:t>
            </a: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0" cy="3689754"/>
        </p:xfrm>
        <a:graphic>
          <a:graphicData uri="http://schemas.openxmlformats.org/drawingml/2006/table">
            <a:tbl>
              <a:tblPr bandRow="1">
                <a:tableStyleId>{5C22544A-7EE6-4342-B048-85BDC9FD1C3A}</a:tableStyleId>
              </a:tblPr>
              <a:tblGrid>
                <a:gridCol w="3697941"/>
                <a:gridCol w="1559859"/>
                <a:gridCol w="2286000"/>
              </a:tblGrid>
              <a:tr h="609600">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none"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41.7%</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664)</a:t>
                      </a: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10.0%</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683)</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4164">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&lt;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6.9%</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2.0%</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0.7%</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5.1%</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683)</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23.5%</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684)</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13.2%</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638)</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500" dirty="0" smtClean="0"/>
              <a:t>POST-LUNG TRANSPLANT MORBIDITY FOR PEDIATRICS</a:t>
            </a:r>
            <a:r>
              <a:rPr lang="en-US" sz="3200" dirty="0" smtClean="0"/>
              <a:t/>
            </a:r>
            <a:br>
              <a:rPr lang="en-US" sz="3200" dirty="0" smtClean="0"/>
            </a:br>
            <a:r>
              <a:rPr lang="en-US" sz="2400" dirty="0" smtClean="0"/>
              <a:t>Cumulative Morbidity Rates in </a:t>
            </a:r>
            <a:r>
              <a:rPr lang="en-US" sz="2400" u="sng" dirty="0" smtClean="0"/>
              <a:t>Survivors</a:t>
            </a:r>
            <a:r>
              <a:rPr lang="en-US" sz="2400" dirty="0" smtClean="0"/>
              <a:t> within 5 Years Post-Transplant </a:t>
            </a: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0" cy="3689754"/>
        </p:xfrm>
        <a:graphic>
          <a:graphicData uri="http://schemas.openxmlformats.org/drawingml/2006/table">
            <a:tbl>
              <a:tblPr bandRow="1">
                <a:tableStyleId>{5C22544A-7EE6-4342-B048-85BDC9FD1C3A}</a:tableStyleId>
              </a:tblPr>
              <a:tblGrid>
                <a:gridCol w="3697941"/>
                <a:gridCol w="1559859"/>
                <a:gridCol w="2286000"/>
              </a:tblGrid>
              <a:tr h="609600">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69.8%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179)</a:t>
                      </a: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32.8%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189)</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34164">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&lt;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24.3%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5.3%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1.6%</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1.6%</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15.8%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184)</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36.8%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190)</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35.9%</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145)</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500" dirty="0" smtClean="0"/>
              <a:t>POST-LUNG TRANSPLANT MORBIDITY FOR PEDIATRICS</a:t>
            </a:r>
            <a:r>
              <a:rPr lang="en-US" sz="3200" dirty="0" smtClean="0"/>
              <a:t/>
            </a:r>
            <a:br>
              <a:rPr lang="en-US" sz="3200" dirty="0" smtClean="0"/>
            </a:br>
            <a:r>
              <a:rPr lang="en-US" sz="2400" dirty="0" smtClean="0"/>
              <a:t>Cumulative Morbidity Rates in </a:t>
            </a:r>
            <a:r>
              <a:rPr lang="en-US" sz="2400" u="sng" dirty="0" smtClean="0"/>
              <a:t>Survivors</a:t>
            </a:r>
            <a:r>
              <a:rPr lang="en-US" sz="2400" dirty="0" smtClean="0"/>
              <a:t> within 7 Years Post-Transplant </a:t>
            </a: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828800"/>
          <a:ext cx="7543800" cy="2957118"/>
        </p:xfrm>
        <a:graphic>
          <a:graphicData uri="http://schemas.openxmlformats.org/drawingml/2006/table">
            <a:tbl>
              <a:tblPr bandRow="1">
                <a:tableStyleId>{5C22544A-7EE6-4342-B048-85BDC9FD1C3A}</a:tableStyleId>
              </a:tblPr>
              <a:tblGrid>
                <a:gridCol w="3697941"/>
                <a:gridCol w="1559859"/>
                <a:gridCol w="2286000"/>
              </a:tblGrid>
              <a:tr h="609600">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7 Years</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41.3%</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92)</a:t>
                      </a: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34164">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&lt;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29.3%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7.6%</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0.0%</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04800">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4.3%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33.9%</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62)</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66318">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44.6%</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56)</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800" dirty="0" smtClean="0"/>
              <a:t>DONOR TYPE DISTRIBUTION BY YEAR OF TRANSPLANT FOR PEDIATRIC LUNG RECIPIENTS </a:t>
            </a:r>
            <a:r>
              <a:rPr lang="en-US" sz="2000" dirty="0" smtClean="0"/>
              <a:t>(Transplants: 1986-2010)</a:t>
            </a:r>
            <a:endParaRPr lang="en-US" sz="2000" dirty="0"/>
          </a:p>
        </p:txBody>
      </p:sp>
      <p:graphicFrame>
        <p:nvGraphicFramePr>
          <p:cNvPr id="4" name="Content Placeholder 3"/>
          <p:cNvGraphicFramePr>
            <a:graphicFrameLocks noGrp="1"/>
          </p:cNvGraphicFramePr>
          <p:nvPr>
            <p:ph idx="1"/>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876800" y="5631359"/>
            <a:ext cx="41148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the presented data may not mirror the changes in the number of lung transplants performed worldwide.</a:t>
            </a:r>
            <a:endParaRPr lang="en-US" sz="1100" b="1" dirty="0">
              <a:solidFill>
                <a:srgbClr val="FFFF00"/>
              </a:solidFill>
            </a:endParaRPr>
          </a:p>
        </p:txBody>
      </p:sp>
      <p:sp>
        <p:nvSpPr>
          <p:cNvPr id="10" name="TextBox 9"/>
          <p:cNvSpPr txBox="1"/>
          <p:nvPr/>
        </p:nvSpPr>
        <p:spPr>
          <a:xfrm>
            <a:off x="5029200" y="64008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800" dirty="0" smtClean="0"/>
              <a:t>Freedom from Bronchiolitis Obliterans Syndrome</a:t>
            </a:r>
            <a:r>
              <a:rPr lang="en-US" sz="3200" dirty="0" smtClean="0"/>
              <a:t/>
            </a:r>
            <a:br>
              <a:rPr lang="en-US" sz="3200" dirty="0" smtClean="0"/>
            </a:br>
            <a:r>
              <a:rPr lang="en-US" sz="2400" dirty="0" smtClean="0"/>
              <a:t>For Pediatric Lung Recipients </a:t>
            </a:r>
            <a:r>
              <a:rPr lang="en-US" sz="2000" dirty="0" smtClean="0"/>
              <a:t>(Follow-ups: April 1994-June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Freedom from Bronchiolitis Obliterans Syndrome</a:t>
            </a:r>
            <a:br>
              <a:rPr lang="en-US" sz="2800" dirty="0" smtClean="0"/>
            </a:br>
            <a:r>
              <a:rPr lang="en-US" sz="2400" dirty="0" smtClean="0"/>
              <a:t> For Pediatric Lung Recipients by Age Group</a:t>
            </a:r>
            <a:r>
              <a:rPr lang="en-US" sz="3200" dirty="0" smtClean="0"/>
              <a:t/>
            </a:r>
            <a:br>
              <a:rPr lang="en-US" sz="3200" dirty="0" smtClean="0"/>
            </a:br>
            <a:r>
              <a:rPr lang="en-US" sz="2000" dirty="0" smtClean="0"/>
              <a:t>(Follow-ups: April 1994-June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0.0308</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Freedom from Bronchiolitis Obliterans Syndrome</a:t>
            </a:r>
            <a:br>
              <a:rPr lang="en-US" sz="2800" dirty="0" smtClean="0"/>
            </a:br>
            <a:r>
              <a:rPr lang="en-US" sz="2400" dirty="0" smtClean="0"/>
              <a:t> For Pediatric Lung Recipients by Diagnosis</a:t>
            </a:r>
            <a:r>
              <a:rPr lang="en-US" sz="3200" dirty="0" smtClean="0"/>
              <a:t/>
            </a:r>
            <a:br>
              <a:rPr lang="en-US" sz="3200" dirty="0" smtClean="0"/>
            </a:br>
            <a:r>
              <a:rPr lang="en-US" sz="2400" dirty="0" smtClean="0"/>
              <a:t> </a:t>
            </a:r>
            <a:r>
              <a:rPr lang="en-US" sz="2000" dirty="0" smtClean="0"/>
              <a:t>(Follow-ups: April 1994-June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0.0606</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Freedom from Bronchiolitis Obliterans Syndrome</a:t>
            </a:r>
            <a:br>
              <a:rPr lang="en-US" sz="2800" dirty="0" smtClean="0"/>
            </a:br>
            <a:r>
              <a:rPr lang="en-US" sz="2400" dirty="0" smtClean="0"/>
              <a:t> For Pediatric Lung Recipients by Induction Use</a:t>
            </a:r>
            <a:r>
              <a:rPr lang="en-US" sz="3200" dirty="0" smtClean="0"/>
              <a:t/>
            </a:r>
            <a:br>
              <a:rPr lang="en-US" sz="3200" dirty="0" smtClean="0"/>
            </a:br>
            <a:r>
              <a:rPr lang="en-US" sz="2000" dirty="0" smtClean="0"/>
              <a:t> (Follow-ups: April 1994-June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0.9867</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990600"/>
          </a:xfrm>
        </p:spPr>
        <p:txBody>
          <a:bodyPr/>
          <a:lstStyle/>
          <a:p>
            <a:r>
              <a:rPr lang="en-US" sz="2800" dirty="0" smtClean="0"/>
              <a:t>Freedom from Severe Renal Dysfunction*</a:t>
            </a:r>
            <a:br>
              <a:rPr lang="en-US" sz="2800" dirty="0" smtClean="0"/>
            </a:br>
            <a:r>
              <a:rPr lang="en-US" sz="2400" dirty="0" smtClean="0"/>
              <a:t>For Pediatric Lung Recipients </a:t>
            </a:r>
            <a:r>
              <a:rPr lang="en-US" sz="2000" dirty="0" smtClean="0"/>
              <a:t>(Follow-ups: April 1994-June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400" dirty="0" smtClean="0"/>
              <a:t>MALIGNANCY POST-LUNG TRANSPLANT  FOR PEDIATRICS</a:t>
            </a:r>
            <a:br>
              <a:rPr lang="en-US" sz="2400" dirty="0" smtClean="0"/>
            </a:br>
            <a:r>
              <a:rPr lang="en-US" sz="2400" dirty="0" smtClean="0"/>
              <a:t>Cumulative Morbidity Rates in </a:t>
            </a:r>
            <a:r>
              <a:rPr lang="en-US" sz="2400" u="sng" dirty="0" smtClean="0"/>
              <a:t>Survivors</a:t>
            </a:r>
            <a:r>
              <a:rPr lang="en-US" sz="2000" dirty="0" smtClean="0"/>
              <a:t/>
            </a:r>
            <a:br>
              <a:rPr lang="en-US" sz="2000" dirty="0" smtClean="0"/>
            </a:br>
            <a:r>
              <a:rPr lang="en-US" sz="2000" dirty="0" smtClean="0"/>
              <a:t>(Follow-ups: April 1994-June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1" cy="2751989"/>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smtClean="0">
                          <a:solidFill>
                            <a:srgbClr val="FFFF00"/>
                          </a:solidFill>
                        </a:rPr>
                        <a:t>7-Year </a:t>
                      </a:r>
                      <a:r>
                        <a:rPr lang="en-US" sz="1600" b="1" dirty="0">
                          <a:solidFill>
                            <a:srgbClr val="FFFF00"/>
                          </a:solidFill>
                        </a:rPr>
                        <a:t>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t"/>
                      <a:r>
                        <a:rPr lang="en-US" sz="1500" b="1" i="0" u="none" strike="noStrike">
                          <a:solidFill>
                            <a:schemeClr val="tx1"/>
                          </a:solidFill>
                          <a:latin typeface="+mn-lt"/>
                        </a:rPr>
                        <a:t>657 (94.4%)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500" b="1" i="0" u="none" strike="noStrike">
                          <a:solidFill>
                            <a:schemeClr val="tx1"/>
                          </a:solidFill>
                          <a:latin typeface="+mn-lt"/>
                        </a:rPr>
                        <a:t>175 (88.8%)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500" b="1" i="0" u="none" strike="noStrike">
                          <a:solidFill>
                            <a:schemeClr val="tx1"/>
                          </a:solidFill>
                          <a:latin typeface="+mn-lt"/>
                        </a:rPr>
                        <a:t>87 (90.6%)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t"/>
                      <a:r>
                        <a:rPr lang="en-US" sz="1500" b="1" i="0" u="none" strike="noStrike">
                          <a:solidFill>
                            <a:schemeClr val="tx1"/>
                          </a:solidFill>
                          <a:latin typeface="+mn-lt"/>
                        </a:rPr>
                        <a:t>39 (5.6%)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500" b="1" i="0" u="none" strike="noStrike">
                          <a:solidFill>
                            <a:schemeClr val="tx1"/>
                          </a:solidFill>
                          <a:latin typeface="+mn-lt"/>
                        </a:rPr>
                        <a:t>22 (11.2%)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500" b="1" i="0" u="none" strike="noStrike" dirty="0">
                          <a:solidFill>
                            <a:schemeClr val="tx1"/>
                          </a:solidFill>
                          <a:latin typeface="+mn-lt"/>
                        </a:rPr>
                        <a:t>9 (9.4%)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3">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smtClean="0">
                          <a:solidFill>
                            <a:schemeClr val="tx2">
                              <a:lumMod val="20000"/>
                              <a:lumOff val="80000"/>
                            </a:schemeClr>
                          </a:solidFill>
                        </a:rPr>
                        <a:t>36</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smtClean="0">
                          <a:solidFill>
                            <a:schemeClr val="tx2">
                              <a:lumMod val="20000"/>
                              <a:lumOff val="80000"/>
                            </a:schemeClr>
                          </a:solidFill>
                        </a:rPr>
                        <a:t>22</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a:solidFill>
                            <a:schemeClr val="tx2">
                              <a:lumMod val="20000"/>
                              <a:lumOff val="80000"/>
                            </a:schemeClr>
                          </a:solidFill>
                        </a:rPr>
                        <a:t>9</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Other</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a:solidFill>
                            <a:schemeClr val="tx2">
                              <a:lumMod val="20000"/>
                              <a:lumOff val="80000"/>
                            </a:schemeClr>
                          </a:solidFill>
                        </a:rPr>
                        <a:t>2</a:t>
                      </a:r>
                      <a:endParaRPr lang="en-US" sz="160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dirty="0">
                          <a:solidFill>
                            <a:schemeClr val="tx2">
                              <a:lumMod val="20000"/>
                              <a:lumOff val="80000"/>
                            </a:schemeClr>
                          </a:solidFill>
                        </a:rPr>
                        <a:t>1</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dirty="0">
                          <a:solidFill>
                            <a:schemeClr val="tx2">
                              <a:lumMod val="20000"/>
                              <a:lumOff val="80000"/>
                            </a:schemeClr>
                          </a:solidFill>
                        </a:rPr>
                        <a:t>0</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Type Not Reported</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a:solidFill>
                            <a:schemeClr val="tx2">
                              <a:lumMod val="20000"/>
                              <a:lumOff val="80000"/>
                            </a:schemeClr>
                          </a:solidFill>
                        </a:rPr>
                        <a:t>1</a:t>
                      </a:r>
                      <a:endParaRPr lang="en-US" sz="160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a:solidFill>
                            <a:schemeClr val="tx2">
                              <a:lumMod val="20000"/>
                              <a:lumOff val="80000"/>
                            </a:schemeClr>
                          </a:solidFill>
                        </a:rPr>
                        <a:t>0</a:t>
                      </a:r>
                      <a:endParaRPr lang="en-US" sz="160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a:solidFill>
                            <a:schemeClr val="tx2">
                              <a:lumMod val="20000"/>
                              <a:lumOff val="80000"/>
                            </a:schemeClr>
                          </a:solidFill>
                        </a:rPr>
                        <a:t>0</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sum of individual malignancy types may be greater than total number with malignancy.</a:t>
            </a:r>
            <a:endParaRPr lang="en-US" sz="1500" dirty="0"/>
          </a:p>
        </p:txBody>
      </p:sp>
      <p:sp>
        <p:nvSpPr>
          <p:cNvPr id="10" name="TextBox 9"/>
          <p:cNvSpPr txBox="1"/>
          <p:nvPr/>
        </p:nvSpPr>
        <p:spPr>
          <a:xfrm>
            <a:off x="762000" y="4495800"/>
            <a:ext cx="6324600" cy="307777"/>
          </a:xfrm>
          <a:prstGeom prst="rect">
            <a:avLst/>
          </a:prstGeom>
          <a:noFill/>
        </p:spPr>
        <p:txBody>
          <a:bodyPr wrap="square" rtlCol="0">
            <a:spAutoFit/>
          </a:bodyPr>
          <a:lstStyle/>
          <a:p>
            <a:r>
              <a:rPr lang="en-US" sz="1400" b="1" dirty="0" smtClean="0">
                <a:solidFill>
                  <a:srgbClr val="FFFF00"/>
                </a:solidFill>
              </a:rPr>
              <a:t>”Other” includes Liver and primitive neuroectodermal tumor. </a:t>
            </a: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800" dirty="0" smtClean="0"/>
              <a:t>Freedom from Malignancy</a:t>
            </a:r>
            <a:br>
              <a:rPr lang="en-US" sz="2800" dirty="0" smtClean="0"/>
            </a:br>
            <a:r>
              <a:rPr lang="en-US" sz="2400" dirty="0" smtClean="0"/>
              <a:t>For Pediatric Lung Recipients </a:t>
            </a:r>
            <a:r>
              <a:rPr lang="en-US" sz="2000" dirty="0" smtClean="0"/>
              <a:t>(Follow-ups: April 1994-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800" dirty="0" smtClean="0"/>
              <a:t>PEDIATRIC LUNG TRANSPLANT RECIPIENTS</a:t>
            </a:r>
            <a:r>
              <a:rPr lang="en-US" sz="2600" dirty="0" smtClean="0"/>
              <a:t/>
            </a:r>
            <a:br>
              <a:rPr lang="en-US" sz="2600" dirty="0" smtClean="0"/>
            </a:br>
            <a:r>
              <a:rPr lang="en-US" sz="2400" dirty="0" smtClean="0"/>
              <a:t>Cause of Death </a:t>
            </a:r>
            <a:r>
              <a:rPr lang="en-US" sz="2000" dirty="0" smtClean="0"/>
              <a:t>(Deaths: January 1992 -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228601" y="1143000"/>
          <a:ext cx="8686799" cy="4722838"/>
        </p:xfrm>
        <a:graphic>
          <a:graphicData uri="http://schemas.openxmlformats.org/drawingml/2006/table">
            <a:tbl>
              <a:tblPr>
                <a:tableStyleId>{5C22544A-7EE6-4342-B048-85BDC9FD1C3A}</a:tableStyleId>
              </a:tblPr>
              <a:tblGrid>
                <a:gridCol w="2743200"/>
                <a:gridCol w="990599"/>
                <a:gridCol w="1219200"/>
                <a:gridCol w="1371600"/>
                <a:gridCol w="1371601"/>
                <a:gridCol w="990599"/>
              </a:tblGrid>
              <a:tr h="549064">
                <a:tc>
                  <a:txBody>
                    <a:bodyPr/>
                    <a:lstStyle/>
                    <a:p>
                      <a:pPr algn="ctr" rtl="0" fontAlgn="t"/>
                      <a:r>
                        <a:rPr lang="en-US" sz="1400" b="1" dirty="0">
                          <a:solidFill>
                            <a:srgbClr val="FFFF00"/>
                          </a:solidFill>
                        </a:rPr>
                        <a:t>CAUSE OF DEATH</a:t>
                      </a:r>
                      <a:endParaRPr lang="en-US"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0-30 Days   (N </a:t>
                      </a:r>
                      <a:r>
                        <a:rPr lang="en-US" sz="1200" b="1" dirty="0" smtClean="0">
                          <a:solidFill>
                            <a:schemeClr val="tx1"/>
                          </a:solidFill>
                        </a:rPr>
                        <a:t>=114)</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31 Days - 1 Year  </a:t>
                      </a:r>
                    </a:p>
                    <a:p>
                      <a:pPr algn="ctr" rtl="0"/>
                      <a:r>
                        <a:rPr lang="en-US" sz="1200" b="1" dirty="0">
                          <a:solidFill>
                            <a:schemeClr val="tx1"/>
                          </a:solidFill>
                        </a:rPr>
                        <a:t> (N = </a:t>
                      </a:r>
                      <a:r>
                        <a:rPr lang="en-US" sz="1200" b="1" dirty="0" smtClean="0">
                          <a:solidFill>
                            <a:schemeClr val="tx1"/>
                          </a:solidFill>
                        </a:rPr>
                        <a:t>159)</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 &gt;1 Year - 3 Years </a:t>
                      </a:r>
                    </a:p>
                    <a:p>
                      <a:pPr algn="ctr" rtl="0"/>
                      <a:r>
                        <a:rPr lang="en-US" sz="1200" b="1" dirty="0">
                          <a:solidFill>
                            <a:schemeClr val="tx1"/>
                          </a:solidFill>
                        </a:rPr>
                        <a:t> (N = </a:t>
                      </a:r>
                      <a:r>
                        <a:rPr lang="en-US" sz="1200" b="1" dirty="0" smtClean="0">
                          <a:solidFill>
                            <a:schemeClr val="tx1"/>
                          </a:solidFill>
                        </a:rPr>
                        <a:t>209)</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&gt;3 Years - 5 Years   </a:t>
                      </a:r>
                    </a:p>
                    <a:p>
                      <a:pPr algn="ctr" rtl="0"/>
                      <a:r>
                        <a:rPr lang="en-US" sz="1200" b="1" dirty="0">
                          <a:solidFill>
                            <a:schemeClr val="tx1"/>
                          </a:solidFill>
                        </a:rPr>
                        <a:t>(N = </a:t>
                      </a:r>
                      <a:r>
                        <a:rPr lang="en-US" sz="1200" b="1" dirty="0" smtClean="0">
                          <a:solidFill>
                            <a:schemeClr val="tx1"/>
                          </a:solidFill>
                        </a:rPr>
                        <a:t>92)</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&gt;5 Years   </a:t>
                      </a:r>
                    </a:p>
                    <a:p>
                      <a:pPr algn="ctr" rtl="0"/>
                      <a:r>
                        <a:rPr lang="en-US" sz="1200" b="1" dirty="0">
                          <a:solidFill>
                            <a:schemeClr val="tx1"/>
                          </a:solidFill>
                        </a:rPr>
                        <a:t>(N = </a:t>
                      </a:r>
                      <a:r>
                        <a:rPr lang="en-US" sz="1200" b="1" dirty="0" smtClean="0">
                          <a:solidFill>
                            <a:schemeClr val="tx1"/>
                          </a:solidFill>
                        </a:rPr>
                        <a:t>84)</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16 (10.1%)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80 (38.3%)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36 (39.1%)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38 (45.2%)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 (1.9%)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2 (1.0%)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2 (2.2%)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8 (5.0%)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7 (3.3%)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4 (4.3%)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5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MALIGNANCY, NON-LYMPHOMA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 (0.6%)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 (0.5%)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 (3.6%)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5 (3.1%)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15 (13.2%)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53 (33.3%)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32 (15.3%)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18 (19.6%)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9 (10.7%)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35 (30.7%)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31 (19.5%)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49 (23.4%)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20 (21.7%)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17 (20.2%)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18 (15.8%)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6 (3.8%)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 (1.4%)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 (1.1%)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13 (11.4%)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5 (3.1%)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6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3 (3.3%)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1 (1.2%)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MULTIPLE ORGAN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11 (9.6%)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19 (11.9%)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10 (4.8%)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3 (3.3%)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6 (7.1%)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a:solidFill>
                            <a:schemeClr val="tx1"/>
                          </a:solidFill>
                          <a:latin typeface="+mn-lt"/>
                        </a:rPr>
                        <a:t>19 (16.7%)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a:solidFill>
                            <a:schemeClr val="tx1"/>
                          </a:solidFill>
                          <a:latin typeface="+mn-lt"/>
                        </a:rPr>
                        <a:t>12 (7.5%)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a:solidFill>
                            <a:schemeClr val="tx1"/>
                          </a:solidFill>
                          <a:latin typeface="+mn-lt"/>
                        </a:rPr>
                        <a:t>19 (9.1%)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a:solidFill>
                            <a:schemeClr val="tx1"/>
                          </a:solidFill>
                          <a:latin typeface="+mn-lt"/>
                        </a:rPr>
                        <a:t>5 (5.4%)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a:solidFill>
                            <a:schemeClr val="tx1"/>
                          </a:solidFill>
                          <a:latin typeface="+mn-lt"/>
                        </a:rPr>
                        <a:t>5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lstStyle/>
          <a:p>
            <a:r>
              <a:rPr lang="en-US" sz="2800" dirty="0" smtClean="0"/>
              <a:t>PEDIATRIC LUNG TRANSPLANT RECIPIENTS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January 1992 -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(1/1993-6/2010)</a:t>
            </a:r>
            <a:br>
              <a:rPr lang="en-US" sz="2300" dirty="0" smtClean="0"/>
            </a:br>
            <a:r>
              <a:rPr lang="en-US" sz="2300" dirty="0" smtClean="0"/>
              <a:t>Risk Factors For 1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534398" cy="3448949"/>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682209">
                <a:tc>
                  <a:txBody>
                    <a:bodyPr/>
                    <a:lstStyle/>
                    <a:p>
                      <a:pPr algn="ctr" rtl="0" fontAlgn="t"/>
                      <a:r>
                        <a:rPr lang="en-US" sz="1500" b="1" i="1" dirty="0">
                          <a:solidFill>
                            <a:srgbClr val="FFFF00"/>
                          </a:solidFill>
                        </a:rPr>
                        <a:t>VARIABLE</a:t>
                      </a:r>
                      <a:endParaRPr lang="en-US" dirty="0"/>
                    </a:p>
                  </a:txBody>
                  <a:tcPr marL="45720" marR="0" marT="91440" marB="0">
                    <a:lnL>
                      <a:noFill/>
                    </a:lnL>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Relative Risk</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905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553348">
                <a:tc>
                  <a:txBody>
                    <a:bodyPr/>
                    <a:lstStyle/>
                    <a:p>
                      <a:pPr rtl="0"/>
                      <a:r>
                        <a:rPr lang="en-US" sz="1500" b="1" dirty="0"/>
                        <a:t>Single lung transplant</a:t>
                      </a:r>
                      <a:endParaRPr lang="en-US" dirty="0"/>
                    </a:p>
                  </a:txBody>
                  <a:tcPr marL="45720" marR="0" marT="0" marB="0" anchor="ctr">
                    <a:lnL>
                      <a:noFill/>
                    </a:lnL>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11</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3.92</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0.002</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500" b="1" i="0" u="none" strike="noStrike" dirty="0" smtClean="0">
                          <a:solidFill>
                            <a:schemeClr val="tx1"/>
                          </a:solidFill>
                          <a:latin typeface="Arial"/>
                        </a:rPr>
                        <a:t>1.63 -</a:t>
                      </a:r>
                      <a:endParaRPr lang="en-US" sz="1500" b="1" i="0" u="none" strike="noStrike" dirty="0">
                        <a:solidFill>
                          <a:schemeClr val="tx1"/>
                        </a:solidFill>
                        <a:latin typeface="Arial"/>
                      </a:endParaRP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a:solidFill>
                            <a:schemeClr val="tx1"/>
                          </a:solidFill>
                          <a:latin typeface="Arial"/>
                        </a:rPr>
                        <a:t>9.41</a:t>
                      </a:r>
                    </a:p>
                  </a:txBody>
                  <a:tcPr marL="45720" marR="45720" marT="9525" marB="0" anchor="ctr">
                    <a:lnR>
                      <a:noFill/>
                    </a:lnR>
                    <a:lnT w="19050" cap="flat" cmpd="sng" algn="ctr">
                      <a:solidFill>
                        <a:srgbClr val="FFFF00"/>
                      </a:solidFill>
                      <a:prstDash val="solid"/>
                      <a:round/>
                      <a:headEnd type="none" w="med" len="med"/>
                      <a:tailEnd type="none" w="med" len="med"/>
                    </a:lnT>
                    <a:solidFill>
                      <a:schemeClr val="bg2"/>
                    </a:solidFill>
                  </a:tcPr>
                </a:tc>
              </a:tr>
              <a:tr h="553348">
                <a:tc>
                  <a:txBody>
                    <a:bodyPr/>
                    <a:lstStyle/>
                    <a:p>
                      <a:pPr rtl="0"/>
                      <a:r>
                        <a:rPr lang="en-US" sz="1500" b="1" dirty="0"/>
                        <a:t>On ventilator</a:t>
                      </a:r>
                      <a:endParaRPr lang="en-US" dirty="0"/>
                    </a:p>
                  </a:txBody>
                  <a:tcPr marL="45720" marR="0" marT="0" marB="0" anchor="ctr">
                    <a:lnL>
                      <a:noFill/>
                    </a:lnL>
                    <a:solidFill>
                      <a:schemeClr val="bg2"/>
                    </a:solidFill>
                  </a:tcPr>
                </a:tc>
                <a:tc>
                  <a:txBody>
                    <a:bodyPr/>
                    <a:lstStyle/>
                    <a:p>
                      <a:pPr algn="ctr" fontAlgn="t"/>
                      <a:r>
                        <a:rPr lang="en-US" sz="1500" b="1" i="0" u="none" strike="noStrike">
                          <a:solidFill>
                            <a:schemeClr val="tx1"/>
                          </a:solidFill>
                          <a:latin typeface="Arial"/>
                        </a:rPr>
                        <a:t>133</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3.17</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&lt;.0001</a:t>
                      </a:r>
                    </a:p>
                  </a:txBody>
                  <a:tcPr marL="45720" marR="45720" marT="9525" marB="0" anchor="ctr">
                    <a:solidFill>
                      <a:schemeClr val="bg2"/>
                    </a:solidFill>
                  </a:tcPr>
                </a:tc>
                <a:tc>
                  <a:txBody>
                    <a:bodyPr/>
                    <a:lstStyle/>
                    <a:p>
                      <a:pPr algn="r" fontAlgn="t"/>
                      <a:r>
                        <a:rPr lang="en-US" sz="1500" b="1" i="0" u="none" strike="noStrike" dirty="0" smtClean="0">
                          <a:solidFill>
                            <a:schemeClr val="tx1"/>
                          </a:solidFill>
                          <a:latin typeface="Arial"/>
                        </a:rPr>
                        <a:t>2.10 -</a:t>
                      </a:r>
                      <a:endParaRPr lang="en-US" sz="1500" b="1" i="0" u="none" strike="noStrike" dirty="0">
                        <a:solidFill>
                          <a:schemeClr val="tx1"/>
                        </a:solidFill>
                        <a:latin typeface="Arial"/>
                      </a:endParaRPr>
                    </a:p>
                  </a:txBody>
                  <a:tcPr marL="45720" marR="45720" marT="9525" marB="0" anchor="ctr">
                    <a:solidFill>
                      <a:schemeClr val="bg2"/>
                    </a:solidFill>
                  </a:tcPr>
                </a:tc>
                <a:tc>
                  <a:txBody>
                    <a:bodyPr/>
                    <a:lstStyle/>
                    <a:p>
                      <a:pPr algn="l" fontAlgn="t"/>
                      <a:r>
                        <a:rPr lang="en-US" sz="1500" b="1" i="0" u="none" strike="noStrike">
                          <a:solidFill>
                            <a:schemeClr val="tx1"/>
                          </a:solidFill>
                          <a:latin typeface="Arial"/>
                        </a:rPr>
                        <a:t>4.77</a:t>
                      </a:r>
                    </a:p>
                  </a:txBody>
                  <a:tcPr marL="45720" marR="45720" marT="9525" marB="0" anchor="ctr">
                    <a:lnR>
                      <a:noFill/>
                    </a:lnR>
                    <a:solidFill>
                      <a:schemeClr val="bg2"/>
                    </a:solidFill>
                  </a:tcPr>
                </a:tc>
              </a:tr>
              <a:tr h="553348">
                <a:tc>
                  <a:txBody>
                    <a:bodyPr/>
                    <a:lstStyle/>
                    <a:p>
                      <a:pPr rtl="0"/>
                      <a:r>
                        <a:rPr lang="en-US" sz="1500" b="1" dirty="0"/>
                        <a:t>Year of transplant: </a:t>
                      </a:r>
                      <a:r>
                        <a:rPr lang="en-US" sz="1500" b="1" dirty="0" smtClean="0"/>
                        <a:t>1993-2000 </a:t>
                      </a:r>
                      <a:r>
                        <a:rPr lang="en-US" sz="1500" b="1" dirty="0"/>
                        <a:t>vs. </a:t>
                      </a:r>
                      <a:r>
                        <a:rPr lang="en-US" sz="1500" b="1" dirty="0" smtClean="0"/>
                        <a:t>2001-6/2010</a:t>
                      </a:r>
                      <a:endParaRPr lang="en-US" dirty="0"/>
                    </a:p>
                  </a:txBody>
                  <a:tcPr marL="45720" marR="0" marT="0" marB="0" anchor="ctr">
                    <a:lnL>
                      <a:noFill/>
                    </a:lnL>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337</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1.67</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0.002</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1.21 -</a:t>
                      </a:r>
                      <a:endParaRPr lang="en-US" sz="1500" b="1" i="0" u="none" strike="noStrike" dirty="0">
                        <a:solidFill>
                          <a:schemeClr val="tx1"/>
                        </a:solidFill>
                        <a:latin typeface="Arial"/>
                      </a:endParaRP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l" fontAlgn="t"/>
                      <a:r>
                        <a:rPr lang="en-US" sz="1500" b="1" i="0" u="none" strike="noStrike">
                          <a:solidFill>
                            <a:schemeClr val="tx1"/>
                          </a:solidFill>
                          <a:latin typeface="Arial"/>
                        </a:rPr>
                        <a:t>2.31</a:t>
                      </a:r>
                    </a:p>
                  </a:txBody>
                  <a:tcPr marL="45720" marR="45720" marT="9525" marB="0" anchor="ctr">
                    <a:lnR>
                      <a:noFill/>
                    </a:lnR>
                    <a:lnB w="12700" cap="flat" cmpd="sng" algn="ctr">
                      <a:noFill/>
                      <a:prstDash val="solid"/>
                      <a:round/>
                      <a:headEnd type="none" w="med" len="med"/>
                      <a:tailEnd type="none" w="med" len="med"/>
                    </a:lnB>
                    <a:solidFill>
                      <a:schemeClr val="bg2"/>
                    </a:solidFill>
                  </a:tcPr>
                </a:tc>
              </a:tr>
              <a:tr h="553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cs typeface="Arial"/>
                        </a:rPr>
                        <a:t>Donor CMV+/Recipient CMV-</a:t>
                      </a:r>
                      <a:endParaRPr lang="en-US" sz="1500" dirty="0" smtClean="0"/>
                    </a:p>
                  </a:txBody>
                  <a:tcPr marL="45720" marR="0" marT="0" marB="0" anchor="ctr">
                    <a:lnL>
                      <a:noFill/>
                    </a:lnL>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262</a:t>
                      </a:r>
                    </a:p>
                  </a:txBody>
                  <a:tcPr marL="45720" marR="45720" marT="9525" marB="0" anchor="ctr">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1.40</a:t>
                      </a:r>
                    </a:p>
                  </a:txBody>
                  <a:tcPr marL="45720" marR="45720" marT="9525" marB="0" anchor="ctr">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0.034</a:t>
                      </a:r>
                    </a:p>
                  </a:txBody>
                  <a:tcPr marL="45720" marR="45720" marT="9525" marB="0" anchor="ctr">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1.03 -</a:t>
                      </a:r>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c>
                  <a:txBody>
                    <a:bodyPr/>
                    <a:lstStyle/>
                    <a:p>
                      <a:pPr algn="l" fontAlgn="t"/>
                      <a:r>
                        <a:rPr lang="en-US" sz="1500" b="1" i="0" u="none" strike="noStrike">
                          <a:solidFill>
                            <a:schemeClr val="tx1"/>
                          </a:solidFill>
                          <a:latin typeface="Arial"/>
                        </a:rPr>
                        <a:t>1.91</a:t>
                      </a:r>
                    </a:p>
                  </a:txBody>
                  <a:tcPr marL="45720" marR="45720" marT="9525" marB="0" anchor="ctr">
                    <a:lnR>
                      <a:noFill/>
                    </a:lnR>
                    <a:lnT w="12700" cap="flat" cmpd="sng" algn="ctr">
                      <a:noFill/>
                      <a:prstDash val="solid"/>
                      <a:round/>
                      <a:headEnd type="none" w="med" len="med"/>
                      <a:tailEnd type="none" w="med" len="med"/>
                    </a:lnT>
                    <a:lnB w="1905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sz="1500" b="1" dirty="0" smtClean="0"/>
                        <a:t>Chronic steroid use</a:t>
                      </a:r>
                      <a:endParaRPr lang="en-US" sz="1500" dirty="0"/>
                    </a:p>
                  </a:txBody>
                  <a:tcPr marL="45720" marR="0" marT="0" marB="0" anchor="ctr">
                    <a:lnL>
                      <a:noFill/>
                    </a:lnL>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299</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1.33</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0.085</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r" fontAlgn="t"/>
                      <a:r>
                        <a:rPr lang="en-US" sz="1500" b="1" i="0" u="none" strike="noStrike" dirty="0" smtClean="0">
                          <a:solidFill>
                            <a:schemeClr val="tx1"/>
                          </a:solidFill>
                          <a:latin typeface="Arial"/>
                        </a:rPr>
                        <a:t>0.96 -</a:t>
                      </a:r>
                      <a:endParaRPr lang="en-US" sz="1500" b="1" i="0" u="none" strike="noStrike" dirty="0">
                        <a:solidFill>
                          <a:schemeClr val="tx1"/>
                        </a:solidFill>
                        <a:latin typeface="Arial"/>
                      </a:endParaRP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l" fontAlgn="t"/>
                      <a:r>
                        <a:rPr lang="en-US" sz="1500" b="1" i="0" u="none" strike="noStrike" dirty="0">
                          <a:solidFill>
                            <a:schemeClr val="tx1"/>
                          </a:solidFill>
                          <a:latin typeface="Arial"/>
                        </a:rPr>
                        <a:t>1.84</a:t>
                      </a:r>
                    </a:p>
                  </a:txBody>
                  <a:tcPr marL="45720" marR="45720" marT="9525" marB="0" anchor="ctr">
                    <a:lnR>
                      <a:noFill/>
                    </a:lnR>
                    <a:lnT w="19050" cap="flat" cmpd="sng" algn="ctr">
                      <a:solidFill>
                        <a:srgbClr val="FFFF00"/>
                      </a:solidFill>
                      <a:prstDash val="solid"/>
                      <a:round/>
                      <a:headEnd type="none" w="med" len="med"/>
                      <a:tailEnd type="none" w="med" len="med"/>
                    </a:lnT>
                    <a:lnB w="12700" cmpd="sng">
                      <a:noFill/>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826</a:t>
            </a:r>
            <a:endParaRPr lang="en-US" sz="24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500" dirty="0" smtClean="0"/>
              <a:t>DONOR TYPE DISTRIBUTION BY RECIPIENT AGE GROUP WITHIN ERA FOR PEDIATRIC LUNG RECIPIENTS</a:t>
            </a:r>
            <a:r>
              <a:rPr lang="en-US" sz="2600" dirty="0" smtClean="0"/>
              <a:t/>
            </a:r>
            <a:br>
              <a:rPr lang="en-US" sz="2600" dirty="0" smtClean="0"/>
            </a:br>
            <a:r>
              <a:rPr lang="en-US" sz="2000" dirty="0" smtClean="0"/>
              <a:t>(Transplants: January 1986 – June 2011)</a:t>
            </a:r>
            <a:endParaRPr lang="en-US" sz="2000" dirty="0"/>
          </a:p>
        </p:txBody>
      </p:sp>
      <p:graphicFrame>
        <p:nvGraphicFramePr>
          <p:cNvPr id="4" name="Content Placeholder 3"/>
          <p:cNvGraphicFramePr>
            <a:graphicFrameLocks noGrp="1"/>
          </p:cNvGraphicFramePr>
          <p:nvPr>
            <p:ph idx="1"/>
          </p:nvPr>
        </p:nvGraphicFramePr>
        <p:xfrm>
          <a:off x="228600" y="13716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029200" y="64008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(1/1993-6/2010)</a:t>
            </a:r>
            <a:br>
              <a:rPr lang="en-US" sz="2300" dirty="0" smtClean="0"/>
            </a:br>
            <a:r>
              <a:rPr lang="en-US" sz="2300" dirty="0" smtClean="0"/>
              <a:t>Risk Factors For 1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305800" cy="1235557"/>
        </p:xfrm>
        <a:graphic>
          <a:graphicData uri="http://schemas.openxmlformats.org/drawingml/2006/table">
            <a:tbl>
              <a:tblPr firstRow="1" bandRow="1">
                <a:tableStyleId>{C083E6E3-FA7D-4D7B-A595-EF9225AFEA82}</a:tableStyleId>
              </a:tblPr>
              <a:tblGrid>
                <a:gridCol w="5486400"/>
                <a:gridCol w="28194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a:t>Pediatric transplant center </a:t>
                      </a:r>
                      <a:r>
                        <a:rPr lang="en-US" b="1" dirty="0" smtClean="0"/>
                        <a:t>volume (borderline)</a:t>
                      </a:r>
                      <a:endParaRPr lang="en-US" dirty="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300" dirty="0" smtClean="0"/>
              <a:t>PEDIATRIC LUNG TRANSPLANT RECIPIENTS (1/1993-6/2010)</a:t>
            </a:r>
            <a:br>
              <a:rPr lang="en-US" sz="2300" dirty="0" smtClean="0"/>
            </a:br>
            <a:r>
              <a:rPr lang="en-US" sz="2300" dirty="0" smtClean="0"/>
              <a:t> Risk Factors For 1 Year Mortality/Graft Failure</a:t>
            </a:r>
            <a:br>
              <a:rPr lang="en-US" sz="2300" dirty="0" smtClean="0"/>
            </a:br>
            <a:r>
              <a:rPr lang="en-US" sz="2300" dirty="0" smtClean="0">
                <a:solidFill>
                  <a:srgbClr val="FFFF00"/>
                </a:solidFill>
              </a:rPr>
              <a:t>Center Volume Pediatric Transplants</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0.0870</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(1/1993-6/2006)</a:t>
            </a:r>
            <a:br>
              <a:rPr lang="en-US" sz="2300" dirty="0" smtClean="0"/>
            </a:br>
            <a:r>
              <a:rPr lang="en-US" sz="2300" dirty="0" smtClean="0"/>
              <a:t>Risk Factors For 5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534398" cy="2895601"/>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682209">
                <a:tc>
                  <a:txBody>
                    <a:bodyPr/>
                    <a:lstStyle/>
                    <a:p>
                      <a:pPr rtl="0" fontAlgn="t"/>
                      <a:r>
                        <a:rPr lang="en-US" sz="1500" b="1" i="1" dirty="0">
                          <a:solidFill>
                            <a:srgbClr val="FFFF00"/>
                          </a:solidFill>
                        </a:rPr>
                        <a:t>VARIABLE</a:t>
                      </a:r>
                      <a:endParaRPr lang="en-US" dirty="0"/>
                    </a:p>
                  </a:txBody>
                  <a:tcPr marL="45720" marR="0" marT="91440" marB="0">
                    <a:lnL>
                      <a:noFill/>
                    </a:lnL>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Relative Risk</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905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553348">
                <a:tc>
                  <a:txBody>
                    <a:bodyPr/>
                    <a:lstStyle/>
                    <a:p>
                      <a:pPr rtl="0"/>
                      <a:r>
                        <a:rPr lang="en-US" sz="1500" b="1"/>
                        <a:t>Single lung transplant</a:t>
                      </a:r>
                      <a:endParaRPr lang="en-US"/>
                    </a:p>
                  </a:txBody>
                  <a:tcPr marL="45720" marR="0" marT="0" marB="0" anchor="ctr">
                    <a:lnL>
                      <a:noFill/>
                    </a:lnL>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9</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4.37</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0.0001</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500" b="1" i="0" u="none" strike="noStrike" dirty="0" smtClean="0">
                          <a:solidFill>
                            <a:schemeClr val="tx1"/>
                          </a:solidFill>
                          <a:latin typeface="Arial"/>
                        </a:rPr>
                        <a:t>2.07 -</a:t>
                      </a:r>
                      <a:endParaRPr lang="en-US" sz="1500" b="1" i="0" u="none" strike="noStrike" dirty="0">
                        <a:solidFill>
                          <a:schemeClr val="tx1"/>
                        </a:solidFill>
                        <a:latin typeface="Arial"/>
                      </a:endParaRP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a:solidFill>
                            <a:schemeClr val="tx1"/>
                          </a:solidFill>
                          <a:latin typeface="Arial"/>
                        </a:rPr>
                        <a:t>9.21</a:t>
                      </a:r>
                    </a:p>
                  </a:txBody>
                  <a:tcPr marL="45720" marR="45720" marT="9525" marB="0" anchor="ctr">
                    <a:lnR>
                      <a:noFill/>
                    </a:lnR>
                    <a:lnT w="19050" cap="flat" cmpd="sng" algn="ctr">
                      <a:solidFill>
                        <a:srgbClr val="FFFF00"/>
                      </a:solidFill>
                      <a:prstDash val="solid"/>
                      <a:round/>
                      <a:headEnd type="none" w="med" len="med"/>
                      <a:tailEnd type="none" w="med" len="med"/>
                    </a:lnT>
                    <a:solidFill>
                      <a:schemeClr val="bg2"/>
                    </a:solidFill>
                  </a:tcPr>
                </a:tc>
              </a:tr>
              <a:tr h="553348">
                <a:tc>
                  <a:txBody>
                    <a:bodyPr/>
                    <a:lstStyle/>
                    <a:p>
                      <a:pPr rtl="0"/>
                      <a:r>
                        <a:rPr lang="en-US" sz="1500" b="1"/>
                        <a:t>On ventilator</a:t>
                      </a:r>
                      <a:endParaRPr lang="en-US"/>
                    </a:p>
                  </a:txBody>
                  <a:tcPr marL="45720" marR="0" marT="0" marB="0" anchor="ctr">
                    <a:lnL>
                      <a:noFill/>
                    </a:lnL>
                    <a:solidFill>
                      <a:schemeClr val="bg2"/>
                    </a:solidFill>
                  </a:tcPr>
                </a:tc>
                <a:tc>
                  <a:txBody>
                    <a:bodyPr/>
                    <a:lstStyle/>
                    <a:p>
                      <a:pPr algn="ctr" fontAlgn="t"/>
                      <a:r>
                        <a:rPr lang="en-US" sz="1500" b="1" i="0" u="none" strike="noStrike">
                          <a:solidFill>
                            <a:schemeClr val="tx1"/>
                          </a:solidFill>
                          <a:latin typeface="Arial"/>
                        </a:rPr>
                        <a:t>91</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1.98</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0.0004</a:t>
                      </a:r>
                    </a:p>
                  </a:txBody>
                  <a:tcPr marL="45720" marR="45720" marT="9525" marB="0" anchor="ctr">
                    <a:solidFill>
                      <a:schemeClr val="bg2"/>
                    </a:solidFill>
                  </a:tcPr>
                </a:tc>
                <a:tc>
                  <a:txBody>
                    <a:bodyPr/>
                    <a:lstStyle/>
                    <a:p>
                      <a:pPr algn="r" fontAlgn="t"/>
                      <a:r>
                        <a:rPr lang="en-US" sz="1500" b="1" i="0" u="none" strike="noStrike" dirty="0" smtClean="0">
                          <a:solidFill>
                            <a:schemeClr val="tx1"/>
                          </a:solidFill>
                          <a:latin typeface="Arial"/>
                        </a:rPr>
                        <a:t>1.36 -</a:t>
                      </a:r>
                      <a:endParaRPr lang="en-US" sz="1500" b="1" i="0" u="none" strike="noStrike" dirty="0">
                        <a:solidFill>
                          <a:schemeClr val="tx1"/>
                        </a:solidFill>
                        <a:latin typeface="Arial"/>
                      </a:endParaRPr>
                    </a:p>
                  </a:txBody>
                  <a:tcPr marL="45720" marR="45720" marT="9525" marB="0" anchor="ctr">
                    <a:solidFill>
                      <a:schemeClr val="bg2"/>
                    </a:solidFill>
                  </a:tcPr>
                </a:tc>
                <a:tc>
                  <a:txBody>
                    <a:bodyPr/>
                    <a:lstStyle/>
                    <a:p>
                      <a:pPr algn="l" fontAlgn="t"/>
                      <a:r>
                        <a:rPr lang="en-US" sz="1500" b="1" i="0" u="none" strike="noStrike">
                          <a:solidFill>
                            <a:schemeClr val="tx1"/>
                          </a:solidFill>
                          <a:latin typeface="Arial"/>
                        </a:rPr>
                        <a:t>2.89</a:t>
                      </a:r>
                    </a:p>
                  </a:txBody>
                  <a:tcPr marL="45720" marR="45720" marT="9525" marB="0" anchor="ctr">
                    <a:lnR>
                      <a:noFill/>
                    </a:lnR>
                    <a:solidFill>
                      <a:schemeClr val="bg2"/>
                    </a:solidFill>
                  </a:tcPr>
                </a:tc>
              </a:tr>
              <a:tr h="553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t>Chronic steroid use</a:t>
                      </a:r>
                      <a:endParaRPr lang="en-US" sz="1500" dirty="0" smtClean="0"/>
                    </a:p>
                  </a:txBody>
                  <a:tcPr marL="45720" marR="0" marT="0" marB="0" anchor="ctr">
                    <a:lnL>
                      <a:noFill/>
                    </a:lnL>
                    <a:solidFill>
                      <a:schemeClr val="bg2"/>
                    </a:solidFill>
                  </a:tcPr>
                </a:tc>
                <a:tc>
                  <a:txBody>
                    <a:bodyPr/>
                    <a:lstStyle/>
                    <a:p>
                      <a:pPr algn="ctr" fontAlgn="t"/>
                      <a:r>
                        <a:rPr lang="en-US" sz="1500" b="1" i="0" u="none" strike="noStrike">
                          <a:solidFill>
                            <a:schemeClr val="tx1"/>
                          </a:solidFill>
                          <a:latin typeface="Arial"/>
                        </a:rPr>
                        <a:t>214</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1.32</a:t>
                      </a:r>
                    </a:p>
                  </a:txBody>
                  <a:tcPr marL="45720" marR="45720" marT="9525" marB="0" anchor="ctr">
                    <a:solidFill>
                      <a:schemeClr val="bg2"/>
                    </a:solidFill>
                  </a:tcPr>
                </a:tc>
                <a:tc>
                  <a:txBody>
                    <a:bodyPr/>
                    <a:lstStyle/>
                    <a:p>
                      <a:pPr algn="ctr" fontAlgn="t"/>
                      <a:r>
                        <a:rPr lang="en-US" sz="1500" b="1" i="0" u="none" strike="noStrike">
                          <a:solidFill>
                            <a:schemeClr val="tx1"/>
                          </a:solidFill>
                          <a:latin typeface="Arial"/>
                        </a:rPr>
                        <a:t>0.0208</a:t>
                      </a:r>
                    </a:p>
                  </a:txBody>
                  <a:tcPr marL="45720" marR="45720" marT="9525" marB="0" anchor="ctr">
                    <a:solidFill>
                      <a:schemeClr val="bg2"/>
                    </a:solidFill>
                  </a:tcPr>
                </a:tc>
                <a:tc>
                  <a:txBody>
                    <a:bodyPr/>
                    <a:lstStyle/>
                    <a:p>
                      <a:pPr algn="r" fontAlgn="t"/>
                      <a:r>
                        <a:rPr lang="en-US" sz="1500" b="1" i="0" u="none" strike="noStrike" dirty="0" smtClean="0">
                          <a:solidFill>
                            <a:schemeClr val="tx1"/>
                          </a:solidFill>
                          <a:latin typeface="Arial"/>
                        </a:rPr>
                        <a:t>1.04 -</a:t>
                      </a:r>
                      <a:endParaRPr lang="en-US" sz="1500" b="1" i="0" u="none" strike="noStrike" dirty="0">
                        <a:solidFill>
                          <a:schemeClr val="tx1"/>
                        </a:solidFill>
                        <a:latin typeface="Arial"/>
                      </a:endParaRPr>
                    </a:p>
                  </a:txBody>
                  <a:tcPr marL="45720" marR="45720" marT="9525" marB="0" anchor="ctr">
                    <a:solidFill>
                      <a:schemeClr val="bg2"/>
                    </a:solidFill>
                  </a:tcPr>
                </a:tc>
                <a:tc>
                  <a:txBody>
                    <a:bodyPr/>
                    <a:lstStyle/>
                    <a:p>
                      <a:pPr algn="l" fontAlgn="t"/>
                      <a:r>
                        <a:rPr lang="en-US" sz="1500" b="1" i="0" u="none" strike="noStrike">
                          <a:solidFill>
                            <a:schemeClr val="tx1"/>
                          </a:solidFill>
                          <a:latin typeface="Arial"/>
                        </a:rPr>
                        <a:t>1.66</a:t>
                      </a:r>
                    </a:p>
                  </a:txBody>
                  <a:tcPr marL="45720" marR="45720" marT="9525" marB="0" anchor="ctr">
                    <a:lnR>
                      <a:noFill/>
                    </a:lnR>
                    <a:solidFill>
                      <a:schemeClr val="bg2"/>
                    </a:solidFill>
                  </a:tcPr>
                </a:tc>
              </a:tr>
              <a:tr h="553348">
                <a:tc>
                  <a:txBody>
                    <a:bodyPr/>
                    <a:lstStyle/>
                    <a:p>
                      <a:pPr rtl="0"/>
                      <a:r>
                        <a:rPr lang="en-US" sz="1500" b="1" dirty="0"/>
                        <a:t>Year of transplant: </a:t>
                      </a:r>
                      <a:r>
                        <a:rPr lang="en-US" sz="1500" b="1" dirty="0" smtClean="0"/>
                        <a:t>1993-2000 </a:t>
                      </a:r>
                      <a:r>
                        <a:rPr lang="en-US" sz="1500" b="1" dirty="0"/>
                        <a:t>vs. </a:t>
                      </a:r>
                      <a:r>
                        <a:rPr lang="en-US" sz="1500" b="1" dirty="0" smtClean="0"/>
                        <a:t>2001-6/2006</a:t>
                      </a:r>
                      <a:endParaRPr lang="en-US" dirty="0"/>
                    </a:p>
                  </a:txBody>
                  <a:tcPr marL="45720" marR="0" marT="0" marB="0" anchor="ctr">
                    <a:lnL>
                      <a:noFill/>
                    </a:lnL>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337</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1.30</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0.0304</a:t>
                      </a: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1.02 -</a:t>
                      </a:r>
                      <a:endParaRPr lang="en-US" sz="1500" b="1" i="0" u="none" strike="noStrike" dirty="0">
                        <a:solidFill>
                          <a:schemeClr val="tx1"/>
                        </a:solidFill>
                        <a:latin typeface="Arial"/>
                      </a:endParaRP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l" fontAlgn="t"/>
                      <a:r>
                        <a:rPr lang="en-US" sz="1500" b="1" i="0" u="none" strike="noStrike" dirty="0">
                          <a:solidFill>
                            <a:schemeClr val="tx1"/>
                          </a:solidFill>
                          <a:latin typeface="Arial"/>
                        </a:rPr>
                        <a:t>1.64</a:t>
                      </a:r>
                    </a:p>
                  </a:txBody>
                  <a:tcPr marL="45720" marR="45720" marT="9525" marB="0" anchor="ctr">
                    <a:lnR>
                      <a:noFill/>
                    </a:lnR>
                    <a:lnB w="12700" cap="flat" cmpd="sng" algn="ctr">
                      <a:noFill/>
                      <a:prstDash val="solid"/>
                      <a:round/>
                      <a:headEnd type="none" w="med" len="med"/>
                      <a:tailEnd type="none" w="med" len="med"/>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609</a:t>
            </a:r>
            <a:endParaRPr lang="en-US" sz="24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(1/1993-6/2006)</a:t>
            </a:r>
            <a:br>
              <a:rPr lang="en-US" sz="2300" dirty="0" smtClean="0"/>
            </a:br>
            <a:r>
              <a:rPr lang="en-US" sz="2300" dirty="0" smtClean="0"/>
              <a:t>Risk Factors For 5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305800" cy="1788905"/>
        </p:xfrm>
        <a:graphic>
          <a:graphicData uri="http://schemas.openxmlformats.org/drawingml/2006/table">
            <a:tbl>
              <a:tblPr firstRow="1" bandRow="1">
                <a:tableStyleId>{C083E6E3-FA7D-4D7B-A595-EF9225AFEA82}</a:tableStyleId>
              </a:tblPr>
              <a:tblGrid>
                <a:gridCol w="4114800"/>
                <a:gridCol w="41910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smtClean="0"/>
                        <a:t>Recipient age</a:t>
                      </a:r>
                      <a:endParaRPr lang="en-US" dirty="0"/>
                    </a:p>
                  </a:txBody>
                  <a:tcPr marL="45720" marR="0" marT="91440" marB="0">
                    <a:lnL>
                      <a:noFill/>
                    </a:lnL>
                    <a:lnT w="12700" cap="flat" cmpd="sng" algn="ctr">
                      <a:noFill/>
                      <a:prstDash val="solid"/>
                      <a:round/>
                      <a:headEnd type="none" w="med" len="med"/>
                      <a:tailEnd type="none" w="med" len="med"/>
                    </a:lnT>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Pediatric transplant center volume </a:t>
                      </a:r>
                      <a:endParaRPr lang="en-US" dirty="0"/>
                    </a:p>
                  </a:txBody>
                  <a:tcPr marL="45720" marR="0" marT="91440" marB="0">
                    <a:lnL>
                      <a:noFill/>
                    </a:lnL>
                    <a:lnB w="12700" cmpd="sng">
                      <a:noFill/>
                    </a:lnB>
                    <a:solidFill>
                      <a:schemeClr val="bg2"/>
                    </a:solidFill>
                  </a:tcPr>
                </a:tc>
                <a:tc>
                  <a:txBody>
                    <a:bodyPr/>
                    <a:lstStyle/>
                    <a:p>
                      <a:pPr algn="ctr" rtl="0"/>
                      <a:endParaRPr lang="en-US" dirty="0"/>
                    </a:p>
                  </a:txBody>
                  <a:tcPr marL="45720" marR="0" marT="91440" marB="0" anchor="ctr">
                    <a:lnB w="12700" cmpd="sng">
                      <a:noFill/>
                    </a:lnB>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300" dirty="0" smtClean="0"/>
              <a:t>PEDIATRIC LUNG TRANSPLANT RECIPIENTS (1/1993-6/2006)</a:t>
            </a:r>
            <a:br>
              <a:rPr lang="en-US" sz="2300" dirty="0" smtClean="0"/>
            </a:br>
            <a:r>
              <a:rPr lang="en-US" sz="2300" dirty="0" smtClean="0"/>
              <a:t> Risk Factors For 5 Year Mortality/Graft Failure</a:t>
            </a:r>
            <a:br>
              <a:rPr lang="en-US" sz="2300" dirty="0" smtClean="0"/>
            </a:br>
            <a:r>
              <a:rPr lang="en-US" sz="2300" dirty="0" smtClean="0">
                <a:solidFill>
                  <a:srgbClr val="FFFF00"/>
                </a:solidFill>
              </a:rPr>
              <a:t>Recipient Age</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0.0424</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300" dirty="0" smtClean="0"/>
              <a:t>PEDIATRIC LUNG TRANSPLANT RECIPIENTS (1/1993-6/2006)</a:t>
            </a:r>
            <a:br>
              <a:rPr lang="en-US" sz="2300" dirty="0" smtClean="0"/>
            </a:br>
            <a:r>
              <a:rPr lang="en-US" sz="2300" dirty="0" smtClean="0"/>
              <a:t> Risk Factors For 5 Year Mortality/Graft Failure</a:t>
            </a:r>
            <a:br>
              <a:rPr lang="en-US" sz="2300" dirty="0" smtClean="0"/>
            </a:br>
            <a:r>
              <a:rPr lang="en-US" sz="2300" dirty="0" smtClean="0">
                <a:solidFill>
                  <a:srgbClr val="FFFF00"/>
                </a:solidFill>
              </a:rPr>
              <a:t>Center Volume Pediatric Transplants</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0.0075</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(1/1991-6/2001)</a:t>
            </a:r>
            <a:br>
              <a:rPr lang="en-US" sz="2300" dirty="0" smtClean="0"/>
            </a:br>
            <a:r>
              <a:rPr lang="en-US" sz="2300" dirty="0" smtClean="0"/>
              <a:t>Risk Factors For 10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534398" cy="2666999"/>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776795">
                <a:tc>
                  <a:txBody>
                    <a:bodyPr/>
                    <a:lstStyle/>
                    <a:p>
                      <a:pPr rtl="0" fontAlgn="t"/>
                      <a:r>
                        <a:rPr lang="en-US" sz="1500" b="1" i="1" dirty="0">
                          <a:solidFill>
                            <a:srgbClr val="FFFF00"/>
                          </a:solidFill>
                        </a:rPr>
                        <a:t>VARIABLE</a:t>
                      </a:r>
                      <a:endParaRPr lang="en-US" dirty="0"/>
                    </a:p>
                  </a:txBody>
                  <a:tcPr marL="45720" marR="0" marT="91440" marB="0">
                    <a:lnL>
                      <a:noFill/>
                    </a:lnL>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Relative Risk</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905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630068">
                <a:tc>
                  <a:txBody>
                    <a:bodyPr/>
                    <a:lstStyle/>
                    <a:p>
                      <a:pPr rtl="0"/>
                      <a:r>
                        <a:rPr lang="en-US" sz="1500" b="1"/>
                        <a:t>On ventilator</a:t>
                      </a:r>
                      <a:endParaRPr lang="en-US"/>
                    </a:p>
                  </a:txBody>
                  <a:tcPr marL="45720" marR="0" marT="0" marB="0" anchor="ctr">
                    <a:lnL>
                      <a:noFill/>
                    </a:lnL>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65</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2.17</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&lt;.0001</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500" b="1" i="0" u="none" strike="noStrike" dirty="0" smtClean="0">
                          <a:solidFill>
                            <a:schemeClr val="tx1"/>
                          </a:solidFill>
                          <a:latin typeface="Arial"/>
                        </a:rPr>
                        <a:t>1.49 -</a:t>
                      </a:r>
                      <a:endParaRPr lang="en-US" sz="1500" b="1" i="0" u="none" strike="noStrike" dirty="0">
                        <a:solidFill>
                          <a:schemeClr val="tx1"/>
                        </a:solidFill>
                        <a:latin typeface="Arial"/>
                      </a:endParaRP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a:solidFill>
                            <a:schemeClr val="tx1"/>
                          </a:solidFill>
                          <a:latin typeface="Arial"/>
                        </a:rPr>
                        <a:t>3.15</a:t>
                      </a:r>
                    </a:p>
                  </a:txBody>
                  <a:tcPr marL="45720" marR="45720" marT="9525" marB="0" anchor="ctr">
                    <a:lnR>
                      <a:noFill/>
                    </a:lnR>
                    <a:lnT w="19050" cap="flat" cmpd="sng" algn="ctr">
                      <a:solidFill>
                        <a:srgbClr val="FFFF00"/>
                      </a:solidFill>
                      <a:prstDash val="solid"/>
                      <a:round/>
                      <a:headEnd type="none" w="med" len="med"/>
                      <a:tailEnd type="none" w="med" len="med"/>
                    </a:lnT>
                    <a:solidFill>
                      <a:schemeClr val="bg2"/>
                    </a:solidFill>
                  </a:tcPr>
                </a:tc>
              </a:tr>
              <a:tr h="630068">
                <a:tc>
                  <a:txBody>
                    <a:bodyPr/>
                    <a:lstStyle/>
                    <a:p>
                      <a:pPr rtl="0"/>
                      <a:r>
                        <a:rPr lang="en-US" sz="1500" b="1" dirty="0"/>
                        <a:t>Single lung transplant</a:t>
                      </a:r>
                      <a:endParaRPr lang="en-US" dirty="0"/>
                    </a:p>
                  </a:txBody>
                  <a:tcPr marL="45720" marR="0" marT="0" marB="0" anchor="ctr">
                    <a:lnL>
                      <a:noFill/>
                    </a:lnL>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24</a:t>
                      </a:r>
                    </a:p>
                  </a:txBody>
                  <a:tcPr marL="45720" marR="45720"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2.11</a:t>
                      </a:r>
                    </a:p>
                  </a:txBody>
                  <a:tcPr marL="45720" marR="45720"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0.0122</a:t>
                      </a:r>
                    </a:p>
                  </a:txBody>
                  <a:tcPr marL="45720" marR="45720"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1.18 -</a:t>
                      </a:r>
                      <a:endParaRPr lang="en-US" sz="1500" b="1" i="0" u="none" strike="noStrike" dirty="0">
                        <a:solidFill>
                          <a:schemeClr val="tx1"/>
                        </a:solidFill>
                        <a:latin typeface="Arial"/>
                      </a:endParaRPr>
                    </a:p>
                  </a:txBody>
                  <a:tcPr marL="45720" marR="45720"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l" fontAlgn="t"/>
                      <a:r>
                        <a:rPr lang="en-US" sz="1500" b="1" i="0" u="none" strike="noStrike">
                          <a:solidFill>
                            <a:schemeClr val="tx1"/>
                          </a:solidFill>
                          <a:latin typeface="Arial"/>
                        </a:rPr>
                        <a:t>3.78</a:t>
                      </a:r>
                    </a:p>
                  </a:txBody>
                  <a:tcPr marL="45720" marR="45720" marT="9525" marB="0" anchor="ctr">
                    <a:lnR>
                      <a:noFill/>
                    </a:lnR>
                    <a:lnB w="19050" cap="flat" cmpd="sng" algn="ctr">
                      <a:solidFill>
                        <a:srgbClr val="FFFF00"/>
                      </a:solidFill>
                      <a:prstDash val="solid"/>
                      <a:round/>
                      <a:headEnd type="none" w="med" len="med"/>
                      <a:tailEnd type="none" w="med" len="med"/>
                    </a:lnB>
                    <a:solidFill>
                      <a:schemeClr val="bg2"/>
                    </a:solidFill>
                  </a:tcPr>
                </a:tc>
              </a:tr>
              <a:tr h="630068">
                <a:tc>
                  <a:txBody>
                    <a:bodyPr/>
                    <a:lstStyle/>
                    <a:p>
                      <a:pPr rtl="0"/>
                      <a:r>
                        <a:rPr lang="en-US" sz="1500" b="1" dirty="0" smtClean="0"/>
                        <a:t>Donor cause of death = anoxia</a:t>
                      </a:r>
                      <a:endParaRPr lang="en-US" sz="1500" b="1" dirty="0"/>
                    </a:p>
                  </a:txBody>
                  <a:tcPr marL="45720" marR="0" marT="0" marB="0" anchor="ctr">
                    <a:lnL>
                      <a:noFill/>
                    </a:lnL>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dirty="0">
                          <a:solidFill>
                            <a:schemeClr val="tx1"/>
                          </a:solidFill>
                          <a:latin typeface="Arial"/>
                        </a:rPr>
                        <a:t>36</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dirty="0">
                          <a:solidFill>
                            <a:schemeClr val="tx1"/>
                          </a:solidFill>
                          <a:latin typeface="Arial"/>
                        </a:rPr>
                        <a:t>1.45</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dirty="0">
                          <a:solidFill>
                            <a:schemeClr val="tx1"/>
                          </a:solidFill>
                          <a:latin typeface="Arial"/>
                        </a:rPr>
                        <a:t>0.0740</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r" fontAlgn="t"/>
                      <a:r>
                        <a:rPr lang="en-US" sz="1500" b="1" i="0" u="none" strike="noStrike" dirty="0" smtClean="0">
                          <a:solidFill>
                            <a:schemeClr val="tx1"/>
                          </a:solidFill>
                          <a:latin typeface="Arial"/>
                        </a:rPr>
                        <a:t>0.96 -</a:t>
                      </a:r>
                      <a:endParaRPr lang="en-US" sz="1500" b="1" i="0" u="none" strike="noStrike" dirty="0">
                        <a:solidFill>
                          <a:schemeClr val="tx1"/>
                        </a:solidFill>
                        <a:latin typeface="Arial"/>
                      </a:endParaRP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l" fontAlgn="t"/>
                      <a:r>
                        <a:rPr lang="en-US" sz="1500" b="1" i="0" u="none" strike="noStrike" dirty="0">
                          <a:solidFill>
                            <a:schemeClr val="tx1"/>
                          </a:solidFill>
                          <a:latin typeface="Arial"/>
                        </a:rPr>
                        <a:t>2.17</a:t>
                      </a:r>
                    </a:p>
                  </a:txBody>
                  <a:tcPr marL="45720" marR="45720" marT="9525" marB="0" anchor="ctr">
                    <a:lnR>
                      <a:noFill/>
                    </a:lnR>
                    <a:lnT w="19050" cap="flat" cmpd="sng" algn="ctr">
                      <a:solidFill>
                        <a:srgbClr val="FFFF00"/>
                      </a:solidFill>
                      <a:prstDash val="solid"/>
                      <a:round/>
                      <a:headEnd type="none" w="med" len="med"/>
                      <a:tailEnd type="none" w="med" len="med"/>
                    </a:lnT>
                    <a:lnB w="12700" cmpd="sng">
                      <a:noFill/>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369</a:t>
            </a:r>
            <a:endParaRPr lang="en-US" sz="24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300" dirty="0" smtClean="0"/>
              <a:t>PEDIATRIC LUNG TRANSPLANT RECIPIENTS (1/1991-6/2001)</a:t>
            </a:r>
            <a:br>
              <a:rPr lang="en-US" sz="2300" dirty="0" smtClean="0"/>
            </a:br>
            <a:r>
              <a:rPr lang="en-US" sz="2300" dirty="0" smtClean="0"/>
              <a:t>Risk Factors For 10 Year Mortality/Graft Failure</a:t>
            </a:r>
            <a:endParaRPr lang="en-US" sz="23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676400"/>
          <a:ext cx="8305800" cy="1788905"/>
        </p:xfrm>
        <a:graphic>
          <a:graphicData uri="http://schemas.openxmlformats.org/drawingml/2006/table">
            <a:tbl>
              <a:tblPr firstRow="1" bandRow="1">
                <a:tableStyleId>{C083E6E3-FA7D-4D7B-A595-EF9225AFEA82}</a:tableStyleId>
              </a:tblPr>
              <a:tblGrid>
                <a:gridCol w="5181600"/>
                <a:gridCol w="31242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smtClean="0"/>
                        <a:t>Recipient age</a:t>
                      </a:r>
                      <a:endParaRPr lang="en-US" dirty="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Pediatric transplant center volume (borderline)</a:t>
                      </a:r>
                      <a:endParaRPr lang="en-US" dirty="0" smtClean="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300" dirty="0" smtClean="0"/>
              <a:t>PEDIATRIC LUNG TRANSPLANT RECIPIENTS (1/1991-6/2001)</a:t>
            </a:r>
            <a:br>
              <a:rPr lang="en-US" sz="2300" dirty="0" smtClean="0"/>
            </a:br>
            <a:r>
              <a:rPr lang="en-US" sz="2300" dirty="0" smtClean="0"/>
              <a:t> Risk Factors For 10 Year Mortality/Graft Failure</a:t>
            </a:r>
            <a:br>
              <a:rPr lang="en-US" sz="2300" dirty="0" smtClean="0"/>
            </a:br>
            <a:r>
              <a:rPr lang="en-US" sz="2300" dirty="0" smtClean="0">
                <a:solidFill>
                  <a:srgbClr val="FFFF00"/>
                </a:solidFill>
              </a:rPr>
              <a:t>Recipient Age</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0.0195</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300" dirty="0" smtClean="0"/>
              <a:t>PEDIATRIC LUNG TRANSPLANT RECIPIENTS (1/1991-6/2001)</a:t>
            </a:r>
            <a:br>
              <a:rPr lang="en-US" sz="2300" dirty="0" smtClean="0"/>
            </a:br>
            <a:r>
              <a:rPr lang="en-US" sz="2300" dirty="0" smtClean="0"/>
              <a:t> Risk Factors For 10 Year Mortality/Graft Failure</a:t>
            </a:r>
            <a:br>
              <a:rPr lang="en-US" sz="2300" dirty="0" smtClean="0"/>
            </a:br>
            <a:r>
              <a:rPr lang="en-US" sz="2300" dirty="0" smtClean="0">
                <a:solidFill>
                  <a:srgbClr val="FFFF00"/>
                </a:solidFill>
              </a:rPr>
              <a:t>Center Volume Pediatric Transplants</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0.0896</a:t>
            </a:r>
            <a:endParaRPr lang="en-US" sz="1500" b="1"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14400"/>
          </a:xfrm>
        </p:spPr>
        <p:txBody>
          <a:bodyPr/>
          <a:lstStyle/>
          <a:p>
            <a:r>
              <a:rPr lang="en-US" sz="2800" dirty="0" smtClean="0"/>
              <a:t>AGE DISTRIBUTION FOR DONORS OF PEDIATRIC LUNG RECIPIENTS </a:t>
            </a:r>
            <a:r>
              <a:rPr lang="en-US" sz="2000" dirty="0" smtClean="0"/>
              <a:t>(Transplants: January 1986 -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0" y="13716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800" dirty="0" smtClean="0"/>
              <a:t>AGE DISTRIBUTION OF PEDIATRIC LUNG RECIPIENTS BY YEAR OF TRANSPLANT</a:t>
            </a:r>
            <a:endParaRPr lang="en-US" sz="2800" dirty="0"/>
          </a:p>
        </p:txBody>
      </p:sp>
      <p:graphicFrame>
        <p:nvGraphicFramePr>
          <p:cNvPr id="4" name="Content Placeholder 3"/>
          <p:cNvGraphicFramePr>
            <a:graphicFrameLocks noGrp="1"/>
          </p:cNvGraphicFramePr>
          <p:nvPr>
            <p:ph idx="1"/>
          </p:nvPr>
        </p:nvGraphicFramePr>
        <p:xfrm>
          <a:off x="228600" y="1066800"/>
          <a:ext cx="8610600" cy="45720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724400" y="5486400"/>
            <a:ext cx="4419600" cy="769441"/>
          </a:xfrm>
          <a:prstGeom prst="rect">
            <a:avLst/>
          </a:prstGeom>
          <a:noFill/>
        </p:spPr>
        <p:txBody>
          <a:bodyPr wrap="square" rtlCol="0">
            <a:spAutoFit/>
          </a:bodyPr>
          <a:lstStyle/>
          <a:p>
            <a:r>
              <a:rPr lang="en-US" sz="1100" b="1" dirty="0" smtClean="0">
                <a:solidFill>
                  <a:srgbClr val="FFFF00"/>
                </a:solidFill>
              </a:rPr>
              <a:t>NOTE: This figure includes only the pediatric lung transplants that are reported to the ISHLT Transplant Registry. Therefore, these numbers should not be interpreted as the rate of change in pediatric lung procedures performed worldwide.</a:t>
            </a:r>
          </a:p>
        </p:txBody>
      </p:sp>
      <p:sp>
        <p:nvSpPr>
          <p:cNvPr id="10" name="TextBox 9"/>
          <p:cNvSpPr txBox="1"/>
          <p:nvPr/>
        </p:nvSpPr>
        <p:spPr>
          <a:xfrm>
            <a:off x="5029200" y="6428601"/>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800" dirty="0" smtClean="0"/>
              <a:t>NUMBER OF CENTERS REPORTING </a:t>
            </a:r>
            <a:br>
              <a:rPr lang="en-US" sz="2800" dirty="0" smtClean="0"/>
            </a:br>
            <a:r>
              <a:rPr lang="en-US" sz="2800" dirty="0" smtClean="0"/>
              <a:t>PEDIATRIC LUNG TRANSPLANTS</a:t>
            </a:r>
            <a:endParaRPr lang="en-US" sz="28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105400" y="6248400"/>
            <a:ext cx="38862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800" dirty="0" smtClean="0"/>
              <a:t>NUMBER OF CENTERS REPORTING PEDIATRIC LUNG TRANSPLANTS BY CENTER VOLUME</a:t>
            </a:r>
            <a:endParaRPr lang="en-US" sz="28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10" name="TextBox 9"/>
          <p:cNvSpPr txBox="1"/>
          <p:nvPr/>
        </p:nvSpPr>
        <p:spPr>
          <a:xfrm>
            <a:off x="5562600" y="6248400"/>
            <a:ext cx="3429000" cy="276999"/>
          </a:xfrm>
          <a:prstGeom prst="rect">
            <a:avLst/>
          </a:prstGeom>
          <a:noFill/>
        </p:spPr>
        <p:txBody>
          <a:bodyPr wrap="square" rtlCol="0">
            <a:spAutoFit/>
          </a:bodyPr>
          <a:lstStyle/>
          <a:p>
            <a:pPr algn="r"/>
            <a:r>
              <a:rPr lang="en-US" sz="1200" b="1" dirty="0" smtClean="0">
                <a:solidFill>
                  <a:srgbClr val="FFFF00"/>
                </a:solidFill>
              </a:rPr>
              <a:t>Analysis includes living donor transplants</a:t>
            </a:r>
            <a:endParaRPr lang="en-US" sz="1200" dirty="0">
              <a:solidFill>
                <a:srgbClr val="FFFF00"/>
              </a:solidFill>
            </a:endParaRPr>
          </a:p>
        </p:txBody>
      </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3.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UNOSTemplate</Template>
  <TotalTime>1375</TotalTime>
  <Words>5889</Words>
  <Application>Microsoft Office PowerPoint</Application>
  <PresentationFormat>On-screen Show (4:3)</PresentationFormat>
  <Paragraphs>1045</Paragraphs>
  <Slides>59</Slides>
  <Notes>59</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UNOSTemplate</vt:lpstr>
      <vt:lpstr>LUNG TRANSPLANTATION</vt:lpstr>
      <vt:lpstr>RECIPIENT AGE DISTRIBUTION FOR PEDIATRIC LUNG RECIPIENTS - NUMBER (Transplants: January 1986 - June 2011)</vt:lpstr>
      <vt:lpstr>RECIPIENT AGE DISTRIBUTION FOR PEDIATRIC LUNG RECIPIENTS – PERCENTAGE (Transplants: January 1986 - June 2011)</vt:lpstr>
      <vt:lpstr>DONOR TYPE DISTRIBUTION BY YEAR OF TRANSPLANT FOR PEDIATRIC LUNG RECIPIENTS (Transplants: 1986-2010)</vt:lpstr>
      <vt:lpstr>DONOR TYPE DISTRIBUTION BY RECIPIENT AGE GROUP WITHIN ERA FOR PEDIATRIC LUNG RECIPIENTS (Transplants: January 1986 – June 2011)</vt:lpstr>
      <vt:lpstr>AGE DISTRIBUTION FOR DONORS OF PEDIATRIC LUNG RECIPIENTS (Transplants: January 1986 - June 2011)</vt:lpstr>
      <vt:lpstr>AGE DISTRIBUTION OF PEDIATRIC LUNG RECIPIENTS BY YEAR OF TRANSPLANT</vt:lpstr>
      <vt:lpstr>NUMBER OF CENTERS REPORTING  PEDIATRIC LUNG TRANSPLANTS</vt:lpstr>
      <vt:lpstr>NUMBER OF CENTERS REPORTING PEDIATRIC LUNG TRANSPLANTS BY CENTER VOLUME</vt:lpstr>
      <vt:lpstr>NUMBER OF PEDIATRIC LUNG TRANSPLANTS BY CENTER VOLUME</vt:lpstr>
      <vt:lpstr>PEDIATRIC LUNG TRANSPLANTS: Indications (Transplants: January 1990 - June 2011)</vt:lpstr>
      <vt:lpstr>DIAGNOSIS IN PEDIATRIC LUNG RECIPIENTS BY YEAR OF TRANSPLANT Age: 12-17 Years</vt:lpstr>
      <vt:lpstr>PEDIATRIC LUNG TRANSPLANTS Age Distribution by Location   (Transplants: January 2000 – June 2011)</vt:lpstr>
      <vt:lpstr>PEDIATRIC LUNG TRANSPLANTS Diagnosis Distribution by Location (Transplants: January 2000 – June 2011)</vt:lpstr>
      <vt:lpstr>PEDIATRIC LUNG TRANSPLANTS  Donor Age Distribution by Location (Transplants: January 2000 – June 2011)</vt:lpstr>
      <vt:lpstr>LUNG TRANSPLANTS Kaplan-Meier Survival by Recipient Age Group  (Transplants: January 1990 - June 2010)</vt:lpstr>
      <vt:lpstr>PEDIATRIC LUNG TRANSPLANTS Kaplan-Meier Survival by Procedure Type  (Transplants: January 1990 - June 2010)</vt:lpstr>
      <vt:lpstr>PEDIATRIC LUNG TRANSPLANTS Kaplan-Meier Survival for Congenital Diagnoses (Transplants: January 1990 - June 2010)</vt:lpstr>
      <vt:lpstr>PEDIATRIC LUNG TRANSPLANTS Kaplan-Meier Survival by Recipient Age Group  (Transplants: January 1990 - June 2010)</vt:lpstr>
      <vt:lpstr>PEDIATRIC LUNG TRANSPLANTS Conditional Kaplan-Meier Survival by Recipient Age Group  (Transplants: January 1990 - June 2010)</vt:lpstr>
      <vt:lpstr>PEDIATRIC LUNG TRANSPLANTS Kaplan-Meier Survival by Era (Transplants: January 1988 - June 2010)</vt:lpstr>
      <vt:lpstr>PEDIATRIC LUNG TRANSPLANTS Kaplan-Meier Survival by Donor Type for Recipients Age 12-17 Years (Transplants: January 1990 - June 2010)</vt:lpstr>
      <vt:lpstr>PEDIATRIC LUNG RE-TRANSPLANTS  Between January 1994 and June 2011</vt:lpstr>
      <vt:lpstr>PEDIATRIC LUNG RE-TRANSPLANTS Survival for Transplants Performed Between January 1994 and June 2010</vt:lpstr>
      <vt:lpstr>PEDIATRIC LUNG RE-TRANSPLANTS Survival for Transplants Performed Between January 1988 and June 2010  Stratified by Inter-Transplant Interval</vt:lpstr>
      <vt:lpstr>PEDIATRIC LUNG RE-TRANSPLANTS Survival for Transplants Performed Between January 1988 and June 2010  Stratified by Diagnosis</vt:lpstr>
      <vt:lpstr>PEDIATRIC LUNG RECIPIENTS  Cross-Sectional Analysis   Functional Status of Surviving Recipients  (Follow-ups: April 1994 – June 2011)</vt:lpstr>
      <vt:lpstr>PEDIATRIC LUNG RECIPIENTS Functional Status of Surviving Recipients  US Recipients Only (Follow-ups: March 2005 – June 2011)</vt:lpstr>
      <vt:lpstr>PEDIATRIC LUNG RECIPIENTS Rehospitalization Post-transplant of Surviving Recipients  (Follow-ups: April 1994 – June 2011)</vt:lpstr>
      <vt:lpstr>PEDIATRIC LUNG RECIPIENTS Rehospitalization Post-transplant of Surviving Recipients  (Follow-ups: April 1994 – June 2011)</vt:lpstr>
      <vt:lpstr>PEDIATRIC LUNG RECIPIENTS Induction Immunosuppression (Transplants: January 2001 – June 2011) </vt:lpstr>
      <vt:lpstr>PEDIATRIC LUNG RECIPIENTS Induction Immunosuppression (Transplants: January 2001 – June 30, 2011) </vt:lpstr>
      <vt:lpstr>PEDIATRIC LUNG TRANSPLANTS Kaplan-Meier Survival Stratified by Induction Use  (Transplants: January 2001 - June 2010)</vt:lpstr>
      <vt:lpstr>PEDIATRIC LUNG RECIPIENTS Maintenance Immunosuppression at Time of Follow-up (Follow-ups: January 2001 –  June 2011)</vt:lpstr>
      <vt:lpstr>PEDIATRIC LUNG RECIPIENTS Maintenance Immunosuppression at Time of Follow-up (Follow-ups: January 2001 –  June 2011)</vt:lpstr>
      <vt:lpstr>PEDIATRIC LUNG RECIPIENTS   Maintenance Immunosuppression Drug Combinations at Time of Follow-up (Follow-ups: January 2001 – June 2011)</vt:lpstr>
      <vt:lpstr>POST-LUNG TRANSPLANT MORBIDITY FOR PEDIATRICS Cumulative Morbidity Rates in Survivors within 1 Year Post-Transplant (Follow-ups: April 1994 - June 2011)</vt:lpstr>
      <vt:lpstr>POST-LUNG TRANSPLANT MORBIDITY FOR PEDIATRICS Cumulative Morbidity Rates in Survivors within 5 Years Post-Transplant (Follow-ups: April 1994 - June 2011)</vt:lpstr>
      <vt:lpstr>POST-LUNG TRANSPLANT MORBIDITY FOR PEDIATRICS Cumulative Morbidity Rates in Survivors within 7 Years Post-Transplant (Follow-ups: April 1994 - June 2011)</vt:lpstr>
      <vt:lpstr>Freedom from Bronchiolitis Obliterans Syndrome For Pediatric Lung Recipients (Follow-ups: April 1994-June 2011)</vt:lpstr>
      <vt:lpstr>Freedom from Bronchiolitis Obliterans Syndrome  For Pediatric Lung Recipients by Age Group (Follow-ups: April 1994-June 2011)</vt:lpstr>
      <vt:lpstr>Freedom from Bronchiolitis Obliterans Syndrome  For Pediatric Lung Recipients by Diagnosis  (Follow-ups: April 1994-June 2011)</vt:lpstr>
      <vt:lpstr>Freedom from Bronchiolitis Obliterans Syndrome  For Pediatric Lung Recipients by Induction Use  (Follow-ups: April 1994-June 2011)</vt:lpstr>
      <vt:lpstr>Freedom from Severe Renal Dysfunction* For Pediatric Lung Recipients (Follow-ups: April 1994-June 2011)</vt:lpstr>
      <vt:lpstr>MALIGNANCY POST-LUNG TRANSPLANT  FOR PEDIATRICS Cumulative Morbidity Rates in Survivors (Follow-ups: April 1994-June 2011)</vt:lpstr>
      <vt:lpstr>Freedom from Malignancy For Pediatric Lung Recipients (Follow-ups: April 1994- June 2011)</vt:lpstr>
      <vt:lpstr>PEDIATRIC LUNG TRANSPLANT RECIPIENTS Cause of Death (Deaths: January 1992 - June 2011)</vt:lpstr>
      <vt:lpstr>PEDIATRIC LUNG TRANSPLANT RECIPIENTS  Relative Incidence of Leading Causes of Death (Deaths: January 1992 - June 2011)</vt:lpstr>
      <vt:lpstr>PEDIATRIC LUNG TRANSPLANT RECIPIENTS (1/1993-6/2010) Risk Factors For 1 Year Mortality/Graft Failure</vt:lpstr>
      <vt:lpstr>PEDIATRIC LUNG TRANSPLANT RECIPIENTS (1/1993-6/2010) Risk Factors For 1 Year Mortality/Graft Failure</vt:lpstr>
      <vt:lpstr>PEDIATRIC LUNG TRANSPLANT RECIPIENTS (1/1993-6/2010)  Risk Factors For 1 Year Mortality/Graft Failure Center Volume Pediatric Transplants</vt:lpstr>
      <vt:lpstr>PEDIATRIC LUNG TRANSPLANT RECIPIENTS (1/1993-6/2006) Risk Factors For 5 Year Mortality/Graft Failure</vt:lpstr>
      <vt:lpstr>PEDIATRIC LUNG TRANSPLANT RECIPIENTS (1/1993-6/2006) Risk Factors For 5 Year Mortality/Graft Failure</vt:lpstr>
      <vt:lpstr>PEDIATRIC LUNG TRANSPLANT RECIPIENTS (1/1993-6/2006)  Risk Factors For 5 Year Mortality/Graft Failure Recipient Age</vt:lpstr>
      <vt:lpstr>PEDIATRIC LUNG TRANSPLANT RECIPIENTS (1/1993-6/2006)  Risk Factors For 5 Year Mortality/Graft Failure Center Volume Pediatric Transplants</vt:lpstr>
      <vt:lpstr>PEDIATRIC LUNG TRANSPLANT RECIPIENTS (1/1991-6/2001) Risk Factors For 10 Year Mortality/Graft Failure</vt:lpstr>
      <vt:lpstr>PEDIATRIC LUNG TRANSPLANT RECIPIENTS (1/1991-6/2001) Risk Factors For 10 Year Mortality/Graft Failure</vt:lpstr>
      <vt:lpstr>PEDIATRIC LUNG TRANSPLANT RECIPIENTS (1/1991-6/2001)  Risk Factors For 10 Year Mortality/Graft Failure Recipient Age</vt:lpstr>
      <vt:lpstr>PEDIATRIC LUNG TRANSPLANT RECIPIENTS (1/1991-6/2001)  Risk Factors For 10 Year Mortality/Graft Failure Center Volume Pediatric Transplants</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414</cp:revision>
  <dcterms:created xsi:type="dcterms:W3CDTF">2009-06-30T12:53:17Z</dcterms:created>
  <dcterms:modified xsi:type="dcterms:W3CDTF">2012-09-27T18:56:40Z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