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85.xml" ContentType="application/vnd.openxmlformats-officedocument.presentationml.notesSlide+xml"/>
  <Override PartName="/ppt/charts/chart93.xml" ContentType="application/vnd.openxmlformats-officedocument.drawingml.chart+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rawings/drawing39.xml" ContentType="application/vnd.openxmlformats-officedocument.drawingml.chartshapes+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63.xml" ContentType="application/vnd.openxmlformats-officedocument.presentationml.notesSlide+xml"/>
  <Override PartName="/ppt/charts/chart71.xml" ContentType="application/vnd.openxmlformats-officedocument.drawingml.chart+xml"/>
  <Override PartName="/ppt/charts/chart108.xml" ContentType="application/vnd.openxmlformats-officedocument.drawingml.chart+xml"/>
  <Override PartName="/ppt/notesSlides/notesSlide41.xml" ContentType="application/vnd.openxmlformats-officedocument.presentationml.notesSlide+xml"/>
  <Override PartName="/ppt/drawings/drawing42.xml" ContentType="application/vnd.openxmlformats-officedocument.drawingml.chartshapes+xml"/>
  <Override PartName="/ppt/slides/slide136.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charts/chart111.xml" ContentType="application/vnd.openxmlformats-officedocument.drawingml.chart+xml"/>
  <Override PartName="/ppt/slides/slide88.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drawings/drawing3.xml" ContentType="application/vnd.openxmlformats-officedocument.drawingml.chartshapes+xml"/>
  <Override PartName="/ppt/notesSlides/notesSlide79.xml" ContentType="application/vnd.openxmlformats-officedocument.presentationml.notesSlide+xml"/>
  <Override PartName="/ppt/charts/chart87.xml" ContentType="application/vnd.openxmlformats-officedocument.drawingml.chart+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2.xml" ContentType="application/vnd.openxmlformats-officedocument.presentationml.slide+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82.xml" ContentType="application/vnd.openxmlformats-officedocument.presentationml.notesSlide+xml"/>
  <Override PartName="/ppt/charts/chart90.xml" ContentType="application/vnd.openxmlformats-officedocument.drawingml.chart+xml"/>
  <Override PartName="/ppt/drawings/drawing36.xml" ContentType="application/vnd.openxmlformats-officedocument.drawingml.chartshapes+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charts/chart105.xml" ContentType="application/vnd.openxmlformats-officedocument.drawingml.chart+xml"/>
  <Override PartName="/ppt/drawings/drawing14.xml" ContentType="application/vnd.openxmlformats-officedocument.drawingml.chartshapes+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charts/chart59.xml" ContentType="application/vnd.openxmlformats-officedocument.drawingml.chart+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charts/chart84.xml" ContentType="application/vnd.openxmlformats-officedocument.drawingml.chart+xml"/>
  <Override PartName="/ppt/slides/slide16.xml" ContentType="application/vnd.openxmlformats-officedocument.presentationml.slide+xml"/>
  <Override PartName="/ppt/slides/slide63.xml" ContentType="application/vnd.openxmlformats-officedocument.presentationml.slide+xml"/>
  <Override PartName="/ppt/notesSlides/notesSlide110.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slides/slide149.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drawings/drawing33.xml" ContentType="application/vnd.openxmlformats-officedocument.drawingml.chartshapes+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drawings/drawing11.xml" ContentType="application/vnd.openxmlformats-officedocument.drawingml.chartshapes+xml"/>
  <Override PartName="/ppt/charts/chart102.xml" ContentType="application/vnd.openxmlformats-officedocument.drawingml.chart+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rawings/drawing5.xml" ContentType="application/vnd.openxmlformats-officedocument.drawingml.chartshapes+xml"/>
  <Override PartName="/ppt/charts/chart78.xml" ContentType="application/vnd.openxmlformats-officedocument.drawingml.chart+xml"/>
  <Override PartName="/ppt/charts/chart89.xml" ContentType="application/vnd.openxmlformats-officedocument.drawingml.char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charts/chart67.xml" ContentType="application/vnd.openxmlformats-officedocument.drawingml.chart+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charts/chart3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84.xml" ContentType="application/vnd.openxmlformats-officedocument.presentationml.notesSlide+xml"/>
  <Override PartName="/ppt/charts/chart81.xml" ContentType="application/vnd.openxmlformats-officedocument.drawingml.chart+xml"/>
  <Override PartName="/ppt/charts/chart92.xml" ContentType="application/vnd.openxmlformats-officedocument.drawingml.chart+xml"/>
  <Override PartName="/ppt/drawings/drawing38.xml" ContentType="application/vnd.openxmlformats-officedocument.drawingml.chartshapes+xml"/>
  <Override PartName="/ppt/drawings/drawing49.xml" ContentType="application/vnd.openxmlformats-officedocument.drawingml.chartshape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drawings/drawing27.xml" ContentType="application/vnd.openxmlformats-officedocument.drawingml.chartshapes+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charts/chart70.xml" ContentType="application/vnd.openxmlformats-officedocument.drawingml.chart+xml"/>
  <Override PartName="/ppt/charts/chart107.xml" ContentType="application/vnd.openxmlformats-officedocument.drawingml.chart+xml"/>
  <Override PartName="/ppt/charts/chart118.xml" ContentType="application/vnd.openxmlformats-officedocument.drawingml.chart+xml"/>
  <Override PartName="/ppt/charts/chart12.xml" ContentType="application/vnd.openxmlformats-officedocument.drawingml.chart+xml"/>
  <Override PartName="/ppt/drawings/drawing16.xml" ContentType="application/vnd.openxmlformats-officedocument.drawingml.chartshapes+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drawings/drawing41.xml" ContentType="application/vnd.openxmlformats-officedocument.drawingml.chartshapes+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drawings/drawing30.xml" ContentType="application/vnd.openxmlformats-officedocument.drawingml.chartshapes+xml"/>
  <Override PartName="/ppt/charts/chart110.xml" ContentType="application/vnd.openxmlformats-officedocument.drawingml.chart+xml"/>
  <Override PartName="/ppt/charts/chart121.xml" ContentType="application/vnd.openxmlformats-officedocument.drawingml.chart+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notesSlides/notesSlide89.xml" ContentType="application/vnd.openxmlformats-officedocument.presentationml.notesSlide+xml"/>
  <Override PartName="/ppt/charts/chart97.xml" ContentType="application/vnd.openxmlformats-officedocument.drawingml.chart+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charts/chart86.xml" ContentType="application/vnd.openxmlformats-officedocument.drawingml.chart+xml"/>
  <Override PartName="/ppt/notesSlides/notesSlide123.xml" ContentType="application/vnd.openxmlformats-officedocument.presentationml.notesSlide+xml"/>
  <Override PartName="/ppt/notesSlides/notesSlide134.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charts/chart53.xml" ContentType="application/vnd.openxmlformats-officedocument.drawingml.chart+xml"/>
  <Override PartName="/ppt/charts/chart64.xml" ContentType="application/vnd.openxmlformats-officedocument.drawingml.chart+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81.xml" ContentType="application/vnd.openxmlformats-officedocument.presentationml.notesSlide+xml"/>
  <Override PartName="/ppt/drawings/drawing46.xml" ContentType="application/vnd.openxmlformats-officedocument.drawingml.chartshapes+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Override PartName="/ppt/drawings/drawing35.xml" ContentType="application/vnd.openxmlformats-officedocument.drawingml.chartshapes+xml"/>
  <Override PartName="/ppt/charts/chart115.xml" ContentType="application/vnd.openxmlformats-officedocument.drawingml.chart+xml"/>
  <Override PartName="/docProps/custom.xml" ContentType="application/vnd.openxmlformats-officedocument.custom-properties+xml"/>
  <Override PartName="/ppt/slides/slide129.xml" ContentType="application/vnd.openxmlformats-officedocument.presentationml.slide+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drawings/drawing24.xml" ContentType="application/vnd.openxmlformats-officedocument.drawingml.chartshapes+xml"/>
  <Override PartName="/ppt/charts/chart104.xml" ContentType="application/vnd.openxmlformats-officedocument.drawingml.chart+xml"/>
  <Override PartName="/ppt/notesSlides/notesSlide139.xml" ContentType="application/vnd.openxmlformats-officedocument.presentationml.notesSlide+xml"/>
  <Override PartName="/ppt/slides/slide118.xml" ContentType="application/vnd.openxmlformats-officedocument.presentationml.slide+xml"/>
  <Override PartName="/ppt/drawings/drawing7.xml" ContentType="application/vnd.openxmlformats-officedocument.drawingml.chartshapes+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86.xml" ContentType="application/vnd.openxmlformats-officedocument.presentationml.notesSlide+xml"/>
  <Override PartName="/ppt/charts/chart83.xml" ContentType="application/vnd.openxmlformats-officedocument.drawingml.chart+xml"/>
  <Override PartName="/ppt/charts/chart94.xml" ContentType="application/vnd.openxmlformats-officedocument.drawingml.chart+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charts/chart72.xml" ContentType="application/vnd.openxmlformats-officedocument.drawingml.chart+xml"/>
  <Override PartName="/ppt/drawings/drawing29.xml" ContentType="application/vnd.openxmlformats-officedocument.drawingml.chartshapes+xml"/>
  <Override PartName="/ppt/notesSlides/notesSlide120.xml" ContentType="application/vnd.openxmlformats-officedocument.presentationml.notesSlide+xml"/>
  <Override PartName="/ppt/charts/chart109.xml" ContentType="application/vnd.openxmlformats-officedocument.drawingml.chart+xml"/>
  <Override PartName="/ppt/slides/slide51.xml" ContentType="application/vnd.openxmlformats-officedocument.presentationml.slide+xml"/>
  <Override PartName="/ppt/charts/chart14.xml" ContentType="application/vnd.openxmlformats-officedocument.drawingml.chart+xml"/>
  <Override PartName="/ppt/drawings/drawing18.xml" ContentType="application/vnd.openxmlformats-officedocument.drawingml.chartshapes+xml"/>
  <Override PartName="/ppt/notesSlides/notesSlide53.xml" ContentType="application/vnd.openxmlformats-officedocument.presentationml.notesSlide+xml"/>
  <Override PartName="/ppt/charts/chart61.xml" ContentType="application/vnd.openxmlformats-officedocument.drawingml.chart+xml"/>
  <Override PartName="/ppt/slides/slide40.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drawings/drawing43.xml" ContentType="application/vnd.openxmlformats-officedocument.drawingml.chartshapes+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rawings/drawing32.xml" ContentType="application/vnd.openxmlformats-officedocument.drawingml.chartshapes+xml"/>
  <Override PartName="/ppt/charts/chart112.xml" ContentType="application/vnd.openxmlformats-officedocument.drawingml.chart+xml"/>
  <Override PartName="/ppt/charts/chart123.xml" ContentType="application/vnd.openxmlformats-officedocument.drawingml.char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drawings/drawing21.xml" ContentType="application/vnd.openxmlformats-officedocument.drawingml.chartshapes+xml"/>
  <Override PartName="/ppt/charts/chart99.xml" ContentType="application/vnd.openxmlformats-officedocument.drawingml.chart+xml"/>
  <Override PartName="/ppt/charts/chart101.xml" ContentType="application/vnd.openxmlformats-officedocument.drawingml.chart+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drawings/drawing10.xml" ContentType="application/vnd.openxmlformats-officedocument.drawingml.chartshapes+xml"/>
  <Override PartName="/ppt/charts/chart88.xml" ContentType="application/vnd.openxmlformats-officedocument.drawingml.chart+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charts/chart77.xml" ContentType="application/vnd.openxmlformats-officedocument.drawingml.chart+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charts/chart55.xml" ContentType="application/vnd.openxmlformats-officedocument.drawingml.chart+xml"/>
  <Override PartName="/ppt/charts/chart66.xml" ContentType="application/vnd.openxmlformats-officedocument.drawingml.chart+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83.xml" ContentType="application/vnd.openxmlformats-officedocument.presentationml.notesSlide+xml"/>
  <Override PartName="/ppt/charts/chart91.xml" ContentType="application/vnd.openxmlformats-officedocument.drawingml.chart+xml"/>
  <Override PartName="/ppt/drawings/drawing48.xml" ContentType="application/vnd.openxmlformats-officedocument.drawingml.chartshape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72.xml" ContentType="application/vnd.openxmlformats-officedocument.presentationml.notesSlide+xml"/>
  <Override PartName="/ppt/charts/chart80.xml" ContentType="application/vnd.openxmlformats-officedocument.drawingml.chart+xml"/>
  <Override PartName="/ppt/drawings/drawing37.xml" ContentType="application/vnd.openxmlformats-officedocument.drawingml.chartshapes+xml"/>
  <Override PartName="/ppt/charts/chart117.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drawings/drawing26.xml" ContentType="application/vnd.openxmlformats-officedocument.drawingml.chartshapes+xml"/>
  <Override PartName="/ppt/notesSlides/notesSlide61.xml" ContentType="application/vnd.openxmlformats-officedocument.presentationml.notesSlide+xml"/>
  <Override PartName="/ppt/charts/chart106.xml" ContentType="application/vnd.openxmlformats-officedocument.drawingml.chart+xml"/>
  <Override PartName="/ppt/drawings/drawing9.xml" ContentType="application/vnd.openxmlformats-officedocument.drawingml.chartshape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drawings/drawing40.xml" ContentType="application/vnd.openxmlformats-officedocument.drawingml.chartshapes+xml"/>
  <Override PartName="/ppt/charts/chart120.xml" ContentType="application/vnd.openxmlformats-officedocument.drawingml.chart+xml"/>
  <Override PartName="/ppt/slides/slide97.xml" ContentType="application/vnd.openxmlformats-officedocument.presentationml.slide+xml"/>
  <Override PartName="/ppt/slides/slide134.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charts/chart49.xml" ContentType="application/vnd.openxmlformats-officedocument.drawingml.chart+xml"/>
  <Override PartName="/ppt/notesSlides/notesSlide88.xml" ContentType="application/vnd.openxmlformats-officedocument.presentationml.notesSlide+xml"/>
  <Override PartName="/ppt/charts/chart96.xml" ContentType="application/vnd.openxmlformats-officedocument.drawingml.chart+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charts/chart74.xml" ContentType="application/vnd.openxmlformats-officedocument.drawingml.chart+xml"/>
  <Override PartName="/ppt/charts/chart85.xml" ContentType="application/vnd.openxmlformats-officedocument.drawingml.chart+xml"/>
  <Override PartName="/ppt/notesSlides/notesSlide122.xml" ContentType="application/vnd.openxmlformats-officedocument.presentationml.notesSlide+xml"/>
  <Override PartName="/ppt/slides/slide53.xml" ContentType="application/vnd.openxmlformats-officedocument.presentationml.slide+xml"/>
  <Override PartName="/ppt/charts/chart16.xml" ContentType="application/vnd.openxmlformats-officedocument.drawingml.chart+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91.xml" ContentType="application/vnd.openxmlformats-officedocument.presentationml.notesSlide+xml"/>
  <Override PartName="/ppt/drawings/drawing45.xml" ContentType="application/vnd.openxmlformats-officedocument.drawingml.chartshapes+xml"/>
  <Override PartName="/ppt/slides/slide20.xml" ContentType="application/vnd.openxmlformats-officedocument.presentationml.slide+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80.xml" ContentType="application/vnd.openxmlformats-officedocument.presentationml.notesSlide+xml"/>
  <Override PartName="/ppt/drawings/drawing34.xml" ContentType="application/vnd.openxmlformats-officedocument.drawingml.chartshapes+xml"/>
  <Override PartName="/ppt/slides/slide139.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drawings/drawing23.xml" ContentType="application/vnd.openxmlformats-officedocument.drawingml.chartshapes+xml"/>
  <Override PartName="/ppt/charts/chart103.xml" ContentType="application/vnd.openxmlformats-officedocument.drawingml.chart+xml"/>
  <Override PartName="/ppt/charts/chart114.xml" ContentType="application/vnd.openxmlformats-officedocument.drawingml.chart+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drawings/drawing12.xml" ContentType="application/vnd.openxmlformats-officedocument.drawingml.chartshape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rawings/drawing6.xml" ContentType="application/vnd.openxmlformats-officedocument.drawingml.chartshapes+xml"/>
  <Override PartName="/ppt/charts/chart79.xml" ContentType="application/vnd.openxmlformats-officedocument.drawingml.chart+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charts/chart82.xml" ContentType="application/vnd.openxmlformats-officedocument.drawingml.chart+xml"/>
  <Override PartName="/ppt/charts/chart119.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drawings/drawing28.xml" ContentType="application/vnd.openxmlformats-officedocument.drawingml.chartshapes+xml"/>
  <Override PartName="/ppt/charts/chart60.xml" ContentType="application/vnd.openxmlformats-officedocument.drawingml.chart+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charts/chart122.xml" ContentType="application/vnd.openxmlformats-officedocument.drawingml.chart+xml"/>
  <Override PartName="/ppt/slides/slide99.xml" ContentType="application/vnd.openxmlformats-officedocument.presentationml.slide+xml"/>
  <Override PartName="/ppt/drawings/drawing31.xml" ContentType="application/vnd.openxmlformats-officedocument.drawingml.chartshapes+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124.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71.xml" ContentType="application/vnd.openxmlformats-officedocument.presentationml.notesSlide+xml"/>
  <Override PartName="/ppt/drawings/drawing47.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drawings/drawing25.xml" ContentType="application/vnd.openxmlformats-officedocument.drawingml.chartshapes+xml"/>
  <Override PartName="/ppt/charts/chart116.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drawings/drawing8.xml" ContentType="application/vnd.openxmlformats-officedocument.drawingml.chartshapes+xml"/>
  <Override PartName="/ppt/notesSlides/notesSlide118.xml" ContentType="application/vnd.openxmlformats-officedocument.presentationml.notesSlide+xml"/>
  <Override PartName="/ppt/drawings/drawing50.xml" ContentType="application/vnd.openxmlformats-officedocument.drawingml.chartshape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22.xml" ContentType="application/vnd.openxmlformats-officedocument.presentationml.slide+xml"/>
  <Override PartName="/ppt/charts/chart48.xml" ContentType="application/vnd.openxmlformats-officedocument.drawingml.chart+xml"/>
  <Override PartName="/ppt/notesSlides/notesSlide87.xml" ContentType="application/vnd.openxmlformats-officedocument.presentationml.notesSlide+xml"/>
  <Override PartName="/ppt/charts/chart95.xml" ContentType="application/vnd.openxmlformats-officedocument.drawingml.chart+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drawings/drawing19.xml" ContentType="application/vnd.openxmlformats-officedocument.drawingml.chartshapes+xml"/>
  <Default Extension="wmf" ContentType="image/x-wmf"/>
  <Override PartName="/ppt/notesSlides/notesSlide65.xml" ContentType="application/vnd.openxmlformats-officedocument.presentationml.notesSlide+xml"/>
  <Override PartName="/ppt/charts/chart73.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90.xml" ContentType="application/vnd.openxmlformats-officedocument.presentationml.notesSlide+xml"/>
  <Override PartName="/ppt/slides/slide30.xml" ContentType="application/vnd.openxmlformats-officedocument.presentationml.slide+xml"/>
  <Override PartName="/ppt/drawings/drawing44.xml" ContentType="application/vnd.openxmlformats-officedocument.drawingml.chartshapes+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22.xml" ContentType="application/vnd.openxmlformats-officedocument.drawingml.chartshapes+xml"/>
  <Override PartName="/ppt/charts/chart11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1"/>
  </p:notesMasterIdLst>
  <p:sldIdLst>
    <p:sldId id="256" r:id="rId5"/>
    <p:sldId id="257" r:id="rId6"/>
    <p:sldId id="258" r:id="rId7"/>
    <p:sldId id="261" r:id="rId8"/>
    <p:sldId id="262" r:id="rId9"/>
    <p:sldId id="263" r:id="rId10"/>
    <p:sldId id="36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70" r:id="rId28"/>
    <p:sldId id="281" r:id="rId29"/>
    <p:sldId id="282" r:id="rId30"/>
    <p:sldId id="283" r:id="rId31"/>
    <p:sldId id="284" r:id="rId32"/>
    <p:sldId id="285" r:id="rId33"/>
    <p:sldId id="286"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71" r:id="rId48"/>
    <p:sldId id="372" r:id="rId49"/>
    <p:sldId id="373" r:id="rId50"/>
    <p:sldId id="374" r:id="rId51"/>
    <p:sldId id="301" r:id="rId52"/>
    <p:sldId id="302"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434" r:id="rId113"/>
    <p:sldId id="435" r:id="rId114"/>
    <p:sldId id="322" r:id="rId115"/>
    <p:sldId id="323" r:id="rId116"/>
    <p:sldId id="327" r:id="rId117"/>
    <p:sldId id="324" r:id="rId118"/>
    <p:sldId id="326" r:id="rId119"/>
    <p:sldId id="330" r:id="rId120"/>
    <p:sldId id="328" r:id="rId121"/>
    <p:sldId id="331" r:id="rId122"/>
    <p:sldId id="332" r:id="rId123"/>
    <p:sldId id="329" r:id="rId124"/>
    <p:sldId id="333" r:id="rId125"/>
    <p:sldId id="334" r:id="rId126"/>
    <p:sldId id="335" r:id="rId127"/>
    <p:sldId id="336" r:id="rId128"/>
    <p:sldId id="337" r:id="rId129"/>
    <p:sldId id="338" r:id="rId130"/>
    <p:sldId id="340" r:id="rId131"/>
    <p:sldId id="339" r:id="rId132"/>
    <p:sldId id="341" r:id="rId133"/>
    <p:sldId id="321" r:id="rId134"/>
    <p:sldId id="259" r:id="rId135"/>
    <p:sldId id="342" r:id="rId136"/>
    <p:sldId id="343" r:id="rId137"/>
    <p:sldId id="344" r:id="rId138"/>
    <p:sldId id="345" r:id="rId139"/>
    <p:sldId id="346" r:id="rId140"/>
    <p:sldId id="347" r:id="rId141"/>
    <p:sldId id="348" r:id="rId142"/>
    <p:sldId id="350" r:id="rId143"/>
    <p:sldId id="351" r:id="rId144"/>
    <p:sldId id="352" r:id="rId145"/>
    <p:sldId id="353" r:id="rId146"/>
    <p:sldId id="354" r:id="rId147"/>
    <p:sldId id="355" r:id="rId148"/>
    <p:sldId id="356" r:id="rId149"/>
    <p:sldId id="357" r:id="rId150"/>
    <p:sldId id="358" r:id="rId151"/>
    <p:sldId id="359" r:id="rId152"/>
    <p:sldId id="360" r:id="rId153"/>
    <p:sldId id="361" r:id="rId154"/>
    <p:sldId id="362" r:id="rId155"/>
    <p:sldId id="363" r:id="rId156"/>
    <p:sldId id="366" r:id="rId157"/>
    <p:sldId id="364" r:id="rId158"/>
    <p:sldId id="365" r:id="rId159"/>
    <p:sldId id="367" r:id="rId1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99CCFF"/>
    <a:srgbClr val="9999FF"/>
    <a:srgbClr val="A200A2"/>
    <a:srgbClr val="660066"/>
    <a:srgbClr val="CCCC00"/>
    <a:srgbClr val="B8B400"/>
    <a:srgbClr val="00FF00"/>
    <a:srgbClr val="9966FF"/>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76951" autoAdjust="0"/>
  </p:normalViewPr>
  <p:slideViewPr>
    <p:cSldViewPr>
      <p:cViewPr>
        <p:scale>
          <a:sx n="70" d="100"/>
          <a:sy n="70" d="100"/>
        </p:scale>
        <p:origin x="-1260" y="-45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554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Office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Office_Excel_Worksheet101.xlsx"/></Relationships>
</file>

<file path=ppt/charts/_rels/chart102.xml.rels><?xml version="1.0" encoding="UTF-8" standalone="yes"?>
<Relationships xmlns="http://schemas.openxmlformats.org/package/2006/relationships"><Relationship Id="rId3" Type="http://schemas.openxmlformats.org/officeDocument/2006/relationships/chartUserShapes" Target="../drawings/drawing35.xml"/><Relationship Id="rId2" Type="http://schemas.openxmlformats.org/officeDocument/2006/relationships/package" Target="../embeddings/Microsoft_Office_Excel_Worksheet102.xlsx"/><Relationship Id="rId1" Type="http://schemas.openxmlformats.org/officeDocument/2006/relationships/image" Target="../media/image2.wmf"/></Relationships>
</file>

<file path=ppt/charts/_rels/chart10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36.xml"/><Relationship Id="rId5" Type="http://schemas.openxmlformats.org/officeDocument/2006/relationships/package" Target="../embeddings/Microsoft_Office_Excel_Worksheet103.xlsx"/><Relationship Id="rId4" Type="http://schemas.openxmlformats.org/officeDocument/2006/relationships/image" Target="../media/image5.wmf"/></Relationships>
</file>

<file path=ppt/charts/_rels/chart10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37.xml"/><Relationship Id="rId5" Type="http://schemas.openxmlformats.org/officeDocument/2006/relationships/package" Target="../embeddings/Microsoft_Office_Excel_Worksheet104.xlsx"/><Relationship Id="rId4" Type="http://schemas.openxmlformats.org/officeDocument/2006/relationships/image" Target="../media/image5.wmf"/></Relationships>
</file>

<file path=ppt/charts/_rels/chart10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38.xml"/><Relationship Id="rId5" Type="http://schemas.openxmlformats.org/officeDocument/2006/relationships/package" Target="../embeddings/Microsoft_Office_Excel_Worksheet105.xlsx"/><Relationship Id="rId4" Type="http://schemas.openxmlformats.org/officeDocument/2006/relationships/image" Target="../media/image5.wmf"/></Relationships>
</file>

<file path=ppt/charts/_rels/chart10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39.xml"/><Relationship Id="rId5" Type="http://schemas.openxmlformats.org/officeDocument/2006/relationships/package" Target="../embeddings/Microsoft_Office_Excel_Worksheet106.xlsx"/><Relationship Id="rId4" Type="http://schemas.openxmlformats.org/officeDocument/2006/relationships/image" Target="../media/image5.wmf"/></Relationships>
</file>

<file path=ppt/charts/_rels/chart10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40.xml"/><Relationship Id="rId5" Type="http://schemas.openxmlformats.org/officeDocument/2006/relationships/package" Target="../embeddings/Microsoft_Office_Excel_Worksheet107.xlsx"/><Relationship Id="rId4" Type="http://schemas.openxmlformats.org/officeDocument/2006/relationships/image" Target="../media/image5.wmf"/></Relationships>
</file>

<file path=ppt/charts/_rels/chart10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41.xml"/><Relationship Id="rId5" Type="http://schemas.openxmlformats.org/officeDocument/2006/relationships/package" Target="../embeddings/Microsoft_Office_Excel_Worksheet108.xlsx"/><Relationship Id="rId4" Type="http://schemas.openxmlformats.org/officeDocument/2006/relationships/image" Target="../media/image5.wmf"/></Relationships>
</file>

<file path=ppt/charts/_rels/chart1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42.xml"/><Relationship Id="rId5" Type="http://schemas.openxmlformats.org/officeDocument/2006/relationships/package" Target="../embeddings/Microsoft_Office_Excel_Worksheet109.xlsx"/><Relationship Id="rId4" Type="http://schemas.openxmlformats.org/officeDocument/2006/relationships/image" Target="../media/image5.wmf"/></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11.xlsx"/></Relationships>
</file>

<file path=ppt/charts/_rels/chart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43.xml"/><Relationship Id="rId5" Type="http://schemas.openxmlformats.org/officeDocument/2006/relationships/package" Target="../embeddings/Microsoft_Office_Excel_Worksheet110.xlsx"/><Relationship Id="rId4" Type="http://schemas.openxmlformats.org/officeDocument/2006/relationships/image" Target="../media/image5.wmf"/></Relationships>
</file>

<file path=ppt/charts/_rels/chart111.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Office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Office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Office_Excel_Worksheet113.xlsx"/></Relationships>
</file>

<file path=ppt/charts/_rels/chart114.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Office_Excel_Worksheet114.xlsx"/></Relationships>
</file>

<file path=ppt/charts/_rels/chart115.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Office_Excel_Worksheet115.xlsx"/></Relationships>
</file>

<file path=ppt/charts/_rels/chart116.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Office_Excel_Worksheet116.xlsx"/></Relationships>
</file>

<file path=ppt/charts/_rels/chart117.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Office_Excel_Worksheet117.xlsx"/></Relationships>
</file>

<file path=ppt/charts/_rels/chart118.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Office_Excel_Worksheet118.xlsx"/></Relationships>
</file>

<file path=ppt/charts/_rels/chart119.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Office_Excel_Worksheet11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Office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Office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Office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Office_Excel_Worksheet123.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27.xml"/><Relationship Id="rId5" Type="http://schemas.openxmlformats.org/officeDocument/2006/relationships/package" Target="../embeddings/Microsoft_Office_Excel_Worksheet44.xlsx"/><Relationship Id="rId4" Type="http://schemas.openxmlformats.org/officeDocument/2006/relationships/image" Target="../media/image5.wmf"/></Relationships>
</file>

<file path=ppt/charts/_rels/chart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28.xml"/><Relationship Id="rId5" Type="http://schemas.openxmlformats.org/officeDocument/2006/relationships/package" Target="../embeddings/Microsoft_Office_Excel_Worksheet45.xlsx"/><Relationship Id="rId4" Type="http://schemas.openxmlformats.org/officeDocument/2006/relationships/image" Target="../media/image5.wmf"/></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Office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Office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Office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Office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Office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Office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Office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Office_Excel_Worksheet93.xlsx"/></Relationships>
</file>

<file path=ppt/charts/_rels/chart94.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Office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Office_Excel_Worksheet95.xlsx"/></Relationships>
</file>

<file path=ppt/charts/_rels/chart96.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Office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Office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Office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Office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Single Lung</c:v>
                </c:pt>
              </c:strCache>
            </c:strRef>
          </c:tx>
          <c:spPr>
            <a:gradFill flip="none" rotWithShape="1">
              <a:gsLst>
                <a:gs pos="0">
                  <a:srgbClr val="208C03"/>
                </a:gs>
                <a:gs pos="50000">
                  <a:srgbClr val="20F703"/>
                </a:gs>
                <a:gs pos="100000">
                  <a:srgbClr val="208C03"/>
                </a:gs>
              </a:gsLst>
              <a:lin ang="10800000" scaled="1"/>
              <a:tileRect/>
            </a:gradFill>
          </c:spPr>
          <c:cat>
            <c:numRef>
              <c:f>Sheet1!$A$2:$A$27</c:f>
              <c:numCache>
                <c:formatCode>General</c:formatCod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numCache>
            </c:numRef>
          </c:cat>
          <c:val>
            <c:numRef>
              <c:f>Sheet1!$B$2:$B$27</c:f>
              <c:numCache>
                <c:formatCode>General</c:formatCode>
                <c:ptCount val="26"/>
                <c:pt idx="0">
                  <c:v>4</c:v>
                </c:pt>
                <c:pt idx="1">
                  <c:v>4</c:v>
                </c:pt>
                <c:pt idx="2">
                  <c:v>26</c:v>
                </c:pt>
                <c:pt idx="3">
                  <c:v>49</c:v>
                </c:pt>
                <c:pt idx="4">
                  <c:v>146</c:v>
                </c:pt>
                <c:pt idx="5">
                  <c:v>284</c:v>
                </c:pt>
                <c:pt idx="6">
                  <c:v>483</c:v>
                </c:pt>
                <c:pt idx="7">
                  <c:v>610</c:v>
                </c:pt>
                <c:pt idx="8">
                  <c:v>708</c:v>
                </c:pt>
                <c:pt idx="9">
                  <c:v>759</c:v>
                </c:pt>
                <c:pt idx="10">
                  <c:v>737</c:v>
                </c:pt>
                <c:pt idx="11">
                  <c:v>702</c:v>
                </c:pt>
                <c:pt idx="12">
                  <c:v>754</c:v>
                </c:pt>
                <c:pt idx="13">
                  <c:v>779</c:v>
                </c:pt>
                <c:pt idx="14">
                  <c:v>815</c:v>
                </c:pt>
                <c:pt idx="15">
                  <c:v>815</c:v>
                </c:pt>
                <c:pt idx="16">
                  <c:v>873</c:v>
                </c:pt>
                <c:pt idx="17">
                  <c:v>860</c:v>
                </c:pt>
                <c:pt idx="18">
                  <c:v>784</c:v>
                </c:pt>
                <c:pt idx="19">
                  <c:v>814</c:v>
                </c:pt>
                <c:pt idx="20">
                  <c:v>919</c:v>
                </c:pt>
                <c:pt idx="21">
                  <c:v>917</c:v>
                </c:pt>
                <c:pt idx="22">
                  <c:v>900</c:v>
                </c:pt>
                <c:pt idx="23">
                  <c:v>878</c:v>
                </c:pt>
                <c:pt idx="24">
                  <c:v>933</c:v>
                </c:pt>
                <c:pt idx="25">
                  <c:v>920</c:v>
                </c:pt>
              </c:numCache>
            </c:numRef>
          </c:val>
        </c:ser>
        <c:ser>
          <c:idx val="1"/>
          <c:order val="1"/>
          <c:tx>
            <c:strRef>
              <c:f>Sheet1!$C$1</c:f>
              <c:strCache>
                <c:ptCount val="1"/>
                <c:pt idx="0">
                  <c:v>Bilateral/Double Lung</c:v>
                </c:pt>
              </c:strCache>
            </c:strRef>
          </c:tx>
          <c:spPr>
            <a:gradFill flip="none" rotWithShape="1">
              <a:gsLst>
                <a:gs pos="0">
                  <a:srgbClr val="7030A0"/>
                </a:gs>
                <a:gs pos="50000">
                  <a:srgbClr val="CC66FF"/>
                </a:gs>
                <a:gs pos="100000">
                  <a:srgbClr val="7030A0"/>
                </a:gs>
              </a:gsLst>
              <a:lin ang="10800000" scaled="1"/>
              <a:tileRect/>
            </a:gradFill>
          </c:spPr>
          <c:cat>
            <c:numRef>
              <c:f>Sheet1!$A$2:$A$27</c:f>
              <c:numCache>
                <c:formatCode>General</c:formatCod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numCache>
            </c:numRef>
          </c:cat>
          <c:val>
            <c:numRef>
              <c:f>Sheet1!$C$2:$C$27</c:f>
              <c:numCache>
                <c:formatCode>General</c:formatCode>
                <c:ptCount val="26"/>
                <c:pt idx="0">
                  <c:v>1</c:v>
                </c:pt>
                <c:pt idx="1">
                  <c:v>3</c:v>
                </c:pt>
                <c:pt idx="2">
                  <c:v>12</c:v>
                </c:pt>
                <c:pt idx="3">
                  <c:v>40</c:v>
                </c:pt>
                <c:pt idx="4">
                  <c:v>58</c:v>
                </c:pt>
                <c:pt idx="5">
                  <c:v>166</c:v>
                </c:pt>
                <c:pt idx="6">
                  <c:v>275</c:v>
                </c:pt>
                <c:pt idx="7">
                  <c:v>360</c:v>
                </c:pt>
                <c:pt idx="8">
                  <c:v>452</c:v>
                </c:pt>
                <c:pt idx="9">
                  <c:v>530</c:v>
                </c:pt>
                <c:pt idx="10">
                  <c:v>675</c:v>
                </c:pt>
                <c:pt idx="11">
                  <c:v>687</c:v>
                </c:pt>
                <c:pt idx="12">
                  <c:v>756</c:v>
                </c:pt>
                <c:pt idx="13">
                  <c:v>768</c:v>
                </c:pt>
                <c:pt idx="14">
                  <c:v>744</c:v>
                </c:pt>
                <c:pt idx="15">
                  <c:v>885</c:v>
                </c:pt>
                <c:pt idx="16">
                  <c:v>911</c:v>
                </c:pt>
                <c:pt idx="17">
                  <c:v>1114</c:v>
                </c:pt>
                <c:pt idx="18">
                  <c:v>1228</c:v>
                </c:pt>
                <c:pt idx="19">
                  <c:v>1404</c:v>
                </c:pt>
                <c:pt idx="20">
                  <c:v>1650</c:v>
                </c:pt>
                <c:pt idx="21">
                  <c:v>1877</c:v>
                </c:pt>
                <c:pt idx="22">
                  <c:v>2020</c:v>
                </c:pt>
                <c:pt idx="23">
                  <c:v>2103</c:v>
                </c:pt>
                <c:pt idx="24">
                  <c:v>2345</c:v>
                </c:pt>
                <c:pt idx="25">
                  <c:v>2599</c:v>
                </c:pt>
              </c:numCache>
            </c:numRef>
          </c:val>
        </c:ser>
        <c:ser>
          <c:idx val="2"/>
          <c:order val="2"/>
          <c:tx>
            <c:strRef>
              <c:f>Sheet1!$D$1</c:f>
              <c:strCache>
                <c:ptCount val="1"/>
                <c:pt idx="0">
                  <c:v>Total</c:v>
                </c:pt>
              </c:strCache>
            </c:strRef>
          </c:tx>
          <c:spPr>
            <a:noFill/>
          </c:spPr>
          <c:dLbls>
            <c:dLbl>
              <c:idx val="10"/>
              <c:layout>
                <c:manualLayout>
                  <c:x val="2.9498525073745892E-3"/>
                  <c:y val="0.11084380899755951"/>
                </c:manualLayout>
              </c:layout>
              <c:dLblPos val="ctr"/>
              <c:showVal val="1"/>
            </c:dLbl>
            <c:dLbl>
              <c:idx val="13"/>
              <c:layout>
                <c:manualLayout>
                  <c:x val="-1.4749262536873156E-3"/>
                  <c:y val="0.1232955748952452"/>
                </c:manualLayout>
              </c:layout>
              <c:dLblPos val="ctr"/>
              <c:showVal val="1"/>
            </c:dLbl>
            <c:numFmt formatCode="General" sourceLinked="0"/>
            <c:txPr>
              <a:bodyPr/>
              <a:lstStyle/>
              <a:p>
                <a:pPr>
                  <a:defRPr sz="1000" b="1">
                    <a:solidFill>
                      <a:srgbClr val="FFFF00"/>
                    </a:solidFill>
                  </a:defRPr>
                </a:pPr>
                <a:endParaRPr lang="en-US"/>
              </a:p>
            </c:txPr>
            <c:dLblPos val="inBase"/>
            <c:showVal val="1"/>
          </c:dLbls>
          <c:cat>
            <c:numRef>
              <c:f>Sheet1!$A$2:$A$27</c:f>
              <c:numCache>
                <c:formatCode>General</c:formatCod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numCache>
            </c:numRef>
          </c:cat>
          <c:val>
            <c:numRef>
              <c:f>Sheet1!$D$2:$D$27</c:f>
              <c:numCache>
                <c:formatCode>General</c:formatCode>
                <c:ptCount val="26"/>
                <c:pt idx="0">
                  <c:v>5</c:v>
                </c:pt>
                <c:pt idx="1">
                  <c:v>7</c:v>
                </c:pt>
                <c:pt idx="2">
                  <c:v>38</c:v>
                </c:pt>
                <c:pt idx="3">
                  <c:v>89</c:v>
                </c:pt>
                <c:pt idx="4">
                  <c:v>204</c:v>
                </c:pt>
                <c:pt idx="5">
                  <c:v>450</c:v>
                </c:pt>
                <c:pt idx="6">
                  <c:v>758</c:v>
                </c:pt>
                <c:pt idx="7">
                  <c:v>970</c:v>
                </c:pt>
                <c:pt idx="8">
                  <c:v>1160</c:v>
                </c:pt>
                <c:pt idx="9">
                  <c:v>1289</c:v>
                </c:pt>
                <c:pt idx="10">
                  <c:v>1412</c:v>
                </c:pt>
                <c:pt idx="11">
                  <c:v>1389</c:v>
                </c:pt>
                <c:pt idx="12">
                  <c:v>1510</c:v>
                </c:pt>
                <c:pt idx="13">
                  <c:v>1547</c:v>
                </c:pt>
                <c:pt idx="14">
                  <c:v>1559</c:v>
                </c:pt>
                <c:pt idx="15">
                  <c:v>1700</c:v>
                </c:pt>
                <c:pt idx="16">
                  <c:v>1784</c:v>
                </c:pt>
                <c:pt idx="17">
                  <c:v>1974</c:v>
                </c:pt>
                <c:pt idx="18">
                  <c:v>2012</c:v>
                </c:pt>
                <c:pt idx="19">
                  <c:v>2218</c:v>
                </c:pt>
                <c:pt idx="20">
                  <c:v>2569</c:v>
                </c:pt>
                <c:pt idx="21">
                  <c:v>2794</c:v>
                </c:pt>
                <c:pt idx="22">
                  <c:v>2920</c:v>
                </c:pt>
                <c:pt idx="23">
                  <c:v>2981</c:v>
                </c:pt>
                <c:pt idx="24">
                  <c:v>3278</c:v>
                </c:pt>
                <c:pt idx="25">
                  <c:v>3519</c:v>
                </c:pt>
              </c:numCache>
            </c:numRef>
          </c:val>
        </c:ser>
        <c:gapWidth val="35"/>
        <c:overlap val="100"/>
        <c:axId val="199888896"/>
        <c:axId val="199891200"/>
      </c:barChart>
      <c:catAx>
        <c:axId val="199888896"/>
        <c:scaling>
          <c:orientation val="minMax"/>
        </c:scaling>
        <c:axPos val="b"/>
        <c:numFmt formatCode="General" sourceLinked="1"/>
        <c:tickLblPos val="nextTo"/>
        <c:txPr>
          <a:bodyPr rot="-2700000"/>
          <a:lstStyle/>
          <a:p>
            <a:pPr>
              <a:defRPr sz="1500" b="1"/>
            </a:pPr>
            <a:endParaRPr lang="en-US"/>
          </a:p>
        </c:txPr>
        <c:crossAx val="199891200"/>
        <c:crosses val="autoZero"/>
        <c:auto val="1"/>
        <c:lblAlgn val="ctr"/>
        <c:lblOffset val="100"/>
        <c:tickLblSkip val="1"/>
      </c:catAx>
      <c:valAx>
        <c:axId val="199891200"/>
        <c:scaling>
          <c:orientation val="minMax"/>
          <c:max val="4000"/>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General" sourceLinked="0"/>
        <c:tickLblPos val="nextTo"/>
        <c:txPr>
          <a:bodyPr/>
          <a:lstStyle/>
          <a:p>
            <a:pPr>
              <a:defRPr sz="1500" b="1"/>
            </a:pPr>
            <a:endParaRPr lang="en-US"/>
          </a:p>
        </c:txPr>
        <c:crossAx val="199888896"/>
        <c:crosses val="autoZero"/>
        <c:crossBetween val="between"/>
        <c:majorUnit val="500"/>
      </c:valAx>
      <c:spPr>
        <a:solidFill>
          <a:schemeClr val="bg2"/>
        </a:solidFill>
        <a:ln>
          <a:solidFill>
            <a:schemeClr val="tx1"/>
          </a:solidFill>
        </a:ln>
      </c:spPr>
    </c:plotArea>
    <c:legend>
      <c:legendPos val="l"/>
      <c:legendEntry>
        <c:idx val="0"/>
        <c:delete val="1"/>
      </c:legendEntry>
      <c:layout>
        <c:manualLayout>
          <c:xMode val="edge"/>
          <c:yMode val="edge"/>
          <c:x val="0.15929203539823719"/>
          <c:y val="0.10552953907077404"/>
          <c:w val="0.25971825424476808"/>
          <c:h val="0.19817792512778018"/>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4888472957273777"/>
        </c:manualLayout>
      </c:layout>
      <c:barChart>
        <c:barDir val="col"/>
        <c:grouping val="clustered"/>
        <c:ser>
          <c:idx val="0"/>
          <c:order val="0"/>
          <c:tx>
            <c:strRef>
              <c:f>Sheet1!$B$1</c:f>
              <c:strCache>
                <c:ptCount val="1"/>
                <c:pt idx="0">
                  <c:v>1985-1998 (N = 10,223)</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Sheet1!$B$2:$B$11</c:f>
              <c:numCache>
                <c:formatCode>General</c:formatCode>
                <c:ptCount val="10"/>
                <c:pt idx="0">
                  <c:v>7.5</c:v>
                </c:pt>
                <c:pt idx="1">
                  <c:v>6.7</c:v>
                </c:pt>
                <c:pt idx="2">
                  <c:v>6.7</c:v>
                </c:pt>
                <c:pt idx="3">
                  <c:v>7.6</c:v>
                </c:pt>
                <c:pt idx="4">
                  <c:v>10.7</c:v>
                </c:pt>
                <c:pt idx="5">
                  <c:v>14.3</c:v>
                </c:pt>
                <c:pt idx="6">
                  <c:v>18.100000000000001</c:v>
                </c:pt>
                <c:pt idx="7">
                  <c:v>17.2</c:v>
                </c:pt>
                <c:pt idx="8">
                  <c:v>9.9</c:v>
                </c:pt>
                <c:pt idx="9">
                  <c:v>1.2</c:v>
                </c:pt>
              </c:numCache>
            </c:numRef>
          </c:val>
        </c:ser>
        <c:ser>
          <c:idx val="1"/>
          <c:order val="1"/>
          <c:tx>
            <c:strRef>
              <c:f>Sheet1!$C$1</c:f>
              <c:strCache>
                <c:ptCount val="1"/>
                <c:pt idx="0">
                  <c:v>1999-6/2011 (N = 29,606)</c:v>
                </c:pt>
              </c:strCache>
            </c:strRef>
          </c:tx>
          <c:spPr>
            <a:gradFill>
              <a:gsLst>
                <a:gs pos="0">
                  <a:srgbClr val="7030A0"/>
                </a:gs>
                <a:gs pos="50000">
                  <a:srgbClr val="9966FF"/>
                </a:gs>
                <a:gs pos="100000">
                  <a:srgbClr val="7030A0"/>
                </a:gs>
              </a:gsLst>
              <a:lin ang="10800000" scaled="1"/>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Sheet1!$C$2:$C$11</c:f>
              <c:numCache>
                <c:formatCode>General</c:formatCode>
                <c:ptCount val="10"/>
                <c:pt idx="0">
                  <c:v>6.7</c:v>
                </c:pt>
                <c:pt idx="1">
                  <c:v>5.3</c:v>
                </c:pt>
                <c:pt idx="2">
                  <c:v>4.8</c:v>
                </c:pt>
                <c:pt idx="3">
                  <c:v>5.4</c:v>
                </c:pt>
                <c:pt idx="4">
                  <c:v>6.4</c:v>
                </c:pt>
                <c:pt idx="5">
                  <c:v>9.4</c:v>
                </c:pt>
                <c:pt idx="6">
                  <c:v>13.8</c:v>
                </c:pt>
                <c:pt idx="7">
                  <c:v>20.7</c:v>
                </c:pt>
                <c:pt idx="8">
                  <c:v>21.2</c:v>
                </c:pt>
                <c:pt idx="9">
                  <c:v>6.4</c:v>
                </c:pt>
              </c:numCache>
            </c:numRef>
          </c:val>
        </c:ser>
        <c:gapWidth val="35"/>
        <c:axId val="228050816"/>
        <c:axId val="228663296"/>
      </c:barChart>
      <c:catAx>
        <c:axId val="228050816"/>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228663296"/>
        <c:crosses val="autoZero"/>
        <c:auto val="1"/>
        <c:lblAlgn val="ctr"/>
        <c:lblOffset val="100"/>
        <c:tickLblSkip val="1"/>
      </c:catAx>
      <c:valAx>
        <c:axId val="228663296"/>
        <c:scaling>
          <c:orientation val="minMax"/>
          <c:max val="25"/>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8050816"/>
        <c:crosses val="autoZero"/>
        <c:crossBetween val="between"/>
        <c:majorUnit val="5"/>
      </c:valAx>
      <c:spPr>
        <a:solidFill>
          <a:schemeClr val="bg2"/>
        </a:solidFill>
        <a:ln>
          <a:solidFill>
            <a:schemeClr val="tx1"/>
          </a:solidFill>
        </a:ln>
      </c:spPr>
    </c:plotArea>
    <c:legend>
      <c:legendPos val="r"/>
      <c:layout>
        <c:manualLayout>
          <c:xMode val="edge"/>
          <c:yMode val="edge"/>
          <c:x val="0.12136564234780479"/>
          <c:y val="6.3211737204724408E-2"/>
          <c:w val="0.28502798875804808"/>
          <c:h val="0.124418881233595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705"/>
        </c:manualLayout>
      </c:layout>
      <c:scatterChart>
        <c:scatterStyle val="smoothMarker"/>
        <c:ser>
          <c:idx val="0"/>
          <c:order val="0"/>
          <c:tx>
            <c:strRef>
              <c:f>Sheet1!$B$1</c:f>
              <c:strCache>
                <c:ptCount val="1"/>
                <c:pt idx="0">
                  <c:v>Tacrolimus + MMF/MPA use at discharge and 1 year (N=961)</c:v>
                </c:pt>
              </c:strCache>
            </c:strRef>
          </c:tx>
          <c:spPr>
            <a:ln w="41275">
              <a:solidFill>
                <a:srgbClr val="00FF00"/>
              </a:solidFill>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100</c:v>
                </c:pt>
                <c:pt idx="5">
                  <c:v>98.221000000000004</c:v>
                </c:pt>
                <c:pt idx="6">
                  <c:v>95.403000000000006</c:v>
                </c:pt>
                <c:pt idx="7">
                  <c:v>93.125999999999948</c:v>
                </c:pt>
                <c:pt idx="8">
                  <c:v>90.905000000000001</c:v>
                </c:pt>
                <c:pt idx="9">
                  <c:v>88.718999999999994</c:v>
                </c:pt>
                <c:pt idx="10">
                  <c:v>85.593999999999994</c:v>
                </c:pt>
                <c:pt idx="11">
                  <c:v>82.85899999999998</c:v>
                </c:pt>
                <c:pt idx="12">
                  <c:v>81.364999999999995</c:v>
                </c:pt>
                <c:pt idx="13">
                  <c:v>78.617999999999995</c:v>
                </c:pt>
                <c:pt idx="14">
                  <c:v>76.516000000000005</c:v>
                </c:pt>
                <c:pt idx="15">
                  <c:v>73.808999999999983</c:v>
                </c:pt>
                <c:pt idx="16">
                  <c:v>71.790000000000006</c:v>
                </c:pt>
                <c:pt idx="17">
                  <c:v>70.441000000000528</c:v>
                </c:pt>
                <c:pt idx="18">
                  <c:v>67.938000000000002</c:v>
                </c:pt>
                <c:pt idx="19">
                  <c:v>65.679999999999978</c:v>
                </c:pt>
                <c:pt idx="20">
                  <c:v>64.098000000000013</c:v>
                </c:pt>
                <c:pt idx="21">
                  <c:v>61.99</c:v>
                </c:pt>
                <c:pt idx="22">
                  <c:v>61.085000000000001</c:v>
                </c:pt>
                <c:pt idx="23">
                  <c:v>59.71</c:v>
                </c:pt>
                <c:pt idx="24">
                  <c:v>58.759</c:v>
                </c:pt>
                <c:pt idx="25">
                  <c:v>56.552</c:v>
                </c:pt>
                <c:pt idx="26">
                  <c:v>55.744</c:v>
                </c:pt>
                <c:pt idx="27">
                  <c:v>51.555</c:v>
                </c:pt>
                <c:pt idx="28">
                  <c:v>49.822000000000003</c:v>
                </c:pt>
              </c:numCache>
            </c:numRef>
          </c:yVal>
        </c:ser>
        <c:ser>
          <c:idx val="1"/>
          <c:order val="1"/>
          <c:tx>
            <c:strRef>
              <c:f>Sheet1!$C$1</c:f>
              <c:strCache>
                <c:ptCount val="1"/>
                <c:pt idx="0">
                  <c:v>Tacrolimus + AZA use at discharge and 1 year (N=397)</c:v>
                </c:pt>
              </c:strCache>
            </c:strRef>
          </c:tx>
          <c:spPr>
            <a:ln w="41275">
              <a:solidFill>
                <a:srgbClr val="FFFF00"/>
              </a:solidFill>
              <a:prstDash val="solid"/>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100</c:v>
                </c:pt>
                <c:pt idx="5">
                  <c:v>99.460000000000022</c:v>
                </c:pt>
                <c:pt idx="6">
                  <c:v>96.745999999999995</c:v>
                </c:pt>
                <c:pt idx="7">
                  <c:v>94.555999999999983</c:v>
                </c:pt>
                <c:pt idx="8">
                  <c:v>91.774000000000001</c:v>
                </c:pt>
                <c:pt idx="9">
                  <c:v>90.828999999999979</c:v>
                </c:pt>
                <c:pt idx="10">
                  <c:v>88.905000000000001</c:v>
                </c:pt>
                <c:pt idx="11">
                  <c:v>87.924000000000007</c:v>
                </c:pt>
                <c:pt idx="12">
                  <c:v>85.533000000000001</c:v>
                </c:pt>
                <c:pt idx="13">
                  <c:v>83.628999999999948</c:v>
                </c:pt>
                <c:pt idx="14">
                  <c:v>82.072999999999979</c:v>
                </c:pt>
                <c:pt idx="15">
                  <c:v>80.114999999999995</c:v>
                </c:pt>
                <c:pt idx="16">
                  <c:v>79.7</c:v>
                </c:pt>
                <c:pt idx="17">
                  <c:v>76.483000000000004</c:v>
                </c:pt>
                <c:pt idx="18">
                  <c:v>75.066000000000003</c:v>
                </c:pt>
                <c:pt idx="19">
                  <c:v>72.175999999999988</c:v>
                </c:pt>
                <c:pt idx="20">
                  <c:v>71.685000000000002</c:v>
                </c:pt>
                <c:pt idx="21">
                  <c:v>69.819000000000003</c:v>
                </c:pt>
                <c:pt idx="22">
                  <c:v>68.507999999999996</c:v>
                </c:pt>
                <c:pt idx="23">
                  <c:v>65.819999999999993</c:v>
                </c:pt>
                <c:pt idx="24">
                  <c:v>65.819999999999993</c:v>
                </c:pt>
                <c:pt idx="25">
                  <c:v>64.866</c:v>
                </c:pt>
                <c:pt idx="26">
                  <c:v>62.957999999999998</c:v>
                </c:pt>
                <c:pt idx="27">
                  <c:v>61.974000000000004</c:v>
                </c:pt>
                <c:pt idx="28">
                  <c:v>56.703000000000003</c:v>
                </c:pt>
              </c:numCache>
            </c:numRef>
          </c:yVal>
        </c:ser>
        <c:ser>
          <c:idx val="2"/>
          <c:order val="2"/>
          <c:tx>
            <c:strRef>
              <c:f>Sheet1!$D$1</c:f>
              <c:strCache>
                <c:ptCount val="1"/>
                <c:pt idx="0">
                  <c:v>Cyclosporine + MM/MPA use at discharge and 1 year (N=108)</c:v>
                </c:pt>
              </c:strCache>
            </c:strRef>
          </c:tx>
          <c:spPr>
            <a:ln w="41275">
              <a:solidFill>
                <a:srgbClr val="00FFFF"/>
              </a:solidFill>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Sheet1!$D$2:$D$30</c:f>
              <c:numCache>
                <c:formatCode>General</c:formatCode>
                <c:ptCount val="29"/>
                <c:pt idx="0">
                  <c:v>100</c:v>
                </c:pt>
                <c:pt idx="1">
                  <c:v>100</c:v>
                </c:pt>
                <c:pt idx="2">
                  <c:v>100</c:v>
                </c:pt>
                <c:pt idx="3">
                  <c:v>100</c:v>
                </c:pt>
                <c:pt idx="4">
                  <c:v>100</c:v>
                </c:pt>
                <c:pt idx="5">
                  <c:v>99.073999999999998</c:v>
                </c:pt>
                <c:pt idx="6">
                  <c:v>98.138999999999982</c:v>
                </c:pt>
                <c:pt idx="7">
                  <c:v>98.138999999999982</c:v>
                </c:pt>
                <c:pt idx="8">
                  <c:v>95.173999999999978</c:v>
                </c:pt>
                <c:pt idx="9">
                  <c:v>93.093999999999994</c:v>
                </c:pt>
                <c:pt idx="10">
                  <c:v>91.001999999999995</c:v>
                </c:pt>
                <c:pt idx="11">
                  <c:v>88.897999999999996</c:v>
                </c:pt>
                <c:pt idx="12">
                  <c:v>84.637999999999991</c:v>
                </c:pt>
                <c:pt idx="13">
                  <c:v>84.637999999999991</c:v>
                </c:pt>
                <c:pt idx="14">
                  <c:v>81.061000000000007</c:v>
                </c:pt>
                <c:pt idx="15">
                  <c:v>78.641999999999996</c:v>
                </c:pt>
                <c:pt idx="16">
                  <c:v>78.641999999999996</c:v>
                </c:pt>
                <c:pt idx="17">
                  <c:v>78.641999999999996</c:v>
                </c:pt>
                <c:pt idx="18">
                  <c:v>76.019000000000005</c:v>
                </c:pt>
                <c:pt idx="19">
                  <c:v>76.019000000000005</c:v>
                </c:pt>
                <c:pt idx="20">
                  <c:v>73.350999999999999</c:v>
                </c:pt>
                <c:pt idx="21">
                  <c:v>71.992999999999995</c:v>
                </c:pt>
                <c:pt idx="22">
                  <c:v>69.275999999999982</c:v>
                </c:pt>
                <c:pt idx="23">
                  <c:v>67.891000000000005</c:v>
                </c:pt>
                <c:pt idx="24">
                  <c:v>66.381999999999991</c:v>
                </c:pt>
                <c:pt idx="25">
                  <c:v>66.381999999999991</c:v>
                </c:pt>
                <c:pt idx="26">
                  <c:v>66.381999999999991</c:v>
                </c:pt>
                <c:pt idx="27">
                  <c:v>66.381999999999991</c:v>
                </c:pt>
                <c:pt idx="28">
                  <c:v>64.537999999999997</c:v>
                </c:pt>
              </c:numCache>
            </c:numRef>
          </c:yVal>
        </c:ser>
        <c:ser>
          <c:idx val="3"/>
          <c:order val="3"/>
          <c:tx>
            <c:strRef>
              <c:f>Sheet1!$E$1</c:f>
              <c:strCache>
                <c:ptCount val="1"/>
                <c:pt idx="0">
                  <c:v>Cyclosporine + AZA use at discharge and 1 year (N=80)</c:v>
                </c:pt>
              </c:strCache>
            </c:strRef>
          </c:tx>
          <c:spPr>
            <a:ln w="41275">
              <a:solidFill>
                <a:srgbClr val="FF00FF"/>
              </a:solidFill>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Sheet1!$E$2:$E$30</c:f>
              <c:numCache>
                <c:formatCode>General</c:formatCode>
                <c:ptCount val="29"/>
                <c:pt idx="0">
                  <c:v>100</c:v>
                </c:pt>
                <c:pt idx="1">
                  <c:v>100</c:v>
                </c:pt>
                <c:pt idx="2">
                  <c:v>100</c:v>
                </c:pt>
                <c:pt idx="3">
                  <c:v>100</c:v>
                </c:pt>
                <c:pt idx="4">
                  <c:v>100</c:v>
                </c:pt>
                <c:pt idx="5">
                  <c:v>100</c:v>
                </c:pt>
                <c:pt idx="6">
                  <c:v>98.75</c:v>
                </c:pt>
                <c:pt idx="7">
                  <c:v>97.483999999999995</c:v>
                </c:pt>
                <c:pt idx="8">
                  <c:v>97.483999999999995</c:v>
                </c:pt>
                <c:pt idx="9">
                  <c:v>96.13</c:v>
                </c:pt>
                <c:pt idx="10">
                  <c:v>94.775999999999982</c:v>
                </c:pt>
                <c:pt idx="11">
                  <c:v>94.775999999999982</c:v>
                </c:pt>
                <c:pt idx="12">
                  <c:v>92.048000000000002</c:v>
                </c:pt>
                <c:pt idx="13">
                  <c:v>89.078999999999979</c:v>
                </c:pt>
                <c:pt idx="14">
                  <c:v>83.14</c:v>
                </c:pt>
                <c:pt idx="15">
                  <c:v>78.685999999999979</c:v>
                </c:pt>
                <c:pt idx="16">
                  <c:v>77.172999999999988</c:v>
                </c:pt>
                <c:pt idx="17">
                  <c:v>73.85299999999998</c:v>
                </c:pt>
                <c:pt idx="18">
                  <c:v>70.418000000000006</c:v>
                </c:pt>
                <c:pt idx="19">
                  <c:v>68.656999999999982</c:v>
                </c:pt>
                <c:pt idx="20">
                  <c:v>65.135999999999981</c:v>
                </c:pt>
                <c:pt idx="21">
                  <c:v>61.518000000000001</c:v>
                </c:pt>
                <c:pt idx="22">
                  <c:v>61.518000000000001</c:v>
                </c:pt>
                <c:pt idx="23">
                  <c:v>61.518000000000001</c:v>
                </c:pt>
                <c:pt idx="24">
                  <c:v>61.518000000000001</c:v>
                </c:pt>
                <c:pt idx="25">
                  <c:v>59.533000000000001</c:v>
                </c:pt>
                <c:pt idx="26">
                  <c:v>57.407000000000004</c:v>
                </c:pt>
                <c:pt idx="27">
                  <c:v>55.281000000000006</c:v>
                </c:pt>
                <c:pt idx="28">
                  <c:v>50.739000000000011</c:v>
                </c:pt>
              </c:numCache>
            </c:numRef>
          </c:yVal>
        </c:ser>
        <c:axId val="336933632"/>
        <c:axId val="336935552"/>
      </c:scatterChart>
      <c:valAx>
        <c:axId val="336933632"/>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36935552"/>
        <c:crosses val="autoZero"/>
        <c:crossBetween val="midCat"/>
        <c:majorUnit val="1"/>
      </c:valAx>
      <c:valAx>
        <c:axId val="3369355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36933632"/>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3413363200289665"/>
          <c:w val="0.70667409936590064"/>
          <c:h val="0.2588770476966241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0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3.3590508847684365E-2"/>
          <c:w val="0.87737962511323264"/>
          <c:h val="0.77074260114040682"/>
        </c:manualLayout>
      </c:layout>
      <c:scatterChart>
        <c:scatterStyle val="smoothMarker"/>
        <c:ser>
          <c:idx val="0"/>
          <c:order val="0"/>
          <c:tx>
            <c:strRef>
              <c:f>Sheet1!$B$1</c:f>
              <c:strCache>
                <c:ptCount val="1"/>
                <c:pt idx="0">
                  <c:v>Tacrolimus + MMF/MPA use at discharge and 1 year (N=468)</c:v>
                </c:pt>
              </c:strCache>
            </c:strRef>
          </c:tx>
          <c:spPr>
            <a:ln w="41275">
              <a:solidFill>
                <a:srgbClr val="00FF00"/>
              </a:solidFill>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100</c:v>
                </c:pt>
                <c:pt idx="5">
                  <c:v>96.644000000000005</c:v>
                </c:pt>
                <c:pt idx="6">
                  <c:v>95.274999999999991</c:v>
                </c:pt>
                <c:pt idx="7">
                  <c:v>94.126999999999981</c:v>
                </c:pt>
                <c:pt idx="8">
                  <c:v>92.697999999999993</c:v>
                </c:pt>
                <c:pt idx="9">
                  <c:v>90.271999999999991</c:v>
                </c:pt>
                <c:pt idx="10">
                  <c:v>89.141999999999996</c:v>
                </c:pt>
                <c:pt idx="11">
                  <c:v>85.443000000000026</c:v>
                </c:pt>
                <c:pt idx="12">
                  <c:v>82.507000000000005</c:v>
                </c:pt>
                <c:pt idx="13">
                  <c:v>79.533000000000001</c:v>
                </c:pt>
                <c:pt idx="14">
                  <c:v>75.449000000000026</c:v>
                </c:pt>
                <c:pt idx="15">
                  <c:v>74.754000000000005</c:v>
                </c:pt>
                <c:pt idx="16">
                  <c:v>73.635999999999981</c:v>
                </c:pt>
                <c:pt idx="17">
                  <c:v>71.910000000000025</c:v>
                </c:pt>
                <c:pt idx="18">
                  <c:v>70.072000000000003</c:v>
                </c:pt>
                <c:pt idx="19">
                  <c:v>69.598000000000013</c:v>
                </c:pt>
                <c:pt idx="20">
                  <c:v>66.528999999999982</c:v>
                </c:pt>
                <c:pt idx="21">
                  <c:v>64.046999999999997</c:v>
                </c:pt>
                <c:pt idx="22">
                  <c:v>62.003</c:v>
                </c:pt>
                <c:pt idx="23">
                  <c:v>59.950999999999993</c:v>
                </c:pt>
                <c:pt idx="24">
                  <c:v>56.807000000000002</c:v>
                </c:pt>
                <c:pt idx="25">
                  <c:v>54.829000000000001</c:v>
                </c:pt>
                <c:pt idx="26">
                  <c:v>54.829000000000001</c:v>
                </c:pt>
                <c:pt idx="27">
                  <c:v>54.829000000000001</c:v>
                </c:pt>
                <c:pt idx="28">
                  <c:v>54.829000000000001</c:v>
                </c:pt>
              </c:numCache>
            </c:numRef>
          </c:yVal>
        </c:ser>
        <c:ser>
          <c:idx val="1"/>
          <c:order val="1"/>
          <c:tx>
            <c:strRef>
              <c:f>Sheet1!$C$1</c:f>
              <c:strCache>
                <c:ptCount val="1"/>
                <c:pt idx="0">
                  <c:v>Tacrolimus + AZA use at discharge and 1 year (N=180)</c:v>
                </c:pt>
              </c:strCache>
            </c:strRef>
          </c:tx>
          <c:spPr>
            <a:ln w="41275">
              <a:solidFill>
                <a:srgbClr val="FFFF00"/>
              </a:solidFill>
              <a:prstDash val="solid"/>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100</c:v>
                </c:pt>
                <c:pt idx="5">
                  <c:v>98.83</c:v>
                </c:pt>
                <c:pt idx="6">
                  <c:v>94.676999999999978</c:v>
                </c:pt>
                <c:pt idx="7">
                  <c:v>92.275999999999982</c:v>
                </c:pt>
                <c:pt idx="8">
                  <c:v>90.391999999999996</c:v>
                </c:pt>
                <c:pt idx="9">
                  <c:v>88.381999999999991</c:v>
                </c:pt>
                <c:pt idx="10">
                  <c:v>87.001000000000005</c:v>
                </c:pt>
                <c:pt idx="11">
                  <c:v>84.211000000000027</c:v>
                </c:pt>
                <c:pt idx="12">
                  <c:v>82.753</c:v>
                </c:pt>
                <c:pt idx="13">
                  <c:v>81.205000000000013</c:v>
                </c:pt>
                <c:pt idx="14">
                  <c:v>78.823999999999998</c:v>
                </c:pt>
                <c:pt idx="15">
                  <c:v>77.182000000000002</c:v>
                </c:pt>
                <c:pt idx="16">
                  <c:v>76.323999999999998</c:v>
                </c:pt>
                <c:pt idx="17">
                  <c:v>75.381999999999991</c:v>
                </c:pt>
                <c:pt idx="18">
                  <c:v>71.613</c:v>
                </c:pt>
                <c:pt idx="19">
                  <c:v>68.732000000000014</c:v>
                </c:pt>
                <c:pt idx="20">
                  <c:v>68.732000000000014</c:v>
                </c:pt>
                <c:pt idx="21">
                  <c:v>66.459000000000003</c:v>
                </c:pt>
                <c:pt idx="22">
                  <c:v>65.272999999999982</c:v>
                </c:pt>
                <c:pt idx="23">
                  <c:v>64.085999999999999</c:v>
                </c:pt>
                <c:pt idx="24">
                  <c:v>64.085999999999999</c:v>
                </c:pt>
                <c:pt idx="25">
                  <c:v>64.085999999999999</c:v>
                </c:pt>
                <c:pt idx="26">
                  <c:v>64.085999999999999</c:v>
                </c:pt>
                <c:pt idx="27">
                  <c:v>64.085999999999999</c:v>
                </c:pt>
                <c:pt idx="28">
                  <c:v>64.085999999999999</c:v>
                </c:pt>
              </c:numCache>
            </c:numRef>
          </c:yVal>
        </c:ser>
        <c:ser>
          <c:idx val="2"/>
          <c:order val="2"/>
          <c:tx>
            <c:strRef>
              <c:f>Sheet1!$D$1</c:f>
              <c:strCache>
                <c:ptCount val="1"/>
                <c:pt idx="0">
                  <c:v>Cyclosporine + MM/MPA use at discharge and 1 year (N=39)</c:v>
                </c:pt>
              </c:strCache>
            </c:strRef>
          </c:tx>
          <c:spPr>
            <a:ln w="41275">
              <a:solidFill>
                <a:srgbClr val="00FFFF"/>
              </a:solidFill>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Sheet1!$D$2:$D$30</c:f>
              <c:numCache>
                <c:formatCode>General</c:formatCode>
                <c:ptCount val="29"/>
                <c:pt idx="0">
                  <c:v>100</c:v>
                </c:pt>
                <c:pt idx="1">
                  <c:v>100</c:v>
                </c:pt>
                <c:pt idx="2">
                  <c:v>100</c:v>
                </c:pt>
                <c:pt idx="3">
                  <c:v>100</c:v>
                </c:pt>
                <c:pt idx="4">
                  <c:v>100</c:v>
                </c:pt>
                <c:pt idx="5">
                  <c:v>100</c:v>
                </c:pt>
                <c:pt idx="6">
                  <c:v>97.367999999999995</c:v>
                </c:pt>
                <c:pt idx="7">
                  <c:v>97.367999999999995</c:v>
                </c:pt>
                <c:pt idx="8">
                  <c:v>94.664000000000001</c:v>
                </c:pt>
                <c:pt idx="9">
                  <c:v>94.664000000000001</c:v>
                </c:pt>
                <c:pt idx="10">
                  <c:v>94.664000000000001</c:v>
                </c:pt>
                <c:pt idx="11">
                  <c:v>91.795000000000002</c:v>
                </c:pt>
                <c:pt idx="12">
                  <c:v>83.09</c:v>
                </c:pt>
                <c:pt idx="13">
                  <c:v>83.09</c:v>
                </c:pt>
                <c:pt idx="14">
                  <c:v>76.165999999999983</c:v>
                </c:pt>
                <c:pt idx="15">
                  <c:v>72.703999999999994</c:v>
                </c:pt>
                <c:pt idx="16">
                  <c:v>65.78</c:v>
                </c:pt>
                <c:pt idx="17">
                  <c:v>62.317999999999998</c:v>
                </c:pt>
                <c:pt idx="18">
                  <c:v>62.317999999999998</c:v>
                </c:pt>
                <c:pt idx="19">
                  <c:v>62.317999999999998</c:v>
                </c:pt>
                <c:pt idx="20">
                  <c:v>62.317999999999998</c:v>
                </c:pt>
                <c:pt idx="21">
                  <c:v>62.317999999999998</c:v>
                </c:pt>
                <c:pt idx="22">
                  <c:v>58.163000000000011</c:v>
                </c:pt>
                <c:pt idx="23">
                  <c:v>58.163000000000011</c:v>
                </c:pt>
                <c:pt idx="24">
                  <c:v>58.163000000000011</c:v>
                </c:pt>
                <c:pt idx="25">
                  <c:v>58.163000000000011</c:v>
                </c:pt>
                <c:pt idx="26">
                  <c:v>58.163000000000011</c:v>
                </c:pt>
                <c:pt idx="27">
                  <c:v>58.163000000000011</c:v>
                </c:pt>
                <c:pt idx="28">
                  <c:v>58.163000000000011</c:v>
                </c:pt>
              </c:numCache>
            </c:numRef>
          </c:yVal>
        </c:ser>
        <c:ser>
          <c:idx val="3"/>
          <c:order val="3"/>
          <c:tx>
            <c:strRef>
              <c:f>Sheet1!$E$1</c:f>
              <c:strCache>
                <c:ptCount val="1"/>
                <c:pt idx="0">
                  <c:v>Cyclosporine + AZA use at discharge and 1 year (N=78)</c:v>
                </c:pt>
              </c:strCache>
            </c:strRef>
          </c:tx>
          <c:spPr>
            <a:ln w="41275">
              <a:solidFill>
                <a:srgbClr val="FF00FF"/>
              </a:solidFill>
            </a:ln>
          </c:spPr>
          <c:marker>
            <c:symbol val="none"/>
          </c:marker>
          <c:xVal>
            <c:numRef>
              <c:f>Sheet1!$A$2:$A$30</c:f>
              <c:numCache>
                <c:formatCode>General</c:formatCode>
                <c:ptCount val="29"/>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Sheet1!$E$2:$E$30</c:f>
              <c:numCache>
                <c:formatCode>General</c:formatCode>
                <c:ptCount val="29"/>
                <c:pt idx="0">
                  <c:v>100</c:v>
                </c:pt>
                <c:pt idx="1">
                  <c:v>100</c:v>
                </c:pt>
                <c:pt idx="2">
                  <c:v>100</c:v>
                </c:pt>
                <c:pt idx="3">
                  <c:v>100</c:v>
                </c:pt>
                <c:pt idx="4">
                  <c:v>100</c:v>
                </c:pt>
                <c:pt idx="5">
                  <c:v>100</c:v>
                </c:pt>
                <c:pt idx="6">
                  <c:v>98.700999999999993</c:v>
                </c:pt>
                <c:pt idx="7">
                  <c:v>98.700999999999993</c:v>
                </c:pt>
                <c:pt idx="8">
                  <c:v>97.403000000000006</c:v>
                </c:pt>
                <c:pt idx="9">
                  <c:v>93.453999999999994</c:v>
                </c:pt>
                <c:pt idx="10">
                  <c:v>90.820999999999998</c:v>
                </c:pt>
                <c:pt idx="11">
                  <c:v>86.872999999999948</c:v>
                </c:pt>
                <c:pt idx="12">
                  <c:v>86.872999999999948</c:v>
                </c:pt>
                <c:pt idx="13">
                  <c:v>84.024000000000001</c:v>
                </c:pt>
                <c:pt idx="14">
                  <c:v>84.024000000000001</c:v>
                </c:pt>
                <c:pt idx="15">
                  <c:v>84.024000000000001</c:v>
                </c:pt>
                <c:pt idx="16">
                  <c:v>78.127999999999986</c:v>
                </c:pt>
                <c:pt idx="17">
                  <c:v>76.653999999999982</c:v>
                </c:pt>
                <c:pt idx="18">
                  <c:v>76.653999999999982</c:v>
                </c:pt>
                <c:pt idx="19">
                  <c:v>73.617000000000004</c:v>
                </c:pt>
                <c:pt idx="20">
                  <c:v>73.617000000000004</c:v>
                </c:pt>
                <c:pt idx="21">
                  <c:v>73.617000000000004</c:v>
                </c:pt>
                <c:pt idx="22">
                  <c:v>71.980999999999995</c:v>
                </c:pt>
                <c:pt idx="23">
                  <c:v>71.980999999999995</c:v>
                </c:pt>
                <c:pt idx="24">
                  <c:v>71.980999999999995</c:v>
                </c:pt>
                <c:pt idx="25">
                  <c:v>68.192999999999998</c:v>
                </c:pt>
                <c:pt idx="26">
                  <c:v>68.192999999999998</c:v>
                </c:pt>
                <c:pt idx="27">
                  <c:v>66.298000000000002</c:v>
                </c:pt>
                <c:pt idx="28">
                  <c:v>66.298000000000002</c:v>
                </c:pt>
              </c:numCache>
            </c:numRef>
          </c:yVal>
        </c:ser>
        <c:axId val="336860672"/>
        <c:axId val="336862592"/>
      </c:scatterChart>
      <c:valAx>
        <c:axId val="336860672"/>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36862592"/>
        <c:crosses val="autoZero"/>
        <c:crossBetween val="midCat"/>
        <c:majorUnit val="1"/>
      </c:valAx>
      <c:valAx>
        <c:axId val="3368625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36860672"/>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6861639062359026"/>
          <c:w val="0.70667409936590064"/>
          <c:h val="0.224394289075935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2.8954382462755602E-2"/>
          <c:w val="0.84429396325460004"/>
          <c:h val="0.58968929059923869"/>
        </c:manualLayout>
      </c:layout>
      <c:barChart>
        <c:barDir val="col"/>
        <c:grouping val="stacked"/>
        <c:ser>
          <c:idx val="0"/>
          <c:order val="0"/>
          <c:tx>
            <c:strRef>
              <c:f>Sheet1!$B$1</c:f>
              <c:strCache>
                <c:ptCount val="1"/>
                <c:pt idx="0">
                  <c:v>Rejection, Treatment</c:v>
                </c:pt>
              </c:strCache>
            </c:strRef>
          </c:tx>
          <c:spPr>
            <a:solidFill>
              <a:srgbClr val="00FF00"/>
            </a:solidFill>
            <a:ln>
              <a:solidFill>
                <a:schemeClr val="tx1"/>
              </a:solidFill>
            </a:ln>
          </c:spPr>
          <c:cat>
            <c:strRef>
              <c:f>Sheet1!$A$2:$A$11</c:f>
              <c:strCache>
                <c:ptCount val="10"/>
                <c:pt idx="0">
                  <c:v>Overall</c:v>
                </c:pt>
                <c:pt idx="2">
                  <c:v>18-34</c:v>
                </c:pt>
                <c:pt idx="3">
                  <c:v>35-49</c:v>
                </c:pt>
                <c:pt idx="4">
                  <c:v>50-59</c:v>
                </c:pt>
                <c:pt idx="5">
                  <c:v>60-65</c:v>
                </c:pt>
                <c:pt idx="6">
                  <c:v>66+</c:v>
                </c:pt>
                <c:pt idx="8">
                  <c:v>F</c:v>
                </c:pt>
                <c:pt idx="9">
                  <c:v>M</c:v>
                </c:pt>
              </c:strCache>
            </c:strRef>
          </c:cat>
          <c:val>
            <c:numRef>
              <c:f>Sheet1!$B$2:$B$11</c:f>
              <c:numCache>
                <c:formatCode>General</c:formatCode>
                <c:ptCount val="10"/>
                <c:pt idx="0">
                  <c:v>30.29</c:v>
                </c:pt>
                <c:pt idx="2">
                  <c:v>34.770000000000003</c:v>
                </c:pt>
                <c:pt idx="3">
                  <c:v>28.79</c:v>
                </c:pt>
                <c:pt idx="4">
                  <c:v>30.57</c:v>
                </c:pt>
                <c:pt idx="5">
                  <c:v>29.18</c:v>
                </c:pt>
                <c:pt idx="6">
                  <c:v>29.110000000000031</c:v>
                </c:pt>
                <c:pt idx="8">
                  <c:v>30.150000000000031</c:v>
                </c:pt>
                <c:pt idx="9">
                  <c:v>30.4</c:v>
                </c:pt>
              </c:numCache>
            </c:numRef>
          </c:val>
        </c:ser>
        <c:ser>
          <c:idx val="1"/>
          <c:order val="1"/>
          <c:tx>
            <c:strRef>
              <c:f>Sheet1!$C$1</c:f>
              <c:strCache>
                <c:ptCount val="1"/>
                <c:pt idx="0">
                  <c:v>Rejection, No Treatment</c:v>
                </c:pt>
              </c:strCache>
            </c:strRef>
          </c:tx>
          <c:spPr>
            <a:blipFill>
              <a:blip xmlns:r="http://schemas.openxmlformats.org/officeDocument/2006/relationships" r:embed="rId1"/>
              <a:stretch>
                <a:fillRect t="-2000" r="-3000" b="-4000"/>
              </a:stretch>
            </a:blipFill>
            <a:ln>
              <a:solidFill>
                <a:schemeClr val="tx1"/>
              </a:solidFill>
            </a:ln>
          </c:spPr>
          <c:cat>
            <c:strRef>
              <c:f>Sheet1!$A$2:$A$11</c:f>
              <c:strCache>
                <c:ptCount val="10"/>
                <c:pt idx="0">
                  <c:v>Overall</c:v>
                </c:pt>
                <c:pt idx="2">
                  <c:v>18-34</c:v>
                </c:pt>
                <c:pt idx="3">
                  <c:v>35-49</c:v>
                </c:pt>
                <c:pt idx="4">
                  <c:v>50-59</c:v>
                </c:pt>
                <c:pt idx="5">
                  <c:v>60-65</c:v>
                </c:pt>
                <c:pt idx="6">
                  <c:v>66+</c:v>
                </c:pt>
                <c:pt idx="8">
                  <c:v>F</c:v>
                </c:pt>
                <c:pt idx="9">
                  <c:v>M</c:v>
                </c:pt>
              </c:strCache>
            </c:strRef>
          </c:cat>
          <c:val>
            <c:numRef>
              <c:f>Sheet1!$C$2:$C$11</c:f>
              <c:numCache>
                <c:formatCode>General</c:formatCode>
                <c:ptCount val="10"/>
                <c:pt idx="0">
                  <c:v>3.57</c:v>
                </c:pt>
                <c:pt idx="2">
                  <c:v>3.3499999999999988</c:v>
                </c:pt>
                <c:pt idx="3">
                  <c:v>3.56</c:v>
                </c:pt>
                <c:pt idx="4">
                  <c:v>3.42</c:v>
                </c:pt>
                <c:pt idx="5">
                  <c:v>3.72</c:v>
                </c:pt>
                <c:pt idx="6">
                  <c:v>3.9</c:v>
                </c:pt>
                <c:pt idx="8">
                  <c:v>3.55</c:v>
                </c:pt>
                <c:pt idx="9">
                  <c:v>3.58</c:v>
                </c:pt>
              </c:numCache>
            </c:numRef>
          </c:val>
        </c:ser>
        <c:gapWidth val="50"/>
        <c:overlap val="100"/>
        <c:axId val="337097472"/>
        <c:axId val="337099008"/>
      </c:barChart>
      <c:catAx>
        <c:axId val="337097472"/>
        <c:scaling>
          <c:orientation val="minMax"/>
        </c:scaling>
        <c:delete val="1"/>
        <c:axPos val="b"/>
        <c:numFmt formatCode="General" sourceLinked="1"/>
        <c:tickLblPos val="none"/>
        <c:crossAx val="337099008"/>
        <c:crosses val="autoZero"/>
        <c:auto val="1"/>
        <c:lblAlgn val="ctr"/>
        <c:lblOffset val="100"/>
        <c:tickLblSkip val="1"/>
      </c:catAx>
      <c:valAx>
        <c:axId val="337099008"/>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337097472"/>
        <c:crosses val="autoZero"/>
        <c:crossBetween val="between"/>
        <c:majorUnit val="10"/>
      </c:valAx>
      <c:spPr>
        <a:solidFill>
          <a:schemeClr val="bg2"/>
        </a:solidFill>
        <a:ln>
          <a:solidFill>
            <a:schemeClr val="tx1"/>
          </a:solidFill>
        </a:ln>
      </c:spPr>
    </c:plotArea>
    <c:legend>
      <c:legendPos val="b"/>
      <c:layout>
        <c:manualLayout>
          <c:xMode val="edge"/>
          <c:yMode val="edge"/>
          <c:x val="0.38244493894785347"/>
          <c:y val="4.3116705482237283E-2"/>
          <c:w val="0.48856955380577438"/>
          <c:h val="6.1012719563900704E-2"/>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2"/>
  <c:userShapes r:id="rId3"/>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5.0081106664945557E-2"/>
          <c:w val="0.84429396325460004"/>
          <c:h val="0.50268887542903362"/>
        </c:manualLayout>
      </c:layout>
      <c:barChart>
        <c:barDir val="col"/>
        <c:grouping val="stacked"/>
        <c:ser>
          <c:idx val="0"/>
          <c:order val="0"/>
          <c:tx>
            <c:strRef>
              <c:f>Sheet1!$B$1</c:f>
              <c:strCache>
                <c:ptCount val="1"/>
                <c:pt idx="0">
                  <c:v>No induction, Treatment</c:v>
                </c:pt>
              </c:strCache>
            </c:strRef>
          </c:tx>
          <c:spPr>
            <a:solidFill>
              <a:srgbClr val="00FF00"/>
            </a:solidFill>
            <a:ln>
              <a:solidFill>
                <a:schemeClr val="tx1"/>
              </a:solidFill>
            </a:ln>
          </c:spPr>
          <c:cat>
            <c:strRef>
              <c:f>Sheet1!$A$2:$A$5</c:f>
              <c:strCache>
                <c:ptCount val="4"/>
                <c:pt idx="0">
                  <c:v>Overall</c:v>
                </c:pt>
                <c:pt idx="1">
                  <c:v>Overall</c:v>
                </c:pt>
                <c:pt idx="2">
                  <c:v>Overall</c:v>
                </c:pt>
                <c:pt idx="3">
                  <c:v>Overall</c:v>
                </c:pt>
              </c:strCache>
            </c:strRef>
          </c:cat>
          <c:val>
            <c:numRef>
              <c:f>Sheet1!$B$2:$B$5</c:f>
              <c:numCache>
                <c:formatCode>General</c:formatCode>
                <c:ptCount val="4"/>
                <c:pt idx="0">
                  <c:v>32</c:v>
                </c:pt>
              </c:numCache>
            </c:numRef>
          </c:val>
        </c:ser>
        <c:ser>
          <c:idx val="1"/>
          <c:order val="1"/>
          <c:tx>
            <c:strRef>
              <c:f>Sheet1!$C$1</c:f>
              <c:strCache>
                <c:ptCount val="1"/>
                <c:pt idx="0">
                  <c:v>No induction, No Treatment</c:v>
                </c:pt>
              </c:strCache>
            </c:strRef>
          </c:tx>
          <c:spPr>
            <a:blipFill>
              <a:blip xmlns:r="http://schemas.openxmlformats.org/officeDocument/2006/relationships" r:embed="rId1"/>
              <a:stretch>
                <a:fillRect t="-2000" r="-3000" b="-4000"/>
              </a:stretch>
            </a:blipFill>
            <a:ln>
              <a:solidFill>
                <a:schemeClr val="tx1"/>
              </a:solidFill>
            </a:ln>
          </c:spPr>
          <c:cat>
            <c:strRef>
              <c:f>Sheet1!$A$2:$A$5</c:f>
              <c:strCache>
                <c:ptCount val="4"/>
                <c:pt idx="0">
                  <c:v>Overall</c:v>
                </c:pt>
                <c:pt idx="1">
                  <c:v>Overall</c:v>
                </c:pt>
                <c:pt idx="2">
                  <c:v>Overall</c:v>
                </c:pt>
                <c:pt idx="3">
                  <c:v>Overall</c:v>
                </c:pt>
              </c:strCache>
            </c:strRef>
          </c:cat>
          <c:val>
            <c:numRef>
              <c:f>Sheet1!$C$2:$C$5</c:f>
              <c:numCache>
                <c:formatCode>General</c:formatCode>
                <c:ptCount val="4"/>
                <c:pt idx="0">
                  <c:v>3</c:v>
                </c:pt>
              </c:numCache>
            </c:numRef>
          </c:val>
        </c:ser>
        <c:ser>
          <c:idx val="2"/>
          <c:order val="2"/>
          <c:tx>
            <c:strRef>
              <c:f>Sheet1!$D$1</c:f>
              <c:strCache>
                <c:ptCount val="1"/>
                <c:pt idx="0">
                  <c:v>Polyclonal, Treatment</c:v>
                </c:pt>
              </c:strCache>
            </c:strRef>
          </c:tx>
          <c:spPr>
            <a:solidFill>
              <a:srgbClr val="FF0000"/>
            </a:solidFill>
            <a:ln>
              <a:solidFill>
                <a:srgbClr val="FFFFFF"/>
              </a:solidFill>
            </a:ln>
          </c:spPr>
          <c:cat>
            <c:strRef>
              <c:f>Sheet1!$A$2:$A$5</c:f>
              <c:strCache>
                <c:ptCount val="4"/>
                <c:pt idx="0">
                  <c:v>Overall</c:v>
                </c:pt>
                <c:pt idx="1">
                  <c:v>Overall</c:v>
                </c:pt>
                <c:pt idx="2">
                  <c:v>Overall</c:v>
                </c:pt>
                <c:pt idx="3">
                  <c:v>Overall</c:v>
                </c:pt>
              </c:strCache>
            </c:strRef>
          </c:cat>
          <c:val>
            <c:numRef>
              <c:f>Sheet1!$D$2:$D$5</c:f>
              <c:numCache>
                <c:formatCode>General</c:formatCode>
                <c:ptCount val="4"/>
                <c:pt idx="1">
                  <c:v>31.2</c:v>
                </c:pt>
              </c:numCache>
            </c:numRef>
          </c:val>
        </c:ser>
        <c:ser>
          <c:idx val="3"/>
          <c:order val="3"/>
          <c:tx>
            <c:strRef>
              <c:f>Sheet1!$E$1</c:f>
              <c:strCache>
                <c:ptCount val="1"/>
                <c:pt idx="0">
                  <c:v>Polyclonal,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Sheet1!$A$2:$A$5</c:f>
              <c:strCache>
                <c:ptCount val="4"/>
                <c:pt idx="0">
                  <c:v>Overall</c:v>
                </c:pt>
                <c:pt idx="1">
                  <c:v>Overall</c:v>
                </c:pt>
                <c:pt idx="2">
                  <c:v>Overall</c:v>
                </c:pt>
                <c:pt idx="3">
                  <c:v>Overall</c:v>
                </c:pt>
              </c:strCache>
            </c:strRef>
          </c:cat>
          <c:val>
            <c:numRef>
              <c:f>Sheet1!$E$2:$E$5</c:f>
              <c:numCache>
                <c:formatCode>General</c:formatCode>
                <c:ptCount val="4"/>
                <c:pt idx="1">
                  <c:v>4</c:v>
                </c:pt>
              </c:numCache>
            </c:numRef>
          </c:val>
        </c:ser>
        <c:ser>
          <c:idx val="4"/>
          <c:order val="4"/>
          <c:tx>
            <c:strRef>
              <c:f>Sheet1!$F$1</c:f>
              <c:strCache>
                <c:ptCount val="1"/>
                <c:pt idx="0">
                  <c:v>IL-2R Antagonist, Treatment</c:v>
                </c:pt>
              </c:strCache>
            </c:strRef>
          </c:tx>
          <c:spPr>
            <a:solidFill>
              <a:srgbClr val="FFFF00"/>
            </a:solidFill>
            <a:ln>
              <a:solidFill>
                <a:srgbClr val="FFFFFF"/>
              </a:solidFill>
            </a:ln>
          </c:spPr>
          <c:cat>
            <c:strRef>
              <c:f>Sheet1!$A$2:$A$5</c:f>
              <c:strCache>
                <c:ptCount val="4"/>
                <c:pt idx="0">
                  <c:v>Overall</c:v>
                </c:pt>
                <c:pt idx="1">
                  <c:v>Overall</c:v>
                </c:pt>
                <c:pt idx="2">
                  <c:v>Overall</c:v>
                </c:pt>
                <c:pt idx="3">
                  <c:v>Overall</c:v>
                </c:pt>
              </c:strCache>
            </c:strRef>
          </c:cat>
          <c:val>
            <c:numRef>
              <c:f>Sheet1!$F$2:$F$5</c:f>
              <c:numCache>
                <c:formatCode>General</c:formatCode>
                <c:ptCount val="4"/>
                <c:pt idx="2">
                  <c:v>27.5</c:v>
                </c:pt>
              </c:numCache>
            </c:numRef>
          </c:val>
        </c:ser>
        <c:ser>
          <c:idx val="5"/>
          <c:order val="5"/>
          <c:tx>
            <c:strRef>
              <c:f>Sheet1!$G$1</c:f>
              <c:strCache>
                <c:ptCount val="1"/>
                <c:pt idx="0">
                  <c:v>IL-2R Antagonist, No Treatment</c:v>
                </c:pt>
              </c:strCache>
            </c:strRef>
          </c:tx>
          <c:spPr>
            <a:blipFill>
              <a:blip xmlns:r="http://schemas.openxmlformats.org/officeDocument/2006/relationships" r:embed="rId3"/>
              <a:stretch>
                <a:fillRect t="-2000" r="-3000" b="-4000"/>
              </a:stretch>
            </a:blipFill>
            <a:ln>
              <a:solidFill>
                <a:srgbClr val="FFFFFF"/>
              </a:solidFill>
            </a:ln>
          </c:spPr>
          <c:cat>
            <c:strRef>
              <c:f>Sheet1!$A$2:$A$5</c:f>
              <c:strCache>
                <c:ptCount val="4"/>
                <c:pt idx="0">
                  <c:v>Overall</c:v>
                </c:pt>
                <c:pt idx="1">
                  <c:v>Overall</c:v>
                </c:pt>
                <c:pt idx="2">
                  <c:v>Overall</c:v>
                </c:pt>
                <c:pt idx="3">
                  <c:v>Overall</c:v>
                </c:pt>
              </c:strCache>
            </c:strRef>
          </c:cat>
          <c:val>
            <c:numRef>
              <c:f>Sheet1!$G$2:$G$5</c:f>
              <c:numCache>
                <c:formatCode>General</c:formatCode>
                <c:ptCount val="4"/>
                <c:pt idx="2">
                  <c:v>4.0999999999999996</c:v>
                </c:pt>
              </c:numCache>
            </c:numRef>
          </c:val>
        </c:ser>
        <c:ser>
          <c:idx val="6"/>
          <c:order val="6"/>
          <c:tx>
            <c:strRef>
              <c:f>Sheet1!$H$1</c:f>
              <c:strCache>
                <c:ptCount val="1"/>
                <c:pt idx="0">
                  <c:v>Alemtuzumab, Treatment</c:v>
                </c:pt>
              </c:strCache>
            </c:strRef>
          </c:tx>
          <c:spPr>
            <a:solidFill>
              <a:schemeClr val="bg1">
                <a:lumMod val="50000"/>
                <a:lumOff val="50000"/>
              </a:schemeClr>
            </a:solidFill>
            <a:ln>
              <a:solidFill>
                <a:schemeClr val="tx1"/>
              </a:solidFill>
            </a:ln>
          </c:spPr>
          <c:cat>
            <c:strRef>
              <c:f>Sheet1!$A$2:$A$5</c:f>
              <c:strCache>
                <c:ptCount val="4"/>
                <c:pt idx="0">
                  <c:v>Overall</c:v>
                </c:pt>
                <c:pt idx="1">
                  <c:v>Overall</c:v>
                </c:pt>
                <c:pt idx="2">
                  <c:v>Overall</c:v>
                </c:pt>
                <c:pt idx="3">
                  <c:v>Overall</c:v>
                </c:pt>
              </c:strCache>
            </c:strRef>
          </c:cat>
          <c:val>
            <c:numRef>
              <c:f>Sheet1!$H$2:$H$5</c:f>
              <c:numCache>
                <c:formatCode>General</c:formatCode>
                <c:ptCount val="4"/>
                <c:pt idx="3">
                  <c:v>34.6</c:v>
                </c:pt>
              </c:numCache>
            </c:numRef>
          </c:val>
        </c:ser>
        <c:ser>
          <c:idx val="7"/>
          <c:order val="7"/>
          <c:tx>
            <c:strRef>
              <c:f>Sheet1!$I$1</c:f>
              <c:strCache>
                <c:ptCount val="1"/>
                <c:pt idx="0">
                  <c:v>Alemtuzumab, No Treatment</c:v>
                </c:pt>
              </c:strCache>
            </c:strRef>
          </c:tx>
          <c:spPr>
            <a:blipFill>
              <a:blip xmlns:r="http://schemas.openxmlformats.org/officeDocument/2006/relationships" r:embed="rId4"/>
              <a:stretch>
                <a:fillRect/>
              </a:stretch>
            </a:blipFill>
            <a:ln>
              <a:solidFill>
                <a:schemeClr val="tx1"/>
              </a:solidFill>
            </a:ln>
          </c:spPr>
          <c:cat>
            <c:strRef>
              <c:f>Sheet1!$A$2:$A$5</c:f>
              <c:strCache>
                <c:ptCount val="4"/>
                <c:pt idx="0">
                  <c:v>Overall</c:v>
                </c:pt>
                <c:pt idx="1">
                  <c:v>Overall</c:v>
                </c:pt>
                <c:pt idx="2">
                  <c:v>Overall</c:v>
                </c:pt>
                <c:pt idx="3">
                  <c:v>Overall</c:v>
                </c:pt>
              </c:strCache>
            </c:strRef>
          </c:cat>
          <c:val>
            <c:numRef>
              <c:f>Sheet1!$I$2:$I$5</c:f>
              <c:numCache>
                <c:formatCode>General</c:formatCode>
                <c:ptCount val="4"/>
                <c:pt idx="3">
                  <c:v>3.8</c:v>
                </c:pt>
              </c:numCache>
            </c:numRef>
          </c:val>
        </c:ser>
        <c:gapWidth val="50"/>
        <c:overlap val="100"/>
        <c:axId val="337506304"/>
        <c:axId val="337507840"/>
      </c:barChart>
      <c:catAx>
        <c:axId val="337506304"/>
        <c:scaling>
          <c:orientation val="minMax"/>
        </c:scaling>
        <c:delete val="1"/>
        <c:axPos val="b"/>
        <c:numFmt formatCode="General" sourceLinked="1"/>
        <c:tickLblPos val="none"/>
        <c:crossAx val="337507840"/>
        <c:crosses val="autoZero"/>
        <c:auto val="1"/>
        <c:lblAlgn val="ctr"/>
        <c:lblOffset val="100"/>
        <c:tickLblSkip val="1"/>
      </c:catAx>
      <c:valAx>
        <c:axId val="337507840"/>
        <c:scaling>
          <c:orientation val="minMax"/>
          <c:max val="60"/>
        </c:scaling>
        <c:axPos val="l"/>
        <c:majorGridlines>
          <c:spPr>
            <a:ln>
              <a:prstDash val="sysDash"/>
            </a:ln>
          </c:spPr>
        </c:majorGridlines>
        <c:numFmt formatCode="General" sourceLinked="1"/>
        <c:tickLblPos val="nextTo"/>
        <c:txPr>
          <a:bodyPr/>
          <a:lstStyle/>
          <a:p>
            <a:pPr>
              <a:defRPr sz="1400" b="1"/>
            </a:pPr>
            <a:endParaRPr lang="en-US"/>
          </a:p>
        </c:txPr>
        <c:crossAx val="337506304"/>
        <c:crosses val="autoZero"/>
        <c:crossBetween val="between"/>
        <c:majorUnit val="10"/>
      </c:valAx>
      <c:spPr>
        <a:solidFill>
          <a:schemeClr val="bg2"/>
        </a:solidFill>
        <a:ln>
          <a:solidFill>
            <a:schemeClr val="tx1"/>
          </a:solidFill>
        </a:ln>
      </c:spPr>
    </c:plotArea>
    <c:legend>
      <c:legendPos val="b"/>
      <c:layout>
        <c:manualLayout>
          <c:xMode val="edge"/>
          <c:yMode val="edge"/>
          <c:x val="8.6169234280497553E-2"/>
          <c:y val="0.56958833030486578"/>
          <c:w val="0.88712027844345565"/>
          <c:h val="0.18408964264082489"/>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62320166946345812"/>
        </c:manualLayout>
      </c:layout>
      <c:barChart>
        <c:barDir val="col"/>
        <c:grouping val="stacked"/>
        <c:ser>
          <c:idx val="0"/>
          <c:order val="0"/>
          <c:tx>
            <c:strRef>
              <c:f>Sheet1!$B$1</c:f>
              <c:strCache>
                <c:ptCount val="1"/>
                <c:pt idx="0">
                  <c:v>No induction, Treatment</c:v>
                </c:pt>
              </c:strCache>
            </c:strRef>
          </c:tx>
          <c:spPr>
            <a:solidFill>
              <a:srgbClr val="00FF00"/>
            </a:solid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Sheet1!$B$2:$B$27</c:f>
              <c:numCache>
                <c:formatCode>General</c:formatCode>
                <c:ptCount val="26"/>
                <c:pt idx="1">
                  <c:v>36.5</c:v>
                </c:pt>
                <c:pt idx="6">
                  <c:v>28.6</c:v>
                </c:pt>
                <c:pt idx="11">
                  <c:v>33</c:v>
                </c:pt>
                <c:pt idx="16">
                  <c:v>32.200000000000003</c:v>
                </c:pt>
                <c:pt idx="21">
                  <c:v>27.3</c:v>
                </c:pt>
              </c:numCache>
            </c:numRef>
          </c:val>
        </c:ser>
        <c:ser>
          <c:idx val="1"/>
          <c:order val="1"/>
          <c:tx>
            <c:strRef>
              <c:f>Sheet1!$C$1</c:f>
              <c:strCache>
                <c:ptCount val="1"/>
                <c:pt idx="0">
                  <c:v>No induction, No Treatment</c:v>
                </c:pt>
              </c:strCache>
            </c:strRef>
          </c:tx>
          <c:spPr>
            <a:blipFill>
              <a:blip xmlns:r="http://schemas.openxmlformats.org/officeDocument/2006/relationships" r:embed="rId1"/>
              <a:stretch>
                <a:fillRect t="-2000" r="-3000" b="-4000"/>
              </a:stretch>
            </a:blip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Sheet1!$C$2:$C$27</c:f>
              <c:numCache>
                <c:formatCode>General</c:formatCode>
                <c:ptCount val="26"/>
                <c:pt idx="1">
                  <c:v>2.5</c:v>
                </c:pt>
                <c:pt idx="6">
                  <c:v>3</c:v>
                </c:pt>
                <c:pt idx="11">
                  <c:v>3.2</c:v>
                </c:pt>
                <c:pt idx="16">
                  <c:v>3.2</c:v>
                </c:pt>
                <c:pt idx="21">
                  <c:v>2</c:v>
                </c:pt>
              </c:numCache>
            </c:numRef>
          </c:val>
        </c:ser>
        <c:ser>
          <c:idx val="2"/>
          <c:order val="2"/>
          <c:tx>
            <c:strRef>
              <c:f>Sheet1!$D$1</c:f>
              <c:strCache>
                <c:ptCount val="1"/>
                <c:pt idx="0">
                  <c:v>Polyclonal, Treatment</c:v>
                </c:pt>
              </c:strCache>
            </c:strRef>
          </c:tx>
          <c:spPr>
            <a:solidFill>
              <a:srgbClr val="FF0000"/>
            </a:solid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Sheet1!$D$2:$D$27</c:f>
              <c:numCache>
                <c:formatCode>General</c:formatCode>
                <c:ptCount val="26"/>
                <c:pt idx="2">
                  <c:v>40.800000000000004</c:v>
                </c:pt>
                <c:pt idx="7">
                  <c:v>31.2</c:v>
                </c:pt>
                <c:pt idx="12">
                  <c:v>26.6</c:v>
                </c:pt>
                <c:pt idx="17">
                  <c:v>27.9</c:v>
                </c:pt>
                <c:pt idx="22">
                  <c:v>42.3</c:v>
                </c:pt>
              </c:numCache>
            </c:numRef>
          </c:val>
        </c:ser>
        <c:ser>
          <c:idx val="3"/>
          <c:order val="3"/>
          <c:tx>
            <c:strRef>
              <c:f>Sheet1!$E$1</c:f>
              <c:strCache>
                <c:ptCount val="1"/>
                <c:pt idx="0">
                  <c:v>Polyclonal,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Sheet1!$E$2:$E$27</c:f>
              <c:numCache>
                <c:formatCode>General</c:formatCode>
                <c:ptCount val="26"/>
                <c:pt idx="2">
                  <c:v>6.4</c:v>
                </c:pt>
                <c:pt idx="7">
                  <c:v>5.7</c:v>
                </c:pt>
                <c:pt idx="12">
                  <c:v>1.7</c:v>
                </c:pt>
                <c:pt idx="17">
                  <c:v>2.7</c:v>
                </c:pt>
                <c:pt idx="22">
                  <c:v>9</c:v>
                </c:pt>
              </c:numCache>
            </c:numRef>
          </c:val>
        </c:ser>
        <c:ser>
          <c:idx val="4"/>
          <c:order val="4"/>
          <c:tx>
            <c:strRef>
              <c:f>Sheet1!$F$1</c:f>
              <c:strCache>
                <c:ptCount val="1"/>
                <c:pt idx="0">
                  <c:v>IL-2R Antagonist, Treatment</c:v>
                </c:pt>
              </c:strCache>
            </c:strRef>
          </c:tx>
          <c:spPr>
            <a:solidFill>
              <a:srgbClr val="FFFF00"/>
            </a:solid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Sheet1!$F$2:$F$27</c:f>
              <c:numCache>
                <c:formatCode>General</c:formatCode>
                <c:ptCount val="26"/>
                <c:pt idx="3">
                  <c:v>29.2</c:v>
                </c:pt>
                <c:pt idx="8">
                  <c:v>27.2</c:v>
                </c:pt>
                <c:pt idx="13">
                  <c:v>27.4</c:v>
                </c:pt>
                <c:pt idx="18">
                  <c:v>27</c:v>
                </c:pt>
                <c:pt idx="23">
                  <c:v>27.4</c:v>
                </c:pt>
              </c:numCache>
            </c:numRef>
          </c:val>
        </c:ser>
        <c:ser>
          <c:idx val="5"/>
          <c:order val="5"/>
          <c:tx>
            <c:strRef>
              <c:f>Sheet1!$G$1</c:f>
              <c:strCache>
                <c:ptCount val="1"/>
                <c:pt idx="0">
                  <c:v>IL-2R Antagonist, No Treatment</c:v>
                </c:pt>
              </c:strCache>
            </c:strRef>
          </c:tx>
          <c:spPr>
            <a:blipFill>
              <a:blip xmlns:r="http://schemas.openxmlformats.org/officeDocument/2006/relationships" r:embed="rId3"/>
              <a:stretch>
                <a:fillRect t="-2000" r="-3000" b="-4000"/>
              </a:stretch>
            </a:blip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Sheet1!$G$2:$G$27</c:f>
              <c:numCache>
                <c:formatCode>General</c:formatCode>
                <c:ptCount val="26"/>
                <c:pt idx="3">
                  <c:v>3.7</c:v>
                </c:pt>
                <c:pt idx="8">
                  <c:v>3.4</c:v>
                </c:pt>
                <c:pt idx="13">
                  <c:v>4.2</c:v>
                </c:pt>
                <c:pt idx="18">
                  <c:v>4.4000000000000004</c:v>
                </c:pt>
                <c:pt idx="23">
                  <c:v>4.9000000000000004</c:v>
                </c:pt>
              </c:numCache>
            </c:numRef>
          </c:val>
        </c:ser>
        <c:ser>
          <c:idx val="6"/>
          <c:order val="6"/>
          <c:tx>
            <c:strRef>
              <c:f>Sheet1!$H$1</c:f>
              <c:strCache>
                <c:ptCount val="1"/>
                <c:pt idx="0">
                  <c:v>Alemtuzumab, Treatment</c:v>
                </c:pt>
              </c:strCache>
            </c:strRef>
          </c:tx>
          <c:spPr>
            <a:solidFill>
              <a:schemeClr val="bg1">
                <a:lumMod val="50000"/>
                <a:lumOff val="50000"/>
              </a:schemeClr>
            </a:solid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Sheet1!$H$2:$H$27</c:f>
              <c:numCache>
                <c:formatCode>General</c:formatCode>
                <c:ptCount val="26"/>
                <c:pt idx="4">
                  <c:v>49.2</c:v>
                </c:pt>
                <c:pt idx="9">
                  <c:v>39.700000000000003</c:v>
                </c:pt>
                <c:pt idx="14">
                  <c:v>38.700000000000003</c:v>
                </c:pt>
                <c:pt idx="19">
                  <c:v>23</c:v>
                </c:pt>
                <c:pt idx="24">
                  <c:v>31.3</c:v>
                </c:pt>
              </c:numCache>
            </c:numRef>
          </c:val>
        </c:ser>
        <c:ser>
          <c:idx val="7"/>
          <c:order val="7"/>
          <c:tx>
            <c:strRef>
              <c:f>Sheet1!$I$1</c:f>
              <c:strCache>
                <c:ptCount val="1"/>
                <c:pt idx="0">
                  <c:v>Alemtuzumab, No Treatment</c:v>
                </c:pt>
              </c:strCache>
            </c:strRef>
          </c:tx>
          <c:spPr>
            <a:blipFill>
              <a:blip xmlns:r="http://schemas.openxmlformats.org/officeDocument/2006/relationships" r:embed="rId4"/>
              <a:stretch>
                <a:fillRect/>
              </a:stretch>
            </a:blip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Sheet1!$I$2:$I$27</c:f>
              <c:numCache>
                <c:formatCode>General</c:formatCode>
                <c:ptCount val="26"/>
                <c:pt idx="4">
                  <c:v>1.6</c:v>
                </c:pt>
                <c:pt idx="9">
                  <c:v>5.5</c:v>
                </c:pt>
                <c:pt idx="14">
                  <c:v>3.6</c:v>
                </c:pt>
                <c:pt idx="19">
                  <c:v>5.6</c:v>
                </c:pt>
                <c:pt idx="24">
                  <c:v>2.7</c:v>
                </c:pt>
              </c:numCache>
            </c:numRef>
          </c:val>
        </c:ser>
        <c:gapWidth val="0"/>
        <c:overlap val="100"/>
        <c:axId val="337522048"/>
        <c:axId val="337544320"/>
      </c:barChart>
      <c:catAx>
        <c:axId val="337522048"/>
        <c:scaling>
          <c:orientation val="minMax"/>
        </c:scaling>
        <c:delete val="1"/>
        <c:axPos val="b"/>
        <c:numFmt formatCode="General" sourceLinked="1"/>
        <c:tickLblPos val="none"/>
        <c:crossAx val="337544320"/>
        <c:crosses val="autoZero"/>
        <c:auto val="1"/>
        <c:lblAlgn val="ctr"/>
        <c:lblOffset val="100"/>
        <c:tickLblSkip val="1"/>
      </c:catAx>
      <c:valAx>
        <c:axId val="337544320"/>
        <c:scaling>
          <c:orientation val="minMax"/>
          <c:max val="7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6257038383E-2"/>
              <c:y val="9.0077879609311144E-4"/>
            </c:manualLayout>
          </c:layout>
        </c:title>
        <c:numFmt formatCode="General" sourceLinked="1"/>
        <c:tickLblPos val="nextTo"/>
        <c:txPr>
          <a:bodyPr/>
          <a:lstStyle/>
          <a:p>
            <a:pPr>
              <a:defRPr sz="1400" b="1"/>
            </a:pPr>
            <a:endParaRPr lang="en-US"/>
          </a:p>
        </c:txPr>
        <c:crossAx val="337522048"/>
        <c:crosses val="autoZero"/>
        <c:crossBetween val="between"/>
        <c:majorUnit val="10"/>
      </c:valAx>
      <c:spPr>
        <a:solidFill>
          <a:schemeClr val="bg2"/>
        </a:solidFill>
        <a:ln>
          <a:solidFill>
            <a:schemeClr val="tx1"/>
          </a:solidFill>
        </a:ln>
      </c:spPr>
    </c:plotArea>
    <c:legend>
      <c:legendPos val="b"/>
      <c:layout>
        <c:manualLayout>
          <c:xMode val="edge"/>
          <c:yMode val="edge"/>
          <c:x val="0.10211126326600529"/>
          <c:y val="1.4018759950088208E-2"/>
          <c:w val="0.72625066778157465"/>
          <c:h val="0.16357686846521233"/>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0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4948419491041894E-2"/>
          <c:y val="5.0081106664945557E-2"/>
          <c:w val="0.87038091977633236"/>
          <c:h val="0.62320166946345834"/>
        </c:manualLayout>
      </c:layout>
      <c:barChart>
        <c:barDir val="col"/>
        <c:grouping val="stacked"/>
        <c:ser>
          <c:idx val="0"/>
          <c:order val="0"/>
          <c:tx>
            <c:strRef>
              <c:f>Sheet1!$B$1</c:f>
              <c:strCache>
                <c:ptCount val="1"/>
                <c:pt idx="0">
                  <c:v>No induction, Treatment</c:v>
                </c:pt>
              </c:strCache>
            </c:strRef>
          </c:tx>
          <c:spPr>
            <a:solidFill>
              <a:srgbClr val="00FF00"/>
            </a:solid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Sheet1!$B$2:$B$12</c:f>
              <c:numCache>
                <c:formatCode>General</c:formatCode>
                <c:ptCount val="11"/>
                <c:pt idx="1">
                  <c:v>31.2</c:v>
                </c:pt>
                <c:pt idx="6">
                  <c:v>32.700000000000003</c:v>
                </c:pt>
              </c:numCache>
            </c:numRef>
          </c:val>
        </c:ser>
        <c:ser>
          <c:idx val="1"/>
          <c:order val="1"/>
          <c:tx>
            <c:strRef>
              <c:f>Sheet1!$C$1</c:f>
              <c:strCache>
                <c:ptCount val="1"/>
                <c:pt idx="0">
                  <c:v>No induction, No Treatment</c:v>
                </c:pt>
              </c:strCache>
            </c:strRef>
          </c:tx>
          <c:spPr>
            <a:blipFill>
              <a:blip xmlns:r="http://schemas.openxmlformats.org/officeDocument/2006/relationships" r:embed="rId1"/>
              <a:stretch>
                <a:fillRect t="-2000" r="-3000" b="-4000"/>
              </a:stretch>
            </a:blip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Sheet1!$C$2:$C$12</c:f>
              <c:numCache>
                <c:formatCode>General</c:formatCode>
                <c:ptCount val="11"/>
                <c:pt idx="1">
                  <c:v>3.1</c:v>
                </c:pt>
                <c:pt idx="6">
                  <c:v>2.9</c:v>
                </c:pt>
              </c:numCache>
            </c:numRef>
          </c:val>
        </c:ser>
        <c:ser>
          <c:idx val="2"/>
          <c:order val="2"/>
          <c:tx>
            <c:strRef>
              <c:f>Sheet1!$D$1</c:f>
              <c:strCache>
                <c:ptCount val="1"/>
                <c:pt idx="0">
                  <c:v>Polyclonal, Treatment</c:v>
                </c:pt>
              </c:strCache>
            </c:strRef>
          </c:tx>
          <c:spPr>
            <a:solidFill>
              <a:srgbClr val="FF0000"/>
            </a:solid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Sheet1!$D$2:$D$12</c:f>
              <c:numCache>
                <c:formatCode>General</c:formatCode>
                <c:ptCount val="11"/>
                <c:pt idx="2">
                  <c:v>30.9</c:v>
                </c:pt>
                <c:pt idx="7">
                  <c:v>31.5</c:v>
                </c:pt>
              </c:numCache>
            </c:numRef>
          </c:val>
        </c:ser>
        <c:ser>
          <c:idx val="3"/>
          <c:order val="3"/>
          <c:tx>
            <c:strRef>
              <c:f>Sheet1!$E$1</c:f>
              <c:strCache>
                <c:ptCount val="1"/>
                <c:pt idx="0">
                  <c:v>Polyclonal,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Sheet1!$E$2:$E$12</c:f>
              <c:numCache>
                <c:formatCode>General</c:formatCode>
                <c:ptCount val="11"/>
                <c:pt idx="2">
                  <c:v>2.6</c:v>
                </c:pt>
                <c:pt idx="7">
                  <c:v>5.3</c:v>
                </c:pt>
              </c:numCache>
            </c:numRef>
          </c:val>
        </c:ser>
        <c:ser>
          <c:idx val="4"/>
          <c:order val="4"/>
          <c:tx>
            <c:strRef>
              <c:f>Sheet1!$F$1</c:f>
              <c:strCache>
                <c:ptCount val="1"/>
                <c:pt idx="0">
                  <c:v>IL-2R Antagonist, Treatment</c:v>
                </c:pt>
              </c:strCache>
            </c:strRef>
          </c:tx>
          <c:spPr>
            <a:solidFill>
              <a:srgbClr val="FFFF00"/>
            </a:solid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Sheet1!$F$2:$F$12</c:f>
              <c:numCache>
                <c:formatCode>General</c:formatCode>
                <c:ptCount val="11"/>
                <c:pt idx="3">
                  <c:v>27.4</c:v>
                </c:pt>
                <c:pt idx="8">
                  <c:v>27.6</c:v>
                </c:pt>
              </c:numCache>
            </c:numRef>
          </c:val>
        </c:ser>
        <c:ser>
          <c:idx val="5"/>
          <c:order val="5"/>
          <c:tx>
            <c:strRef>
              <c:f>Sheet1!$G$1</c:f>
              <c:strCache>
                <c:ptCount val="1"/>
                <c:pt idx="0">
                  <c:v>IL-2R Antagonist, No Treatment</c:v>
                </c:pt>
              </c:strCache>
            </c:strRef>
          </c:tx>
          <c:spPr>
            <a:blipFill>
              <a:blip xmlns:r="http://schemas.openxmlformats.org/officeDocument/2006/relationships" r:embed="rId3"/>
              <a:stretch>
                <a:fillRect t="-2000" r="-3000" b="-4000"/>
              </a:stretch>
            </a:blip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Sheet1!$G$2:$G$12</c:f>
              <c:numCache>
                <c:formatCode>General</c:formatCode>
                <c:ptCount val="11"/>
                <c:pt idx="3">
                  <c:v>4.3</c:v>
                </c:pt>
                <c:pt idx="8">
                  <c:v>4</c:v>
                </c:pt>
              </c:numCache>
            </c:numRef>
          </c:val>
        </c:ser>
        <c:ser>
          <c:idx val="6"/>
          <c:order val="6"/>
          <c:tx>
            <c:strRef>
              <c:f>Sheet1!$H$1</c:f>
              <c:strCache>
                <c:ptCount val="1"/>
                <c:pt idx="0">
                  <c:v>Alemtuzumab, Treatment</c:v>
                </c:pt>
              </c:strCache>
            </c:strRef>
          </c:tx>
          <c:spPr>
            <a:solidFill>
              <a:schemeClr val="bg1">
                <a:lumMod val="50000"/>
                <a:lumOff val="50000"/>
              </a:schemeClr>
            </a:solid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Sheet1!$H$2:$H$12</c:f>
              <c:numCache>
                <c:formatCode>General</c:formatCode>
                <c:ptCount val="11"/>
                <c:pt idx="4">
                  <c:v>38.1</c:v>
                </c:pt>
                <c:pt idx="9">
                  <c:v>31.6</c:v>
                </c:pt>
              </c:numCache>
            </c:numRef>
          </c:val>
        </c:ser>
        <c:ser>
          <c:idx val="7"/>
          <c:order val="7"/>
          <c:tx>
            <c:strRef>
              <c:f>Sheet1!$I$1</c:f>
              <c:strCache>
                <c:ptCount val="1"/>
                <c:pt idx="0">
                  <c:v>Alemtuzumab, No Treatment</c:v>
                </c:pt>
              </c:strCache>
            </c:strRef>
          </c:tx>
          <c:spPr>
            <a:blipFill>
              <a:blip xmlns:r="http://schemas.openxmlformats.org/officeDocument/2006/relationships" r:embed="rId4"/>
              <a:stretch>
                <a:fillRect/>
              </a:stretch>
            </a:blip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Sheet1!$I$2:$I$12</c:f>
              <c:numCache>
                <c:formatCode>General</c:formatCode>
                <c:ptCount val="11"/>
                <c:pt idx="4">
                  <c:v>4.2</c:v>
                </c:pt>
                <c:pt idx="9">
                  <c:v>3.5</c:v>
                </c:pt>
              </c:numCache>
            </c:numRef>
          </c:val>
        </c:ser>
        <c:gapWidth val="0"/>
        <c:overlap val="100"/>
        <c:axId val="337866112"/>
        <c:axId val="337876096"/>
      </c:barChart>
      <c:catAx>
        <c:axId val="337866112"/>
        <c:scaling>
          <c:orientation val="minMax"/>
        </c:scaling>
        <c:delete val="1"/>
        <c:axPos val="b"/>
        <c:numFmt formatCode="General" sourceLinked="1"/>
        <c:tickLblPos val="none"/>
        <c:crossAx val="337876096"/>
        <c:crosses val="autoZero"/>
        <c:auto val="1"/>
        <c:lblAlgn val="ctr"/>
        <c:lblOffset val="100"/>
        <c:tickLblSkip val="1"/>
      </c:catAx>
      <c:valAx>
        <c:axId val="337876096"/>
        <c:scaling>
          <c:orientation val="minMax"/>
          <c:max val="7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6257038383E-2"/>
              <c:y val="9.0077879609311144E-4"/>
            </c:manualLayout>
          </c:layout>
        </c:title>
        <c:numFmt formatCode="General" sourceLinked="1"/>
        <c:tickLblPos val="nextTo"/>
        <c:txPr>
          <a:bodyPr/>
          <a:lstStyle/>
          <a:p>
            <a:pPr>
              <a:defRPr sz="1400" b="1"/>
            </a:pPr>
            <a:endParaRPr lang="en-US"/>
          </a:p>
        </c:txPr>
        <c:crossAx val="337866112"/>
        <c:crosses val="autoZero"/>
        <c:crossBetween val="between"/>
        <c:majorUnit val="10"/>
      </c:valAx>
      <c:spPr>
        <a:solidFill>
          <a:schemeClr val="bg2"/>
        </a:solidFill>
        <a:ln>
          <a:solidFill>
            <a:schemeClr val="tx1"/>
          </a:solidFill>
        </a:ln>
      </c:spPr>
    </c:plotArea>
    <c:legend>
      <c:legendPos val="b"/>
      <c:layout>
        <c:manualLayout>
          <c:xMode val="edge"/>
          <c:yMode val="edge"/>
          <c:x val="0.10211126326600529"/>
          <c:y val="1.4018759950088208E-2"/>
          <c:w val="0.72625066778157465"/>
          <c:h val="0.16357686846521233"/>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5.0081106664945557E-2"/>
          <c:w val="0.84429396325460004"/>
          <c:h val="0.50268887542903362"/>
        </c:manualLayout>
      </c:layout>
      <c:barChart>
        <c:barDir val="col"/>
        <c:grouping val="stacked"/>
        <c:ser>
          <c:idx val="0"/>
          <c:order val="0"/>
          <c:tx>
            <c:strRef>
              <c:f>Sheet1!$B$1</c:f>
              <c:strCache>
                <c:ptCount val="1"/>
                <c:pt idx="0">
                  <c:v>CyA + MMF/MPA, Treatment</c:v>
                </c:pt>
              </c:strCache>
            </c:strRef>
          </c:tx>
          <c:spPr>
            <a:solidFill>
              <a:srgbClr val="00FF00"/>
            </a:solidFill>
            <a:ln>
              <a:solidFill>
                <a:schemeClr val="tx1"/>
              </a:solidFill>
            </a:ln>
          </c:spPr>
          <c:cat>
            <c:strRef>
              <c:f>Sheet1!$A$2:$A$5</c:f>
              <c:strCache>
                <c:ptCount val="4"/>
                <c:pt idx="0">
                  <c:v>Overall</c:v>
                </c:pt>
                <c:pt idx="1">
                  <c:v>Overall</c:v>
                </c:pt>
                <c:pt idx="2">
                  <c:v>Overall</c:v>
                </c:pt>
                <c:pt idx="3">
                  <c:v>Overall</c:v>
                </c:pt>
              </c:strCache>
            </c:strRef>
          </c:cat>
          <c:val>
            <c:numRef>
              <c:f>Sheet1!$B$2:$B$5</c:f>
              <c:numCache>
                <c:formatCode>General</c:formatCode>
                <c:ptCount val="4"/>
                <c:pt idx="0">
                  <c:v>34.1</c:v>
                </c:pt>
              </c:numCache>
            </c:numRef>
          </c:val>
        </c:ser>
        <c:ser>
          <c:idx val="1"/>
          <c:order val="1"/>
          <c:tx>
            <c:strRef>
              <c:f>Sheet1!$C$1</c:f>
              <c:strCache>
                <c:ptCount val="1"/>
                <c:pt idx="0">
                  <c:v>CyA + MMF/MPA, No Treatment</c:v>
                </c:pt>
              </c:strCache>
            </c:strRef>
          </c:tx>
          <c:spPr>
            <a:blipFill>
              <a:blip xmlns:r="http://schemas.openxmlformats.org/officeDocument/2006/relationships" r:embed="rId1"/>
              <a:stretch>
                <a:fillRect t="-2000" r="-3000" b="-4000"/>
              </a:stretch>
            </a:blipFill>
            <a:ln>
              <a:solidFill>
                <a:schemeClr val="tx1"/>
              </a:solidFill>
            </a:ln>
          </c:spPr>
          <c:cat>
            <c:strRef>
              <c:f>Sheet1!$A$2:$A$5</c:f>
              <c:strCache>
                <c:ptCount val="4"/>
                <c:pt idx="0">
                  <c:v>Overall</c:v>
                </c:pt>
                <c:pt idx="1">
                  <c:v>Overall</c:v>
                </c:pt>
                <c:pt idx="2">
                  <c:v>Overall</c:v>
                </c:pt>
                <c:pt idx="3">
                  <c:v>Overall</c:v>
                </c:pt>
              </c:strCache>
            </c:strRef>
          </c:cat>
          <c:val>
            <c:numRef>
              <c:f>Sheet1!$C$2:$C$5</c:f>
              <c:numCache>
                <c:formatCode>General</c:formatCode>
                <c:ptCount val="4"/>
                <c:pt idx="0">
                  <c:v>4.4000000000000004</c:v>
                </c:pt>
              </c:numCache>
            </c:numRef>
          </c:val>
        </c:ser>
        <c:ser>
          <c:idx val="2"/>
          <c:order val="2"/>
          <c:tx>
            <c:strRef>
              <c:f>Sheet1!$D$1</c:f>
              <c:strCache>
                <c:ptCount val="1"/>
                <c:pt idx="0">
                  <c:v>CyA + AZA, Treatment</c:v>
                </c:pt>
              </c:strCache>
            </c:strRef>
          </c:tx>
          <c:spPr>
            <a:solidFill>
              <a:srgbClr val="FF0000"/>
            </a:solidFill>
            <a:ln>
              <a:solidFill>
                <a:srgbClr val="FFFFFF"/>
              </a:solidFill>
            </a:ln>
          </c:spPr>
          <c:cat>
            <c:strRef>
              <c:f>Sheet1!$A$2:$A$5</c:f>
              <c:strCache>
                <c:ptCount val="4"/>
                <c:pt idx="0">
                  <c:v>Overall</c:v>
                </c:pt>
                <c:pt idx="1">
                  <c:v>Overall</c:v>
                </c:pt>
                <c:pt idx="2">
                  <c:v>Overall</c:v>
                </c:pt>
                <c:pt idx="3">
                  <c:v>Overall</c:v>
                </c:pt>
              </c:strCache>
            </c:strRef>
          </c:cat>
          <c:val>
            <c:numRef>
              <c:f>Sheet1!$D$2:$D$5</c:f>
              <c:numCache>
                <c:formatCode>General</c:formatCode>
                <c:ptCount val="4"/>
                <c:pt idx="1">
                  <c:v>59.9</c:v>
                </c:pt>
              </c:numCache>
            </c:numRef>
          </c:val>
        </c:ser>
        <c:ser>
          <c:idx val="3"/>
          <c:order val="3"/>
          <c:tx>
            <c:strRef>
              <c:f>Sheet1!$E$1</c:f>
              <c:strCache>
                <c:ptCount val="1"/>
                <c:pt idx="0">
                  <c:v>CyA + AZA,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Sheet1!$A$2:$A$5</c:f>
              <c:strCache>
                <c:ptCount val="4"/>
                <c:pt idx="0">
                  <c:v>Overall</c:v>
                </c:pt>
                <c:pt idx="1">
                  <c:v>Overall</c:v>
                </c:pt>
                <c:pt idx="2">
                  <c:v>Overall</c:v>
                </c:pt>
                <c:pt idx="3">
                  <c:v>Overall</c:v>
                </c:pt>
              </c:strCache>
            </c:strRef>
          </c:cat>
          <c:val>
            <c:numRef>
              <c:f>Sheet1!$E$2:$E$5</c:f>
              <c:numCache>
                <c:formatCode>General</c:formatCode>
                <c:ptCount val="4"/>
                <c:pt idx="1">
                  <c:v>3</c:v>
                </c:pt>
              </c:numCache>
            </c:numRef>
          </c:val>
        </c:ser>
        <c:ser>
          <c:idx val="4"/>
          <c:order val="4"/>
          <c:tx>
            <c:strRef>
              <c:f>Sheet1!$F$1</c:f>
              <c:strCache>
                <c:ptCount val="1"/>
                <c:pt idx="0">
                  <c:v>TAC + MMF/MPA, Treatment</c:v>
                </c:pt>
              </c:strCache>
            </c:strRef>
          </c:tx>
          <c:spPr>
            <a:solidFill>
              <a:srgbClr val="FFFF00"/>
            </a:solidFill>
            <a:ln>
              <a:solidFill>
                <a:srgbClr val="FFFFFF"/>
              </a:solidFill>
            </a:ln>
          </c:spPr>
          <c:cat>
            <c:strRef>
              <c:f>Sheet1!$A$2:$A$5</c:f>
              <c:strCache>
                <c:ptCount val="4"/>
                <c:pt idx="0">
                  <c:v>Overall</c:v>
                </c:pt>
                <c:pt idx="1">
                  <c:v>Overall</c:v>
                </c:pt>
                <c:pt idx="2">
                  <c:v>Overall</c:v>
                </c:pt>
                <c:pt idx="3">
                  <c:v>Overall</c:v>
                </c:pt>
              </c:strCache>
            </c:strRef>
          </c:cat>
          <c:val>
            <c:numRef>
              <c:f>Sheet1!$F$2:$F$5</c:f>
              <c:numCache>
                <c:formatCode>General</c:formatCode>
                <c:ptCount val="4"/>
                <c:pt idx="2">
                  <c:v>24.9</c:v>
                </c:pt>
              </c:numCache>
            </c:numRef>
          </c:val>
        </c:ser>
        <c:ser>
          <c:idx val="5"/>
          <c:order val="5"/>
          <c:tx>
            <c:strRef>
              <c:f>Sheet1!$G$1</c:f>
              <c:strCache>
                <c:ptCount val="1"/>
                <c:pt idx="0">
                  <c:v>TAC + MMF/MPA, No Treatment</c:v>
                </c:pt>
              </c:strCache>
            </c:strRef>
          </c:tx>
          <c:spPr>
            <a:blipFill>
              <a:blip xmlns:r="http://schemas.openxmlformats.org/officeDocument/2006/relationships" r:embed="rId3"/>
              <a:stretch>
                <a:fillRect t="-2000" r="-3000" b="-4000"/>
              </a:stretch>
            </a:blipFill>
            <a:ln>
              <a:solidFill>
                <a:srgbClr val="FFFFFF"/>
              </a:solidFill>
            </a:ln>
          </c:spPr>
          <c:cat>
            <c:strRef>
              <c:f>Sheet1!$A$2:$A$5</c:f>
              <c:strCache>
                <c:ptCount val="4"/>
                <c:pt idx="0">
                  <c:v>Overall</c:v>
                </c:pt>
                <c:pt idx="1">
                  <c:v>Overall</c:v>
                </c:pt>
                <c:pt idx="2">
                  <c:v>Overall</c:v>
                </c:pt>
                <c:pt idx="3">
                  <c:v>Overall</c:v>
                </c:pt>
              </c:strCache>
            </c:strRef>
          </c:cat>
          <c:val>
            <c:numRef>
              <c:f>Sheet1!$G$2:$G$5</c:f>
              <c:numCache>
                <c:formatCode>General</c:formatCode>
                <c:ptCount val="4"/>
                <c:pt idx="2">
                  <c:v>3.4</c:v>
                </c:pt>
              </c:numCache>
            </c:numRef>
          </c:val>
        </c:ser>
        <c:ser>
          <c:idx val="6"/>
          <c:order val="6"/>
          <c:tx>
            <c:strRef>
              <c:f>Sheet1!$H$1</c:f>
              <c:strCache>
                <c:ptCount val="1"/>
                <c:pt idx="0">
                  <c:v>TAC + AZA, Treatment</c:v>
                </c:pt>
              </c:strCache>
            </c:strRef>
          </c:tx>
          <c:spPr>
            <a:solidFill>
              <a:schemeClr val="bg1">
                <a:lumMod val="50000"/>
                <a:lumOff val="50000"/>
              </a:schemeClr>
            </a:solidFill>
            <a:ln>
              <a:solidFill>
                <a:schemeClr val="tx1"/>
              </a:solidFill>
            </a:ln>
          </c:spPr>
          <c:cat>
            <c:strRef>
              <c:f>Sheet1!$A$2:$A$5</c:f>
              <c:strCache>
                <c:ptCount val="4"/>
                <c:pt idx="0">
                  <c:v>Overall</c:v>
                </c:pt>
                <c:pt idx="1">
                  <c:v>Overall</c:v>
                </c:pt>
                <c:pt idx="2">
                  <c:v>Overall</c:v>
                </c:pt>
                <c:pt idx="3">
                  <c:v>Overall</c:v>
                </c:pt>
              </c:strCache>
            </c:strRef>
          </c:cat>
          <c:val>
            <c:numRef>
              <c:f>Sheet1!$H$2:$H$5</c:f>
              <c:numCache>
                <c:formatCode>General</c:formatCode>
                <c:ptCount val="4"/>
                <c:pt idx="3">
                  <c:v>30.7</c:v>
                </c:pt>
              </c:numCache>
            </c:numRef>
          </c:val>
        </c:ser>
        <c:ser>
          <c:idx val="7"/>
          <c:order val="7"/>
          <c:tx>
            <c:strRef>
              <c:f>Sheet1!$I$1</c:f>
              <c:strCache>
                <c:ptCount val="1"/>
                <c:pt idx="0">
                  <c:v>TAC + AZA, No Treatment</c:v>
                </c:pt>
              </c:strCache>
            </c:strRef>
          </c:tx>
          <c:spPr>
            <a:blipFill>
              <a:blip xmlns:r="http://schemas.openxmlformats.org/officeDocument/2006/relationships" r:embed="rId4"/>
              <a:stretch>
                <a:fillRect/>
              </a:stretch>
            </a:blipFill>
            <a:ln>
              <a:solidFill>
                <a:schemeClr val="tx1"/>
              </a:solidFill>
            </a:ln>
          </c:spPr>
          <c:cat>
            <c:strRef>
              <c:f>Sheet1!$A$2:$A$5</c:f>
              <c:strCache>
                <c:ptCount val="4"/>
                <c:pt idx="0">
                  <c:v>Overall</c:v>
                </c:pt>
                <c:pt idx="1">
                  <c:v>Overall</c:v>
                </c:pt>
                <c:pt idx="2">
                  <c:v>Overall</c:v>
                </c:pt>
                <c:pt idx="3">
                  <c:v>Overall</c:v>
                </c:pt>
              </c:strCache>
            </c:strRef>
          </c:cat>
          <c:val>
            <c:numRef>
              <c:f>Sheet1!$I$2:$I$5</c:f>
              <c:numCache>
                <c:formatCode>General</c:formatCode>
                <c:ptCount val="4"/>
                <c:pt idx="3">
                  <c:v>4.4000000000000004</c:v>
                </c:pt>
              </c:numCache>
            </c:numRef>
          </c:val>
        </c:ser>
        <c:gapWidth val="50"/>
        <c:overlap val="100"/>
        <c:axId val="337996800"/>
        <c:axId val="338006784"/>
      </c:barChart>
      <c:catAx>
        <c:axId val="337996800"/>
        <c:scaling>
          <c:orientation val="minMax"/>
        </c:scaling>
        <c:delete val="1"/>
        <c:axPos val="b"/>
        <c:numFmt formatCode="General" sourceLinked="1"/>
        <c:tickLblPos val="none"/>
        <c:crossAx val="338006784"/>
        <c:crosses val="autoZero"/>
        <c:auto val="1"/>
        <c:lblAlgn val="ctr"/>
        <c:lblOffset val="100"/>
        <c:tickLblSkip val="1"/>
      </c:catAx>
      <c:valAx>
        <c:axId val="338006784"/>
        <c:scaling>
          <c:orientation val="minMax"/>
          <c:max val="70"/>
        </c:scaling>
        <c:axPos val="l"/>
        <c:majorGridlines>
          <c:spPr>
            <a:ln>
              <a:prstDash val="sysDash"/>
            </a:ln>
          </c:spPr>
        </c:majorGridlines>
        <c:numFmt formatCode="General" sourceLinked="1"/>
        <c:tickLblPos val="nextTo"/>
        <c:txPr>
          <a:bodyPr/>
          <a:lstStyle/>
          <a:p>
            <a:pPr>
              <a:defRPr sz="1400" b="1"/>
            </a:pPr>
            <a:endParaRPr lang="en-US"/>
          </a:p>
        </c:txPr>
        <c:crossAx val="337996800"/>
        <c:crosses val="autoZero"/>
        <c:crossBetween val="between"/>
        <c:majorUnit val="10"/>
      </c:valAx>
      <c:spPr>
        <a:solidFill>
          <a:schemeClr val="bg2"/>
        </a:solidFill>
        <a:ln>
          <a:solidFill>
            <a:schemeClr val="tx1"/>
          </a:solidFill>
        </a:ln>
      </c:spPr>
    </c:plotArea>
    <c:legend>
      <c:legendPos val="b"/>
      <c:layout>
        <c:manualLayout>
          <c:xMode val="edge"/>
          <c:yMode val="edge"/>
          <c:x val="8.6169234280497553E-2"/>
          <c:y val="0.56958833030486578"/>
          <c:w val="0.88712027844345565"/>
          <c:h val="0.18408964264082495"/>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60680822684050273"/>
        </c:manualLayout>
      </c:layout>
      <c:barChart>
        <c:barDir val="col"/>
        <c:grouping val="stacked"/>
        <c:ser>
          <c:idx val="0"/>
          <c:order val="0"/>
          <c:tx>
            <c:strRef>
              <c:f>Sheet1!$B$1</c:f>
              <c:strCache>
                <c:ptCount val="1"/>
                <c:pt idx="0">
                  <c:v>CyA + MMF/MPA, Treatment</c:v>
                </c:pt>
              </c:strCache>
            </c:strRef>
          </c:tx>
          <c:spPr>
            <a:solidFill>
              <a:srgbClr val="00FF00"/>
            </a:solid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Sheet1!$B$2:$B$27</c:f>
              <c:numCache>
                <c:formatCode>General</c:formatCode>
                <c:ptCount val="26"/>
                <c:pt idx="1">
                  <c:v>29.8</c:v>
                </c:pt>
                <c:pt idx="6">
                  <c:v>35.700000000000003</c:v>
                </c:pt>
                <c:pt idx="11">
                  <c:v>34.5</c:v>
                </c:pt>
                <c:pt idx="16">
                  <c:v>36.1</c:v>
                </c:pt>
                <c:pt idx="21">
                  <c:v>26.7</c:v>
                </c:pt>
              </c:numCache>
            </c:numRef>
          </c:val>
        </c:ser>
        <c:ser>
          <c:idx val="1"/>
          <c:order val="1"/>
          <c:tx>
            <c:strRef>
              <c:f>Sheet1!$C$1</c:f>
              <c:strCache>
                <c:ptCount val="1"/>
                <c:pt idx="0">
                  <c:v>CyA + MMF/MPA, No Treatment</c:v>
                </c:pt>
              </c:strCache>
            </c:strRef>
          </c:tx>
          <c:spPr>
            <a:blipFill>
              <a:blip xmlns:r="http://schemas.openxmlformats.org/officeDocument/2006/relationships" r:embed="rId1"/>
              <a:stretch>
                <a:fillRect t="-2000" r="-3000" b="-4000"/>
              </a:stretch>
            </a:blip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Sheet1!$C$2:$C$27</c:f>
              <c:numCache>
                <c:formatCode>General</c:formatCode>
                <c:ptCount val="26"/>
                <c:pt idx="1">
                  <c:v>4.3</c:v>
                </c:pt>
                <c:pt idx="6">
                  <c:v>4.8</c:v>
                </c:pt>
                <c:pt idx="11">
                  <c:v>5.3</c:v>
                </c:pt>
                <c:pt idx="16">
                  <c:v>2.5</c:v>
                </c:pt>
                <c:pt idx="21">
                  <c:v>6.7</c:v>
                </c:pt>
              </c:numCache>
            </c:numRef>
          </c:val>
        </c:ser>
        <c:ser>
          <c:idx val="2"/>
          <c:order val="2"/>
          <c:tx>
            <c:strRef>
              <c:f>Sheet1!$D$1</c:f>
              <c:strCache>
                <c:ptCount val="1"/>
                <c:pt idx="0">
                  <c:v>CyA + AZA, Treatment</c:v>
                </c:pt>
              </c:strCache>
            </c:strRef>
          </c:tx>
          <c:spPr>
            <a:solidFill>
              <a:srgbClr val="FF0000"/>
            </a:solid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Sheet1!$D$2:$D$27</c:f>
              <c:numCache>
                <c:formatCode>General</c:formatCode>
                <c:ptCount val="26"/>
                <c:pt idx="2">
                  <c:v>64.3</c:v>
                </c:pt>
                <c:pt idx="7">
                  <c:v>54.9</c:v>
                </c:pt>
                <c:pt idx="12">
                  <c:v>58.7</c:v>
                </c:pt>
                <c:pt idx="17">
                  <c:v>62.5</c:v>
                </c:pt>
                <c:pt idx="22">
                  <c:v>61</c:v>
                </c:pt>
              </c:numCache>
            </c:numRef>
          </c:val>
        </c:ser>
        <c:ser>
          <c:idx val="3"/>
          <c:order val="3"/>
          <c:tx>
            <c:strRef>
              <c:f>Sheet1!$E$1</c:f>
              <c:strCache>
                <c:ptCount val="1"/>
                <c:pt idx="0">
                  <c:v>CyA + AZA,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Sheet1!$E$2:$E$27</c:f>
              <c:numCache>
                <c:formatCode>General</c:formatCode>
                <c:ptCount val="26"/>
                <c:pt idx="2">
                  <c:v>1</c:v>
                </c:pt>
                <c:pt idx="7">
                  <c:v>2.5</c:v>
                </c:pt>
                <c:pt idx="12">
                  <c:v>3.2</c:v>
                </c:pt>
                <c:pt idx="17">
                  <c:v>4.4000000000000004</c:v>
                </c:pt>
                <c:pt idx="22">
                  <c:v>2.4</c:v>
                </c:pt>
              </c:numCache>
            </c:numRef>
          </c:val>
        </c:ser>
        <c:ser>
          <c:idx val="4"/>
          <c:order val="4"/>
          <c:tx>
            <c:strRef>
              <c:f>Sheet1!$F$1</c:f>
              <c:strCache>
                <c:ptCount val="1"/>
                <c:pt idx="0">
                  <c:v>TAC + MMF/MPA, Treatment</c:v>
                </c:pt>
              </c:strCache>
            </c:strRef>
          </c:tx>
          <c:spPr>
            <a:solidFill>
              <a:srgbClr val="FFFF00"/>
            </a:solid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Sheet1!$F$2:$F$27</c:f>
              <c:numCache>
                <c:formatCode>General</c:formatCode>
                <c:ptCount val="26"/>
                <c:pt idx="3">
                  <c:v>29.9</c:v>
                </c:pt>
                <c:pt idx="8">
                  <c:v>24.9</c:v>
                </c:pt>
                <c:pt idx="13">
                  <c:v>24.8</c:v>
                </c:pt>
                <c:pt idx="18">
                  <c:v>23.2</c:v>
                </c:pt>
                <c:pt idx="23">
                  <c:v>23.6</c:v>
                </c:pt>
              </c:numCache>
            </c:numRef>
          </c:val>
        </c:ser>
        <c:ser>
          <c:idx val="5"/>
          <c:order val="5"/>
          <c:tx>
            <c:strRef>
              <c:f>Sheet1!$G$1</c:f>
              <c:strCache>
                <c:ptCount val="1"/>
                <c:pt idx="0">
                  <c:v>TAC + MMF/MPA, No Treatment</c:v>
                </c:pt>
              </c:strCache>
            </c:strRef>
          </c:tx>
          <c:spPr>
            <a:blipFill>
              <a:blip xmlns:r="http://schemas.openxmlformats.org/officeDocument/2006/relationships" r:embed="rId3"/>
              <a:stretch>
                <a:fillRect t="-2000" r="-3000" b="-4000"/>
              </a:stretch>
            </a:blipFill>
            <a:ln>
              <a:solidFill>
                <a:srgbClr val="FFFFFF"/>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Sheet1!$G$2:$G$27</c:f>
              <c:numCache>
                <c:formatCode>General</c:formatCode>
                <c:ptCount val="26"/>
                <c:pt idx="3">
                  <c:v>3.2</c:v>
                </c:pt>
                <c:pt idx="8">
                  <c:v>3.6</c:v>
                </c:pt>
                <c:pt idx="13">
                  <c:v>3</c:v>
                </c:pt>
                <c:pt idx="18">
                  <c:v>3</c:v>
                </c:pt>
                <c:pt idx="23">
                  <c:v>4.5999999999999996</c:v>
                </c:pt>
              </c:numCache>
            </c:numRef>
          </c:val>
        </c:ser>
        <c:ser>
          <c:idx val="6"/>
          <c:order val="6"/>
          <c:tx>
            <c:strRef>
              <c:f>Sheet1!$H$1</c:f>
              <c:strCache>
                <c:ptCount val="1"/>
                <c:pt idx="0">
                  <c:v>TAC + AZA, Treatment</c:v>
                </c:pt>
              </c:strCache>
            </c:strRef>
          </c:tx>
          <c:spPr>
            <a:solidFill>
              <a:schemeClr val="bg1">
                <a:lumMod val="50000"/>
                <a:lumOff val="50000"/>
              </a:schemeClr>
            </a:solid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Sheet1!$H$2:$H$27</c:f>
              <c:numCache>
                <c:formatCode>General</c:formatCode>
                <c:ptCount val="26"/>
                <c:pt idx="4">
                  <c:v>35.5</c:v>
                </c:pt>
                <c:pt idx="9">
                  <c:v>25.1</c:v>
                </c:pt>
                <c:pt idx="14">
                  <c:v>29.4</c:v>
                </c:pt>
                <c:pt idx="19">
                  <c:v>31</c:v>
                </c:pt>
                <c:pt idx="24">
                  <c:v>37.800000000000004</c:v>
                </c:pt>
              </c:numCache>
            </c:numRef>
          </c:val>
        </c:ser>
        <c:ser>
          <c:idx val="7"/>
          <c:order val="7"/>
          <c:tx>
            <c:strRef>
              <c:f>Sheet1!$I$1</c:f>
              <c:strCache>
                <c:ptCount val="1"/>
                <c:pt idx="0">
                  <c:v>TAC + AZA, No Treatment</c:v>
                </c:pt>
              </c:strCache>
            </c:strRef>
          </c:tx>
          <c:spPr>
            <a:blipFill>
              <a:blip xmlns:r="http://schemas.openxmlformats.org/officeDocument/2006/relationships" r:embed="rId4"/>
              <a:stretch>
                <a:fillRect/>
              </a:stretch>
            </a:blipFill>
            <a:ln>
              <a:solidFill>
                <a:schemeClr val="tx1"/>
              </a:solidFill>
            </a:ln>
          </c:spPr>
          <c:cat>
            <c:strRef>
              <c:f>Sheet1!$A$2:$A$27</c:f>
              <c:strCache>
                <c:ptCount val="25"/>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strCache>
            </c:strRef>
          </c:cat>
          <c:val>
            <c:numRef>
              <c:f>Sheet1!$I$2:$I$27</c:f>
              <c:numCache>
                <c:formatCode>General</c:formatCode>
                <c:ptCount val="26"/>
                <c:pt idx="4">
                  <c:v>4.8</c:v>
                </c:pt>
                <c:pt idx="9">
                  <c:v>4</c:v>
                </c:pt>
                <c:pt idx="14">
                  <c:v>4.3</c:v>
                </c:pt>
                <c:pt idx="19">
                  <c:v>5.2</c:v>
                </c:pt>
                <c:pt idx="24">
                  <c:v>1.7</c:v>
                </c:pt>
              </c:numCache>
            </c:numRef>
          </c:val>
        </c:ser>
        <c:gapWidth val="0"/>
        <c:overlap val="100"/>
        <c:axId val="338114816"/>
        <c:axId val="338141184"/>
      </c:barChart>
      <c:catAx>
        <c:axId val="338114816"/>
        <c:scaling>
          <c:orientation val="minMax"/>
        </c:scaling>
        <c:delete val="1"/>
        <c:axPos val="b"/>
        <c:numFmt formatCode="General" sourceLinked="1"/>
        <c:tickLblPos val="none"/>
        <c:crossAx val="338141184"/>
        <c:crosses val="autoZero"/>
        <c:auto val="1"/>
        <c:lblAlgn val="ctr"/>
        <c:lblOffset val="100"/>
        <c:tickLblSkip val="1"/>
      </c:catAx>
      <c:valAx>
        <c:axId val="338141184"/>
        <c:scaling>
          <c:orientation val="minMax"/>
          <c:max val="9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6257038383E-2"/>
              <c:y val="9.0077879609311144E-4"/>
            </c:manualLayout>
          </c:layout>
        </c:title>
        <c:numFmt formatCode="General" sourceLinked="1"/>
        <c:tickLblPos val="nextTo"/>
        <c:txPr>
          <a:bodyPr/>
          <a:lstStyle/>
          <a:p>
            <a:pPr>
              <a:defRPr sz="1400" b="1"/>
            </a:pPr>
            <a:endParaRPr lang="en-US"/>
          </a:p>
        </c:txPr>
        <c:crossAx val="338114816"/>
        <c:crosses val="autoZero"/>
        <c:crossBetween val="between"/>
        <c:majorUnit val="10"/>
      </c:valAx>
      <c:spPr>
        <a:solidFill>
          <a:schemeClr val="bg2"/>
        </a:solidFill>
        <a:ln>
          <a:solidFill>
            <a:schemeClr val="tx1"/>
          </a:solidFill>
        </a:ln>
      </c:spPr>
    </c:plotArea>
    <c:legend>
      <c:legendPos val="b"/>
      <c:layout>
        <c:manualLayout>
          <c:xMode val="edge"/>
          <c:yMode val="edge"/>
          <c:x val="0.10211126326600529"/>
          <c:y val="1.4018759950088208E-2"/>
          <c:w val="0.72625066778157465"/>
          <c:h val="0.16357686846521233"/>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62320166946345856"/>
        </c:manualLayout>
      </c:layout>
      <c:barChart>
        <c:barDir val="col"/>
        <c:grouping val="stacked"/>
        <c:ser>
          <c:idx val="0"/>
          <c:order val="0"/>
          <c:tx>
            <c:strRef>
              <c:f>Sheet1!$B$1</c:f>
              <c:strCache>
                <c:ptCount val="1"/>
                <c:pt idx="0">
                  <c:v>CyA + MMF/MPA, Treatment</c:v>
                </c:pt>
              </c:strCache>
            </c:strRef>
          </c:tx>
          <c:spPr>
            <a:solidFill>
              <a:srgbClr val="00FF00"/>
            </a:solid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Sheet1!$B$2:$B$12</c:f>
              <c:numCache>
                <c:formatCode>General</c:formatCode>
                <c:ptCount val="11"/>
                <c:pt idx="1">
                  <c:v>34</c:v>
                </c:pt>
                <c:pt idx="6">
                  <c:v>34.200000000000003</c:v>
                </c:pt>
              </c:numCache>
            </c:numRef>
          </c:val>
        </c:ser>
        <c:ser>
          <c:idx val="1"/>
          <c:order val="1"/>
          <c:tx>
            <c:strRef>
              <c:f>Sheet1!$C$1</c:f>
              <c:strCache>
                <c:ptCount val="1"/>
                <c:pt idx="0">
                  <c:v>CyA + MMF/MPA, No Treatment</c:v>
                </c:pt>
              </c:strCache>
            </c:strRef>
          </c:tx>
          <c:spPr>
            <a:blipFill>
              <a:blip xmlns:r="http://schemas.openxmlformats.org/officeDocument/2006/relationships" r:embed="rId1"/>
              <a:stretch>
                <a:fillRect t="-2000" r="-3000" b="-4000"/>
              </a:stretch>
            </a:blip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Sheet1!$C$2:$C$12</c:f>
              <c:numCache>
                <c:formatCode>General</c:formatCode>
                <c:ptCount val="11"/>
                <c:pt idx="1">
                  <c:v>5.2</c:v>
                </c:pt>
                <c:pt idx="6">
                  <c:v>3.8</c:v>
                </c:pt>
              </c:numCache>
            </c:numRef>
          </c:val>
        </c:ser>
        <c:ser>
          <c:idx val="2"/>
          <c:order val="2"/>
          <c:tx>
            <c:strRef>
              <c:f>Sheet1!$D$1</c:f>
              <c:strCache>
                <c:ptCount val="1"/>
                <c:pt idx="0">
                  <c:v>CyA + AZA, Treatment</c:v>
                </c:pt>
              </c:strCache>
            </c:strRef>
          </c:tx>
          <c:spPr>
            <a:solidFill>
              <a:srgbClr val="FF0000"/>
            </a:solid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Sheet1!$D$2:$D$12</c:f>
              <c:numCache>
                <c:formatCode>General</c:formatCode>
                <c:ptCount val="11"/>
                <c:pt idx="2">
                  <c:v>55.4</c:v>
                </c:pt>
                <c:pt idx="7">
                  <c:v>63.6</c:v>
                </c:pt>
              </c:numCache>
            </c:numRef>
          </c:val>
        </c:ser>
        <c:ser>
          <c:idx val="3"/>
          <c:order val="3"/>
          <c:tx>
            <c:strRef>
              <c:f>Sheet1!$E$1</c:f>
              <c:strCache>
                <c:ptCount val="1"/>
                <c:pt idx="0">
                  <c:v>CyA + AZA,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Sheet1!$E$2:$E$12</c:f>
              <c:numCache>
                <c:formatCode>General</c:formatCode>
                <c:ptCount val="11"/>
                <c:pt idx="2">
                  <c:v>3</c:v>
                </c:pt>
                <c:pt idx="7">
                  <c:v>3</c:v>
                </c:pt>
              </c:numCache>
            </c:numRef>
          </c:val>
        </c:ser>
        <c:ser>
          <c:idx val="4"/>
          <c:order val="4"/>
          <c:tx>
            <c:strRef>
              <c:f>Sheet1!$F$1</c:f>
              <c:strCache>
                <c:ptCount val="1"/>
                <c:pt idx="0">
                  <c:v>TAC + MMF/MPA, Treatment</c:v>
                </c:pt>
              </c:strCache>
            </c:strRef>
          </c:tx>
          <c:spPr>
            <a:solidFill>
              <a:srgbClr val="FFFF00"/>
            </a:solid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Sheet1!$F$2:$F$12</c:f>
              <c:numCache>
                <c:formatCode>General</c:formatCode>
                <c:ptCount val="11"/>
                <c:pt idx="3">
                  <c:v>24.7</c:v>
                </c:pt>
                <c:pt idx="8">
                  <c:v>25.1</c:v>
                </c:pt>
              </c:numCache>
            </c:numRef>
          </c:val>
        </c:ser>
        <c:ser>
          <c:idx val="5"/>
          <c:order val="5"/>
          <c:tx>
            <c:strRef>
              <c:f>Sheet1!$G$1</c:f>
              <c:strCache>
                <c:ptCount val="1"/>
                <c:pt idx="0">
                  <c:v>TAC + MMF/MPA, No Treatment</c:v>
                </c:pt>
              </c:strCache>
            </c:strRef>
          </c:tx>
          <c:spPr>
            <a:blipFill>
              <a:blip xmlns:r="http://schemas.openxmlformats.org/officeDocument/2006/relationships" r:embed="rId3"/>
              <a:stretch>
                <a:fillRect t="-2000" r="-3000" b="-4000"/>
              </a:stretch>
            </a:blipFill>
            <a:ln>
              <a:solidFill>
                <a:srgbClr val="FFFFFF"/>
              </a:solidFill>
            </a:ln>
          </c:spPr>
          <c:cat>
            <c:strRef>
              <c:f>Sheet1!$A$2:$A$12</c:f>
              <c:strCache>
                <c:ptCount val="10"/>
                <c:pt idx="1">
                  <c:v>F</c:v>
                </c:pt>
                <c:pt idx="2">
                  <c:v>F</c:v>
                </c:pt>
                <c:pt idx="3">
                  <c:v>F</c:v>
                </c:pt>
                <c:pt idx="4">
                  <c:v>F</c:v>
                </c:pt>
                <c:pt idx="6">
                  <c:v>M</c:v>
                </c:pt>
                <c:pt idx="7">
                  <c:v>M</c:v>
                </c:pt>
                <c:pt idx="8">
                  <c:v>M</c:v>
                </c:pt>
                <c:pt idx="9">
                  <c:v>M</c:v>
                </c:pt>
              </c:strCache>
            </c:strRef>
          </c:cat>
          <c:val>
            <c:numRef>
              <c:f>Sheet1!$G$2:$G$12</c:f>
              <c:numCache>
                <c:formatCode>General</c:formatCode>
                <c:ptCount val="11"/>
                <c:pt idx="3">
                  <c:v>3.5</c:v>
                </c:pt>
                <c:pt idx="8">
                  <c:v>3.2</c:v>
                </c:pt>
              </c:numCache>
            </c:numRef>
          </c:val>
        </c:ser>
        <c:ser>
          <c:idx val="6"/>
          <c:order val="6"/>
          <c:tx>
            <c:strRef>
              <c:f>Sheet1!$H$1</c:f>
              <c:strCache>
                <c:ptCount val="1"/>
                <c:pt idx="0">
                  <c:v>TAC + AZA, Treatment</c:v>
                </c:pt>
              </c:strCache>
            </c:strRef>
          </c:tx>
          <c:spPr>
            <a:solidFill>
              <a:schemeClr val="bg1">
                <a:lumMod val="50000"/>
                <a:lumOff val="50000"/>
              </a:schemeClr>
            </a:solid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Sheet1!$H$2:$H$12</c:f>
              <c:numCache>
                <c:formatCode>General</c:formatCode>
                <c:ptCount val="11"/>
                <c:pt idx="4">
                  <c:v>32.1</c:v>
                </c:pt>
                <c:pt idx="9">
                  <c:v>29.5</c:v>
                </c:pt>
              </c:numCache>
            </c:numRef>
          </c:val>
        </c:ser>
        <c:ser>
          <c:idx val="7"/>
          <c:order val="7"/>
          <c:tx>
            <c:strRef>
              <c:f>Sheet1!$I$1</c:f>
              <c:strCache>
                <c:ptCount val="1"/>
                <c:pt idx="0">
                  <c:v>TAC + AZA, No Treatment</c:v>
                </c:pt>
              </c:strCache>
            </c:strRef>
          </c:tx>
          <c:spPr>
            <a:blipFill>
              <a:blip xmlns:r="http://schemas.openxmlformats.org/officeDocument/2006/relationships" r:embed="rId4"/>
              <a:stretch>
                <a:fillRect/>
              </a:stretch>
            </a:blipFill>
            <a:ln>
              <a:solidFill>
                <a:schemeClr val="tx1"/>
              </a:solidFill>
            </a:ln>
          </c:spPr>
          <c:cat>
            <c:strRef>
              <c:f>Sheet1!$A$2:$A$12</c:f>
              <c:strCache>
                <c:ptCount val="10"/>
                <c:pt idx="1">
                  <c:v>F</c:v>
                </c:pt>
                <c:pt idx="2">
                  <c:v>F</c:v>
                </c:pt>
                <c:pt idx="3">
                  <c:v>F</c:v>
                </c:pt>
                <c:pt idx="4">
                  <c:v>F</c:v>
                </c:pt>
                <c:pt idx="6">
                  <c:v>M</c:v>
                </c:pt>
                <c:pt idx="7">
                  <c:v>M</c:v>
                </c:pt>
                <c:pt idx="8">
                  <c:v>M</c:v>
                </c:pt>
                <c:pt idx="9">
                  <c:v>M</c:v>
                </c:pt>
              </c:strCache>
            </c:strRef>
          </c:cat>
          <c:val>
            <c:numRef>
              <c:f>Sheet1!$I$2:$I$12</c:f>
              <c:numCache>
                <c:formatCode>General</c:formatCode>
                <c:ptCount val="11"/>
                <c:pt idx="4">
                  <c:v>4.2</c:v>
                </c:pt>
                <c:pt idx="9">
                  <c:v>4.5</c:v>
                </c:pt>
              </c:numCache>
            </c:numRef>
          </c:val>
        </c:ser>
        <c:gapWidth val="0"/>
        <c:overlap val="100"/>
        <c:axId val="338548608"/>
        <c:axId val="338550144"/>
      </c:barChart>
      <c:catAx>
        <c:axId val="338548608"/>
        <c:scaling>
          <c:orientation val="minMax"/>
        </c:scaling>
        <c:delete val="1"/>
        <c:axPos val="b"/>
        <c:numFmt formatCode="General" sourceLinked="1"/>
        <c:tickLblPos val="none"/>
        <c:crossAx val="338550144"/>
        <c:crosses val="autoZero"/>
        <c:auto val="1"/>
        <c:lblAlgn val="ctr"/>
        <c:lblOffset val="100"/>
        <c:tickLblSkip val="1"/>
      </c:catAx>
      <c:valAx>
        <c:axId val="338550144"/>
        <c:scaling>
          <c:orientation val="minMax"/>
          <c:max val="9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6257038383E-2"/>
              <c:y val="9.0077879609311144E-4"/>
            </c:manualLayout>
          </c:layout>
        </c:title>
        <c:numFmt formatCode="General" sourceLinked="1"/>
        <c:tickLblPos val="nextTo"/>
        <c:txPr>
          <a:bodyPr/>
          <a:lstStyle/>
          <a:p>
            <a:pPr>
              <a:defRPr sz="1400" b="1"/>
            </a:pPr>
            <a:endParaRPr lang="en-US"/>
          </a:p>
        </c:txPr>
        <c:crossAx val="338548608"/>
        <c:crosses val="autoZero"/>
        <c:crossBetween val="between"/>
        <c:majorUnit val="10"/>
      </c:valAx>
      <c:spPr>
        <a:solidFill>
          <a:schemeClr val="bg2"/>
        </a:solidFill>
        <a:ln>
          <a:solidFill>
            <a:schemeClr val="tx1"/>
          </a:solidFill>
        </a:ln>
      </c:spPr>
    </c:plotArea>
    <c:legend>
      <c:legendPos val="b"/>
      <c:layout>
        <c:manualLayout>
          <c:xMode val="edge"/>
          <c:yMode val="edge"/>
          <c:x val="0.10211126326600529"/>
          <c:y val="1.4018759950088208E-2"/>
          <c:w val="0.72625066778157465"/>
          <c:h val="0.16357686846521233"/>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5.0081106664945557E-2"/>
          <c:w val="0.84429396325460004"/>
          <c:h val="0.50268887542903362"/>
        </c:manualLayout>
      </c:layout>
      <c:barChart>
        <c:barDir val="col"/>
        <c:grouping val="stacked"/>
        <c:ser>
          <c:idx val="0"/>
          <c:order val="0"/>
          <c:tx>
            <c:strRef>
              <c:f>Sheet1!$B$1</c:f>
              <c:strCache>
                <c:ptCount val="1"/>
                <c:pt idx="0">
                  <c:v>CyA + MMF/MPA, Treatment</c:v>
                </c:pt>
              </c:strCache>
            </c:strRef>
          </c:tx>
          <c:spPr>
            <a:solidFill>
              <a:srgbClr val="00FF00"/>
            </a:solidFill>
            <a:ln>
              <a:solidFill>
                <a:schemeClr val="tx1"/>
              </a:solidFill>
            </a:ln>
          </c:spPr>
          <c:cat>
            <c:strRef>
              <c:f>Sheet1!$A$2:$A$5</c:f>
              <c:strCache>
                <c:ptCount val="4"/>
                <c:pt idx="0">
                  <c:v>Overall</c:v>
                </c:pt>
                <c:pt idx="1">
                  <c:v>Overall</c:v>
                </c:pt>
                <c:pt idx="2">
                  <c:v>Overall</c:v>
                </c:pt>
                <c:pt idx="3">
                  <c:v>Overall</c:v>
                </c:pt>
              </c:strCache>
            </c:strRef>
          </c:cat>
          <c:val>
            <c:numRef>
              <c:f>Sheet1!$B$2:$B$5</c:f>
              <c:numCache>
                <c:formatCode>General</c:formatCode>
                <c:ptCount val="4"/>
                <c:pt idx="0">
                  <c:v>38.200000000000003</c:v>
                </c:pt>
              </c:numCache>
            </c:numRef>
          </c:val>
        </c:ser>
        <c:ser>
          <c:idx val="1"/>
          <c:order val="1"/>
          <c:tx>
            <c:strRef>
              <c:f>Sheet1!$C$1</c:f>
              <c:strCache>
                <c:ptCount val="1"/>
                <c:pt idx="0">
                  <c:v>CyA + MMF/MPA, No Treatment</c:v>
                </c:pt>
              </c:strCache>
            </c:strRef>
          </c:tx>
          <c:spPr>
            <a:blipFill>
              <a:blip xmlns:r="http://schemas.openxmlformats.org/officeDocument/2006/relationships" r:embed="rId1"/>
              <a:stretch>
                <a:fillRect t="-2000" r="-3000" b="-4000"/>
              </a:stretch>
            </a:blipFill>
            <a:ln>
              <a:solidFill>
                <a:schemeClr val="tx1"/>
              </a:solidFill>
            </a:ln>
          </c:spPr>
          <c:cat>
            <c:strRef>
              <c:f>Sheet1!$A$2:$A$5</c:f>
              <c:strCache>
                <c:ptCount val="4"/>
                <c:pt idx="0">
                  <c:v>Overall</c:v>
                </c:pt>
                <c:pt idx="1">
                  <c:v>Overall</c:v>
                </c:pt>
                <c:pt idx="2">
                  <c:v>Overall</c:v>
                </c:pt>
                <c:pt idx="3">
                  <c:v>Overall</c:v>
                </c:pt>
              </c:strCache>
            </c:strRef>
          </c:cat>
          <c:val>
            <c:numRef>
              <c:f>Sheet1!$C$2:$C$5</c:f>
              <c:numCache>
                <c:formatCode>General</c:formatCode>
                <c:ptCount val="4"/>
                <c:pt idx="0">
                  <c:v>4.5999999999999996</c:v>
                </c:pt>
              </c:numCache>
            </c:numRef>
          </c:val>
        </c:ser>
        <c:ser>
          <c:idx val="2"/>
          <c:order val="2"/>
          <c:tx>
            <c:strRef>
              <c:f>Sheet1!$D$1</c:f>
              <c:strCache>
                <c:ptCount val="1"/>
                <c:pt idx="0">
                  <c:v>CyA + AZA, Treatment</c:v>
                </c:pt>
              </c:strCache>
            </c:strRef>
          </c:tx>
          <c:spPr>
            <a:solidFill>
              <a:srgbClr val="FF0000"/>
            </a:solidFill>
            <a:ln>
              <a:solidFill>
                <a:srgbClr val="FFFFFF"/>
              </a:solidFill>
            </a:ln>
          </c:spPr>
          <c:cat>
            <c:strRef>
              <c:f>Sheet1!$A$2:$A$5</c:f>
              <c:strCache>
                <c:ptCount val="4"/>
                <c:pt idx="0">
                  <c:v>Overall</c:v>
                </c:pt>
                <c:pt idx="1">
                  <c:v>Overall</c:v>
                </c:pt>
                <c:pt idx="2">
                  <c:v>Overall</c:v>
                </c:pt>
                <c:pt idx="3">
                  <c:v>Overall</c:v>
                </c:pt>
              </c:strCache>
            </c:strRef>
          </c:cat>
          <c:val>
            <c:numRef>
              <c:f>Sheet1!$D$2:$D$5</c:f>
              <c:numCache>
                <c:formatCode>General</c:formatCode>
                <c:ptCount val="4"/>
                <c:pt idx="1">
                  <c:v>67.8</c:v>
                </c:pt>
              </c:numCache>
            </c:numRef>
          </c:val>
        </c:ser>
        <c:ser>
          <c:idx val="3"/>
          <c:order val="3"/>
          <c:tx>
            <c:strRef>
              <c:f>Sheet1!$E$1</c:f>
              <c:strCache>
                <c:ptCount val="1"/>
                <c:pt idx="0">
                  <c:v>CyA + AZA,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Sheet1!$A$2:$A$5</c:f>
              <c:strCache>
                <c:ptCount val="4"/>
                <c:pt idx="0">
                  <c:v>Overall</c:v>
                </c:pt>
                <c:pt idx="1">
                  <c:v>Overall</c:v>
                </c:pt>
                <c:pt idx="2">
                  <c:v>Overall</c:v>
                </c:pt>
                <c:pt idx="3">
                  <c:v>Overall</c:v>
                </c:pt>
              </c:strCache>
            </c:strRef>
          </c:cat>
          <c:val>
            <c:numRef>
              <c:f>Sheet1!$E$2:$E$5</c:f>
              <c:numCache>
                <c:formatCode>General</c:formatCode>
                <c:ptCount val="4"/>
                <c:pt idx="1">
                  <c:v>3.9</c:v>
                </c:pt>
              </c:numCache>
            </c:numRef>
          </c:val>
        </c:ser>
        <c:ser>
          <c:idx val="4"/>
          <c:order val="4"/>
          <c:tx>
            <c:strRef>
              <c:f>Sheet1!$F$1</c:f>
              <c:strCache>
                <c:ptCount val="1"/>
                <c:pt idx="0">
                  <c:v>TAC + MMF/MPA, Treatment</c:v>
                </c:pt>
              </c:strCache>
            </c:strRef>
          </c:tx>
          <c:spPr>
            <a:solidFill>
              <a:srgbClr val="FFFF00"/>
            </a:solidFill>
            <a:ln>
              <a:solidFill>
                <a:srgbClr val="FFFFFF"/>
              </a:solidFill>
            </a:ln>
          </c:spPr>
          <c:cat>
            <c:strRef>
              <c:f>Sheet1!$A$2:$A$5</c:f>
              <c:strCache>
                <c:ptCount val="4"/>
                <c:pt idx="0">
                  <c:v>Overall</c:v>
                </c:pt>
                <c:pt idx="1">
                  <c:v>Overall</c:v>
                </c:pt>
                <c:pt idx="2">
                  <c:v>Overall</c:v>
                </c:pt>
                <c:pt idx="3">
                  <c:v>Overall</c:v>
                </c:pt>
              </c:strCache>
            </c:strRef>
          </c:cat>
          <c:val>
            <c:numRef>
              <c:f>Sheet1!$F$2:$F$5</c:f>
              <c:numCache>
                <c:formatCode>General</c:formatCode>
                <c:ptCount val="4"/>
                <c:pt idx="2">
                  <c:v>36.800000000000004</c:v>
                </c:pt>
              </c:numCache>
            </c:numRef>
          </c:val>
        </c:ser>
        <c:ser>
          <c:idx val="5"/>
          <c:order val="5"/>
          <c:tx>
            <c:strRef>
              <c:f>Sheet1!$G$1</c:f>
              <c:strCache>
                <c:ptCount val="1"/>
                <c:pt idx="0">
                  <c:v>TAC + MMF/MPA, No Treatment</c:v>
                </c:pt>
              </c:strCache>
            </c:strRef>
          </c:tx>
          <c:spPr>
            <a:blipFill>
              <a:blip xmlns:r="http://schemas.openxmlformats.org/officeDocument/2006/relationships" r:embed="rId3"/>
              <a:stretch>
                <a:fillRect t="-2000" r="-3000" b="-4000"/>
              </a:stretch>
            </a:blipFill>
            <a:ln>
              <a:solidFill>
                <a:srgbClr val="FFFFFF"/>
              </a:solidFill>
            </a:ln>
          </c:spPr>
          <c:cat>
            <c:strRef>
              <c:f>Sheet1!$A$2:$A$5</c:f>
              <c:strCache>
                <c:ptCount val="4"/>
                <c:pt idx="0">
                  <c:v>Overall</c:v>
                </c:pt>
                <c:pt idx="1">
                  <c:v>Overall</c:v>
                </c:pt>
                <c:pt idx="2">
                  <c:v>Overall</c:v>
                </c:pt>
                <c:pt idx="3">
                  <c:v>Overall</c:v>
                </c:pt>
              </c:strCache>
            </c:strRef>
          </c:cat>
          <c:val>
            <c:numRef>
              <c:f>Sheet1!$G$2:$G$5</c:f>
              <c:numCache>
                <c:formatCode>General</c:formatCode>
                <c:ptCount val="4"/>
                <c:pt idx="2">
                  <c:v>4.5</c:v>
                </c:pt>
              </c:numCache>
            </c:numRef>
          </c:val>
        </c:ser>
        <c:ser>
          <c:idx val="6"/>
          <c:order val="6"/>
          <c:tx>
            <c:strRef>
              <c:f>Sheet1!$H$1</c:f>
              <c:strCache>
                <c:ptCount val="1"/>
                <c:pt idx="0">
                  <c:v>TAC + AZA, Treatment</c:v>
                </c:pt>
              </c:strCache>
            </c:strRef>
          </c:tx>
          <c:spPr>
            <a:solidFill>
              <a:schemeClr val="bg1">
                <a:lumMod val="50000"/>
                <a:lumOff val="50000"/>
              </a:schemeClr>
            </a:solidFill>
            <a:ln>
              <a:solidFill>
                <a:schemeClr val="tx1"/>
              </a:solidFill>
            </a:ln>
          </c:spPr>
          <c:cat>
            <c:strRef>
              <c:f>Sheet1!$A$2:$A$5</c:f>
              <c:strCache>
                <c:ptCount val="4"/>
                <c:pt idx="0">
                  <c:v>Overall</c:v>
                </c:pt>
                <c:pt idx="1">
                  <c:v>Overall</c:v>
                </c:pt>
                <c:pt idx="2">
                  <c:v>Overall</c:v>
                </c:pt>
                <c:pt idx="3">
                  <c:v>Overall</c:v>
                </c:pt>
              </c:strCache>
            </c:strRef>
          </c:cat>
          <c:val>
            <c:numRef>
              <c:f>Sheet1!$H$2:$H$5</c:f>
              <c:numCache>
                <c:formatCode>General</c:formatCode>
                <c:ptCount val="4"/>
                <c:pt idx="3">
                  <c:v>41.4</c:v>
                </c:pt>
              </c:numCache>
            </c:numRef>
          </c:val>
        </c:ser>
        <c:ser>
          <c:idx val="7"/>
          <c:order val="7"/>
          <c:tx>
            <c:strRef>
              <c:f>Sheet1!$I$1</c:f>
              <c:strCache>
                <c:ptCount val="1"/>
                <c:pt idx="0">
                  <c:v>TAC + AZA, No Treatment</c:v>
                </c:pt>
              </c:strCache>
            </c:strRef>
          </c:tx>
          <c:spPr>
            <a:blipFill>
              <a:blip xmlns:r="http://schemas.openxmlformats.org/officeDocument/2006/relationships" r:embed="rId4"/>
              <a:stretch>
                <a:fillRect/>
              </a:stretch>
            </a:blipFill>
            <a:ln>
              <a:solidFill>
                <a:schemeClr val="tx1"/>
              </a:solidFill>
            </a:ln>
          </c:spPr>
          <c:cat>
            <c:strRef>
              <c:f>Sheet1!$A$2:$A$5</c:f>
              <c:strCache>
                <c:ptCount val="4"/>
                <c:pt idx="0">
                  <c:v>Overall</c:v>
                </c:pt>
                <c:pt idx="1">
                  <c:v>Overall</c:v>
                </c:pt>
                <c:pt idx="2">
                  <c:v>Overall</c:v>
                </c:pt>
                <c:pt idx="3">
                  <c:v>Overall</c:v>
                </c:pt>
              </c:strCache>
            </c:strRef>
          </c:cat>
          <c:val>
            <c:numRef>
              <c:f>Sheet1!$I$2:$I$5</c:f>
              <c:numCache>
                <c:formatCode>General</c:formatCode>
                <c:ptCount val="4"/>
                <c:pt idx="3">
                  <c:v>4.0999999999999996</c:v>
                </c:pt>
              </c:numCache>
            </c:numRef>
          </c:val>
        </c:ser>
        <c:gapWidth val="50"/>
        <c:overlap val="100"/>
        <c:axId val="338585088"/>
        <c:axId val="338586624"/>
      </c:barChart>
      <c:catAx>
        <c:axId val="338585088"/>
        <c:scaling>
          <c:orientation val="minMax"/>
        </c:scaling>
        <c:delete val="1"/>
        <c:axPos val="b"/>
        <c:numFmt formatCode="General" sourceLinked="1"/>
        <c:tickLblPos val="none"/>
        <c:crossAx val="338586624"/>
        <c:crosses val="autoZero"/>
        <c:auto val="1"/>
        <c:lblAlgn val="ctr"/>
        <c:lblOffset val="100"/>
        <c:tickLblSkip val="1"/>
      </c:catAx>
      <c:valAx>
        <c:axId val="338586624"/>
        <c:scaling>
          <c:orientation val="minMax"/>
          <c:max val="80"/>
        </c:scaling>
        <c:axPos val="l"/>
        <c:majorGridlines>
          <c:spPr>
            <a:ln>
              <a:prstDash val="sysDash"/>
            </a:ln>
          </c:spPr>
        </c:majorGridlines>
        <c:numFmt formatCode="General" sourceLinked="1"/>
        <c:tickLblPos val="nextTo"/>
        <c:txPr>
          <a:bodyPr/>
          <a:lstStyle/>
          <a:p>
            <a:pPr>
              <a:defRPr sz="1400" b="1"/>
            </a:pPr>
            <a:endParaRPr lang="en-US"/>
          </a:p>
        </c:txPr>
        <c:crossAx val="338585088"/>
        <c:crosses val="autoZero"/>
        <c:crossBetween val="between"/>
        <c:majorUnit val="10"/>
      </c:valAx>
      <c:spPr>
        <a:solidFill>
          <a:schemeClr val="bg2"/>
        </a:solidFill>
        <a:ln>
          <a:solidFill>
            <a:schemeClr val="tx1"/>
          </a:solidFill>
        </a:ln>
      </c:spPr>
    </c:plotArea>
    <c:legend>
      <c:legendPos val="b"/>
      <c:layout>
        <c:manualLayout>
          <c:xMode val="edge"/>
          <c:yMode val="edge"/>
          <c:x val="8.6169234280497553E-2"/>
          <c:y val="0.56958833030486578"/>
          <c:w val="0.88712027844345565"/>
          <c:h val="0.184089642640825"/>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4888472957273777"/>
        </c:manualLayout>
      </c:layout>
      <c:barChart>
        <c:barDir val="col"/>
        <c:grouping val="clustered"/>
        <c:ser>
          <c:idx val="0"/>
          <c:order val="0"/>
          <c:tx>
            <c:strRef>
              <c:f>Sheet1!$B$1</c:f>
              <c:strCache>
                <c:ptCount val="1"/>
                <c:pt idx="0">
                  <c:v>1985-1994 (N=4,740)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Sheet1!$B$2:$B$11</c:f>
              <c:numCache>
                <c:formatCode>General</c:formatCode>
                <c:ptCount val="10"/>
                <c:pt idx="0">
                  <c:v>7.8</c:v>
                </c:pt>
                <c:pt idx="1">
                  <c:v>7.2</c:v>
                </c:pt>
                <c:pt idx="2">
                  <c:v>7.4</c:v>
                </c:pt>
                <c:pt idx="3">
                  <c:v>7.9</c:v>
                </c:pt>
                <c:pt idx="4">
                  <c:v>12.8</c:v>
                </c:pt>
                <c:pt idx="5">
                  <c:v>15.8</c:v>
                </c:pt>
                <c:pt idx="6">
                  <c:v>18</c:v>
                </c:pt>
                <c:pt idx="7">
                  <c:v>14.9</c:v>
                </c:pt>
                <c:pt idx="8">
                  <c:v>7.4</c:v>
                </c:pt>
                <c:pt idx="9">
                  <c:v>0.8</c:v>
                </c:pt>
              </c:numCache>
            </c:numRef>
          </c:val>
        </c:ser>
        <c:ser>
          <c:idx val="1"/>
          <c:order val="1"/>
          <c:tx>
            <c:strRef>
              <c:f>Sheet1!$C$1</c:f>
              <c:strCache>
                <c:ptCount val="1"/>
                <c:pt idx="0">
                  <c:v>1995-2003 (N=14,145)</c:v>
                </c:pt>
              </c:strCache>
            </c:strRef>
          </c:tx>
          <c:spPr>
            <a:gradFill>
              <a:gsLst>
                <a:gs pos="0">
                  <a:srgbClr val="7030A0"/>
                </a:gs>
                <a:gs pos="50000">
                  <a:srgbClr val="9966FF"/>
                </a:gs>
                <a:gs pos="100000">
                  <a:srgbClr val="7030A0"/>
                </a:gs>
              </a:gsLst>
              <a:lin ang="10800000" scaled="1"/>
            </a:gradFill>
            <a:ln>
              <a:solidFill>
                <a:srgbClr val="000000"/>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Sheet1!$C$2:$C$11</c:f>
              <c:numCache>
                <c:formatCode>General</c:formatCode>
                <c:ptCount val="10"/>
                <c:pt idx="0">
                  <c:v>7</c:v>
                </c:pt>
                <c:pt idx="1">
                  <c:v>5.6</c:v>
                </c:pt>
                <c:pt idx="2">
                  <c:v>5.6</c:v>
                </c:pt>
                <c:pt idx="3">
                  <c:v>6.8</c:v>
                </c:pt>
                <c:pt idx="4">
                  <c:v>8.1</c:v>
                </c:pt>
                <c:pt idx="5">
                  <c:v>11.9</c:v>
                </c:pt>
                <c:pt idx="6">
                  <c:v>16.600000000000001</c:v>
                </c:pt>
                <c:pt idx="7">
                  <c:v>20.5</c:v>
                </c:pt>
                <c:pt idx="8">
                  <c:v>15.9</c:v>
                </c:pt>
                <c:pt idx="9">
                  <c:v>2.1</c:v>
                </c:pt>
              </c:numCache>
            </c:numRef>
          </c:val>
        </c:ser>
        <c:ser>
          <c:idx val="2"/>
          <c:order val="2"/>
          <c:tx>
            <c:strRef>
              <c:f>Sheet1!$D$1</c:f>
              <c:strCache>
                <c:ptCount val="1"/>
                <c:pt idx="0">
                  <c:v>2004-6/2011 (N=20,499)</c:v>
                </c:pt>
              </c:strCache>
            </c:strRef>
          </c:tx>
          <c:spPr>
            <a:gradFill>
              <a:gsLst>
                <a:gs pos="0">
                  <a:srgbClr val="CC6600"/>
                </a:gs>
                <a:gs pos="50000">
                  <a:srgbClr val="FF9900"/>
                </a:gs>
                <a:gs pos="100000">
                  <a:srgbClr val="CC6600"/>
                </a:gs>
              </a:gsLst>
              <a:lin ang="10800000" scaled="1"/>
            </a:gradFill>
            <a:ln>
              <a:solidFill>
                <a:schemeClr val="bg2"/>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Sheet1!$D$2:$D$11</c:f>
              <c:numCache>
                <c:formatCode>General</c:formatCode>
                <c:ptCount val="10"/>
                <c:pt idx="0">
                  <c:v>6.6</c:v>
                </c:pt>
                <c:pt idx="1">
                  <c:v>5.3</c:v>
                </c:pt>
                <c:pt idx="2">
                  <c:v>4.5999999999999996</c:v>
                </c:pt>
                <c:pt idx="3">
                  <c:v>4.9000000000000004</c:v>
                </c:pt>
                <c:pt idx="4">
                  <c:v>5.9</c:v>
                </c:pt>
                <c:pt idx="5">
                  <c:v>8.7000000000000011</c:v>
                </c:pt>
                <c:pt idx="6">
                  <c:v>13</c:v>
                </c:pt>
                <c:pt idx="7">
                  <c:v>20.5</c:v>
                </c:pt>
                <c:pt idx="8">
                  <c:v>22.4</c:v>
                </c:pt>
                <c:pt idx="9">
                  <c:v>8</c:v>
                </c:pt>
              </c:numCache>
            </c:numRef>
          </c:val>
        </c:ser>
        <c:gapWidth val="35"/>
        <c:axId val="223654656"/>
        <c:axId val="223655808"/>
      </c:barChart>
      <c:catAx>
        <c:axId val="223654656"/>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223655808"/>
        <c:crosses val="autoZero"/>
        <c:auto val="1"/>
        <c:lblAlgn val="ctr"/>
        <c:lblOffset val="100"/>
        <c:tickLblSkip val="1"/>
      </c:catAx>
      <c:valAx>
        <c:axId val="223655808"/>
        <c:scaling>
          <c:orientation val="minMax"/>
          <c:max val="25"/>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3654656"/>
        <c:crosses val="autoZero"/>
        <c:crossBetween val="between"/>
        <c:majorUnit val="5"/>
      </c:valAx>
      <c:spPr>
        <a:solidFill>
          <a:schemeClr val="bg2"/>
        </a:solidFill>
        <a:ln>
          <a:solidFill>
            <a:schemeClr val="tx1"/>
          </a:solidFill>
        </a:ln>
      </c:spPr>
    </c:plotArea>
    <c:legend>
      <c:legendPos val="r"/>
      <c:layout>
        <c:manualLayout>
          <c:xMode val="edge"/>
          <c:yMode val="edge"/>
          <c:x val="0.12136564234780479"/>
          <c:y val="6.3211737204724408E-2"/>
          <c:w val="0.26732887371380126"/>
          <c:h val="0.1402702651299022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60680822684050295"/>
        </c:manualLayout>
      </c:layout>
      <c:barChart>
        <c:barDir val="col"/>
        <c:grouping val="stacked"/>
        <c:ser>
          <c:idx val="0"/>
          <c:order val="0"/>
          <c:tx>
            <c:strRef>
              <c:f>Sheet1!$B$1</c:f>
              <c:strCache>
                <c:ptCount val="1"/>
                <c:pt idx="0">
                  <c:v>CyA + MMF/MPA, Treatment</c:v>
                </c:pt>
              </c:strCache>
            </c:strRef>
          </c:tx>
          <c:spPr>
            <a:solidFill>
              <a:srgbClr val="00FF00"/>
            </a:solid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Sheet1!$B$2:$B$39</c:f>
              <c:numCache>
                <c:formatCode>General</c:formatCode>
                <c:ptCount val="38"/>
                <c:pt idx="1">
                  <c:v>31.6</c:v>
                </c:pt>
                <c:pt idx="6">
                  <c:v>50</c:v>
                </c:pt>
                <c:pt idx="11">
                  <c:v>38.6</c:v>
                </c:pt>
                <c:pt idx="16">
                  <c:v>30.8</c:v>
                </c:pt>
                <c:pt idx="21">
                  <c:v>0</c:v>
                </c:pt>
                <c:pt idx="28">
                  <c:v>40.4</c:v>
                </c:pt>
                <c:pt idx="33">
                  <c:v>36.700000000000003</c:v>
                </c:pt>
              </c:numCache>
            </c:numRef>
          </c:val>
        </c:ser>
        <c:ser>
          <c:idx val="1"/>
          <c:order val="1"/>
          <c:tx>
            <c:strRef>
              <c:f>Sheet1!$C$1</c:f>
              <c:strCache>
                <c:ptCount val="1"/>
                <c:pt idx="0">
                  <c:v>CyA + MMF/MPA, No Treatment</c:v>
                </c:pt>
              </c:strCache>
            </c:strRef>
          </c:tx>
          <c:spPr>
            <a:blipFill>
              <a:blip xmlns:r="http://schemas.openxmlformats.org/officeDocument/2006/relationships" r:embed="rId1"/>
              <a:stretch>
                <a:fillRect t="-2000" r="-3000" b="-4000"/>
              </a:stretch>
            </a:blip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Sheet1!$C$2:$C$39</c:f>
              <c:numCache>
                <c:formatCode>General</c:formatCode>
                <c:ptCount val="38"/>
                <c:pt idx="1">
                  <c:v>10.5</c:v>
                </c:pt>
                <c:pt idx="6">
                  <c:v>0</c:v>
                </c:pt>
                <c:pt idx="11">
                  <c:v>5</c:v>
                </c:pt>
                <c:pt idx="16">
                  <c:v>6.2</c:v>
                </c:pt>
                <c:pt idx="21">
                  <c:v>0</c:v>
                </c:pt>
                <c:pt idx="28">
                  <c:v>3</c:v>
                </c:pt>
                <c:pt idx="33">
                  <c:v>5.8</c:v>
                </c:pt>
              </c:numCache>
            </c:numRef>
          </c:val>
        </c:ser>
        <c:ser>
          <c:idx val="2"/>
          <c:order val="2"/>
          <c:tx>
            <c:strRef>
              <c:f>Sheet1!$D$1</c:f>
              <c:strCache>
                <c:ptCount val="1"/>
                <c:pt idx="0">
                  <c:v>CyA + AZA, Treatment</c:v>
                </c:pt>
              </c:strCache>
            </c:strRef>
          </c:tx>
          <c:spPr>
            <a:solidFill>
              <a:srgbClr val="FF0000"/>
            </a:solid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Sheet1!$D$2:$D$39</c:f>
              <c:numCache>
                <c:formatCode>General</c:formatCode>
                <c:ptCount val="38"/>
                <c:pt idx="2">
                  <c:v>75.900000000000006</c:v>
                </c:pt>
                <c:pt idx="7">
                  <c:v>61.3</c:v>
                </c:pt>
                <c:pt idx="12">
                  <c:v>69.400000000000006</c:v>
                </c:pt>
                <c:pt idx="17">
                  <c:v>66.7</c:v>
                </c:pt>
                <c:pt idx="22">
                  <c:v>65.2</c:v>
                </c:pt>
                <c:pt idx="29">
                  <c:v>68.900000000000006</c:v>
                </c:pt>
                <c:pt idx="34">
                  <c:v>67</c:v>
                </c:pt>
              </c:numCache>
            </c:numRef>
          </c:val>
        </c:ser>
        <c:ser>
          <c:idx val="3"/>
          <c:order val="3"/>
          <c:tx>
            <c:strRef>
              <c:f>Sheet1!$E$1</c:f>
              <c:strCache>
                <c:ptCount val="1"/>
                <c:pt idx="0">
                  <c:v>CyA + AZA,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Sheet1!$E$2:$E$39</c:f>
              <c:numCache>
                <c:formatCode>General</c:formatCode>
                <c:ptCount val="38"/>
                <c:pt idx="2">
                  <c:v>1.7</c:v>
                </c:pt>
                <c:pt idx="7">
                  <c:v>5</c:v>
                </c:pt>
                <c:pt idx="12">
                  <c:v>4.5</c:v>
                </c:pt>
                <c:pt idx="17">
                  <c:v>3.3</c:v>
                </c:pt>
                <c:pt idx="22">
                  <c:v>4.3</c:v>
                </c:pt>
                <c:pt idx="29">
                  <c:v>4.9000000000000004</c:v>
                </c:pt>
                <c:pt idx="34">
                  <c:v>3.2</c:v>
                </c:pt>
              </c:numCache>
            </c:numRef>
          </c:val>
        </c:ser>
        <c:ser>
          <c:idx val="4"/>
          <c:order val="4"/>
          <c:tx>
            <c:strRef>
              <c:f>Sheet1!$F$1</c:f>
              <c:strCache>
                <c:ptCount val="1"/>
                <c:pt idx="0">
                  <c:v>TAC + MMF/MPA, Treatment</c:v>
                </c:pt>
              </c:strCache>
            </c:strRef>
          </c:tx>
          <c:spPr>
            <a:solidFill>
              <a:srgbClr val="FFFF00"/>
            </a:solid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Sheet1!$F$2:$F$39</c:f>
              <c:numCache>
                <c:formatCode>General</c:formatCode>
                <c:ptCount val="38"/>
                <c:pt idx="3">
                  <c:v>39.800000000000004</c:v>
                </c:pt>
                <c:pt idx="8">
                  <c:v>36.200000000000003</c:v>
                </c:pt>
                <c:pt idx="13">
                  <c:v>39.5</c:v>
                </c:pt>
                <c:pt idx="18">
                  <c:v>32.700000000000003</c:v>
                </c:pt>
                <c:pt idx="23">
                  <c:v>35.9</c:v>
                </c:pt>
                <c:pt idx="30">
                  <c:v>36.9</c:v>
                </c:pt>
                <c:pt idx="35">
                  <c:v>36.700000000000003</c:v>
                </c:pt>
              </c:numCache>
            </c:numRef>
          </c:val>
        </c:ser>
        <c:ser>
          <c:idx val="5"/>
          <c:order val="5"/>
          <c:tx>
            <c:strRef>
              <c:f>Sheet1!$G$1</c:f>
              <c:strCache>
                <c:ptCount val="1"/>
                <c:pt idx="0">
                  <c:v>TAC + MMF/MPA, No Treatment</c:v>
                </c:pt>
              </c:strCache>
            </c:strRef>
          </c:tx>
          <c:spPr>
            <a:blipFill>
              <a:blip xmlns:r="http://schemas.openxmlformats.org/officeDocument/2006/relationships" r:embed="rId3"/>
              <a:stretch>
                <a:fillRect t="-2000" r="-3000" b="-4000"/>
              </a:stretch>
            </a:blip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Sheet1!$G$2:$G$39</c:f>
              <c:numCache>
                <c:formatCode>General</c:formatCode>
                <c:ptCount val="38"/>
                <c:pt idx="3">
                  <c:v>4.3</c:v>
                </c:pt>
                <c:pt idx="8">
                  <c:v>4.0999999999999996</c:v>
                </c:pt>
                <c:pt idx="13">
                  <c:v>3.6</c:v>
                </c:pt>
                <c:pt idx="18">
                  <c:v>4.5</c:v>
                </c:pt>
                <c:pt idx="23">
                  <c:v>9</c:v>
                </c:pt>
                <c:pt idx="30">
                  <c:v>4.7</c:v>
                </c:pt>
                <c:pt idx="35">
                  <c:v>4.4000000000000004</c:v>
                </c:pt>
              </c:numCache>
            </c:numRef>
          </c:val>
        </c:ser>
        <c:ser>
          <c:idx val="6"/>
          <c:order val="6"/>
          <c:tx>
            <c:strRef>
              <c:f>Sheet1!$H$1</c:f>
              <c:strCache>
                <c:ptCount val="1"/>
                <c:pt idx="0">
                  <c:v>TAC + AZA, Treatment</c:v>
                </c:pt>
              </c:strCache>
            </c:strRef>
          </c:tx>
          <c:spPr>
            <a:solidFill>
              <a:schemeClr val="bg1">
                <a:lumMod val="50000"/>
                <a:lumOff val="50000"/>
              </a:schemeClr>
            </a:solid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Sheet1!$H$2:$H$39</c:f>
              <c:numCache>
                <c:formatCode>General</c:formatCode>
                <c:ptCount val="38"/>
                <c:pt idx="4">
                  <c:v>44.6</c:v>
                </c:pt>
                <c:pt idx="9">
                  <c:v>38.700000000000003</c:v>
                </c:pt>
                <c:pt idx="14">
                  <c:v>42.3</c:v>
                </c:pt>
                <c:pt idx="19">
                  <c:v>40.200000000000003</c:v>
                </c:pt>
                <c:pt idx="24">
                  <c:v>44.2</c:v>
                </c:pt>
                <c:pt idx="31">
                  <c:v>41.7</c:v>
                </c:pt>
                <c:pt idx="36">
                  <c:v>41.2</c:v>
                </c:pt>
              </c:numCache>
            </c:numRef>
          </c:val>
        </c:ser>
        <c:ser>
          <c:idx val="7"/>
          <c:order val="7"/>
          <c:tx>
            <c:strRef>
              <c:f>Sheet1!$I$1</c:f>
              <c:strCache>
                <c:ptCount val="1"/>
                <c:pt idx="0">
                  <c:v>TAC + AZA, No Treatment</c:v>
                </c:pt>
              </c:strCache>
            </c:strRef>
          </c:tx>
          <c:spPr>
            <a:blipFill>
              <a:blip xmlns:r="http://schemas.openxmlformats.org/officeDocument/2006/relationships" r:embed="rId4"/>
              <a:stretch>
                <a:fillRect/>
              </a:stretch>
            </a:blip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66+</c:v>
                </c:pt>
                <c:pt idx="22">
                  <c:v>66+</c:v>
                </c:pt>
                <c:pt idx="23">
                  <c:v>66+</c:v>
                </c:pt>
                <c:pt idx="24">
                  <c:v>66+</c:v>
                </c:pt>
                <c:pt idx="28">
                  <c:v>F</c:v>
                </c:pt>
                <c:pt idx="29">
                  <c:v>F</c:v>
                </c:pt>
                <c:pt idx="30">
                  <c:v>F</c:v>
                </c:pt>
                <c:pt idx="31">
                  <c:v>F</c:v>
                </c:pt>
                <c:pt idx="33">
                  <c:v>M</c:v>
                </c:pt>
                <c:pt idx="34">
                  <c:v>M</c:v>
                </c:pt>
                <c:pt idx="35">
                  <c:v>M</c:v>
                </c:pt>
                <c:pt idx="36">
                  <c:v>M</c:v>
                </c:pt>
              </c:strCache>
            </c:strRef>
          </c:cat>
          <c:val>
            <c:numRef>
              <c:f>Sheet1!$I$2:$I$39</c:f>
              <c:numCache>
                <c:formatCode>General</c:formatCode>
                <c:ptCount val="38"/>
                <c:pt idx="4">
                  <c:v>4.7</c:v>
                </c:pt>
                <c:pt idx="9">
                  <c:v>3.9</c:v>
                </c:pt>
                <c:pt idx="14">
                  <c:v>3.5</c:v>
                </c:pt>
                <c:pt idx="19">
                  <c:v>4.2</c:v>
                </c:pt>
                <c:pt idx="24">
                  <c:v>5.8</c:v>
                </c:pt>
                <c:pt idx="31">
                  <c:v>4</c:v>
                </c:pt>
                <c:pt idx="36">
                  <c:v>4.0999999999999996</c:v>
                </c:pt>
              </c:numCache>
            </c:numRef>
          </c:val>
        </c:ser>
        <c:gapWidth val="0"/>
        <c:overlap val="100"/>
        <c:axId val="339014400"/>
        <c:axId val="339015936"/>
      </c:barChart>
      <c:catAx>
        <c:axId val="339014400"/>
        <c:scaling>
          <c:orientation val="minMax"/>
        </c:scaling>
        <c:delete val="1"/>
        <c:axPos val="b"/>
        <c:numFmt formatCode="General" sourceLinked="1"/>
        <c:tickLblPos val="none"/>
        <c:crossAx val="339015936"/>
        <c:crosses val="autoZero"/>
        <c:auto val="1"/>
        <c:lblAlgn val="ctr"/>
        <c:lblOffset val="100"/>
        <c:tickLblSkip val="1"/>
      </c:catAx>
      <c:valAx>
        <c:axId val="339015936"/>
        <c:scaling>
          <c:orientation val="minMax"/>
          <c:max val="10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6257038383E-2"/>
              <c:y val="9.0077879609311144E-4"/>
            </c:manualLayout>
          </c:layout>
        </c:title>
        <c:numFmt formatCode="General" sourceLinked="1"/>
        <c:tickLblPos val="nextTo"/>
        <c:txPr>
          <a:bodyPr/>
          <a:lstStyle/>
          <a:p>
            <a:pPr>
              <a:defRPr sz="1400" b="1"/>
            </a:pPr>
            <a:endParaRPr lang="en-US"/>
          </a:p>
        </c:txPr>
        <c:crossAx val="339014400"/>
        <c:crosses val="autoZero"/>
        <c:crossBetween val="between"/>
        <c:majorUnit val="10"/>
      </c:valAx>
      <c:spPr>
        <a:solidFill>
          <a:schemeClr val="bg2"/>
        </a:solidFill>
        <a:ln>
          <a:solidFill>
            <a:schemeClr val="tx1"/>
          </a:solidFill>
        </a:ln>
      </c:spPr>
    </c:plotArea>
    <c:legend>
      <c:legendPos val="b"/>
      <c:layout>
        <c:manualLayout>
          <c:xMode val="edge"/>
          <c:yMode val="edge"/>
          <c:x val="0.2499373502225283"/>
          <c:y val="1.4018759950088208E-2"/>
          <c:w val="0.72625066778157465"/>
          <c:h val="0.16357686846521233"/>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771"/>
          <c:h val="0.77074260114039772"/>
        </c:manualLayout>
      </c:layout>
      <c:scatterChart>
        <c:scatterStyle val="smoothMarker"/>
        <c:ser>
          <c:idx val="0"/>
          <c:order val="0"/>
          <c:tx>
            <c:strRef>
              <c:f>Sheet1!$B$1</c:f>
              <c:strCache>
                <c:ptCount val="1"/>
                <c:pt idx="0">
                  <c:v>Freedom from Bronchiolitis Obliterans Syndrome (N = 14,762)</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99.992999999999995</c:v>
                </c:pt>
                <c:pt idx="2">
                  <c:v>99.946000000000026</c:v>
                </c:pt>
                <c:pt idx="3">
                  <c:v>99.742999999999995</c:v>
                </c:pt>
                <c:pt idx="4">
                  <c:v>99.381999999999991</c:v>
                </c:pt>
                <c:pt idx="5">
                  <c:v>98.792000000000002</c:v>
                </c:pt>
                <c:pt idx="6">
                  <c:v>95.302999999999983</c:v>
                </c:pt>
                <c:pt idx="7">
                  <c:v>90.975999999999999</c:v>
                </c:pt>
                <c:pt idx="8">
                  <c:v>90.284000000000006</c:v>
                </c:pt>
                <c:pt idx="9">
                  <c:v>89.983999999999995</c:v>
                </c:pt>
                <c:pt idx="10">
                  <c:v>89.983999999999995</c:v>
                </c:pt>
                <c:pt idx="11">
                  <c:v>89.983999999999995</c:v>
                </c:pt>
                <c:pt idx="12">
                  <c:v>89.983999999999995</c:v>
                </c:pt>
                <c:pt idx="13">
                  <c:v>89.974999999999994</c:v>
                </c:pt>
                <c:pt idx="14">
                  <c:v>89.938999999999993</c:v>
                </c:pt>
                <c:pt idx="15">
                  <c:v>89.783000000000001</c:v>
                </c:pt>
                <c:pt idx="16">
                  <c:v>89.151999999999987</c:v>
                </c:pt>
                <c:pt idx="17">
                  <c:v>87.903000000000006</c:v>
                </c:pt>
                <c:pt idx="18">
                  <c:v>83.926000000000002</c:v>
                </c:pt>
                <c:pt idx="19">
                  <c:v>79.632999999999981</c:v>
                </c:pt>
                <c:pt idx="20">
                  <c:v>78.446000000000026</c:v>
                </c:pt>
                <c:pt idx="21">
                  <c:v>78.119</c:v>
                </c:pt>
                <c:pt idx="22">
                  <c:v>77.983000000000004</c:v>
                </c:pt>
                <c:pt idx="23">
                  <c:v>77.943000000000026</c:v>
                </c:pt>
                <c:pt idx="24">
                  <c:v>77.933000000000007</c:v>
                </c:pt>
                <c:pt idx="25">
                  <c:v>77.933000000000007</c:v>
                </c:pt>
                <c:pt idx="26">
                  <c:v>77.861000000000004</c:v>
                </c:pt>
                <c:pt idx="27">
                  <c:v>77.665999999999983</c:v>
                </c:pt>
                <c:pt idx="28">
                  <c:v>76.955000000000013</c:v>
                </c:pt>
                <c:pt idx="29">
                  <c:v>75.427999999999997</c:v>
                </c:pt>
                <c:pt idx="30">
                  <c:v>72.217000000000027</c:v>
                </c:pt>
                <c:pt idx="31">
                  <c:v>69.194000000000003</c:v>
                </c:pt>
                <c:pt idx="32">
                  <c:v>68.305999999999983</c:v>
                </c:pt>
                <c:pt idx="33">
                  <c:v>68.015000000000001</c:v>
                </c:pt>
                <c:pt idx="34">
                  <c:v>67.924999999999997</c:v>
                </c:pt>
                <c:pt idx="35">
                  <c:v>67.899000000000001</c:v>
                </c:pt>
                <c:pt idx="36">
                  <c:v>67.899000000000001</c:v>
                </c:pt>
                <c:pt idx="37">
                  <c:v>67.884</c:v>
                </c:pt>
                <c:pt idx="38">
                  <c:v>67.837000000000003</c:v>
                </c:pt>
                <c:pt idx="39">
                  <c:v>67.599999999999994</c:v>
                </c:pt>
                <c:pt idx="40">
                  <c:v>66.850999999999999</c:v>
                </c:pt>
                <c:pt idx="41">
                  <c:v>65.474000000000004</c:v>
                </c:pt>
                <c:pt idx="42">
                  <c:v>62.667000000000002</c:v>
                </c:pt>
                <c:pt idx="43">
                  <c:v>60.122000000000163</c:v>
                </c:pt>
                <c:pt idx="44">
                  <c:v>59.439</c:v>
                </c:pt>
                <c:pt idx="45">
                  <c:v>59.192000000000192</c:v>
                </c:pt>
                <c:pt idx="46">
                  <c:v>59.108000000000011</c:v>
                </c:pt>
                <c:pt idx="47">
                  <c:v>59.091000000000001</c:v>
                </c:pt>
                <c:pt idx="48">
                  <c:v>59.091000000000001</c:v>
                </c:pt>
                <c:pt idx="49">
                  <c:v>59.073</c:v>
                </c:pt>
                <c:pt idx="50">
                  <c:v>59.012</c:v>
                </c:pt>
                <c:pt idx="51">
                  <c:v>58.89</c:v>
                </c:pt>
                <c:pt idx="52">
                  <c:v>58.355999999999995</c:v>
                </c:pt>
                <c:pt idx="53">
                  <c:v>57.160000000000011</c:v>
                </c:pt>
                <c:pt idx="54">
                  <c:v>54.821000000000005</c:v>
                </c:pt>
                <c:pt idx="55">
                  <c:v>52.537000000000006</c:v>
                </c:pt>
                <c:pt idx="56">
                  <c:v>51.971000000000004</c:v>
                </c:pt>
                <c:pt idx="57">
                  <c:v>51.78</c:v>
                </c:pt>
                <c:pt idx="58">
                  <c:v>51.715000000000003</c:v>
                </c:pt>
                <c:pt idx="59">
                  <c:v>51.715000000000003</c:v>
                </c:pt>
                <c:pt idx="60">
                  <c:v>51.715000000000003</c:v>
                </c:pt>
                <c:pt idx="61">
                  <c:v>51.715000000000003</c:v>
                </c:pt>
                <c:pt idx="62">
                  <c:v>51.661000000000001</c:v>
                </c:pt>
                <c:pt idx="63">
                  <c:v>51.523000000000003</c:v>
                </c:pt>
                <c:pt idx="64">
                  <c:v>51.023000000000003</c:v>
                </c:pt>
                <c:pt idx="65">
                  <c:v>49.880999999999993</c:v>
                </c:pt>
                <c:pt idx="66">
                  <c:v>47.306000000000004</c:v>
                </c:pt>
                <c:pt idx="67">
                  <c:v>45.898000000000003</c:v>
                </c:pt>
                <c:pt idx="68">
                  <c:v>45.384999999999998</c:v>
                </c:pt>
                <c:pt idx="69">
                  <c:v>45.269000000000013</c:v>
                </c:pt>
                <c:pt idx="70">
                  <c:v>45.24</c:v>
                </c:pt>
                <c:pt idx="71">
                  <c:v>45.24</c:v>
                </c:pt>
                <c:pt idx="72">
                  <c:v>45.24</c:v>
                </c:pt>
                <c:pt idx="73">
                  <c:v>45.24</c:v>
                </c:pt>
                <c:pt idx="74">
                  <c:v>45.203000000000003</c:v>
                </c:pt>
                <c:pt idx="75">
                  <c:v>45.091000000000001</c:v>
                </c:pt>
                <c:pt idx="76">
                  <c:v>44.302</c:v>
                </c:pt>
                <c:pt idx="77">
                  <c:v>43.208000000000013</c:v>
                </c:pt>
                <c:pt idx="78">
                  <c:v>41.428000000000011</c:v>
                </c:pt>
                <c:pt idx="79">
                  <c:v>39.445</c:v>
                </c:pt>
                <c:pt idx="80">
                  <c:v>39.136000000000003</c:v>
                </c:pt>
                <c:pt idx="81">
                  <c:v>38.939</c:v>
                </c:pt>
                <c:pt idx="82">
                  <c:v>38.898000000000003</c:v>
                </c:pt>
                <c:pt idx="83">
                  <c:v>38.898000000000003</c:v>
                </c:pt>
                <c:pt idx="84">
                  <c:v>38.898000000000003</c:v>
                </c:pt>
                <c:pt idx="85">
                  <c:v>38.849000000000004</c:v>
                </c:pt>
                <c:pt idx="86">
                  <c:v>38.800000000000004</c:v>
                </c:pt>
                <c:pt idx="87">
                  <c:v>38.648000000000003</c:v>
                </c:pt>
                <c:pt idx="88">
                  <c:v>37.833000000000006</c:v>
                </c:pt>
                <c:pt idx="89">
                  <c:v>36.911999999999999</c:v>
                </c:pt>
                <c:pt idx="90">
                  <c:v>35.580999999999996</c:v>
                </c:pt>
                <c:pt idx="91">
                  <c:v>34.501000000000005</c:v>
                </c:pt>
                <c:pt idx="92">
                  <c:v>34.083000000000006</c:v>
                </c:pt>
                <c:pt idx="93">
                  <c:v>34.083000000000006</c:v>
                </c:pt>
                <c:pt idx="94">
                  <c:v>34.027000000000001</c:v>
                </c:pt>
                <c:pt idx="95">
                  <c:v>33.971000000000004</c:v>
                </c:pt>
                <c:pt idx="96">
                  <c:v>33.971000000000004</c:v>
                </c:pt>
                <c:pt idx="97">
                  <c:v>33.971000000000004</c:v>
                </c:pt>
                <c:pt idx="98">
                  <c:v>33.762000000000192</c:v>
                </c:pt>
                <c:pt idx="99">
                  <c:v>33.336999999999996</c:v>
                </c:pt>
                <c:pt idx="100">
                  <c:v>32.979000000000006</c:v>
                </c:pt>
                <c:pt idx="101">
                  <c:v>32.116</c:v>
                </c:pt>
                <c:pt idx="102">
                  <c:v>30.667000000000005</c:v>
                </c:pt>
                <c:pt idx="103">
                  <c:v>29.497</c:v>
                </c:pt>
                <c:pt idx="104">
                  <c:v>29.2</c:v>
                </c:pt>
                <c:pt idx="105">
                  <c:v>29.048999999999989</c:v>
                </c:pt>
                <c:pt idx="106">
                  <c:v>28.890999999999988</c:v>
                </c:pt>
                <c:pt idx="107">
                  <c:v>28.809000000000001</c:v>
                </c:pt>
                <c:pt idx="108">
                  <c:v>28.809000000000001</c:v>
                </c:pt>
                <c:pt idx="109">
                  <c:v>28.809000000000001</c:v>
                </c:pt>
                <c:pt idx="110">
                  <c:v>28.809000000000001</c:v>
                </c:pt>
                <c:pt idx="111">
                  <c:v>28.707000000000001</c:v>
                </c:pt>
                <c:pt idx="112">
                  <c:v>28.603000000000005</c:v>
                </c:pt>
                <c:pt idx="113">
                  <c:v>28.081999999999987</c:v>
                </c:pt>
                <c:pt idx="114">
                  <c:v>26.097000000000001</c:v>
                </c:pt>
                <c:pt idx="115">
                  <c:v>25.044</c:v>
                </c:pt>
                <c:pt idx="116">
                  <c:v>24.7259999999999</c:v>
                </c:pt>
                <c:pt idx="117">
                  <c:v>24.619000000000035</c:v>
                </c:pt>
                <c:pt idx="118">
                  <c:v>24.619000000000035</c:v>
                </c:pt>
                <c:pt idx="119">
                  <c:v>24.619000000000035</c:v>
                </c:pt>
                <c:pt idx="120">
                  <c:v>24.494</c:v>
                </c:pt>
                <c:pt idx="121">
                  <c:v>24.494</c:v>
                </c:pt>
                <c:pt idx="122">
                  <c:v>24.494</c:v>
                </c:pt>
                <c:pt idx="123">
                  <c:v>24.494</c:v>
                </c:pt>
                <c:pt idx="124">
                  <c:v>24.494</c:v>
                </c:pt>
                <c:pt idx="125">
                  <c:v>24.347999999999999</c:v>
                </c:pt>
                <c:pt idx="126">
                  <c:v>23.46599999999987</c:v>
                </c:pt>
                <c:pt idx="127">
                  <c:v>22.873000000000001</c:v>
                </c:pt>
                <c:pt idx="128">
                  <c:v>22.571000000000005</c:v>
                </c:pt>
                <c:pt idx="129">
                  <c:v>22.571000000000005</c:v>
                </c:pt>
                <c:pt idx="130">
                  <c:v>22.571000000000005</c:v>
                </c:pt>
                <c:pt idx="131">
                  <c:v>22.407</c:v>
                </c:pt>
                <c:pt idx="132">
                  <c:v>22.407</c:v>
                </c:pt>
                <c:pt idx="133">
                  <c:v>22.407</c:v>
                </c:pt>
                <c:pt idx="134">
                  <c:v>22.407</c:v>
                </c:pt>
                <c:pt idx="135">
                  <c:v>22.215</c:v>
                </c:pt>
                <c:pt idx="136">
                  <c:v>21.824999999999999</c:v>
                </c:pt>
                <c:pt idx="137">
                  <c:v>21.629000000000001</c:v>
                </c:pt>
                <c:pt idx="138">
                  <c:v>21.039000000000001</c:v>
                </c:pt>
                <c:pt idx="139">
                  <c:v>20.641999999999999</c:v>
                </c:pt>
                <c:pt idx="140">
                  <c:v>20.641999999999999</c:v>
                </c:pt>
                <c:pt idx="141">
                  <c:v>20.641999999999999</c:v>
                </c:pt>
                <c:pt idx="142">
                  <c:v>20.431000000000001</c:v>
                </c:pt>
                <c:pt idx="143">
                  <c:v>20.431000000000001</c:v>
                </c:pt>
                <c:pt idx="144">
                  <c:v>20.431000000000001</c:v>
                </c:pt>
                <c:pt idx="145">
                  <c:v>20.431000000000001</c:v>
                </c:pt>
                <c:pt idx="146">
                  <c:v>20.431000000000001</c:v>
                </c:pt>
                <c:pt idx="147">
                  <c:v>20.431000000000001</c:v>
                </c:pt>
                <c:pt idx="148">
                  <c:v>20.431000000000001</c:v>
                </c:pt>
                <c:pt idx="149">
                  <c:v>19.614000000000114</c:v>
                </c:pt>
                <c:pt idx="150">
                  <c:v>18.251999999999999</c:v>
                </c:pt>
                <c:pt idx="151">
                  <c:v>17.421999999999986</c:v>
                </c:pt>
                <c:pt idx="152">
                  <c:v>17.140999999999988</c:v>
                </c:pt>
                <c:pt idx="153">
                  <c:v>17.140999999999988</c:v>
                </c:pt>
                <c:pt idx="154">
                  <c:v>17.140999999999988</c:v>
                </c:pt>
                <c:pt idx="155">
                  <c:v>17.140999999999988</c:v>
                </c:pt>
                <c:pt idx="156">
                  <c:v>17.140999999999988</c:v>
                </c:pt>
                <c:pt idx="157">
                  <c:v>17.140999999999988</c:v>
                </c:pt>
                <c:pt idx="158">
                  <c:v>17.140999999999988</c:v>
                </c:pt>
                <c:pt idx="159">
                  <c:v>17.140999999999988</c:v>
                </c:pt>
                <c:pt idx="160">
                  <c:v>16.768999999999881</c:v>
                </c:pt>
                <c:pt idx="161">
                  <c:v>16.396000000000001</c:v>
                </c:pt>
                <c:pt idx="162">
                  <c:v>16.015000000000001</c:v>
                </c:pt>
                <c:pt idx="163">
                  <c:v>16.015000000000001</c:v>
                </c:pt>
                <c:pt idx="164">
                  <c:v>16.015000000000001</c:v>
                </c:pt>
                <c:pt idx="165">
                  <c:v>15.633000000000001</c:v>
                </c:pt>
                <c:pt idx="166">
                  <c:v>15.633000000000001</c:v>
                </c:pt>
                <c:pt idx="167">
                  <c:v>15.633000000000001</c:v>
                </c:pt>
                <c:pt idx="168">
                  <c:v>15.633000000000001</c:v>
                </c:pt>
              </c:numCache>
            </c:numRef>
          </c:yVal>
        </c:ser>
        <c:axId val="339859328"/>
        <c:axId val="339861504"/>
      </c:scatterChart>
      <c:valAx>
        <c:axId val="339859328"/>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39861504"/>
        <c:crosses val="autoZero"/>
        <c:crossBetween val="midCat"/>
        <c:majorUnit val="1"/>
      </c:valAx>
      <c:valAx>
        <c:axId val="3398615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3985932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4014005992613509"/>
          <c:y val="6.4883371433409734E-2"/>
          <c:w val="0.45956495482312493"/>
          <c:h val="0.14442659385318773"/>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793"/>
          <c:h val="0.77074260114039794"/>
        </c:manualLayout>
      </c:layout>
      <c:scatterChart>
        <c:scatterStyle val="smoothMarker"/>
        <c:ser>
          <c:idx val="0"/>
          <c:order val="0"/>
          <c:tx>
            <c:strRef>
              <c:f>Sheet1!$B$1</c:f>
              <c:strCache>
                <c:ptCount val="1"/>
                <c:pt idx="0">
                  <c:v>18-34 (N = 2,091)</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99.903999999999996</c:v>
                </c:pt>
                <c:pt idx="3">
                  <c:v>99.617000000000004</c:v>
                </c:pt>
                <c:pt idx="4">
                  <c:v>99.233999999999995</c:v>
                </c:pt>
                <c:pt idx="5">
                  <c:v>98.461000000000027</c:v>
                </c:pt>
                <c:pt idx="6">
                  <c:v>94.75</c:v>
                </c:pt>
                <c:pt idx="7">
                  <c:v>89.827999999999989</c:v>
                </c:pt>
                <c:pt idx="8">
                  <c:v>88.784000000000006</c:v>
                </c:pt>
                <c:pt idx="9">
                  <c:v>88.483000000000004</c:v>
                </c:pt>
                <c:pt idx="10">
                  <c:v>88.483000000000004</c:v>
                </c:pt>
                <c:pt idx="11">
                  <c:v>88.483000000000004</c:v>
                </c:pt>
                <c:pt idx="12">
                  <c:v>88.483000000000004</c:v>
                </c:pt>
                <c:pt idx="13">
                  <c:v>88.483000000000004</c:v>
                </c:pt>
                <c:pt idx="14">
                  <c:v>88.483000000000004</c:v>
                </c:pt>
                <c:pt idx="15">
                  <c:v>88.418999999999997</c:v>
                </c:pt>
                <c:pt idx="16">
                  <c:v>87.510999999999996</c:v>
                </c:pt>
                <c:pt idx="17">
                  <c:v>86.275999999999982</c:v>
                </c:pt>
                <c:pt idx="18">
                  <c:v>81.978999999999999</c:v>
                </c:pt>
                <c:pt idx="19">
                  <c:v>76.36</c:v>
                </c:pt>
                <c:pt idx="20">
                  <c:v>75.432000000000002</c:v>
                </c:pt>
                <c:pt idx="21">
                  <c:v>75.298000000000002</c:v>
                </c:pt>
                <c:pt idx="22">
                  <c:v>75.093999999999994</c:v>
                </c:pt>
                <c:pt idx="23">
                  <c:v>75.093999999999994</c:v>
                </c:pt>
                <c:pt idx="24">
                  <c:v>75.093999999999994</c:v>
                </c:pt>
                <c:pt idx="25">
                  <c:v>75.093999999999994</c:v>
                </c:pt>
                <c:pt idx="26">
                  <c:v>74.848000000000013</c:v>
                </c:pt>
                <c:pt idx="27">
                  <c:v>74.598000000000013</c:v>
                </c:pt>
                <c:pt idx="28">
                  <c:v>73.843999999999994</c:v>
                </c:pt>
                <c:pt idx="29">
                  <c:v>72.498000000000005</c:v>
                </c:pt>
                <c:pt idx="30">
                  <c:v>69.545000000000002</c:v>
                </c:pt>
                <c:pt idx="31">
                  <c:v>66.581999999999994</c:v>
                </c:pt>
                <c:pt idx="32">
                  <c:v>65.471000000000004</c:v>
                </c:pt>
                <c:pt idx="33">
                  <c:v>65.299000000000007</c:v>
                </c:pt>
                <c:pt idx="34">
                  <c:v>65.211000000000027</c:v>
                </c:pt>
                <c:pt idx="35">
                  <c:v>65.211000000000027</c:v>
                </c:pt>
                <c:pt idx="36">
                  <c:v>65.211000000000027</c:v>
                </c:pt>
                <c:pt idx="37">
                  <c:v>65.211000000000027</c:v>
                </c:pt>
                <c:pt idx="38">
                  <c:v>65.211000000000027</c:v>
                </c:pt>
                <c:pt idx="39">
                  <c:v>64.787000000000006</c:v>
                </c:pt>
                <c:pt idx="40">
                  <c:v>64.039000000000001</c:v>
                </c:pt>
                <c:pt idx="41">
                  <c:v>62.756</c:v>
                </c:pt>
                <c:pt idx="42">
                  <c:v>60.186</c:v>
                </c:pt>
                <c:pt idx="43">
                  <c:v>57.598000000000013</c:v>
                </c:pt>
                <c:pt idx="44">
                  <c:v>56.177</c:v>
                </c:pt>
                <c:pt idx="45">
                  <c:v>56.066000000000003</c:v>
                </c:pt>
                <c:pt idx="46">
                  <c:v>55.952999999999996</c:v>
                </c:pt>
                <c:pt idx="47">
                  <c:v>55.952999999999996</c:v>
                </c:pt>
                <c:pt idx="48">
                  <c:v>55.952999999999996</c:v>
                </c:pt>
                <c:pt idx="49">
                  <c:v>55.952999999999996</c:v>
                </c:pt>
                <c:pt idx="50">
                  <c:v>55.818999999999996</c:v>
                </c:pt>
                <c:pt idx="51">
                  <c:v>55.685000000000002</c:v>
                </c:pt>
                <c:pt idx="52">
                  <c:v>55.55</c:v>
                </c:pt>
                <c:pt idx="53">
                  <c:v>54.737000000000002</c:v>
                </c:pt>
                <c:pt idx="54">
                  <c:v>52.027000000000001</c:v>
                </c:pt>
                <c:pt idx="55">
                  <c:v>49.450999999999993</c:v>
                </c:pt>
                <c:pt idx="56">
                  <c:v>49.041000000000004</c:v>
                </c:pt>
                <c:pt idx="57">
                  <c:v>48.900999999999996</c:v>
                </c:pt>
                <c:pt idx="58">
                  <c:v>48.900999999999996</c:v>
                </c:pt>
                <c:pt idx="59">
                  <c:v>48.900999999999996</c:v>
                </c:pt>
                <c:pt idx="60">
                  <c:v>48.900999999999996</c:v>
                </c:pt>
                <c:pt idx="61">
                  <c:v>48.900999999999996</c:v>
                </c:pt>
                <c:pt idx="62">
                  <c:v>48.900999999999996</c:v>
                </c:pt>
                <c:pt idx="63">
                  <c:v>48.729000000000013</c:v>
                </c:pt>
                <c:pt idx="64">
                  <c:v>48.379999999999995</c:v>
                </c:pt>
                <c:pt idx="65">
                  <c:v>47.68</c:v>
                </c:pt>
                <c:pt idx="66">
                  <c:v>45.223000000000013</c:v>
                </c:pt>
                <c:pt idx="67">
                  <c:v>43.809999999999995</c:v>
                </c:pt>
                <c:pt idx="68">
                  <c:v>43.632000000000012</c:v>
                </c:pt>
                <c:pt idx="69">
                  <c:v>43.088000000000001</c:v>
                </c:pt>
                <c:pt idx="70">
                  <c:v>43.088000000000001</c:v>
                </c:pt>
                <c:pt idx="71">
                  <c:v>43.088000000000001</c:v>
                </c:pt>
                <c:pt idx="72">
                  <c:v>43.088000000000001</c:v>
                </c:pt>
                <c:pt idx="73">
                  <c:v>43.088000000000001</c:v>
                </c:pt>
                <c:pt idx="74">
                  <c:v>43.088000000000001</c:v>
                </c:pt>
                <c:pt idx="75">
                  <c:v>43.088000000000001</c:v>
                </c:pt>
                <c:pt idx="76">
                  <c:v>42.158000000000001</c:v>
                </c:pt>
                <c:pt idx="77">
                  <c:v>41.227000000000011</c:v>
                </c:pt>
                <c:pt idx="78">
                  <c:v>40.760000000000012</c:v>
                </c:pt>
                <c:pt idx="79">
                  <c:v>39.821000000000005</c:v>
                </c:pt>
                <c:pt idx="80">
                  <c:v>39.586000000000006</c:v>
                </c:pt>
                <c:pt idx="81">
                  <c:v>39.1</c:v>
                </c:pt>
                <c:pt idx="82">
                  <c:v>39.1</c:v>
                </c:pt>
                <c:pt idx="83">
                  <c:v>39.1</c:v>
                </c:pt>
                <c:pt idx="84">
                  <c:v>39.1</c:v>
                </c:pt>
                <c:pt idx="85">
                  <c:v>38.809999999999995</c:v>
                </c:pt>
                <c:pt idx="86">
                  <c:v>38.809999999999995</c:v>
                </c:pt>
                <c:pt idx="87">
                  <c:v>38.809999999999995</c:v>
                </c:pt>
                <c:pt idx="88">
                  <c:v>38.218000000000011</c:v>
                </c:pt>
                <c:pt idx="89">
                  <c:v>37.033000000000001</c:v>
                </c:pt>
                <c:pt idx="90">
                  <c:v>35.847999999999999</c:v>
                </c:pt>
                <c:pt idx="91">
                  <c:v>34.357999999999997</c:v>
                </c:pt>
                <c:pt idx="92">
                  <c:v>33.734000000000002</c:v>
                </c:pt>
                <c:pt idx="93">
                  <c:v>33.734000000000002</c:v>
                </c:pt>
                <c:pt idx="94">
                  <c:v>33.734000000000002</c:v>
                </c:pt>
                <c:pt idx="95">
                  <c:v>33.734000000000002</c:v>
                </c:pt>
                <c:pt idx="96">
                  <c:v>33.734000000000002</c:v>
                </c:pt>
                <c:pt idx="97">
                  <c:v>33.734000000000002</c:v>
                </c:pt>
                <c:pt idx="98">
                  <c:v>33.734000000000002</c:v>
                </c:pt>
                <c:pt idx="99">
                  <c:v>33.734000000000002</c:v>
                </c:pt>
                <c:pt idx="100">
                  <c:v>33.734000000000002</c:v>
                </c:pt>
                <c:pt idx="101">
                  <c:v>33.332000000000001</c:v>
                </c:pt>
                <c:pt idx="102">
                  <c:v>32.092000000000013</c:v>
                </c:pt>
                <c:pt idx="103">
                  <c:v>30.369</c:v>
                </c:pt>
                <c:pt idx="104">
                  <c:v>30.369</c:v>
                </c:pt>
                <c:pt idx="105">
                  <c:v>29.928999999999881</c:v>
                </c:pt>
                <c:pt idx="106">
                  <c:v>29.460999999999885</c:v>
                </c:pt>
                <c:pt idx="107">
                  <c:v>28.994</c:v>
                </c:pt>
                <c:pt idx="108">
                  <c:v>28.994</c:v>
                </c:pt>
                <c:pt idx="109">
                  <c:v>28.994</c:v>
                </c:pt>
                <c:pt idx="110">
                  <c:v>28.994</c:v>
                </c:pt>
                <c:pt idx="111">
                  <c:v>28.994</c:v>
                </c:pt>
                <c:pt idx="112">
                  <c:v>28.994</c:v>
                </c:pt>
                <c:pt idx="113">
                  <c:v>28.994</c:v>
                </c:pt>
                <c:pt idx="114">
                  <c:v>27.759999999999987</c:v>
                </c:pt>
                <c:pt idx="115">
                  <c:v>27.143000000000001</c:v>
                </c:pt>
                <c:pt idx="116">
                  <c:v>26.512</c:v>
                </c:pt>
                <c:pt idx="117">
                  <c:v>26.512</c:v>
                </c:pt>
                <c:pt idx="118">
                  <c:v>26.512</c:v>
                </c:pt>
                <c:pt idx="119">
                  <c:v>26.512</c:v>
                </c:pt>
                <c:pt idx="120">
                  <c:v>26.512</c:v>
                </c:pt>
              </c:numCache>
            </c:numRef>
          </c:yVal>
        </c:ser>
        <c:ser>
          <c:idx val="1"/>
          <c:order val="1"/>
          <c:tx>
            <c:strRef>
              <c:f>Sheet1!$C$1</c:f>
              <c:strCache>
                <c:ptCount val="1"/>
                <c:pt idx="0">
                  <c:v>35-49 (N = 3,137)</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99.777000000000001</c:v>
                </c:pt>
                <c:pt idx="4">
                  <c:v>99.489000000000004</c:v>
                </c:pt>
                <c:pt idx="5">
                  <c:v>98.942000000000007</c:v>
                </c:pt>
                <c:pt idx="6">
                  <c:v>95.366</c:v>
                </c:pt>
                <c:pt idx="7">
                  <c:v>90.73</c:v>
                </c:pt>
                <c:pt idx="8">
                  <c:v>89.741000000000227</c:v>
                </c:pt>
                <c:pt idx="9">
                  <c:v>89.507999999999996</c:v>
                </c:pt>
                <c:pt idx="10">
                  <c:v>89.507999999999996</c:v>
                </c:pt>
                <c:pt idx="11">
                  <c:v>89.507999999999996</c:v>
                </c:pt>
                <c:pt idx="12">
                  <c:v>89.507999999999996</c:v>
                </c:pt>
                <c:pt idx="13">
                  <c:v>89.507999999999996</c:v>
                </c:pt>
                <c:pt idx="14">
                  <c:v>89.468000000000004</c:v>
                </c:pt>
                <c:pt idx="15">
                  <c:v>89.427000000000007</c:v>
                </c:pt>
                <c:pt idx="16">
                  <c:v>89.013000000000005</c:v>
                </c:pt>
                <c:pt idx="17">
                  <c:v>88.013000000000005</c:v>
                </c:pt>
                <c:pt idx="18">
                  <c:v>84.073999999999998</c:v>
                </c:pt>
                <c:pt idx="19">
                  <c:v>79.994000000000227</c:v>
                </c:pt>
                <c:pt idx="20">
                  <c:v>78.593999999999994</c:v>
                </c:pt>
                <c:pt idx="21">
                  <c:v>78.123999999999981</c:v>
                </c:pt>
                <c:pt idx="22">
                  <c:v>77.950999999999993</c:v>
                </c:pt>
                <c:pt idx="23">
                  <c:v>77.906000000000006</c:v>
                </c:pt>
                <c:pt idx="24">
                  <c:v>77.906000000000006</c:v>
                </c:pt>
                <c:pt idx="25">
                  <c:v>77.906000000000006</c:v>
                </c:pt>
                <c:pt idx="26">
                  <c:v>77.906000000000006</c:v>
                </c:pt>
                <c:pt idx="27">
                  <c:v>77.644999999999996</c:v>
                </c:pt>
                <c:pt idx="28">
                  <c:v>77.117000000000004</c:v>
                </c:pt>
                <c:pt idx="29">
                  <c:v>76.003</c:v>
                </c:pt>
                <c:pt idx="30">
                  <c:v>73.448000000000022</c:v>
                </c:pt>
                <c:pt idx="31">
                  <c:v>70.565000000000012</c:v>
                </c:pt>
                <c:pt idx="32">
                  <c:v>69.491000000000227</c:v>
                </c:pt>
                <c:pt idx="33">
                  <c:v>69.274000000000001</c:v>
                </c:pt>
                <c:pt idx="34">
                  <c:v>69.10899999999998</c:v>
                </c:pt>
                <c:pt idx="35">
                  <c:v>68.997000000000227</c:v>
                </c:pt>
                <c:pt idx="36">
                  <c:v>68.997000000000227</c:v>
                </c:pt>
                <c:pt idx="37">
                  <c:v>68.933000000000007</c:v>
                </c:pt>
                <c:pt idx="38">
                  <c:v>68.869</c:v>
                </c:pt>
                <c:pt idx="39">
                  <c:v>68.804000000000002</c:v>
                </c:pt>
                <c:pt idx="40">
                  <c:v>68.540000000000006</c:v>
                </c:pt>
                <c:pt idx="41">
                  <c:v>67.084999999999994</c:v>
                </c:pt>
                <c:pt idx="42">
                  <c:v>64.371999999999986</c:v>
                </c:pt>
                <c:pt idx="43">
                  <c:v>61.588000000000001</c:v>
                </c:pt>
                <c:pt idx="44">
                  <c:v>60.986000000000004</c:v>
                </c:pt>
                <c:pt idx="45">
                  <c:v>60.715000000000003</c:v>
                </c:pt>
                <c:pt idx="46">
                  <c:v>60.51</c:v>
                </c:pt>
                <c:pt idx="47">
                  <c:v>60.51</c:v>
                </c:pt>
                <c:pt idx="48">
                  <c:v>60.51</c:v>
                </c:pt>
                <c:pt idx="49">
                  <c:v>60.51</c:v>
                </c:pt>
                <c:pt idx="50">
                  <c:v>60.43</c:v>
                </c:pt>
                <c:pt idx="51">
                  <c:v>60.268000000000193</c:v>
                </c:pt>
                <c:pt idx="52">
                  <c:v>59.697000000000003</c:v>
                </c:pt>
                <c:pt idx="53">
                  <c:v>58.713000000000001</c:v>
                </c:pt>
                <c:pt idx="54">
                  <c:v>56.41</c:v>
                </c:pt>
                <c:pt idx="55">
                  <c:v>54.505000000000003</c:v>
                </c:pt>
                <c:pt idx="56">
                  <c:v>54.005000000000003</c:v>
                </c:pt>
                <c:pt idx="57">
                  <c:v>53.753</c:v>
                </c:pt>
                <c:pt idx="58">
                  <c:v>53.667000000000002</c:v>
                </c:pt>
                <c:pt idx="59">
                  <c:v>53.667000000000002</c:v>
                </c:pt>
                <c:pt idx="60">
                  <c:v>53.667000000000002</c:v>
                </c:pt>
                <c:pt idx="61">
                  <c:v>53.667000000000002</c:v>
                </c:pt>
                <c:pt idx="62">
                  <c:v>53.667000000000002</c:v>
                </c:pt>
                <c:pt idx="63">
                  <c:v>53.562000000000012</c:v>
                </c:pt>
                <c:pt idx="64">
                  <c:v>53.351999999999997</c:v>
                </c:pt>
                <c:pt idx="65">
                  <c:v>52.293000000000013</c:v>
                </c:pt>
                <c:pt idx="66">
                  <c:v>49.634</c:v>
                </c:pt>
                <c:pt idx="67">
                  <c:v>48.349999999999994</c:v>
                </c:pt>
                <c:pt idx="68">
                  <c:v>47.701000000000001</c:v>
                </c:pt>
                <c:pt idx="69">
                  <c:v>47.701000000000001</c:v>
                </c:pt>
                <c:pt idx="70">
                  <c:v>47.59</c:v>
                </c:pt>
                <c:pt idx="71">
                  <c:v>47.59</c:v>
                </c:pt>
                <c:pt idx="72">
                  <c:v>47.59</c:v>
                </c:pt>
                <c:pt idx="73">
                  <c:v>47.59</c:v>
                </c:pt>
                <c:pt idx="74">
                  <c:v>47.59</c:v>
                </c:pt>
                <c:pt idx="75">
                  <c:v>47.458999999999996</c:v>
                </c:pt>
                <c:pt idx="76">
                  <c:v>46.537000000000006</c:v>
                </c:pt>
                <c:pt idx="77">
                  <c:v>45.743000000000002</c:v>
                </c:pt>
                <c:pt idx="78">
                  <c:v>44.013000000000005</c:v>
                </c:pt>
                <c:pt idx="79">
                  <c:v>42.007000000000005</c:v>
                </c:pt>
                <c:pt idx="80">
                  <c:v>41.738000000000063</c:v>
                </c:pt>
                <c:pt idx="81">
                  <c:v>41.738000000000063</c:v>
                </c:pt>
                <c:pt idx="82">
                  <c:v>41.738000000000063</c:v>
                </c:pt>
                <c:pt idx="83">
                  <c:v>41.738000000000063</c:v>
                </c:pt>
                <c:pt idx="84">
                  <c:v>41.738000000000063</c:v>
                </c:pt>
                <c:pt idx="85">
                  <c:v>41.738000000000063</c:v>
                </c:pt>
                <c:pt idx="86">
                  <c:v>41.576000000000001</c:v>
                </c:pt>
                <c:pt idx="87">
                  <c:v>41.25</c:v>
                </c:pt>
                <c:pt idx="88">
                  <c:v>40.757000000000005</c:v>
                </c:pt>
                <c:pt idx="89">
                  <c:v>39.435000000000002</c:v>
                </c:pt>
                <c:pt idx="90">
                  <c:v>38.606000000000002</c:v>
                </c:pt>
                <c:pt idx="91">
                  <c:v>37.778000000000013</c:v>
                </c:pt>
                <c:pt idx="92">
                  <c:v>37.446000000000005</c:v>
                </c:pt>
                <c:pt idx="93">
                  <c:v>37.446000000000005</c:v>
                </c:pt>
                <c:pt idx="94">
                  <c:v>37.270000000000003</c:v>
                </c:pt>
                <c:pt idx="95">
                  <c:v>37.095000000000013</c:v>
                </c:pt>
                <c:pt idx="96">
                  <c:v>37.095000000000013</c:v>
                </c:pt>
                <c:pt idx="97">
                  <c:v>37.095000000000013</c:v>
                </c:pt>
                <c:pt idx="98">
                  <c:v>36.883999999999993</c:v>
                </c:pt>
                <c:pt idx="99">
                  <c:v>36.672000000000011</c:v>
                </c:pt>
                <c:pt idx="100">
                  <c:v>36.235000000000063</c:v>
                </c:pt>
                <c:pt idx="101">
                  <c:v>35.576000000000001</c:v>
                </c:pt>
                <c:pt idx="102">
                  <c:v>34.251000000000005</c:v>
                </c:pt>
                <c:pt idx="103">
                  <c:v>33.139000000000003</c:v>
                </c:pt>
                <c:pt idx="104">
                  <c:v>32.685000000000002</c:v>
                </c:pt>
                <c:pt idx="105">
                  <c:v>32.685000000000002</c:v>
                </c:pt>
                <c:pt idx="106">
                  <c:v>32.685000000000002</c:v>
                </c:pt>
                <c:pt idx="107">
                  <c:v>32.685000000000002</c:v>
                </c:pt>
                <c:pt idx="108">
                  <c:v>32.685000000000002</c:v>
                </c:pt>
                <c:pt idx="109">
                  <c:v>32.685000000000002</c:v>
                </c:pt>
                <c:pt idx="110">
                  <c:v>32.685000000000002</c:v>
                </c:pt>
                <c:pt idx="111">
                  <c:v>32.403000000000006</c:v>
                </c:pt>
                <c:pt idx="112">
                  <c:v>32.403000000000006</c:v>
                </c:pt>
                <c:pt idx="113">
                  <c:v>31.260999999999989</c:v>
                </c:pt>
                <c:pt idx="114">
                  <c:v>29.54</c:v>
                </c:pt>
                <c:pt idx="115">
                  <c:v>28.393000000000001</c:v>
                </c:pt>
                <c:pt idx="116">
                  <c:v>28.393000000000001</c:v>
                </c:pt>
                <c:pt idx="117">
                  <c:v>28.393000000000001</c:v>
                </c:pt>
                <c:pt idx="118">
                  <c:v>28.393000000000001</c:v>
                </c:pt>
                <c:pt idx="119">
                  <c:v>28.393000000000001</c:v>
                </c:pt>
                <c:pt idx="120">
                  <c:v>28.393000000000001</c:v>
                </c:pt>
              </c:numCache>
            </c:numRef>
          </c:yVal>
        </c:ser>
        <c:ser>
          <c:idx val="2"/>
          <c:order val="2"/>
          <c:tx>
            <c:strRef>
              <c:f>Sheet1!$D$1</c:f>
              <c:strCache>
                <c:ptCount val="1"/>
                <c:pt idx="0">
                  <c:v>50-59 (N = 5,110)</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99.98</c:v>
                </c:pt>
                <c:pt idx="3">
                  <c:v>99.725999999999999</c:v>
                </c:pt>
                <c:pt idx="4">
                  <c:v>99.313999999999993</c:v>
                </c:pt>
                <c:pt idx="5">
                  <c:v>98.819000000000003</c:v>
                </c:pt>
                <c:pt idx="6">
                  <c:v>95.361999999999995</c:v>
                </c:pt>
                <c:pt idx="7">
                  <c:v>91.206000000000003</c:v>
                </c:pt>
                <c:pt idx="8">
                  <c:v>90.717000000000027</c:v>
                </c:pt>
                <c:pt idx="9">
                  <c:v>90.346000000000004</c:v>
                </c:pt>
                <c:pt idx="10">
                  <c:v>90.346000000000004</c:v>
                </c:pt>
                <c:pt idx="11">
                  <c:v>90.346000000000004</c:v>
                </c:pt>
                <c:pt idx="12">
                  <c:v>90.346000000000004</c:v>
                </c:pt>
                <c:pt idx="13">
                  <c:v>90.346000000000004</c:v>
                </c:pt>
                <c:pt idx="14">
                  <c:v>90.295000000000002</c:v>
                </c:pt>
                <c:pt idx="15">
                  <c:v>90.114000000000004</c:v>
                </c:pt>
                <c:pt idx="16">
                  <c:v>89.436000000000007</c:v>
                </c:pt>
                <c:pt idx="17">
                  <c:v>88.02</c:v>
                </c:pt>
                <c:pt idx="18">
                  <c:v>84.414000000000414</c:v>
                </c:pt>
                <c:pt idx="19">
                  <c:v>79.947000000000443</c:v>
                </c:pt>
                <c:pt idx="20">
                  <c:v>78.691000000000003</c:v>
                </c:pt>
                <c:pt idx="21">
                  <c:v>78.257999999999996</c:v>
                </c:pt>
                <c:pt idx="22">
                  <c:v>78.120999999999981</c:v>
                </c:pt>
                <c:pt idx="23">
                  <c:v>78.093000000000004</c:v>
                </c:pt>
                <c:pt idx="24">
                  <c:v>78.063999999999993</c:v>
                </c:pt>
                <c:pt idx="25">
                  <c:v>78.063999999999993</c:v>
                </c:pt>
                <c:pt idx="26">
                  <c:v>77.965000000000003</c:v>
                </c:pt>
                <c:pt idx="27">
                  <c:v>77.897000000000006</c:v>
                </c:pt>
                <c:pt idx="28">
                  <c:v>77.218000000000004</c:v>
                </c:pt>
                <c:pt idx="29">
                  <c:v>75.581000000000003</c:v>
                </c:pt>
                <c:pt idx="30">
                  <c:v>72.399000000000001</c:v>
                </c:pt>
                <c:pt idx="31">
                  <c:v>69.652999999999949</c:v>
                </c:pt>
                <c:pt idx="32">
                  <c:v>68.718999999999994</c:v>
                </c:pt>
                <c:pt idx="33">
                  <c:v>68.332999999999998</c:v>
                </c:pt>
                <c:pt idx="34">
                  <c:v>68.227999999999994</c:v>
                </c:pt>
                <c:pt idx="35">
                  <c:v>68.227999999999994</c:v>
                </c:pt>
                <c:pt idx="36">
                  <c:v>68.227999999999994</c:v>
                </c:pt>
                <c:pt idx="37">
                  <c:v>68.227999999999994</c:v>
                </c:pt>
                <c:pt idx="38">
                  <c:v>68.184999999999988</c:v>
                </c:pt>
                <c:pt idx="39">
                  <c:v>68.054999999999993</c:v>
                </c:pt>
                <c:pt idx="40">
                  <c:v>66.923000000000002</c:v>
                </c:pt>
                <c:pt idx="41">
                  <c:v>65.60799999999999</c:v>
                </c:pt>
                <c:pt idx="42">
                  <c:v>62.537000000000006</c:v>
                </c:pt>
                <c:pt idx="43">
                  <c:v>60.115000000000002</c:v>
                </c:pt>
                <c:pt idx="44">
                  <c:v>59.446999999999996</c:v>
                </c:pt>
                <c:pt idx="45">
                  <c:v>59.223000000000013</c:v>
                </c:pt>
                <c:pt idx="46">
                  <c:v>59.223000000000013</c:v>
                </c:pt>
                <c:pt idx="47">
                  <c:v>59.177</c:v>
                </c:pt>
                <c:pt idx="48">
                  <c:v>59.177</c:v>
                </c:pt>
                <c:pt idx="49">
                  <c:v>59.177</c:v>
                </c:pt>
                <c:pt idx="50">
                  <c:v>59.123000000000012</c:v>
                </c:pt>
                <c:pt idx="51">
                  <c:v>59.068000000000012</c:v>
                </c:pt>
                <c:pt idx="52">
                  <c:v>58.407000000000004</c:v>
                </c:pt>
                <c:pt idx="53">
                  <c:v>57.243000000000002</c:v>
                </c:pt>
                <c:pt idx="54">
                  <c:v>55.072000000000003</c:v>
                </c:pt>
                <c:pt idx="55">
                  <c:v>52.894000000000005</c:v>
                </c:pt>
                <c:pt idx="56">
                  <c:v>52.159000000000006</c:v>
                </c:pt>
                <c:pt idx="57">
                  <c:v>51.986999999999995</c:v>
                </c:pt>
                <c:pt idx="58">
                  <c:v>51.929000000000002</c:v>
                </c:pt>
                <c:pt idx="59">
                  <c:v>51.929000000000002</c:v>
                </c:pt>
                <c:pt idx="60">
                  <c:v>51.929000000000002</c:v>
                </c:pt>
                <c:pt idx="61">
                  <c:v>51.929000000000002</c:v>
                </c:pt>
                <c:pt idx="62">
                  <c:v>51.929000000000002</c:v>
                </c:pt>
                <c:pt idx="63">
                  <c:v>51.852999999999994</c:v>
                </c:pt>
                <c:pt idx="64">
                  <c:v>50.869</c:v>
                </c:pt>
                <c:pt idx="65">
                  <c:v>49.882999999999996</c:v>
                </c:pt>
                <c:pt idx="66">
                  <c:v>47.679000000000002</c:v>
                </c:pt>
                <c:pt idx="67">
                  <c:v>45.997</c:v>
                </c:pt>
                <c:pt idx="68">
                  <c:v>45.376999999999995</c:v>
                </c:pt>
                <c:pt idx="69">
                  <c:v>45.376999999999995</c:v>
                </c:pt>
                <c:pt idx="70">
                  <c:v>45.376999999999995</c:v>
                </c:pt>
                <c:pt idx="71">
                  <c:v>45.376999999999995</c:v>
                </c:pt>
                <c:pt idx="72">
                  <c:v>45.376999999999995</c:v>
                </c:pt>
                <c:pt idx="73">
                  <c:v>45.376999999999995</c:v>
                </c:pt>
                <c:pt idx="74">
                  <c:v>45.376999999999995</c:v>
                </c:pt>
                <c:pt idx="75">
                  <c:v>45.271000000000001</c:v>
                </c:pt>
                <c:pt idx="76">
                  <c:v>44.633000000000003</c:v>
                </c:pt>
                <c:pt idx="77">
                  <c:v>43.672000000000011</c:v>
                </c:pt>
                <c:pt idx="78">
                  <c:v>41.313999999999993</c:v>
                </c:pt>
                <c:pt idx="79">
                  <c:v>38.83</c:v>
                </c:pt>
                <c:pt idx="80">
                  <c:v>38.392000000000003</c:v>
                </c:pt>
                <c:pt idx="81">
                  <c:v>38.169000000000011</c:v>
                </c:pt>
                <c:pt idx="82">
                  <c:v>38.056000000000004</c:v>
                </c:pt>
                <c:pt idx="83">
                  <c:v>38.056000000000004</c:v>
                </c:pt>
                <c:pt idx="84">
                  <c:v>38.056000000000004</c:v>
                </c:pt>
                <c:pt idx="85">
                  <c:v>38.056000000000004</c:v>
                </c:pt>
                <c:pt idx="86">
                  <c:v>38.056000000000004</c:v>
                </c:pt>
                <c:pt idx="87">
                  <c:v>37.908000000000001</c:v>
                </c:pt>
                <c:pt idx="88">
                  <c:v>36.872</c:v>
                </c:pt>
                <c:pt idx="89">
                  <c:v>36.275000000000013</c:v>
                </c:pt>
                <c:pt idx="90">
                  <c:v>34.185000000000002</c:v>
                </c:pt>
                <c:pt idx="91">
                  <c:v>33.134</c:v>
                </c:pt>
                <c:pt idx="92">
                  <c:v>32.524000000000001</c:v>
                </c:pt>
                <c:pt idx="93">
                  <c:v>32.524000000000001</c:v>
                </c:pt>
                <c:pt idx="94">
                  <c:v>32.524000000000001</c:v>
                </c:pt>
                <c:pt idx="95">
                  <c:v>32.524000000000001</c:v>
                </c:pt>
                <c:pt idx="96">
                  <c:v>32.524000000000001</c:v>
                </c:pt>
                <c:pt idx="97">
                  <c:v>32.524000000000001</c:v>
                </c:pt>
                <c:pt idx="98">
                  <c:v>32.315999999999995</c:v>
                </c:pt>
                <c:pt idx="99">
                  <c:v>32.106000000000002</c:v>
                </c:pt>
                <c:pt idx="100">
                  <c:v>31.681999999999999</c:v>
                </c:pt>
                <c:pt idx="101">
                  <c:v>30.405999999999892</c:v>
                </c:pt>
                <c:pt idx="102">
                  <c:v>29.13100000000011</c:v>
                </c:pt>
                <c:pt idx="103">
                  <c:v>27.855</c:v>
                </c:pt>
                <c:pt idx="104">
                  <c:v>27.425999999999881</c:v>
                </c:pt>
                <c:pt idx="105">
                  <c:v>27.204999999999988</c:v>
                </c:pt>
                <c:pt idx="106">
                  <c:v>26.977</c:v>
                </c:pt>
                <c:pt idx="107">
                  <c:v>26.977</c:v>
                </c:pt>
                <c:pt idx="108">
                  <c:v>26.977</c:v>
                </c:pt>
                <c:pt idx="109">
                  <c:v>26.977</c:v>
                </c:pt>
                <c:pt idx="110">
                  <c:v>26.977</c:v>
                </c:pt>
                <c:pt idx="111">
                  <c:v>26.977</c:v>
                </c:pt>
                <c:pt idx="112">
                  <c:v>26.977</c:v>
                </c:pt>
                <c:pt idx="113">
                  <c:v>26.663</c:v>
                </c:pt>
                <c:pt idx="114">
                  <c:v>23.526</c:v>
                </c:pt>
                <c:pt idx="115">
                  <c:v>22.271000000000001</c:v>
                </c:pt>
                <c:pt idx="116">
                  <c:v>21.638999999999999</c:v>
                </c:pt>
                <c:pt idx="117">
                  <c:v>21.638999999999999</c:v>
                </c:pt>
                <c:pt idx="118">
                  <c:v>21.638999999999999</c:v>
                </c:pt>
                <c:pt idx="119">
                  <c:v>21.638999999999999</c:v>
                </c:pt>
                <c:pt idx="120">
                  <c:v>21.279</c:v>
                </c:pt>
              </c:numCache>
            </c:numRef>
          </c:yVal>
        </c:ser>
        <c:ser>
          <c:idx val="3"/>
          <c:order val="3"/>
          <c:tx>
            <c:strRef>
              <c:f>Sheet1!$E$1</c:f>
              <c:strCache>
                <c:ptCount val="1"/>
                <c:pt idx="0">
                  <c:v>60-65 (N = 3,373)</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99.97</c:v>
                </c:pt>
                <c:pt idx="3">
                  <c:v>99.881</c:v>
                </c:pt>
                <c:pt idx="4">
                  <c:v>99.582999999999998</c:v>
                </c:pt>
                <c:pt idx="5">
                  <c:v>98.799000000000007</c:v>
                </c:pt>
                <c:pt idx="6">
                  <c:v>95.315000000000012</c:v>
                </c:pt>
                <c:pt idx="7">
                  <c:v>91.251999999999995</c:v>
                </c:pt>
                <c:pt idx="8">
                  <c:v>90.66</c:v>
                </c:pt>
                <c:pt idx="9">
                  <c:v>90.343999999999994</c:v>
                </c:pt>
                <c:pt idx="10">
                  <c:v>90.343999999999994</c:v>
                </c:pt>
                <c:pt idx="11">
                  <c:v>90.343999999999994</c:v>
                </c:pt>
                <c:pt idx="12">
                  <c:v>90.343999999999994</c:v>
                </c:pt>
                <c:pt idx="13">
                  <c:v>90.304000000000002</c:v>
                </c:pt>
                <c:pt idx="14">
                  <c:v>90.263000000000005</c:v>
                </c:pt>
                <c:pt idx="15">
                  <c:v>90.054000000000002</c:v>
                </c:pt>
                <c:pt idx="16">
                  <c:v>89.592000000000013</c:v>
                </c:pt>
                <c:pt idx="17">
                  <c:v>88.284000000000006</c:v>
                </c:pt>
                <c:pt idx="18">
                  <c:v>84.263999999999996</c:v>
                </c:pt>
                <c:pt idx="19">
                  <c:v>80.824999999999989</c:v>
                </c:pt>
                <c:pt idx="20">
                  <c:v>79.753</c:v>
                </c:pt>
                <c:pt idx="21">
                  <c:v>79.581000000000003</c:v>
                </c:pt>
                <c:pt idx="22">
                  <c:v>79.536000000000001</c:v>
                </c:pt>
                <c:pt idx="23">
                  <c:v>79.446000000000026</c:v>
                </c:pt>
                <c:pt idx="24">
                  <c:v>79.446000000000026</c:v>
                </c:pt>
                <c:pt idx="25">
                  <c:v>79.446000000000026</c:v>
                </c:pt>
                <c:pt idx="26">
                  <c:v>79.446000000000026</c:v>
                </c:pt>
                <c:pt idx="27">
                  <c:v>79.164999999999992</c:v>
                </c:pt>
                <c:pt idx="28">
                  <c:v>78.427999999999997</c:v>
                </c:pt>
                <c:pt idx="29">
                  <c:v>76.326999999999998</c:v>
                </c:pt>
                <c:pt idx="30">
                  <c:v>72.233000000000004</c:v>
                </c:pt>
                <c:pt idx="31">
                  <c:v>68.747000000000227</c:v>
                </c:pt>
                <c:pt idx="32">
                  <c:v>68.224999999999994</c:v>
                </c:pt>
                <c:pt idx="33">
                  <c:v>67.933000000000007</c:v>
                </c:pt>
                <c:pt idx="34">
                  <c:v>67.933000000000007</c:v>
                </c:pt>
                <c:pt idx="35">
                  <c:v>67.933000000000007</c:v>
                </c:pt>
                <c:pt idx="36">
                  <c:v>67.933000000000007</c:v>
                </c:pt>
                <c:pt idx="37">
                  <c:v>67.933000000000007</c:v>
                </c:pt>
                <c:pt idx="38">
                  <c:v>67.856999999999999</c:v>
                </c:pt>
                <c:pt idx="39">
                  <c:v>67.471999999999994</c:v>
                </c:pt>
                <c:pt idx="40">
                  <c:v>66.774000000000001</c:v>
                </c:pt>
                <c:pt idx="41">
                  <c:v>65.371999999999986</c:v>
                </c:pt>
                <c:pt idx="42">
                  <c:v>62.555</c:v>
                </c:pt>
                <c:pt idx="43">
                  <c:v>59.882999999999996</c:v>
                </c:pt>
                <c:pt idx="44">
                  <c:v>59.567</c:v>
                </c:pt>
                <c:pt idx="45">
                  <c:v>59.245000000000012</c:v>
                </c:pt>
                <c:pt idx="46">
                  <c:v>59.164000000000001</c:v>
                </c:pt>
                <c:pt idx="47">
                  <c:v>59.164000000000001</c:v>
                </c:pt>
                <c:pt idx="48">
                  <c:v>59.164000000000001</c:v>
                </c:pt>
                <c:pt idx="49">
                  <c:v>59.068000000000012</c:v>
                </c:pt>
                <c:pt idx="50">
                  <c:v>59.068000000000012</c:v>
                </c:pt>
                <c:pt idx="51">
                  <c:v>58.963000000000001</c:v>
                </c:pt>
                <c:pt idx="52">
                  <c:v>58.33</c:v>
                </c:pt>
                <c:pt idx="53">
                  <c:v>56.637</c:v>
                </c:pt>
                <c:pt idx="54">
                  <c:v>54.41</c:v>
                </c:pt>
                <c:pt idx="55">
                  <c:v>51.754000000000005</c:v>
                </c:pt>
                <c:pt idx="56">
                  <c:v>51.219000000000001</c:v>
                </c:pt>
                <c:pt idx="57">
                  <c:v>51.002000000000002</c:v>
                </c:pt>
                <c:pt idx="58">
                  <c:v>50.891000000000005</c:v>
                </c:pt>
                <c:pt idx="59">
                  <c:v>50.891000000000005</c:v>
                </c:pt>
                <c:pt idx="60">
                  <c:v>50.891000000000005</c:v>
                </c:pt>
                <c:pt idx="61">
                  <c:v>50.891000000000005</c:v>
                </c:pt>
                <c:pt idx="62">
                  <c:v>50.744</c:v>
                </c:pt>
                <c:pt idx="63">
                  <c:v>50.446000000000005</c:v>
                </c:pt>
                <c:pt idx="64">
                  <c:v>50.297000000000011</c:v>
                </c:pt>
                <c:pt idx="65">
                  <c:v>48.65</c:v>
                </c:pt>
                <c:pt idx="66">
                  <c:v>45.023000000000003</c:v>
                </c:pt>
                <c:pt idx="67">
                  <c:v>43.953999999999994</c:v>
                </c:pt>
                <c:pt idx="68">
                  <c:v>43.492000000000012</c:v>
                </c:pt>
                <c:pt idx="69">
                  <c:v>43.492000000000012</c:v>
                </c:pt>
                <c:pt idx="70">
                  <c:v>43.492000000000012</c:v>
                </c:pt>
                <c:pt idx="71">
                  <c:v>43.492000000000012</c:v>
                </c:pt>
                <c:pt idx="72">
                  <c:v>43.492000000000012</c:v>
                </c:pt>
                <c:pt idx="73">
                  <c:v>43.492000000000012</c:v>
                </c:pt>
                <c:pt idx="74">
                  <c:v>43.284000000000006</c:v>
                </c:pt>
                <c:pt idx="75">
                  <c:v>43.284000000000006</c:v>
                </c:pt>
                <c:pt idx="76">
                  <c:v>42.427</c:v>
                </c:pt>
                <c:pt idx="77">
                  <c:v>40.496000000000002</c:v>
                </c:pt>
                <c:pt idx="78">
                  <c:v>38.341999999999999</c:v>
                </c:pt>
                <c:pt idx="79">
                  <c:v>36.381999999999998</c:v>
                </c:pt>
                <c:pt idx="80">
                  <c:v>36.159000000000006</c:v>
                </c:pt>
                <c:pt idx="81">
                  <c:v>35.927</c:v>
                </c:pt>
                <c:pt idx="82">
                  <c:v>35.927</c:v>
                </c:pt>
                <c:pt idx="83">
                  <c:v>35.927</c:v>
                </c:pt>
                <c:pt idx="84">
                  <c:v>35.927</c:v>
                </c:pt>
                <c:pt idx="85">
                  <c:v>35.927</c:v>
                </c:pt>
                <c:pt idx="86">
                  <c:v>35.927</c:v>
                </c:pt>
                <c:pt idx="87">
                  <c:v>35.927</c:v>
                </c:pt>
                <c:pt idx="88">
                  <c:v>34.583999999999996</c:v>
                </c:pt>
                <c:pt idx="89">
                  <c:v>33.911999999999999</c:v>
                </c:pt>
                <c:pt idx="90">
                  <c:v>32.905000000000001</c:v>
                </c:pt>
                <c:pt idx="91">
                  <c:v>31.558</c:v>
                </c:pt>
                <c:pt idx="92">
                  <c:v>31.558</c:v>
                </c:pt>
                <c:pt idx="93">
                  <c:v>31.558</c:v>
                </c:pt>
                <c:pt idx="94">
                  <c:v>31.558</c:v>
                </c:pt>
                <c:pt idx="95">
                  <c:v>31.558</c:v>
                </c:pt>
                <c:pt idx="96">
                  <c:v>31.558</c:v>
                </c:pt>
                <c:pt idx="97">
                  <c:v>31.558</c:v>
                </c:pt>
                <c:pt idx="98">
                  <c:v>31.013999999999999</c:v>
                </c:pt>
                <c:pt idx="99">
                  <c:v>28.798999999999989</c:v>
                </c:pt>
                <c:pt idx="100">
                  <c:v>28.244999999999987</c:v>
                </c:pt>
                <c:pt idx="101">
                  <c:v>27.137000000000114</c:v>
                </c:pt>
                <c:pt idx="102">
                  <c:v>24.367999999999999</c:v>
                </c:pt>
                <c:pt idx="103">
                  <c:v>24.367999999999999</c:v>
                </c:pt>
                <c:pt idx="104">
                  <c:v>24.367999999999999</c:v>
                </c:pt>
                <c:pt idx="105">
                  <c:v>24.367999999999999</c:v>
                </c:pt>
                <c:pt idx="106">
                  <c:v>24.367999999999999</c:v>
                </c:pt>
                <c:pt idx="107">
                  <c:v>24.367999999999999</c:v>
                </c:pt>
                <c:pt idx="108">
                  <c:v>24.367999999999999</c:v>
                </c:pt>
                <c:pt idx="109">
                  <c:v>24.367999999999999</c:v>
                </c:pt>
                <c:pt idx="110">
                  <c:v>24.367999999999999</c:v>
                </c:pt>
                <c:pt idx="111">
                  <c:v>24.367999999999999</c:v>
                </c:pt>
                <c:pt idx="112">
                  <c:v>23.393999999999988</c:v>
                </c:pt>
                <c:pt idx="113">
                  <c:v>23.393999999999988</c:v>
                </c:pt>
                <c:pt idx="114">
                  <c:v>22.376000000000001</c:v>
                </c:pt>
                <c:pt idx="115">
                  <c:v>21.311000000000035</c:v>
                </c:pt>
                <c:pt idx="116">
                  <c:v>21.311000000000035</c:v>
                </c:pt>
                <c:pt idx="117">
                  <c:v>20.189</c:v>
                </c:pt>
                <c:pt idx="118">
                  <c:v>20.189</c:v>
                </c:pt>
                <c:pt idx="119">
                  <c:v>20.189</c:v>
                </c:pt>
                <c:pt idx="120">
                  <c:v>20.189</c:v>
                </c:pt>
              </c:numCache>
            </c:numRef>
          </c:yVal>
        </c:ser>
        <c:ser>
          <c:idx val="4"/>
          <c:order val="4"/>
          <c:tx>
            <c:strRef>
              <c:f>Sheet1!$F$1</c:f>
              <c:strCache>
                <c:ptCount val="1"/>
                <c:pt idx="0">
                  <c:v>&gt;65 (N = 1,051)</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99.905000000000001</c:v>
                </c:pt>
                <c:pt idx="2">
                  <c:v>99.619</c:v>
                </c:pt>
                <c:pt idx="3">
                  <c:v>99.524000000000001</c:v>
                </c:pt>
                <c:pt idx="4">
                  <c:v>99.046999999999997</c:v>
                </c:pt>
                <c:pt idx="5">
                  <c:v>98.853999999999999</c:v>
                </c:pt>
                <c:pt idx="6">
                  <c:v>95.900999999999996</c:v>
                </c:pt>
                <c:pt idx="7">
                  <c:v>92.021999999999991</c:v>
                </c:pt>
                <c:pt idx="8">
                  <c:v>91.617999999999995</c:v>
                </c:pt>
                <c:pt idx="9">
                  <c:v>91.516999999999996</c:v>
                </c:pt>
                <c:pt idx="10">
                  <c:v>91.516999999999996</c:v>
                </c:pt>
                <c:pt idx="11">
                  <c:v>91.516999999999996</c:v>
                </c:pt>
                <c:pt idx="12">
                  <c:v>91.516999999999996</c:v>
                </c:pt>
                <c:pt idx="13">
                  <c:v>91.516999999999996</c:v>
                </c:pt>
                <c:pt idx="14">
                  <c:v>91.516999999999996</c:v>
                </c:pt>
                <c:pt idx="15">
                  <c:v>91.034000000000006</c:v>
                </c:pt>
                <c:pt idx="16">
                  <c:v>89.891999999999996</c:v>
                </c:pt>
                <c:pt idx="17">
                  <c:v>88.903999999999996</c:v>
                </c:pt>
                <c:pt idx="18">
                  <c:v>83.461000000000027</c:v>
                </c:pt>
                <c:pt idx="19">
                  <c:v>79.465999999999994</c:v>
                </c:pt>
                <c:pt idx="20">
                  <c:v>78.450999999999993</c:v>
                </c:pt>
                <c:pt idx="21">
                  <c:v>78.28</c:v>
                </c:pt>
                <c:pt idx="22">
                  <c:v>78.10499999999999</c:v>
                </c:pt>
                <c:pt idx="23">
                  <c:v>78.10499999999999</c:v>
                </c:pt>
                <c:pt idx="24">
                  <c:v>78.10499999999999</c:v>
                </c:pt>
                <c:pt idx="25">
                  <c:v>78.10499999999999</c:v>
                </c:pt>
                <c:pt idx="26">
                  <c:v>78.10499999999999</c:v>
                </c:pt>
                <c:pt idx="27">
                  <c:v>77.832999999999998</c:v>
                </c:pt>
                <c:pt idx="28">
                  <c:v>76.174999999999983</c:v>
                </c:pt>
                <c:pt idx="29">
                  <c:v>75.616</c:v>
                </c:pt>
                <c:pt idx="30">
                  <c:v>72.254999999999995</c:v>
                </c:pt>
                <c:pt idx="31">
                  <c:v>68.319999999999993</c:v>
                </c:pt>
                <c:pt idx="32">
                  <c:v>67.754999999999995</c:v>
                </c:pt>
                <c:pt idx="33">
                  <c:v>67.467000000000027</c:v>
                </c:pt>
                <c:pt idx="34">
                  <c:v>67.467000000000027</c:v>
                </c:pt>
                <c:pt idx="35">
                  <c:v>67.467000000000027</c:v>
                </c:pt>
                <c:pt idx="36">
                  <c:v>67.467000000000027</c:v>
                </c:pt>
                <c:pt idx="37">
                  <c:v>67.467000000000027</c:v>
                </c:pt>
                <c:pt idx="38">
                  <c:v>67.467000000000027</c:v>
                </c:pt>
                <c:pt idx="39">
                  <c:v>66.641999999999996</c:v>
                </c:pt>
                <c:pt idx="40">
                  <c:v>66.217000000000027</c:v>
                </c:pt>
                <c:pt idx="41">
                  <c:v>64.519000000000005</c:v>
                </c:pt>
                <c:pt idx="42">
                  <c:v>62.809999999999995</c:v>
                </c:pt>
                <c:pt idx="43">
                  <c:v>61.516000000000005</c:v>
                </c:pt>
                <c:pt idx="44">
                  <c:v>61.074000000000005</c:v>
                </c:pt>
                <c:pt idx="45">
                  <c:v>60.631</c:v>
                </c:pt>
                <c:pt idx="46">
                  <c:v>60.631</c:v>
                </c:pt>
                <c:pt idx="47">
                  <c:v>60.631</c:v>
                </c:pt>
                <c:pt idx="48">
                  <c:v>60.631</c:v>
                </c:pt>
                <c:pt idx="49">
                  <c:v>60.631</c:v>
                </c:pt>
                <c:pt idx="50">
                  <c:v>60.631</c:v>
                </c:pt>
                <c:pt idx="51">
                  <c:v>59.965000000000003</c:v>
                </c:pt>
                <c:pt idx="52">
                  <c:v>59.965000000000003</c:v>
                </c:pt>
                <c:pt idx="53">
                  <c:v>57.865000000000002</c:v>
                </c:pt>
                <c:pt idx="54">
                  <c:v>54.336000000000006</c:v>
                </c:pt>
                <c:pt idx="55">
                  <c:v>51.513999999999996</c:v>
                </c:pt>
                <c:pt idx="56">
                  <c:v>51.513999999999996</c:v>
                </c:pt>
                <c:pt idx="57">
                  <c:v>51.513999999999996</c:v>
                </c:pt>
                <c:pt idx="58">
                  <c:v>51.513999999999996</c:v>
                </c:pt>
                <c:pt idx="59">
                  <c:v>51.513999999999996</c:v>
                </c:pt>
                <c:pt idx="60">
                  <c:v>51.513999999999996</c:v>
                </c:pt>
                <c:pt idx="61">
                  <c:v>51.513999999999996</c:v>
                </c:pt>
                <c:pt idx="62">
                  <c:v>50.523000000000003</c:v>
                </c:pt>
                <c:pt idx="63">
                  <c:v>50.523000000000003</c:v>
                </c:pt>
                <c:pt idx="64">
                  <c:v>50.523000000000003</c:v>
                </c:pt>
                <c:pt idx="65">
                  <c:v>47.078000000000003</c:v>
                </c:pt>
                <c:pt idx="66">
                  <c:v>47.078000000000003</c:v>
                </c:pt>
                <c:pt idx="67">
                  <c:v>45.93</c:v>
                </c:pt>
                <c:pt idx="68">
                  <c:v>45.93</c:v>
                </c:pt>
                <c:pt idx="69">
                  <c:v>44.752000000000002</c:v>
                </c:pt>
                <c:pt idx="70">
                  <c:v>44.752000000000002</c:v>
                </c:pt>
                <c:pt idx="71">
                  <c:v>44.752000000000002</c:v>
                </c:pt>
                <c:pt idx="72">
                  <c:v>44.752000000000002</c:v>
                </c:pt>
                <c:pt idx="73">
                  <c:v>44.752000000000002</c:v>
                </c:pt>
                <c:pt idx="74">
                  <c:v>44.752000000000002</c:v>
                </c:pt>
                <c:pt idx="75">
                  <c:v>43.153999999999996</c:v>
                </c:pt>
                <c:pt idx="76">
                  <c:v>43.153999999999996</c:v>
                </c:pt>
                <c:pt idx="77">
                  <c:v>41.494</c:v>
                </c:pt>
                <c:pt idx="78">
                  <c:v>41.494</c:v>
                </c:pt>
                <c:pt idx="79">
                  <c:v>39.835000000000001</c:v>
                </c:pt>
                <c:pt idx="80">
                  <c:v>39.835000000000001</c:v>
                </c:pt>
                <c:pt idx="81">
                  <c:v>39.835000000000001</c:v>
                </c:pt>
                <c:pt idx="82">
                  <c:v>39.835000000000001</c:v>
                </c:pt>
                <c:pt idx="83">
                  <c:v>39.835000000000001</c:v>
                </c:pt>
                <c:pt idx="84">
                  <c:v>39.835000000000001</c:v>
                </c:pt>
                <c:pt idx="85">
                  <c:v>39.835000000000001</c:v>
                </c:pt>
                <c:pt idx="86">
                  <c:v>39.835000000000001</c:v>
                </c:pt>
                <c:pt idx="87">
                  <c:v>39.835000000000001</c:v>
                </c:pt>
                <c:pt idx="88">
                  <c:v>39.835000000000001</c:v>
                </c:pt>
                <c:pt idx="89">
                  <c:v>39.835000000000001</c:v>
                </c:pt>
                <c:pt idx="90">
                  <c:v>39.835000000000001</c:v>
                </c:pt>
                <c:pt idx="91">
                  <c:v>39.835000000000001</c:v>
                </c:pt>
                <c:pt idx="92">
                  <c:v>39.835000000000001</c:v>
                </c:pt>
                <c:pt idx="93">
                  <c:v>39.835000000000001</c:v>
                </c:pt>
                <c:pt idx="94">
                  <c:v>39.835000000000001</c:v>
                </c:pt>
                <c:pt idx="95">
                  <c:v>39.835000000000001</c:v>
                </c:pt>
                <c:pt idx="96">
                  <c:v>39.835000000000001</c:v>
                </c:pt>
              </c:numCache>
            </c:numRef>
          </c:yVal>
        </c:ser>
        <c:axId val="340037632"/>
        <c:axId val="340039552"/>
      </c:scatterChart>
      <c:valAx>
        <c:axId val="340037632"/>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0039552"/>
        <c:crosses val="autoZero"/>
        <c:crossBetween val="midCat"/>
        <c:majorUnit val="1"/>
      </c:valAx>
      <c:valAx>
        <c:axId val="3400395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003763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2303091538336468"/>
          <c:y val="0.56219519939039875"/>
          <c:w val="0.47065640025085625"/>
          <c:h val="0.1919841673016679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15"/>
          <c:h val="0.77074260114039816"/>
        </c:manualLayout>
      </c:layout>
      <c:scatterChart>
        <c:scatterStyle val="smoothMarker"/>
        <c:ser>
          <c:idx val="0"/>
          <c:order val="0"/>
          <c:tx>
            <c:strRef>
              <c:f>Sheet1!$B$1</c:f>
              <c:strCache>
                <c:ptCount val="1"/>
                <c:pt idx="0">
                  <c:v>Alpha-1 (N=863)</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99.651999999999987</c:v>
                </c:pt>
                <c:pt idx="4">
                  <c:v>99.42</c:v>
                </c:pt>
                <c:pt idx="5">
                  <c:v>98.715999999999994</c:v>
                </c:pt>
                <c:pt idx="6">
                  <c:v>94.691999999999993</c:v>
                </c:pt>
                <c:pt idx="7">
                  <c:v>90.278999999999982</c:v>
                </c:pt>
                <c:pt idx="8">
                  <c:v>89.675999999999988</c:v>
                </c:pt>
                <c:pt idx="9">
                  <c:v>89.433000000000007</c:v>
                </c:pt>
                <c:pt idx="10">
                  <c:v>89.433000000000007</c:v>
                </c:pt>
                <c:pt idx="11">
                  <c:v>89.433000000000007</c:v>
                </c:pt>
                <c:pt idx="12">
                  <c:v>89.433000000000007</c:v>
                </c:pt>
                <c:pt idx="13">
                  <c:v>89.433000000000007</c:v>
                </c:pt>
                <c:pt idx="14">
                  <c:v>89.433000000000007</c:v>
                </c:pt>
                <c:pt idx="15">
                  <c:v>89.127999999999986</c:v>
                </c:pt>
                <c:pt idx="16">
                  <c:v>88.821999999999989</c:v>
                </c:pt>
                <c:pt idx="17">
                  <c:v>87.896000000000001</c:v>
                </c:pt>
                <c:pt idx="18">
                  <c:v>84.343000000000004</c:v>
                </c:pt>
                <c:pt idx="19">
                  <c:v>81.397999999999996</c:v>
                </c:pt>
                <c:pt idx="20">
                  <c:v>79.994000000000227</c:v>
                </c:pt>
                <c:pt idx="21">
                  <c:v>79.679999999999978</c:v>
                </c:pt>
                <c:pt idx="22">
                  <c:v>79.521000000000001</c:v>
                </c:pt>
                <c:pt idx="23">
                  <c:v>79.521000000000001</c:v>
                </c:pt>
                <c:pt idx="24">
                  <c:v>79.521000000000001</c:v>
                </c:pt>
                <c:pt idx="25">
                  <c:v>79.521000000000001</c:v>
                </c:pt>
                <c:pt idx="26">
                  <c:v>79.521000000000001</c:v>
                </c:pt>
                <c:pt idx="27">
                  <c:v>79.521000000000001</c:v>
                </c:pt>
                <c:pt idx="28">
                  <c:v>78.60499999999999</c:v>
                </c:pt>
                <c:pt idx="29">
                  <c:v>76.771999999999991</c:v>
                </c:pt>
                <c:pt idx="30">
                  <c:v>73.082999999999998</c:v>
                </c:pt>
                <c:pt idx="31">
                  <c:v>69.361000000000004</c:v>
                </c:pt>
                <c:pt idx="32">
                  <c:v>68.236999999999995</c:v>
                </c:pt>
                <c:pt idx="33">
                  <c:v>67.861000000000004</c:v>
                </c:pt>
                <c:pt idx="34">
                  <c:v>67.669999999999987</c:v>
                </c:pt>
                <c:pt idx="35">
                  <c:v>67.477000000000004</c:v>
                </c:pt>
                <c:pt idx="36">
                  <c:v>67.477000000000004</c:v>
                </c:pt>
                <c:pt idx="37">
                  <c:v>67.477000000000004</c:v>
                </c:pt>
                <c:pt idx="38">
                  <c:v>67.477000000000004</c:v>
                </c:pt>
                <c:pt idx="39">
                  <c:v>67.024999999999991</c:v>
                </c:pt>
                <c:pt idx="40">
                  <c:v>66.335999999999999</c:v>
                </c:pt>
                <c:pt idx="41">
                  <c:v>64.486999999999995</c:v>
                </c:pt>
                <c:pt idx="42">
                  <c:v>61.945</c:v>
                </c:pt>
                <c:pt idx="43">
                  <c:v>59.166000000000011</c:v>
                </c:pt>
                <c:pt idx="44">
                  <c:v>58.932000000000002</c:v>
                </c:pt>
                <c:pt idx="45">
                  <c:v>58.696000000000012</c:v>
                </c:pt>
                <c:pt idx="46">
                  <c:v>58.46</c:v>
                </c:pt>
                <c:pt idx="47">
                  <c:v>58.46</c:v>
                </c:pt>
                <c:pt idx="48">
                  <c:v>58.46</c:v>
                </c:pt>
                <c:pt idx="49">
                  <c:v>58.46</c:v>
                </c:pt>
                <c:pt idx="50">
                  <c:v>58.46</c:v>
                </c:pt>
                <c:pt idx="51">
                  <c:v>58.46</c:v>
                </c:pt>
                <c:pt idx="52">
                  <c:v>57.641000000000005</c:v>
                </c:pt>
                <c:pt idx="53">
                  <c:v>56.822000000000003</c:v>
                </c:pt>
                <c:pt idx="54">
                  <c:v>55.183</c:v>
                </c:pt>
                <c:pt idx="55">
                  <c:v>53.812999999999995</c:v>
                </c:pt>
                <c:pt idx="56">
                  <c:v>52.702000000000012</c:v>
                </c:pt>
                <c:pt idx="57">
                  <c:v>52.702000000000012</c:v>
                </c:pt>
                <c:pt idx="58">
                  <c:v>52.409000000000006</c:v>
                </c:pt>
                <c:pt idx="59">
                  <c:v>52.409000000000006</c:v>
                </c:pt>
                <c:pt idx="60">
                  <c:v>52.409000000000006</c:v>
                </c:pt>
                <c:pt idx="61">
                  <c:v>52.409000000000006</c:v>
                </c:pt>
                <c:pt idx="62">
                  <c:v>52.409000000000006</c:v>
                </c:pt>
                <c:pt idx="63">
                  <c:v>52.409000000000006</c:v>
                </c:pt>
                <c:pt idx="64">
                  <c:v>51.719000000000001</c:v>
                </c:pt>
                <c:pt idx="65">
                  <c:v>51.719000000000001</c:v>
                </c:pt>
                <c:pt idx="66">
                  <c:v>48.269000000000013</c:v>
                </c:pt>
                <c:pt idx="67">
                  <c:v>46.183</c:v>
                </c:pt>
                <c:pt idx="68">
                  <c:v>45.83</c:v>
                </c:pt>
                <c:pt idx="69">
                  <c:v>45.83</c:v>
                </c:pt>
                <c:pt idx="70">
                  <c:v>45.469000000000001</c:v>
                </c:pt>
                <c:pt idx="71">
                  <c:v>45.469000000000001</c:v>
                </c:pt>
                <c:pt idx="72">
                  <c:v>45.469000000000001</c:v>
                </c:pt>
                <c:pt idx="73">
                  <c:v>45.469000000000001</c:v>
                </c:pt>
                <c:pt idx="74">
                  <c:v>45.469000000000001</c:v>
                </c:pt>
                <c:pt idx="75">
                  <c:v>45.469000000000001</c:v>
                </c:pt>
                <c:pt idx="76">
                  <c:v>45.015000000000001</c:v>
                </c:pt>
                <c:pt idx="77">
                  <c:v>44.105000000000011</c:v>
                </c:pt>
                <c:pt idx="78">
                  <c:v>42.287000000000006</c:v>
                </c:pt>
                <c:pt idx="79">
                  <c:v>40.446999999999996</c:v>
                </c:pt>
                <c:pt idx="80">
                  <c:v>40.446999999999996</c:v>
                </c:pt>
                <c:pt idx="81">
                  <c:v>40.446999999999996</c:v>
                </c:pt>
                <c:pt idx="82">
                  <c:v>40.446999999999996</c:v>
                </c:pt>
                <c:pt idx="83">
                  <c:v>40.446999999999996</c:v>
                </c:pt>
                <c:pt idx="84">
                  <c:v>40.446999999999996</c:v>
                </c:pt>
                <c:pt idx="85">
                  <c:v>40.446999999999996</c:v>
                </c:pt>
                <c:pt idx="86">
                  <c:v>39.876999999999995</c:v>
                </c:pt>
                <c:pt idx="87">
                  <c:v>39.299000000000063</c:v>
                </c:pt>
                <c:pt idx="88">
                  <c:v>38.713000000000001</c:v>
                </c:pt>
                <c:pt idx="89">
                  <c:v>38.713000000000001</c:v>
                </c:pt>
                <c:pt idx="90">
                  <c:v>38.126000000000012</c:v>
                </c:pt>
                <c:pt idx="91">
                  <c:v>37.54</c:v>
                </c:pt>
                <c:pt idx="92">
                  <c:v>37.54</c:v>
                </c:pt>
                <c:pt idx="93">
                  <c:v>37.54</c:v>
                </c:pt>
                <c:pt idx="94">
                  <c:v>37.54</c:v>
                </c:pt>
                <c:pt idx="95">
                  <c:v>36.869</c:v>
                </c:pt>
                <c:pt idx="96">
                  <c:v>36.869</c:v>
                </c:pt>
                <c:pt idx="97">
                  <c:v>36.869</c:v>
                </c:pt>
                <c:pt idx="98">
                  <c:v>36.101000000000006</c:v>
                </c:pt>
                <c:pt idx="99">
                  <c:v>35.315999999999995</c:v>
                </c:pt>
                <c:pt idx="100">
                  <c:v>34.513999999999996</c:v>
                </c:pt>
                <c:pt idx="101">
                  <c:v>34.513999999999996</c:v>
                </c:pt>
                <c:pt idx="102">
                  <c:v>33.692000000000192</c:v>
                </c:pt>
                <c:pt idx="103">
                  <c:v>31.227</c:v>
                </c:pt>
                <c:pt idx="104">
                  <c:v>30.404999999999987</c:v>
                </c:pt>
                <c:pt idx="105">
                  <c:v>30.404999999999987</c:v>
                </c:pt>
                <c:pt idx="106">
                  <c:v>30.404999999999987</c:v>
                </c:pt>
                <c:pt idx="107">
                  <c:v>30.404999999999987</c:v>
                </c:pt>
                <c:pt idx="108">
                  <c:v>30.404999999999987</c:v>
                </c:pt>
                <c:pt idx="109">
                  <c:v>30.404999999999987</c:v>
                </c:pt>
                <c:pt idx="110">
                  <c:v>30.404999999999987</c:v>
                </c:pt>
                <c:pt idx="111">
                  <c:v>30.404999999999987</c:v>
                </c:pt>
                <c:pt idx="112">
                  <c:v>30.404999999999987</c:v>
                </c:pt>
                <c:pt idx="113">
                  <c:v>30.404999999999987</c:v>
                </c:pt>
                <c:pt idx="114">
                  <c:v>28.308</c:v>
                </c:pt>
                <c:pt idx="115">
                  <c:v>25.163</c:v>
                </c:pt>
                <c:pt idx="116">
                  <c:v>25.163</c:v>
                </c:pt>
                <c:pt idx="117">
                  <c:v>25.163</c:v>
                </c:pt>
                <c:pt idx="118">
                  <c:v>25.163</c:v>
                </c:pt>
                <c:pt idx="119">
                  <c:v>25.163</c:v>
                </c:pt>
                <c:pt idx="120">
                  <c:v>23.964999999999989</c:v>
                </c:pt>
              </c:numCache>
            </c:numRef>
          </c:yVal>
        </c:ser>
        <c:ser>
          <c:idx val="1"/>
          <c:order val="1"/>
          <c:tx>
            <c:strRef>
              <c:f>Sheet1!$C$1</c:f>
              <c:strCache>
                <c:ptCount val="1"/>
                <c:pt idx="0">
                  <c:v>CF (N=2,104)</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99.952000000000012</c:v>
                </c:pt>
                <c:pt idx="3">
                  <c:v>99.762</c:v>
                </c:pt>
                <c:pt idx="4">
                  <c:v>99.429000000000002</c:v>
                </c:pt>
                <c:pt idx="5">
                  <c:v>98.902000000000001</c:v>
                </c:pt>
                <c:pt idx="6">
                  <c:v>95.897000000000006</c:v>
                </c:pt>
                <c:pt idx="7">
                  <c:v>91.361999999999995</c:v>
                </c:pt>
                <c:pt idx="8">
                  <c:v>90.477999999999994</c:v>
                </c:pt>
                <c:pt idx="9">
                  <c:v>90.23</c:v>
                </c:pt>
                <c:pt idx="10">
                  <c:v>90.23</c:v>
                </c:pt>
                <c:pt idx="11">
                  <c:v>90.23</c:v>
                </c:pt>
                <c:pt idx="12">
                  <c:v>90.23</c:v>
                </c:pt>
                <c:pt idx="13">
                  <c:v>90.23</c:v>
                </c:pt>
                <c:pt idx="14">
                  <c:v>90.23</c:v>
                </c:pt>
                <c:pt idx="15">
                  <c:v>90.167999999999992</c:v>
                </c:pt>
                <c:pt idx="16">
                  <c:v>89.284999999999997</c:v>
                </c:pt>
                <c:pt idx="17">
                  <c:v>88.146000000000001</c:v>
                </c:pt>
                <c:pt idx="18">
                  <c:v>84.212000000000003</c:v>
                </c:pt>
                <c:pt idx="19">
                  <c:v>79.95</c:v>
                </c:pt>
                <c:pt idx="20">
                  <c:v>79.178999999999988</c:v>
                </c:pt>
                <c:pt idx="21">
                  <c:v>78.985000000000014</c:v>
                </c:pt>
                <c:pt idx="22">
                  <c:v>78.789000000000001</c:v>
                </c:pt>
                <c:pt idx="23">
                  <c:v>78.789000000000001</c:v>
                </c:pt>
                <c:pt idx="24">
                  <c:v>78.789000000000001</c:v>
                </c:pt>
                <c:pt idx="25">
                  <c:v>78.789000000000001</c:v>
                </c:pt>
                <c:pt idx="26">
                  <c:v>78.551000000000002</c:v>
                </c:pt>
                <c:pt idx="27">
                  <c:v>78.311000000000007</c:v>
                </c:pt>
                <c:pt idx="28">
                  <c:v>77.582999999999998</c:v>
                </c:pt>
                <c:pt idx="29">
                  <c:v>76.528999999999982</c:v>
                </c:pt>
                <c:pt idx="30">
                  <c:v>73.603999999999999</c:v>
                </c:pt>
                <c:pt idx="31">
                  <c:v>71.16</c:v>
                </c:pt>
                <c:pt idx="32">
                  <c:v>70.093000000000004</c:v>
                </c:pt>
                <c:pt idx="33">
                  <c:v>70.010000000000005</c:v>
                </c:pt>
                <c:pt idx="34">
                  <c:v>70.010000000000005</c:v>
                </c:pt>
                <c:pt idx="35">
                  <c:v>70.010000000000005</c:v>
                </c:pt>
                <c:pt idx="36">
                  <c:v>70.010000000000005</c:v>
                </c:pt>
                <c:pt idx="37">
                  <c:v>69.912999999999997</c:v>
                </c:pt>
                <c:pt idx="38">
                  <c:v>69.813999999999993</c:v>
                </c:pt>
                <c:pt idx="39">
                  <c:v>69.412000000000006</c:v>
                </c:pt>
                <c:pt idx="40">
                  <c:v>68.600999999999999</c:v>
                </c:pt>
                <c:pt idx="41">
                  <c:v>67.284000000000006</c:v>
                </c:pt>
                <c:pt idx="42">
                  <c:v>64.644999999999996</c:v>
                </c:pt>
                <c:pt idx="43">
                  <c:v>61.992000000000012</c:v>
                </c:pt>
                <c:pt idx="44">
                  <c:v>60.653000000000006</c:v>
                </c:pt>
                <c:pt idx="45">
                  <c:v>60.443999999999996</c:v>
                </c:pt>
                <c:pt idx="46">
                  <c:v>60.339000000000006</c:v>
                </c:pt>
                <c:pt idx="47">
                  <c:v>60.339000000000006</c:v>
                </c:pt>
                <c:pt idx="48">
                  <c:v>60.339000000000006</c:v>
                </c:pt>
                <c:pt idx="49">
                  <c:v>60.339000000000006</c:v>
                </c:pt>
                <c:pt idx="50">
                  <c:v>60.214000000000006</c:v>
                </c:pt>
                <c:pt idx="51">
                  <c:v>60.089000000000006</c:v>
                </c:pt>
                <c:pt idx="52">
                  <c:v>59.838000000000001</c:v>
                </c:pt>
                <c:pt idx="53">
                  <c:v>58.828000000000003</c:v>
                </c:pt>
                <c:pt idx="54">
                  <c:v>56.676000000000002</c:v>
                </c:pt>
                <c:pt idx="55">
                  <c:v>54.14</c:v>
                </c:pt>
                <c:pt idx="56">
                  <c:v>53.758000000000003</c:v>
                </c:pt>
                <c:pt idx="57">
                  <c:v>53.629000000000012</c:v>
                </c:pt>
                <c:pt idx="58">
                  <c:v>53.629000000000012</c:v>
                </c:pt>
                <c:pt idx="59">
                  <c:v>53.629000000000012</c:v>
                </c:pt>
                <c:pt idx="60">
                  <c:v>53.629000000000012</c:v>
                </c:pt>
                <c:pt idx="61">
                  <c:v>53.629000000000012</c:v>
                </c:pt>
                <c:pt idx="62">
                  <c:v>53.629000000000012</c:v>
                </c:pt>
                <c:pt idx="63">
                  <c:v>53.465000000000003</c:v>
                </c:pt>
                <c:pt idx="64">
                  <c:v>52.969000000000001</c:v>
                </c:pt>
                <c:pt idx="65">
                  <c:v>52.141000000000005</c:v>
                </c:pt>
                <c:pt idx="66">
                  <c:v>49.321000000000005</c:v>
                </c:pt>
                <c:pt idx="67">
                  <c:v>47.314999999999998</c:v>
                </c:pt>
                <c:pt idx="68">
                  <c:v>47.147000000000006</c:v>
                </c:pt>
                <c:pt idx="69">
                  <c:v>46.634</c:v>
                </c:pt>
                <c:pt idx="70">
                  <c:v>46.634</c:v>
                </c:pt>
                <c:pt idx="71">
                  <c:v>46.634</c:v>
                </c:pt>
                <c:pt idx="72">
                  <c:v>46.634</c:v>
                </c:pt>
                <c:pt idx="73">
                  <c:v>46.634</c:v>
                </c:pt>
                <c:pt idx="74">
                  <c:v>46.634</c:v>
                </c:pt>
                <c:pt idx="75">
                  <c:v>46.634</c:v>
                </c:pt>
                <c:pt idx="76">
                  <c:v>45.536000000000001</c:v>
                </c:pt>
                <c:pt idx="77">
                  <c:v>44.653999999999996</c:v>
                </c:pt>
                <c:pt idx="78">
                  <c:v>43.766000000000012</c:v>
                </c:pt>
                <c:pt idx="79">
                  <c:v>42.653000000000006</c:v>
                </c:pt>
                <c:pt idx="80">
                  <c:v>42.428000000000011</c:v>
                </c:pt>
                <c:pt idx="81">
                  <c:v>41.97</c:v>
                </c:pt>
                <c:pt idx="82">
                  <c:v>41.97</c:v>
                </c:pt>
                <c:pt idx="83">
                  <c:v>41.97</c:v>
                </c:pt>
                <c:pt idx="84">
                  <c:v>41.97</c:v>
                </c:pt>
                <c:pt idx="85">
                  <c:v>41.686</c:v>
                </c:pt>
                <c:pt idx="86">
                  <c:v>41.686</c:v>
                </c:pt>
                <c:pt idx="87">
                  <c:v>41.686</c:v>
                </c:pt>
                <c:pt idx="88">
                  <c:v>40.811999999999998</c:v>
                </c:pt>
                <c:pt idx="89">
                  <c:v>39.646000000000001</c:v>
                </c:pt>
                <c:pt idx="90">
                  <c:v>38.771000000000001</c:v>
                </c:pt>
                <c:pt idx="91">
                  <c:v>37.306999999999995</c:v>
                </c:pt>
                <c:pt idx="92">
                  <c:v>36.410999999999994</c:v>
                </c:pt>
                <c:pt idx="93">
                  <c:v>36.410999999999994</c:v>
                </c:pt>
                <c:pt idx="94">
                  <c:v>36.410999999999994</c:v>
                </c:pt>
                <c:pt idx="95">
                  <c:v>36.410999999999994</c:v>
                </c:pt>
                <c:pt idx="96">
                  <c:v>36.410999999999994</c:v>
                </c:pt>
                <c:pt idx="97">
                  <c:v>36.410999999999994</c:v>
                </c:pt>
                <c:pt idx="98">
                  <c:v>36.007000000000005</c:v>
                </c:pt>
                <c:pt idx="99">
                  <c:v>36.007000000000005</c:v>
                </c:pt>
                <c:pt idx="100">
                  <c:v>36.007000000000005</c:v>
                </c:pt>
                <c:pt idx="101">
                  <c:v>35.179000000000002</c:v>
                </c:pt>
                <c:pt idx="102">
                  <c:v>34.336000000000006</c:v>
                </c:pt>
                <c:pt idx="103">
                  <c:v>33.004000000000005</c:v>
                </c:pt>
                <c:pt idx="104">
                  <c:v>33.004000000000005</c:v>
                </c:pt>
                <c:pt idx="105">
                  <c:v>33.004000000000005</c:v>
                </c:pt>
                <c:pt idx="106">
                  <c:v>33.004000000000005</c:v>
                </c:pt>
                <c:pt idx="107">
                  <c:v>33.004000000000005</c:v>
                </c:pt>
                <c:pt idx="108">
                  <c:v>33.004000000000005</c:v>
                </c:pt>
                <c:pt idx="109">
                  <c:v>33.004000000000005</c:v>
                </c:pt>
                <c:pt idx="110">
                  <c:v>33.004000000000005</c:v>
                </c:pt>
                <c:pt idx="111">
                  <c:v>33.004000000000005</c:v>
                </c:pt>
                <c:pt idx="112">
                  <c:v>33.004000000000005</c:v>
                </c:pt>
                <c:pt idx="113">
                  <c:v>33.004000000000005</c:v>
                </c:pt>
                <c:pt idx="114">
                  <c:v>31.885000000000002</c:v>
                </c:pt>
                <c:pt idx="115">
                  <c:v>30.765999999999881</c:v>
                </c:pt>
                <c:pt idx="116">
                  <c:v>30.765999999999881</c:v>
                </c:pt>
                <c:pt idx="117">
                  <c:v>30.765999999999881</c:v>
                </c:pt>
                <c:pt idx="118">
                  <c:v>30.765999999999881</c:v>
                </c:pt>
                <c:pt idx="119">
                  <c:v>30.765999999999881</c:v>
                </c:pt>
                <c:pt idx="120">
                  <c:v>30.765999999999881</c:v>
                </c:pt>
              </c:numCache>
            </c:numRef>
          </c:yVal>
        </c:ser>
        <c:ser>
          <c:idx val="2"/>
          <c:order val="2"/>
          <c:tx>
            <c:strRef>
              <c:f>Sheet1!$D$1</c:f>
              <c:strCache>
                <c:ptCount val="1"/>
                <c:pt idx="0">
                  <c:v>COPD (N=5,410)</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99.945000000000007</c:v>
                </c:pt>
                <c:pt idx="3">
                  <c:v>99.777999999999992</c:v>
                </c:pt>
                <c:pt idx="4">
                  <c:v>99.462999999999994</c:v>
                </c:pt>
                <c:pt idx="5">
                  <c:v>98.921999999999997</c:v>
                </c:pt>
                <c:pt idx="6">
                  <c:v>95.456000000000003</c:v>
                </c:pt>
                <c:pt idx="7">
                  <c:v>91.2</c:v>
                </c:pt>
                <c:pt idx="8">
                  <c:v>90.60799999999999</c:v>
                </c:pt>
                <c:pt idx="9">
                  <c:v>90.26</c:v>
                </c:pt>
                <c:pt idx="10">
                  <c:v>90.26</c:v>
                </c:pt>
                <c:pt idx="11">
                  <c:v>90.26</c:v>
                </c:pt>
                <c:pt idx="12">
                  <c:v>90.26</c:v>
                </c:pt>
                <c:pt idx="13">
                  <c:v>90.236999999999995</c:v>
                </c:pt>
                <c:pt idx="14">
                  <c:v>90.212999999999994</c:v>
                </c:pt>
                <c:pt idx="15">
                  <c:v>90.02</c:v>
                </c:pt>
                <c:pt idx="16">
                  <c:v>89.29</c:v>
                </c:pt>
                <c:pt idx="17">
                  <c:v>87.896000000000001</c:v>
                </c:pt>
                <c:pt idx="18">
                  <c:v>83.621999999999986</c:v>
                </c:pt>
                <c:pt idx="19">
                  <c:v>79.304999999999993</c:v>
                </c:pt>
                <c:pt idx="20">
                  <c:v>78.033000000000001</c:v>
                </c:pt>
                <c:pt idx="21">
                  <c:v>77.679999999999978</c:v>
                </c:pt>
                <c:pt idx="22">
                  <c:v>77.552999999999983</c:v>
                </c:pt>
                <c:pt idx="23">
                  <c:v>77.527000000000001</c:v>
                </c:pt>
                <c:pt idx="24">
                  <c:v>77.5</c:v>
                </c:pt>
                <c:pt idx="25">
                  <c:v>77.5</c:v>
                </c:pt>
                <c:pt idx="26">
                  <c:v>77.440000000000026</c:v>
                </c:pt>
                <c:pt idx="27">
                  <c:v>77.224999999999994</c:v>
                </c:pt>
                <c:pt idx="28">
                  <c:v>76.478999999999999</c:v>
                </c:pt>
                <c:pt idx="29">
                  <c:v>74.793000000000006</c:v>
                </c:pt>
                <c:pt idx="30">
                  <c:v>71.287999999999997</c:v>
                </c:pt>
                <c:pt idx="31">
                  <c:v>68.215000000000003</c:v>
                </c:pt>
                <c:pt idx="32">
                  <c:v>67.518000000000001</c:v>
                </c:pt>
                <c:pt idx="33">
                  <c:v>67.164999999999992</c:v>
                </c:pt>
                <c:pt idx="34">
                  <c:v>67.099999999999994</c:v>
                </c:pt>
                <c:pt idx="35">
                  <c:v>67.099999999999994</c:v>
                </c:pt>
                <c:pt idx="36">
                  <c:v>67.099999999999994</c:v>
                </c:pt>
                <c:pt idx="37">
                  <c:v>67.099999999999994</c:v>
                </c:pt>
                <c:pt idx="38">
                  <c:v>67.061000000000007</c:v>
                </c:pt>
                <c:pt idx="39">
                  <c:v>66.825999999999979</c:v>
                </c:pt>
                <c:pt idx="40">
                  <c:v>65.88</c:v>
                </c:pt>
                <c:pt idx="41">
                  <c:v>64.492999999999995</c:v>
                </c:pt>
                <c:pt idx="42">
                  <c:v>61.555</c:v>
                </c:pt>
                <c:pt idx="43">
                  <c:v>58.685000000000002</c:v>
                </c:pt>
                <c:pt idx="44">
                  <c:v>58.162000000000013</c:v>
                </c:pt>
                <c:pt idx="45">
                  <c:v>57.917999999999999</c:v>
                </c:pt>
                <c:pt idx="46">
                  <c:v>57.917999999999999</c:v>
                </c:pt>
                <c:pt idx="47">
                  <c:v>57.917999999999999</c:v>
                </c:pt>
                <c:pt idx="48">
                  <c:v>57.917999999999999</c:v>
                </c:pt>
                <c:pt idx="49">
                  <c:v>57.872</c:v>
                </c:pt>
                <c:pt idx="50">
                  <c:v>57.872</c:v>
                </c:pt>
                <c:pt idx="51">
                  <c:v>57.773000000000003</c:v>
                </c:pt>
                <c:pt idx="52">
                  <c:v>56.979000000000006</c:v>
                </c:pt>
                <c:pt idx="53">
                  <c:v>55.432000000000002</c:v>
                </c:pt>
                <c:pt idx="54">
                  <c:v>52.93</c:v>
                </c:pt>
                <c:pt idx="55">
                  <c:v>50.419000000000004</c:v>
                </c:pt>
                <c:pt idx="56">
                  <c:v>49.709000000000003</c:v>
                </c:pt>
                <c:pt idx="57">
                  <c:v>49.503</c:v>
                </c:pt>
                <c:pt idx="58">
                  <c:v>49.399000000000001</c:v>
                </c:pt>
                <c:pt idx="59">
                  <c:v>49.399000000000001</c:v>
                </c:pt>
                <c:pt idx="60">
                  <c:v>49.399000000000001</c:v>
                </c:pt>
                <c:pt idx="61">
                  <c:v>49.399000000000001</c:v>
                </c:pt>
                <c:pt idx="62">
                  <c:v>49.335000000000001</c:v>
                </c:pt>
                <c:pt idx="63">
                  <c:v>49.14</c:v>
                </c:pt>
                <c:pt idx="64">
                  <c:v>48.683</c:v>
                </c:pt>
                <c:pt idx="65">
                  <c:v>47.636000000000003</c:v>
                </c:pt>
                <c:pt idx="66">
                  <c:v>45.007000000000005</c:v>
                </c:pt>
                <c:pt idx="67">
                  <c:v>43.685000000000002</c:v>
                </c:pt>
                <c:pt idx="68">
                  <c:v>42.884999999999998</c:v>
                </c:pt>
                <c:pt idx="69">
                  <c:v>42.816999999999993</c:v>
                </c:pt>
                <c:pt idx="70">
                  <c:v>42.816999999999993</c:v>
                </c:pt>
                <c:pt idx="71">
                  <c:v>42.816999999999993</c:v>
                </c:pt>
                <c:pt idx="72">
                  <c:v>42.816999999999993</c:v>
                </c:pt>
                <c:pt idx="73">
                  <c:v>42.816999999999993</c:v>
                </c:pt>
                <c:pt idx="74">
                  <c:v>42.731000000000002</c:v>
                </c:pt>
                <c:pt idx="75">
                  <c:v>42.644000000000005</c:v>
                </c:pt>
                <c:pt idx="76">
                  <c:v>41.946999999999996</c:v>
                </c:pt>
                <c:pt idx="77">
                  <c:v>40.808</c:v>
                </c:pt>
                <c:pt idx="78">
                  <c:v>39.128000000000192</c:v>
                </c:pt>
                <c:pt idx="79">
                  <c:v>36.717000000000006</c:v>
                </c:pt>
                <c:pt idx="80">
                  <c:v>36.536000000000001</c:v>
                </c:pt>
                <c:pt idx="81">
                  <c:v>36.443000000000005</c:v>
                </c:pt>
                <c:pt idx="82">
                  <c:v>36.349000000000004</c:v>
                </c:pt>
                <c:pt idx="83">
                  <c:v>36.349000000000004</c:v>
                </c:pt>
                <c:pt idx="84">
                  <c:v>36.349000000000004</c:v>
                </c:pt>
                <c:pt idx="85">
                  <c:v>36.349000000000004</c:v>
                </c:pt>
                <c:pt idx="86">
                  <c:v>36.349000000000004</c:v>
                </c:pt>
                <c:pt idx="87">
                  <c:v>36.231000000000002</c:v>
                </c:pt>
                <c:pt idx="88">
                  <c:v>35.288000000000011</c:v>
                </c:pt>
                <c:pt idx="89">
                  <c:v>34.811999999999998</c:v>
                </c:pt>
                <c:pt idx="90">
                  <c:v>33.262000000000192</c:v>
                </c:pt>
                <c:pt idx="91">
                  <c:v>31.707999999999988</c:v>
                </c:pt>
                <c:pt idx="92">
                  <c:v>31.347000000000001</c:v>
                </c:pt>
                <c:pt idx="93">
                  <c:v>31.347000000000001</c:v>
                </c:pt>
                <c:pt idx="94">
                  <c:v>31.219000000000001</c:v>
                </c:pt>
                <c:pt idx="95">
                  <c:v>31.219000000000001</c:v>
                </c:pt>
                <c:pt idx="96">
                  <c:v>31.219000000000001</c:v>
                </c:pt>
                <c:pt idx="97">
                  <c:v>31.219000000000001</c:v>
                </c:pt>
                <c:pt idx="98">
                  <c:v>31.05</c:v>
                </c:pt>
                <c:pt idx="99">
                  <c:v>30.527000000000001</c:v>
                </c:pt>
                <c:pt idx="100">
                  <c:v>30.172000000000001</c:v>
                </c:pt>
                <c:pt idx="101">
                  <c:v>28.93</c:v>
                </c:pt>
                <c:pt idx="102">
                  <c:v>26.978000000000002</c:v>
                </c:pt>
                <c:pt idx="103">
                  <c:v>26.084</c:v>
                </c:pt>
                <c:pt idx="104">
                  <c:v>25.721</c:v>
                </c:pt>
                <c:pt idx="105">
                  <c:v>25.721</c:v>
                </c:pt>
                <c:pt idx="106">
                  <c:v>25.721</c:v>
                </c:pt>
                <c:pt idx="107">
                  <c:v>25.721</c:v>
                </c:pt>
                <c:pt idx="108">
                  <c:v>25.721</c:v>
                </c:pt>
                <c:pt idx="109">
                  <c:v>25.721</c:v>
                </c:pt>
                <c:pt idx="110">
                  <c:v>25.721</c:v>
                </c:pt>
                <c:pt idx="111">
                  <c:v>25.721</c:v>
                </c:pt>
                <c:pt idx="112">
                  <c:v>25.452999999999989</c:v>
                </c:pt>
                <c:pt idx="113">
                  <c:v>24.911000000000001</c:v>
                </c:pt>
                <c:pt idx="114">
                  <c:v>22.467999999999989</c:v>
                </c:pt>
                <c:pt idx="115">
                  <c:v>21.919999999999987</c:v>
                </c:pt>
                <c:pt idx="116">
                  <c:v>21.641999999999999</c:v>
                </c:pt>
                <c:pt idx="117">
                  <c:v>21.361000000000001</c:v>
                </c:pt>
                <c:pt idx="118">
                  <c:v>21.361000000000001</c:v>
                </c:pt>
                <c:pt idx="119">
                  <c:v>21.361000000000001</c:v>
                </c:pt>
                <c:pt idx="120">
                  <c:v>21.361000000000001</c:v>
                </c:pt>
              </c:numCache>
            </c:numRef>
          </c:yVal>
        </c:ser>
        <c:ser>
          <c:idx val="3"/>
          <c:order val="3"/>
          <c:tx>
            <c:strRef>
              <c:f>Sheet1!$E$1</c:f>
              <c:strCache>
                <c:ptCount val="1"/>
                <c:pt idx="0">
                  <c:v>IPF (N=3,587)</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99.971999999999994</c:v>
                </c:pt>
                <c:pt idx="2">
                  <c:v>99.944000000000457</c:v>
                </c:pt>
                <c:pt idx="3">
                  <c:v>99.721000000000004</c:v>
                </c:pt>
                <c:pt idx="4">
                  <c:v>99.301000000000002</c:v>
                </c:pt>
                <c:pt idx="5">
                  <c:v>98.792000000000002</c:v>
                </c:pt>
                <c:pt idx="6">
                  <c:v>95.315000000000012</c:v>
                </c:pt>
                <c:pt idx="7">
                  <c:v>91.525999999999982</c:v>
                </c:pt>
                <c:pt idx="8">
                  <c:v>90.792000000000002</c:v>
                </c:pt>
                <c:pt idx="9">
                  <c:v>90.582999999999998</c:v>
                </c:pt>
                <c:pt idx="10">
                  <c:v>90.582999999999998</c:v>
                </c:pt>
                <c:pt idx="11">
                  <c:v>90.582999999999998</c:v>
                </c:pt>
                <c:pt idx="12">
                  <c:v>90.582999999999998</c:v>
                </c:pt>
                <c:pt idx="13">
                  <c:v>90.582999999999998</c:v>
                </c:pt>
                <c:pt idx="14">
                  <c:v>90.543000000000006</c:v>
                </c:pt>
                <c:pt idx="15">
                  <c:v>90.421999999999997</c:v>
                </c:pt>
                <c:pt idx="16">
                  <c:v>90.137</c:v>
                </c:pt>
                <c:pt idx="17">
                  <c:v>88.953999999999994</c:v>
                </c:pt>
                <c:pt idx="18">
                  <c:v>85.315000000000012</c:v>
                </c:pt>
                <c:pt idx="19">
                  <c:v>81.124999999999986</c:v>
                </c:pt>
                <c:pt idx="20">
                  <c:v>79.754000000000005</c:v>
                </c:pt>
                <c:pt idx="21">
                  <c:v>79.501000000000005</c:v>
                </c:pt>
                <c:pt idx="22">
                  <c:v>79.458000000000013</c:v>
                </c:pt>
                <c:pt idx="23">
                  <c:v>79.412999999999997</c:v>
                </c:pt>
                <c:pt idx="24">
                  <c:v>79.412999999999997</c:v>
                </c:pt>
                <c:pt idx="25">
                  <c:v>79.412999999999997</c:v>
                </c:pt>
                <c:pt idx="26">
                  <c:v>79.356999999999999</c:v>
                </c:pt>
                <c:pt idx="27">
                  <c:v>79.183999999999983</c:v>
                </c:pt>
                <c:pt idx="28">
                  <c:v>78.429000000000002</c:v>
                </c:pt>
                <c:pt idx="29">
                  <c:v>76.856999999999999</c:v>
                </c:pt>
                <c:pt idx="30">
                  <c:v>73.824999999999989</c:v>
                </c:pt>
                <c:pt idx="31">
                  <c:v>70.540000000000006</c:v>
                </c:pt>
                <c:pt idx="32">
                  <c:v>69.83</c:v>
                </c:pt>
                <c:pt idx="33">
                  <c:v>69.410000000000025</c:v>
                </c:pt>
                <c:pt idx="34">
                  <c:v>69.349000000000004</c:v>
                </c:pt>
                <c:pt idx="35">
                  <c:v>69.284999999999997</c:v>
                </c:pt>
                <c:pt idx="36">
                  <c:v>69.284999999999997</c:v>
                </c:pt>
                <c:pt idx="37">
                  <c:v>69.284999999999997</c:v>
                </c:pt>
                <c:pt idx="38">
                  <c:v>69.284999999999997</c:v>
                </c:pt>
                <c:pt idx="39">
                  <c:v>69.042000000000002</c:v>
                </c:pt>
                <c:pt idx="40">
                  <c:v>68.471000000000004</c:v>
                </c:pt>
                <c:pt idx="41">
                  <c:v>66.992000000000004</c:v>
                </c:pt>
                <c:pt idx="42">
                  <c:v>64.278999999999982</c:v>
                </c:pt>
                <c:pt idx="43">
                  <c:v>62.298000000000222</c:v>
                </c:pt>
                <c:pt idx="44">
                  <c:v>61.714000000000006</c:v>
                </c:pt>
                <c:pt idx="45">
                  <c:v>61.462000000000003</c:v>
                </c:pt>
                <c:pt idx="46">
                  <c:v>61.376000000000005</c:v>
                </c:pt>
                <c:pt idx="47">
                  <c:v>61.376000000000005</c:v>
                </c:pt>
                <c:pt idx="48">
                  <c:v>61.376000000000005</c:v>
                </c:pt>
                <c:pt idx="49">
                  <c:v>61.376000000000005</c:v>
                </c:pt>
                <c:pt idx="50">
                  <c:v>61.376000000000005</c:v>
                </c:pt>
                <c:pt idx="51">
                  <c:v>61.149000000000001</c:v>
                </c:pt>
                <c:pt idx="52">
                  <c:v>60.803000000000004</c:v>
                </c:pt>
                <c:pt idx="53">
                  <c:v>59.644000000000005</c:v>
                </c:pt>
                <c:pt idx="54">
                  <c:v>56.965000000000003</c:v>
                </c:pt>
                <c:pt idx="55">
                  <c:v>54.398000000000003</c:v>
                </c:pt>
                <c:pt idx="56">
                  <c:v>53.812999999999995</c:v>
                </c:pt>
                <c:pt idx="57">
                  <c:v>53.812999999999995</c:v>
                </c:pt>
                <c:pt idx="58">
                  <c:v>53.812999999999995</c:v>
                </c:pt>
                <c:pt idx="59">
                  <c:v>53.812999999999995</c:v>
                </c:pt>
                <c:pt idx="60">
                  <c:v>53.812999999999995</c:v>
                </c:pt>
                <c:pt idx="61">
                  <c:v>53.812999999999995</c:v>
                </c:pt>
                <c:pt idx="62">
                  <c:v>53.649000000000001</c:v>
                </c:pt>
                <c:pt idx="63">
                  <c:v>53.649000000000001</c:v>
                </c:pt>
                <c:pt idx="64">
                  <c:v>52.963000000000001</c:v>
                </c:pt>
                <c:pt idx="65">
                  <c:v>50.9</c:v>
                </c:pt>
                <c:pt idx="66">
                  <c:v>48.986999999999995</c:v>
                </c:pt>
                <c:pt idx="67">
                  <c:v>48.112000000000002</c:v>
                </c:pt>
                <c:pt idx="68">
                  <c:v>47.396000000000001</c:v>
                </c:pt>
                <c:pt idx="69">
                  <c:v>47.396000000000001</c:v>
                </c:pt>
                <c:pt idx="70">
                  <c:v>47.396000000000001</c:v>
                </c:pt>
                <c:pt idx="71">
                  <c:v>47.396000000000001</c:v>
                </c:pt>
                <c:pt idx="72">
                  <c:v>47.396000000000001</c:v>
                </c:pt>
                <c:pt idx="73">
                  <c:v>47.396000000000001</c:v>
                </c:pt>
                <c:pt idx="74">
                  <c:v>47.396000000000001</c:v>
                </c:pt>
                <c:pt idx="75">
                  <c:v>46.911999999999999</c:v>
                </c:pt>
                <c:pt idx="76">
                  <c:v>46.183</c:v>
                </c:pt>
                <c:pt idx="77">
                  <c:v>43.995000000000012</c:v>
                </c:pt>
                <c:pt idx="78">
                  <c:v>41.564</c:v>
                </c:pt>
                <c:pt idx="79">
                  <c:v>39.364000000000004</c:v>
                </c:pt>
                <c:pt idx="80">
                  <c:v>38.872</c:v>
                </c:pt>
                <c:pt idx="81">
                  <c:v>38.609000000000002</c:v>
                </c:pt>
                <c:pt idx="82">
                  <c:v>38.609000000000002</c:v>
                </c:pt>
                <c:pt idx="83">
                  <c:v>38.609000000000002</c:v>
                </c:pt>
                <c:pt idx="84">
                  <c:v>38.609000000000002</c:v>
                </c:pt>
                <c:pt idx="85">
                  <c:v>38.609000000000002</c:v>
                </c:pt>
                <c:pt idx="86">
                  <c:v>38.609000000000002</c:v>
                </c:pt>
                <c:pt idx="87">
                  <c:v>38.609000000000002</c:v>
                </c:pt>
                <c:pt idx="88">
                  <c:v>38.609000000000002</c:v>
                </c:pt>
                <c:pt idx="89">
                  <c:v>37.866</c:v>
                </c:pt>
                <c:pt idx="90">
                  <c:v>37.124000000000002</c:v>
                </c:pt>
                <c:pt idx="91">
                  <c:v>36.753</c:v>
                </c:pt>
                <c:pt idx="92">
                  <c:v>36.366</c:v>
                </c:pt>
                <c:pt idx="93">
                  <c:v>36.366</c:v>
                </c:pt>
                <c:pt idx="94">
                  <c:v>36.366</c:v>
                </c:pt>
                <c:pt idx="95">
                  <c:v>36.366</c:v>
                </c:pt>
                <c:pt idx="96">
                  <c:v>36.366</c:v>
                </c:pt>
                <c:pt idx="97">
                  <c:v>36.366</c:v>
                </c:pt>
                <c:pt idx="98">
                  <c:v>36.366</c:v>
                </c:pt>
                <c:pt idx="99">
                  <c:v>35.327000000000005</c:v>
                </c:pt>
                <c:pt idx="100">
                  <c:v>34.806999999999995</c:v>
                </c:pt>
                <c:pt idx="101">
                  <c:v>33.753</c:v>
                </c:pt>
                <c:pt idx="102">
                  <c:v>32.698000000000192</c:v>
                </c:pt>
                <c:pt idx="103">
                  <c:v>32.17</c:v>
                </c:pt>
                <c:pt idx="104">
                  <c:v>32.17</c:v>
                </c:pt>
                <c:pt idx="105">
                  <c:v>31.625</c:v>
                </c:pt>
                <c:pt idx="106">
                  <c:v>31.07</c:v>
                </c:pt>
                <c:pt idx="107">
                  <c:v>31.07</c:v>
                </c:pt>
                <c:pt idx="108">
                  <c:v>31.07</c:v>
                </c:pt>
                <c:pt idx="109">
                  <c:v>31.07</c:v>
                </c:pt>
                <c:pt idx="110">
                  <c:v>31.07</c:v>
                </c:pt>
                <c:pt idx="111">
                  <c:v>31.07</c:v>
                </c:pt>
                <c:pt idx="112">
                  <c:v>31.07</c:v>
                </c:pt>
                <c:pt idx="113">
                  <c:v>29.625</c:v>
                </c:pt>
                <c:pt idx="114">
                  <c:v>27.457000000000001</c:v>
                </c:pt>
                <c:pt idx="115">
                  <c:v>27.457000000000001</c:v>
                </c:pt>
                <c:pt idx="116">
                  <c:v>25.972999999999896</c:v>
                </c:pt>
                <c:pt idx="117">
                  <c:v>25.972999999999896</c:v>
                </c:pt>
                <c:pt idx="118">
                  <c:v>25.972999999999896</c:v>
                </c:pt>
                <c:pt idx="119">
                  <c:v>25.972999999999896</c:v>
                </c:pt>
                <c:pt idx="120">
                  <c:v>25.972999999999896</c:v>
                </c:pt>
              </c:numCache>
            </c:numRef>
          </c:yVal>
        </c:ser>
        <c:ser>
          <c:idx val="4"/>
          <c:order val="4"/>
          <c:tx>
            <c:strRef>
              <c:f>Sheet1!$F$1</c:f>
              <c:strCache>
                <c:ptCount val="1"/>
                <c:pt idx="0">
                  <c:v>IPAH (N=420)</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100</c:v>
                </c:pt>
                <c:pt idx="2">
                  <c:v>100</c:v>
                </c:pt>
                <c:pt idx="3">
                  <c:v>99.524000000000001</c:v>
                </c:pt>
                <c:pt idx="4">
                  <c:v>99.524000000000001</c:v>
                </c:pt>
                <c:pt idx="5">
                  <c:v>98.801000000000002</c:v>
                </c:pt>
                <c:pt idx="6">
                  <c:v>94.2</c:v>
                </c:pt>
                <c:pt idx="7">
                  <c:v>89.815000000000012</c:v>
                </c:pt>
                <c:pt idx="8">
                  <c:v>89.075999999999979</c:v>
                </c:pt>
                <c:pt idx="9">
                  <c:v>88.323999999999998</c:v>
                </c:pt>
                <c:pt idx="10">
                  <c:v>88.323999999999998</c:v>
                </c:pt>
                <c:pt idx="11">
                  <c:v>88.323999999999998</c:v>
                </c:pt>
                <c:pt idx="12">
                  <c:v>88.323999999999998</c:v>
                </c:pt>
                <c:pt idx="13">
                  <c:v>88.323999999999998</c:v>
                </c:pt>
                <c:pt idx="14">
                  <c:v>88.323999999999998</c:v>
                </c:pt>
                <c:pt idx="15">
                  <c:v>88.006</c:v>
                </c:pt>
                <c:pt idx="16">
                  <c:v>86.724000000000004</c:v>
                </c:pt>
                <c:pt idx="17">
                  <c:v>86.070999999999998</c:v>
                </c:pt>
                <c:pt idx="18">
                  <c:v>81.816999999999993</c:v>
                </c:pt>
                <c:pt idx="19">
                  <c:v>76.893000000000001</c:v>
                </c:pt>
                <c:pt idx="20">
                  <c:v>76.232000000000014</c:v>
                </c:pt>
                <c:pt idx="21">
                  <c:v>76.232000000000014</c:v>
                </c:pt>
                <c:pt idx="22">
                  <c:v>76.232000000000014</c:v>
                </c:pt>
                <c:pt idx="23">
                  <c:v>76.232000000000014</c:v>
                </c:pt>
                <c:pt idx="24">
                  <c:v>76.232000000000014</c:v>
                </c:pt>
                <c:pt idx="25">
                  <c:v>76.232000000000014</c:v>
                </c:pt>
                <c:pt idx="26">
                  <c:v>76.232000000000014</c:v>
                </c:pt>
                <c:pt idx="27">
                  <c:v>76.232000000000014</c:v>
                </c:pt>
                <c:pt idx="28">
                  <c:v>75.816999999999993</c:v>
                </c:pt>
                <c:pt idx="29">
                  <c:v>74.134999999999991</c:v>
                </c:pt>
                <c:pt idx="30">
                  <c:v>72.864000000000004</c:v>
                </c:pt>
                <c:pt idx="31">
                  <c:v>69.877999999999986</c:v>
                </c:pt>
                <c:pt idx="32">
                  <c:v>68.164000000000001</c:v>
                </c:pt>
                <c:pt idx="33">
                  <c:v>67.735000000000014</c:v>
                </c:pt>
                <c:pt idx="34">
                  <c:v>67.735000000000014</c:v>
                </c:pt>
                <c:pt idx="35">
                  <c:v>67.735000000000014</c:v>
                </c:pt>
                <c:pt idx="36">
                  <c:v>67.735000000000014</c:v>
                </c:pt>
                <c:pt idx="37">
                  <c:v>67.735000000000014</c:v>
                </c:pt>
                <c:pt idx="38">
                  <c:v>67.221999999999994</c:v>
                </c:pt>
                <c:pt idx="39">
                  <c:v>67.221999999999994</c:v>
                </c:pt>
                <c:pt idx="40">
                  <c:v>67.221999999999994</c:v>
                </c:pt>
                <c:pt idx="41">
                  <c:v>64.64</c:v>
                </c:pt>
                <c:pt idx="42">
                  <c:v>60.503</c:v>
                </c:pt>
                <c:pt idx="43">
                  <c:v>56.865000000000002</c:v>
                </c:pt>
                <c:pt idx="44">
                  <c:v>56.865000000000002</c:v>
                </c:pt>
                <c:pt idx="45">
                  <c:v>55.811999999999998</c:v>
                </c:pt>
                <c:pt idx="46">
                  <c:v>55.811999999999998</c:v>
                </c:pt>
                <c:pt idx="47">
                  <c:v>55.811999999999998</c:v>
                </c:pt>
                <c:pt idx="48">
                  <c:v>55.811999999999998</c:v>
                </c:pt>
                <c:pt idx="49">
                  <c:v>55.811999999999998</c:v>
                </c:pt>
                <c:pt idx="50">
                  <c:v>55.205000000000013</c:v>
                </c:pt>
                <c:pt idx="51">
                  <c:v>55.205000000000013</c:v>
                </c:pt>
                <c:pt idx="52">
                  <c:v>55.205000000000013</c:v>
                </c:pt>
                <c:pt idx="53">
                  <c:v>55.205000000000013</c:v>
                </c:pt>
                <c:pt idx="54">
                  <c:v>52.703000000000003</c:v>
                </c:pt>
                <c:pt idx="55">
                  <c:v>51.433</c:v>
                </c:pt>
                <c:pt idx="56">
                  <c:v>51.433</c:v>
                </c:pt>
                <c:pt idx="57">
                  <c:v>50.163000000000011</c:v>
                </c:pt>
                <c:pt idx="58">
                  <c:v>50.163000000000011</c:v>
                </c:pt>
                <c:pt idx="59">
                  <c:v>50.163000000000011</c:v>
                </c:pt>
                <c:pt idx="60">
                  <c:v>50.163000000000011</c:v>
                </c:pt>
                <c:pt idx="61">
                  <c:v>50.163000000000011</c:v>
                </c:pt>
                <c:pt idx="62">
                  <c:v>50.163000000000011</c:v>
                </c:pt>
                <c:pt idx="63">
                  <c:v>50.163000000000011</c:v>
                </c:pt>
                <c:pt idx="64">
                  <c:v>50.163000000000011</c:v>
                </c:pt>
                <c:pt idx="65">
                  <c:v>47.123000000000012</c:v>
                </c:pt>
                <c:pt idx="66">
                  <c:v>42.562000000000012</c:v>
                </c:pt>
                <c:pt idx="67">
                  <c:v>40.268000000000193</c:v>
                </c:pt>
                <c:pt idx="68">
                  <c:v>40.268000000000193</c:v>
                </c:pt>
                <c:pt idx="69">
                  <c:v>40.268000000000193</c:v>
                </c:pt>
                <c:pt idx="70">
                  <c:v>40.268000000000193</c:v>
                </c:pt>
                <c:pt idx="71">
                  <c:v>40.268000000000193</c:v>
                </c:pt>
                <c:pt idx="72">
                  <c:v>40.268000000000193</c:v>
                </c:pt>
                <c:pt idx="73">
                  <c:v>40.268000000000193</c:v>
                </c:pt>
                <c:pt idx="74">
                  <c:v>40.268000000000193</c:v>
                </c:pt>
                <c:pt idx="75">
                  <c:v>40.268000000000193</c:v>
                </c:pt>
                <c:pt idx="76">
                  <c:v>39.352999999999994</c:v>
                </c:pt>
                <c:pt idx="77">
                  <c:v>39.352999999999994</c:v>
                </c:pt>
                <c:pt idx="78">
                  <c:v>38.438000000000002</c:v>
                </c:pt>
                <c:pt idx="79">
                  <c:v>36.607000000000006</c:v>
                </c:pt>
                <c:pt idx="80">
                  <c:v>35.692000000000192</c:v>
                </c:pt>
                <c:pt idx="81">
                  <c:v>34.753</c:v>
                </c:pt>
                <c:pt idx="82">
                  <c:v>34.753</c:v>
                </c:pt>
                <c:pt idx="83">
                  <c:v>34.753</c:v>
                </c:pt>
                <c:pt idx="84">
                  <c:v>34.753</c:v>
                </c:pt>
                <c:pt idx="85">
                  <c:v>34.753</c:v>
                </c:pt>
                <c:pt idx="86">
                  <c:v>34.753</c:v>
                </c:pt>
                <c:pt idx="87">
                  <c:v>34.753</c:v>
                </c:pt>
                <c:pt idx="88">
                  <c:v>33.632000000000012</c:v>
                </c:pt>
                <c:pt idx="89">
                  <c:v>32.510999999999996</c:v>
                </c:pt>
                <c:pt idx="90">
                  <c:v>31.39</c:v>
                </c:pt>
                <c:pt idx="91">
                  <c:v>31.39</c:v>
                </c:pt>
                <c:pt idx="92">
                  <c:v>31.39</c:v>
                </c:pt>
                <c:pt idx="93">
                  <c:v>31.39</c:v>
                </c:pt>
                <c:pt idx="94">
                  <c:v>31.39</c:v>
                </c:pt>
                <c:pt idx="95">
                  <c:v>31.39</c:v>
                </c:pt>
                <c:pt idx="96">
                  <c:v>31.39</c:v>
                </c:pt>
                <c:pt idx="97">
                  <c:v>31.39</c:v>
                </c:pt>
                <c:pt idx="98">
                  <c:v>31.39</c:v>
                </c:pt>
                <c:pt idx="99">
                  <c:v>31.39</c:v>
                </c:pt>
                <c:pt idx="100">
                  <c:v>31.39</c:v>
                </c:pt>
                <c:pt idx="101">
                  <c:v>31.39</c:v>
                </c:pt>
                <c:pt idx="102">
                  <c:v>30.13400000000011</c:v>
                </c:pt>
                <c:pt idx="103">
                  <c:v>30.13400000000011</c:v>
                </c:pt>
                <c:pt idx="104">
                  <c:v>30.13400000000011</c:v>
                </c:pt>
                <c:pt idx="105">
                  <c:v>28.763999999999989</c:v>
                </c:pt>
                <c:pt idx="106">
                  <c:v>28.763999999999989</c:v>
                </c:pt>
                <c:pt idx="107">
                  <c:v>28.763999999999989</c:v>
                </c:pt>
                <c:pt idx="108">
                  <c:v>28.763999999999989</c:v>
                </c:pt>
                <c:pt idx="109">
                  <c:v>28.763999999999989</c:v>
                </c:pt>
                <c:pt idx="110">
                  <c:v>28.763999999999989</c:v>
                </c:pt>
                <c:pt idx="111">
                  <c:v>28.763999999999989</c:v>
                </c:pt>
                <c:pt idx="112">
                  <c:v>28.763999999999989</c:v>
                </c:pt>
                <c:pt idx="113">
                  <c:v>28.763999999999989</c:v>
                </c:pt>
                <c:pt idx="114">
                  <c:v>26.367000000000001</c:v>
                </c:pt>
                <c:pt idx="115">
                  <c:v>23.97</c:v>
                </c:pt>
                <c:pt idx="116">
                  <c:v>23.97</c:v>
                </c:pt>
                <c:pt idx="117">
                  <c:v>23.97</c:v>
                </c:pt>
                <c:pt idx="118">
                  <c:v>23.97</c:v>
                </c:pt>
                <c:pt idx="119">
                  <c:v>23.97</c:v>
                </c:pt>
                <c:pt idx="120">
                  <c:v>23.97</c:v>
                </c:pt>
              </c:numCache>
            </c:numRef>
          </c:yVal>
        </c:ser>
        <c:ser>
          <c:idx val="5"/>
          <c:order val="5"/>
          <c:tx>
            <c:strRef>
              <c:f>Sheet1!$G$1</c:f>
              <c:strCache>
                <c:ptCount val="1"/>
                <c:pt idx="0">
                  <c:v>Sarcoidosis (N=425)</c:v>
                </c:pt>
              </c:strCache>
            </c:strRef>
          </c:tx>
          <c:spPr>
            <a:ln w="41275">
              <a:solidFill>
                <a:srgbClr val="FF00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Sheet1!$G$2:$G$122</c:f>
              <c:numCache>
                <c:formatCode>General</c:formatCode>
                <c:ptCount val="121"/>
                <c:pt idx="0">
                  <c:v>100</c:v>
                </c:pt>
                <c:pt idx="1">
                  <c:v>100</c:v>
                </c:pt>
                <c:pt idx="2">
                  <c:v>100</c:v>
                </c:pt>
                <c:pt idx="3">
                  <c:v>99.528999999999982</c:v>
                </c:pt>
                <c:pt idx="4">
                  <c:v>99.528999999999982</c:v>
                </c:pt>
                <c:pt idx="5">
                  <c:v>99.29</c:v>
                </c:pt>
                <c:pt idx="6">
                  <c:v>96.84</c:v>
                </c:pt>
                <c:pt idx="7">
                  <c:v>92.417000000000414</c:v>
                </c:pt>
                <c:pt idx="8">
                  <c:v>91.424999999999997</c:v>
                </c:pt>
                <c:pt idx="9">
                  <c:v>91.170999999999978</c:v>
                </c:pt>
                <c:pt idx="10">
                  <c:v>91.170999999999978</c:v>
                </c:pt>
                <c:pt idx="11">
                  <c:v>91.170999999999978</c:v>
                </c:pt>
                <c:pt idx="12">
                  <c:v>91.170999999999978</c:v>
                </c:pt>
                <c:pt idx="13">
                  <c:v>91.170999999999978</c:v>
                </c:pt>
                <c:pt idx="14">
                  <c:v>91.170999999999978</c:v>
                </c:pt>
                <c:pt idx="15">
                  <c:v>91.170999999999978</c:v>
                </c:pt>
                <c:pt idx="16">
                  <c:v>90.185999999999979</c:v>
                </c:pt>
                <c:pt idx="17">
                  <c:v>88.867999999999995</c:v>
                </c:pt>
                <c:pt idx="18">
                  <c:v>85.894999999999996</c:v>
                </c:pt>
                <c:pt idx="19">
                  <c:v>81.599999999999994</c:v>
                </c:pt>
                <c:pt idx="20">
                  <c:v>80.933999999999997</c:v>
                </c:pt>
                <c:pt idx="21">
                  <c:v>80.263000000000005</c:v>
                </c:pt>
                <c:pt idx="22">
                  <c:v>79.926000000000002</c:v>
                </c:pt>
                <c:pt idx="23">
                  <c:v>79.926000000000002</c:v>
                </c:pt>
                <c:pt idx="24">
                  <c:v>79.926000000000002</c:v>
                </c:pt>
                <c:pt idx="25">
                  <c:v>79.926000000000002</c:v>
                </c:pt>
                <c:pt idx="26">
                  <c:v>79.926000000000002</c:v>
                </c:pt>
                <c:pt idx="27">
                  <c:v>79.040999999999997</c:v>
                </c:pt>
                <c:pt idx="28">
                  <c:v>77.697999999999993</c:v>
                </c:pt>
                <c:pt idx="29">
                  <c:v>73.655999999999949</c:v>
                </c:pt>
                <c:pt idx="30">
                  <c:v>71.397000000000006</c:v>
                </c:pt>
                <c:pt idx="31">
                  <c:v>70.040999999999997</c:v>
                </c:pt>
                <c:pt idx="32">
                  <c:v>69.588999999999999</c:v>
                </c:pt>
                <c:pt idx="33">
                  <c:v>69.588999999999999</c:v>
                </c:pt>
                <c:pt idx="34">
                  <c:v>69.588999999999999</c:v>
                </c:pt>
                <c:pt idx="35">
                  <c:v>69.588999999999999</c:v>
                </c:pt>
                <c:pt idx="36">
                  <c:v>69.588999999999999</c:v>
                </c:pt>
                <c:pt idx="37">
                  <c:v>69.588999999999999</c:v>
                </c:pt>
                <c:pt idx="38">
                  <c:v>69.588999999999999</c:v>
                </c:pt>
                <c:pt idx="39">
                  <c:v>69.588999999999999</c:v>
                </c:pt>
                <c:pt idx="40">
                  <c:v>69.588999999999999</c:v>
                </c:pt>
                <c:pt idx="41">
                  <c:v>69.013999999999996</c:v>
                </c:pt>
                <c:pt idx="42">
                  <c:v>65.534000000000006</c:v>
                </c:pt>
                <c:pt idx="43">
                  <c:v>63.795000000000222</c:v>
                </c:pt>
                <c:pt idx="44">
                  <c:v>63.215000000000003</c:v>
                </c:pt>
                <c:pt idx="45">
                  <c:v>63.215000000000003</c:v>
                </c:pt>
                <c:pt idx="46">
                  <c:v>62.624000000000002</c:v>
                </c:pt>
                <c:pt idx="47">
                  <c:v>62.624000000000002</c:v>
                </c:pt>
                <c:pt idx="48">
                  <c:v>62.624000000000002</c:v>
                </c:pt>
                <c:pt idx="49">
                  <c:v>62.624000000000002</c:v>
                </c:pt>
                <c:pt idx="50">
                  <c:v>62.624000000000002</c:v>
                </c:pt>
                <c:pt idx="51">
                  <c:v>62.624000000000002</c:v>
                </c:pt>
                <c:pt idx="52">
                  <c:v>62.624000000000002</c:v>
                </c:pt>
                <c:pt idx="53">
                  <c:v>61.840999999999994</c:v>
                </c:pt>
                <c:pt idx="54">
                  <c:v>59.472000000000001</c:v>
                </c:pt>
                <c:pt idx="55">
                  <c:v>58.669000000000011</c:v>
                </c:pt>
                <c:pt idx="56">
                  <c:v>58.669000000000011</c:v>
                </c:pt>
                <c:pt idx="57">
                  <c:v>58.669000000000011</c:v>
                </c:pt>
                <c:pt idx="58">
                  <c:v>58.669000000000011</c:v>
                </c:pt>
                <c:pt idx="59">
                  <c:v>58.669000000000011</c:v>
                </c:pt>
                <c:pt idx="60">
                  <c:v>58.669000000000011</c:v>
                </c:pt>
                <c:pt idx="61">
                  <c:v>58.669000000000011</c:v>
                </c:pt>
                <c:pt idx="62">
                  <c:v>58.669000000000011</c:v>
                </c:pt>
                <c:pt idx="63">
                  <c:v>58.669000000000011</c:v>
                </c:pt>
                <c:pt idx="64">
                  <c:v>57.42</c:v>
                </c:pt>
                <c:pt idx="65">
                  <c:v>56.172000000000011</c:v>
                </c:pt>
                <c:pt idx="66">
                  <c:v>54.924000000000007</c:v>
                </c:pt>
                <c:pt idx="67">
                  <c:v>53.676000000000002</c:v>
                </c:pt>
                <c:pt idx="68">
                  <c:v>53.676000000000002</c:v>
                </c:pt>
                <c:pt idx="69">
                  <c:v>53.676000000000002</c:v>
                </c:pt>
                <c:pt idx="70">
                  <c:v>53.676000000000002</c:v>
                </c:pt>
                <c:pt idx="71">
                  <c:v>53.676000000000002</c:v>
                </c:pt>
                <c:pt idx="72">
                  <c:v>53.676000000000002</c:v>
                </c:pt>
                <c:pt idx="73">
                  <c:v>53.676000000000002</c:v>
                </c:pt>
                <c:pt idx="74">
                  <c:v>53.676000000000002</c:v>
                </c:pt>
                <c:pt idx="75">
                  <c:v>53.676000000000002</c:v>
                </c:pt>
                <c:pt idx="76">
                  <c:v>52.049000000000007</c:v>
                </c:pt>
                <c:pt idx="77">
                  <c:v>52.049000000000007</c:v>
                </c:pt>
                <c:pt idx="78">
                  <c:v>48.796000000000063</c:v>
                </c:pt>
                <c:pt idx="79">
                  <c:v>48.796000000000063</c:v>
                </c:pt>
                <c:pt idx="80">
                  <c:v>48.796000000000063</c:v>
                </c:pt>
                <c:pt idx="81">
                  <c:v>48.796000000000063</c:v>
                </c:pt>
                <c:pt idx="82">
                  <c:v>48.796000000000063</c:v>
                </c:pt>
                <c:pt idx="83">
                  <c:v>48.796000000000063</c:v>
                </c:pt>
                <c:pt idx="84">
                  <c:v>48.796000000000063</c:v>
                </c:pt>
                <c:pt idx="85">
                  <c:v>48.796000000000063</c:v>
                </c:pt>
                <c:pt idx="86">
                  <c:v>48.796000000000063</c:v>
                </c:pt>
                <c:pt idx="87">
                  <c:v>48.796000000000063</c:v>
                </c:pt>
                <c:pt idx="88">
                  <c:v>48.796000000000063</c:v>
                </c:pt>
                <c:pt idx="89">
                  <c:v>43.916000000000004</c:v>
                </c:pt>
                <c:pt idx="90">
                  <c:v>41.477000000000004</c:v>
                </c:pt>
                <c:pt idx="91">
                  <c:v>41.477000000000004</c:v>
                </c:pt>
                <c:pt idx="92">
                  <c:v>41.477000000000004</c:v>
                </c:pt>
                <c:pt idx="93">
                  <c:v>41.477000000000004</c:v>
                </c:pt>
                <c:pt idx="94">
                  <c:v>41.477000000000004</c:v>
                </c:pt>
                <c:pt idx="95">
                  <c:v>41.477000000000004</c:v>
                </c:pt>
                <c:pt idx="96">
                  <c:v>41.477000000000004</c:v>
                </c:pt>
              </c:numCache>
            </c:numRef>
          </c:yVal>
        </c:ser>
        <c:axId val="340306944"/>
        <c:axId val="340321408"/>
      </c:scatterChart>
      <c:valAx>
        <c:axId val="340306944"/>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0321408"/>
        <c:crosses val="autoZero"/>
        <c:crossBetween val="midCat"/>
        <c:majorUnit val="1"/>
      </c:valAx>
      <c:valAx>
        <c:axId val="34032140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030694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2303091538336468"/>
          <c:y val="0.56219519939039875"/>
          <c:w val="0.56505168048684185"/>
          <c:h val="0.2121014308695295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793"/>
          <c:h val="0.77074260114039794"/>
        </c:manualLayout>
      </c:layout>
      <c:scatterChart>
        <c:scatterStyle val="smoothMarker"/>
        <c:ser>
          <c:idx val="0"/>
          <c:order val="0"/>
          <c:tx>
            <c:strRef>
              <c:f>Sheet1!$B$1</c:f>
              <c:strCache>
                <c:ptCount val="1"/>
                <c:pt idx="0">
                  <c:v>No induction (N = 7,274)</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99.945000000000007</c:v>
                </c:pt>
                <c:pt idx="3">
                  <c:v>99.724999999999994</c:v>
                </c:pt>
                <c:pt idx="4">
                  <c:v>99.366</c:v>
                </c:pt>
                <c:pt idx="5">
                  <c:v>98.821999999999989</c:v>
                </c:pt>
                <c:pt idx="6">
                  <c:v>95.203999999999994</c:v>
                </c:pt>
                <c:pt idx="7">
                  <c:v>90.411000000000413</c:v>
                </c:pt>
                <c:pt idx="8">
                  <c:v>89.763000000000005</c:v>
                </c:pt>
                <c:pt idx="9">
                  <c:v>89.471000000000004</c:v>
                </c:pt>
                <c:pt idx="10">
                  <c:v>89.471000000000004</c:v>
                </c:pt>
                <c:pt idx="11">
                  <c:v>89.471000000000004</c:v>
                </c:pt>
                <c:pt idx="12">
                  <c:v>89.471000000000004</c:v>
                </c:pt>
                <c:pt idx="13">
                  <c:v>89.471000000000004</c:v>
                </c:pt>
                <c:pt idx="14">
                  <c:v>89.453000000000003</c:v>
                </c:pt>
                <c:pt idx="15">
                  <c:v>89.322999999999979</c:v>
                </c:pt>
                <c:pt idx="16">
                  <c:v>88.668999999999983</c:v>
                </c:pt>
                <c:pt idx="17">
                  <c:v>87.448000000000022</c:v>
                </c:pt>
                <c:pt idx="18">
                  <c:v>83.430999999999997</c:v>
                </c:pt>
                <c:pt idx="19">
                  <c:v>78.675999999999988</c:v>
                </c:pt>
                <c:pt idx="20">
                  <c:v>77.433999999999997</c:v>
                </c:pt>
                <c:pt idx="21">
                  <c:v>77.066999999999993</c:v>
                </c:pt>
                <c:pt idx="22">
                  <c:v>76.968000000000004</c:v>
                </c:pt>
                <c:pt idx="23">
                  <c:v>76.927999999999997</c:v>
                </c:pt>
                <c:pt idx="24">
                  <c:v>76.908000000000001</c:v>
                </c:pt>
                <c:pt idx="25">
                  <c:v>76.908000000000001</c:v>
                </c:pt>
                <c:pt idx="26">
                  <c:v>76.837000000000003</c:v>
                </c:pt>
                <c:pt idx="27">
                  <c:v>76.595000000000013</c:v>
                </c:pt>
                <c:pt idx="28">
                  <c:v>75.694999999999993</c:v>
                </c:pt>
                <c:pt idx="29">
                  <c:v>74.376999999999981</c:v>
                </c:pt>
                <c:pt idx="30">
                  <c:v>71.068000000000012</c:v>
                </c:pt>
                <c:pt idx="31">
                  <c:v>67.867999999999995</c:v>
                </c:pt>
                <c:pt idx="32">
                  <c:v>66.924000000000007</c:v>
                </c:pt>
                <c:pt idx="33">
                  <c:v>66.598000000000013</c:v>
                </c:pt>
                <c:pt idx="34">
                  <c:v>66.546999999999997</c:v>
                </c:pt>
                <c:pt idx="35">
                  <c:v>66.495000000000005</c:v>
                </c:pt>
                <c:pt idx="36">
                  <c:v>66.495000000000005</c:v>
                </c:pt>
                <c:pt idx="37">
                  <c:v>66.465999999999994</c:v>
                </c:pt>
                <c:pt idx="38">
                  <c:v>66.375999999999948</c:v>
                </c:pt>
                <c:pt idx="39">
                  <c:v>66.224999999999994</c:v>
                </c:pt>
                <c:pt idx="40">
                  <c:v>65.522999999999982</c:v>
                </c:pt>
                <c:pt idx="41">
                  <c:v>64.081999999999994</c:v>
                </c:pt>
                <c:pt idx="42">
                  <c:v>61.378</c:v>
                </c:pt>
                <c:pt idx="43">
                  <c:v>58.54</c:v>
                </c:pt>
                <c:pt idx="44">
                  <c:v>57.607000000000006</c:v>
                </c:pt>
                <c:pt idx="45">
                  <c:v>57.354999999999997</c:v>
                </c:pt>
                <c:pt idx="46">
                  <c:v>57.228000000000215</c:v>
                </c:pt>
                <c:pt idx="47">
                  <c:v>57.196000000000012</c:v>
                </c:pt>
                <c:pt idx="48">
                  <c:v>57.196000000000012</c:v>
                </c:pt>
                <c:pt idx="49">
                  <c:v>57.196000000000012</c:v>
                </c:pt>
                <c:pt idx="50">
                  <c:v>57.159000000000006</c:v>
                </c:pt>
                <c:pt idx="51">
                  <c:v>56.974000000000004</c:v>
                </c:pt>
                <c:pt idx="52">
                  <c:v>56.714000000000006</c:v>
                </c:pt>
                <c:pt idx="53">
                  <c:v>55.706000000000003</c:v>
                </c:pt>
                <c:pt idx="54">
                  <c:v>53.383999999999993</c:v>
                </c:pt>
                <c:pt idx="55">
                  <c:v>50.903000000000006</c:v>
                </c:pt>
                <c:pt idx="56">
                  <c:v>50.335000000000001</c:v>
                </c:pt>
                <c:pt idx="57">
                  <c:v>50.182000000000002</c:v>
                </c:pt>
                <c:pt idx="58">
                  <c:v>50.143000000000001</c:v>
                </c:pt>
                <c:pt idx="59">
                  <c:v>50.143000000000001</c:v>
                </c:pt>
                <c:pt idx="60">
                  <c:v>50.143000000000001</c:v>
                </c:pt>
                <c:pt idx="61">
                  <c:v>50.143000000000001</c:v>
                </c:pt>
                <c:pt idx="62">
                  <c:v>50.047000000000004</c:v>
                </c:pt>
                <c:pt idx="63">
                  <c:v>49.998000000000012</c:v>
                </c:pt>
                <c:pt idx="64">
                  <c:v>49.655000000000001</c:v>
                </c:pt>
                <c:pt idx="65">
                  <c:v>48.673000000000002</c:v>
                </c:pt>
                <c:pt idx="66">
                  <c:v>46.105000000000011</c:v>
                </c:pt>
                <c:pt idx="67">
                  <c:v>44.463000000000001</c:v>
                </c:pt>
                <c:pt idx="68">
                  <c:v>43.756</c:v>
                </c:pt>
                <c:pt idx="69">
                  <c:v>43.653000000000006</c:v>
                </c:pt>
                <c:pt idx="70">
                  <c:v>43.653000000000006</c:v>
                </c:pt>
                <c:pt idx="71">
                  <c:v>43.653000000000006</c:v>
                </c:pt>
                <c:pt idx="72">
                  <c:v>43.653000000000006</c:v>
                </c:pt>
                <c:pt idx="73">
                  <c:v>43.653000000000006</c:v>
                </c:pt>
                <c:pt idx="74">
                  <c:v>43.589000000000006</c:v>
                </c:pt>
                <c:pt idx="75">
                  <c:v>43.522000000000013</c:v>
                </c:pt>
                <c:pt idx="76">
                  <c:v>42.792000000000215</c:v>
                </c:pt>
                <c:pt idx="77">
                  <c:v>42.056999999999995</c:v>
                </c:pt>
                <c:pt idx="78">
                  <c:v>40.508000000000003</c:v>
                </c:pt>
                <c:pt idx="79">
                  <c:v>38.202000000000012</c:v>
                </c:pt>
                <c:pt idx="80">
                  <c:v>37.856999999999999</c:v>
                </c:pt>
                <c:pt idx="81">
                  <c:v>37.716000000000001</c:v>
                </c:pt>
                <c:pt idx="82">
                  <c:v>37.645000000000003</c:v>
                </c:pt>
                <c:pt idx="83">
                  <c:v>37.645000000000003</c:v>
                </c:pt>
                <c:pt idx="84">
                  <c:v>37.645000000000003</c:v>
                </c:pt>
                <c:pt idx="85">
                  <c:v>37.556000000000004</c:v>
                </c:pt>
                <c:pt idx="86">
                  <c:v>37.467000000000006</c:v>
                </c:pt>
                <c:pt idx="87">
                  <c:v>37.375</c:v>
                </c:pt>
                <c:pt idx="88">
                  <c:v>36.549000000000007</c:v>
                </c:pt>
                <c:pt idx="89">
                  <c:v>35.903999999999996</c:v>
                </c:pt>
                <c:pt idx="90">
                  <c:v>34.797000000000011</c:v>
                </c:pt>
                <c:pt idx="91">
                  <c:v>33.309000000000005</c:v>
                </c:pt>
                <c:pt idx="92">
                  <c:v>32.835000000000001</c:v>
                </c:pt>
                <c:pt idx="93">
                  <c:v>32.835000000000001</c:v>
                </c:pt>
                <c:pt idx="94">
                  <c:v>32.835000000000001</c:v>
                </c:pt>
                <c:pt idx="95">
                  <c:v>32.835000000000001</c:v>
                </c:pt>
                <c:pt idx="96">
                  <c:v>32.835000000000001</c:v>
                </c:pt>
                <c:pt idx="97">
                  <c:v>32.835000000000001</c:v>
                </c:pt>
                <c:pt idx="98">
                  <c:v>32.709000000000003</c:v>
                </c:pt>
                <c:pt idx="99">
                  <c:v>32.321000000000005</c:v>
                </c:pt>
                <c:pt idx="100">
                  <c:v>31.924999999999986</c:v>
                </c:pt>
                <c:pt idx="101">
                  <c:v>31.398</c:v>
                </c:pt>
                <c:pt idx="102">
                  <c:v>29.808</c:v>
                </c:pt>
                <c:pt idx="103">
                  <c:v>28.609000000000005</c:v>
                </c:pt>
                <c:pt idx="104">
                  <c:v>28.34</c:v>
                </c:pt>
                <c:pt idx="105">
                  <c:v>28.202000000000002</c:v>
                </c:pt>
                <c:pt idx="106">
                  <c:v>28.061999999999987</c:v>
                </c:pt>
                <c:pt idx="107">
                  <c:v>27.916</c:v>
                </c:pt>
                <c:pt idx="108">
                  <c:v>27.916</c:v>
                </c:pt>
                <c:pt idx="109">
                  <c:v>27.916</c:v>
                </c:pt>
                <c:pt idx="110">
                  <c:v>27.916</c:v>
                </c:pt>
                <c:pt idx="111">
                  <c:v>27.734000000000005</c:v>
                </c:pt>
                <c:pt idx="112">
                  <c:v>27.734000000000005</c:v>
                </c:pt>
                <c:pt idx="113">
                  <c:v>26.991</c:v>
                </c:pt>
                <c:pt idx="114">
                  <c:v>24.754000000000001</c:v>
                </c:pt>
                <c:pt idx="115">
                  <c:v>23.431000000000001</c:v>
                </c:pt>
                <c:pt idx="116">
                  <c:v>23.241999999999987</c:v>
                </c:pt>
                <c:pt idx="117">
                  <c:v>23.052</c:v>
                </c:pt>
                <c:pt idx="118">
                  <c:v>23.052</c:v>
                </c:pt>
                <c:pt idx="119">
                  <c:v>23.052</c:v>
                </c:pt>
                <c:pt idx="120">
                  <c:v>23.052</c:v>
                </c:pt>
                <c:pt idx="121">
                  <c:v>23.052</c:v>
                </c:pt>
                <c:pt idx="122">
                  <c:v>23.052</c:v>
                </c:pt>
                <c:pt idx="123">
                  <c:v>23.052</c:v>
                </c:pt>
                <c:pt idx="124">
                  <c:v>23.052</c:v>
                </c:pt>
                <c:pt idx="125">
                  <c:v>23.052</c:v>
                </c:pt>
                <c:pt idx="126">
                  <c:v>21.559000000000001</c:v>
                </c:pt>
                <c:pt idx="127">
                  <c:v>20.803999999999988</c:v>
                </c:pt>
                <c:pt idx="128">
                  <c:v>20.286999999999896</c:v>
                </c:pt>
                <c:pt idx="129">
                  <c:v>20.286999999999896</c:v>
                </c:pt>
                <c:pt idx="130">
                  <c:v>20.286999999999896</c:v>
                </c:pt>
                <c:pt idx="131">
                  <c:v>20.004999999999999</c:v>
                </c:pt>
                <c:pt idx="132">
                  <c:v>20.004999999999999</c:v>
                </c:pt>
                <c:pt idx="133">
                  <c:v>20.004999999999999</c:v>
                </c:pt>
                <c:pt idx="134">
                  <c:v>20.004999999999999</c:v>
                </c:pt>
                <c:pt idx="135">
                  <c:v>20.004999999999999</c:v>
                </c:pt>
                <c:pt idx="136">
                  <c:v>19.693000000000001</c:v>
                </c:pt>
                <c:pt idx="137">
                  <c:v>19.375</c:v>
                </c:pt>
                <c:pt idx="138">
                  <c:v>19.056999999999999</c:v>
                </c:pt>
                <c:pt idx="139">
                  <c:v>18.734000000000005</c:v>
                </c:pt>
                <c:pt idx="140">
                  <c:v>18.734000000000005</c:v>
                </c:pt>
                <c:pt idx="141">
                  <c:v>18.734000000000005</c:v>
                </c:pt>
                <c:pt idx="142">
                  <c:v>18.399999999999999</c:v>
                </c:pt>
                <c:pt idx="143">
                  <c:v>18.399999999999999</c:v>
                </c:pt>
                <c:pt idx="144">
                  <c:v>18.399999999999999</c:v>
                </c:pt>
              </c:numCache>
            </c:numRef>
          </c:yVal>
        </c:ser>
        <c:ser>
          <c:idx val="1"/>
          <c:order val="1"/>
          <c:tx>
            <c:strRef>
              <c:f>Sheet1!$C$1</c:f>
              <c:strCache>
                <c:ptCount val="1"/>
                <c:pt idx="0">
                  <c:v>Induction (N = 6,523)</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99.985000000000014</c:v>
                </c:pt>
                <c:pt idx="2">
                  <c:v>99.938999999999993</c:v>
                </c:pt>
                <c:pt idx="3">
                  <c:v>99.801000000000002</c:v>
                </c:pt>
                <c:pt idx="4">
                  <c:v>99.509</c:v>
                </c:pt>
                <c:pt idx="5">
                  <c:v>98.89</c:v>
                </c:pt>
                <c:pt idx="6">
                  <c:v>95.452000000000012</c:v>
                </c:pt>
                <c:pt idx="7">
                  <c:v>91.777000000000001</c:v>
                </c:pt>
                <c:pt idx="8">
                  <c:v>91.19</c:v>
                </c:pt>
                <c:pt idx="9">
                  <c:v>91.046000000000006</c:v>
                </c:pt>
                <c:pt idx="10">
                  <c:v>91.046000000000006</c:v>
                </c:pt>
                <c:pt idx="11">
                  <c:v>91.046000000000006</c:v>
                </c:pt>
                <c:pt idx="12">
                  <c:v>91.046000000000006</c:v>
                </c:pt>
                <c:pt idx="13">
                  <c:v>91.025999999999982</c:v>
                </c:pt>
                <c:pt idx="14">
                  <c:v>90.964000000000027</c:v>
                </c:pt>
                <c:pt idx="15">
                  <c:v>90.796000000000006</c:v>
                </c:pt>
                <c:pt idx="16">
                  <c:v>90.203000000000003</c:v>
                </c:pt>
                <c:pt idx="17">
                  <c:v>88.840999999999994</c:v>
                </c:pt>
                <c:pt idx="18">
                  <c:v>84.793000000000006</c:v>
                </c:pt>
                <c:pt idx="19">
                  <c:v>81.200999999999993</c:v>
                </c:pt>
                <c:pt idx="20">
                  <c:v>80.182999999999979</c:v>
                </c:pt>
                <c:pt idx="21">
                  <c:v>79.942000000000007</c:v>
                </c:pt>
                <c:pt idx="22">
                  <c:v>79.787000000000006</c:v>
                </c:pt>
                <c:pt idx="23">
                  <c:v>79.739999999999995</c:v>
                </c:pt>
                <c:pt idx="24">
                  <c:v>79.739999999999995</c:v>
                </c:pt>
                <c:pt idx="25">
                  <c:v>79.739999999999995</c:v>
                </c:pt>
                <c:pt idx="26">
                  <c:v>79.656999999999982</c:v>
                </c:pt>
                <c:pt idx="27">
                  <c:v>79.486999999999995</c:v>
                </c:pt>
                <c:pt idx="28">
                  <c:v>78.971000000000004</c:v>
                </c:pt>
                <c:pt idx="29">
                  <c:v>77.103999999999999</c:v>
                </c:pt>
                <c:pt idx="30">
                  <c:v>73.940000000000026</c:v>
                </c:pt>
                <c:pt idx="31">
                  <c:v>71.114999999999995</c:v>
                </c:pt>
                <c:pt idx="32">
                  <c:v>70.33</c:v>
                </c:pt>
                <c:pt idx="33">
                  <c:v>70.063999999999993</c:v>
                </c:pt>
                <c:pt idx="34">
                  <c:v>69.974000000000004</c:v>
                </c:pt>
                <c:pt idx="35">
                  <c:v>69.974000000000004</c:v>
                </c:pt>
                <c:pt idx="36">
                  <c:v>69.974000000000004</c:v>
                </c:pt>
                <c:pt idx="37">
                  <c:v>69.974000000000004</c:v>
                </c:pt>
                <c:pt idx="38">
                  <c:v>69.974000000000004</c:v>
                </c:pt>
                <c:pt idx="39">
                  <c:v>69.592000000000013</c:v>
                </c:pt>
                <c:pt idx="40">
                  <c:v>68.783000000000001</c:v>
                </c:pt>
                <c:pt idx="41">
                  <c:v>67.427000000000007</c:v>
                </c:pt>
                <c:pt idx="42">
                  <c:v>64.672999999999988</c:v>
                </c:pt>
                <c:pt idx="43">
                  <c:v>62.493000000000002</c:v>
                </c:pt>
                <c:pt idx="44">
                  <c:v>62.021000000000001</c:v>
                </c:pt>
                <c:pt idx="45">
                  <c:v>61.821000000000005</c:v>
                </c:pt>
                <c:pt idx="46">
                  <c:v>61.78</c:v>
                </c:pt>
                <c:pt idx="47">
                  <c:v>61.78</c:v>
                </c:pt>
                <c:pt idx="48">
                  <c:v>61.78</c:v>
                </c:pt>
                <c:pt idx="49">
                  <c:v>61.733000000000011</c:v>
                </c:pt>
                <c:pt idx="50">
                  <c:v>61.63</c:v>
                </c:pt>
                <c:pt idx="51">
                  <c:v>61.577000000000005</c:v>
                </c:pt>
                <c:pt idx="52">
                  <c:v>60.674000000000007</c:v>
                </c:pt>
                <c:pt idx="53">
                  <c:v>59.127000000000002</c:v>
                </c:pt>
                <c:pt idx="54">
                  <c:v>56.825000000000003</c:v>
                </c:pt>
                <c:pt idx="55">
                  <c:v>54.89</c:v>
                </c:pt>
                <c:pt idx="56">
                  <c:v>54.347999999999999</c:v>
                </c:pt>
                <c:pt idx="57">
                  <c:v>54.127000000000002</c:v>
                </c:pt>
                <c:pt idx="58">
                  <c:v>54.071000000000005</c:v>
                </c:pt>
                <c:pt idx="59">
                  <c:v>54.071000000000005</c:v>
                </c:pt>
                <c:pt idx="60">
                  <c:v>54.071000000000005</c:v>
                </c:pt>
                <c:pt idx="61">
                  <c:v>54.071000000000005</c:v>
                </c:pt>
                <c:pt idx="62">
                  <c:v>54.071000000000005</c:v>
                </c:pt>
                <c:pt idx="63">
                  <c:v>53.776000000000003</c:v>
                </c:pt>
                <c:pt idx="64">
                  <c:v>52.956999999999994</c:v>
                </c:pt>
                <c:pt idx="65">
                  <c:v>51.462000000000003</c:v>
                </c:pt>
                <c:pt idx="66">
                  <c:v>48.762000000000192</c:v>
                </c:pt>
                <c:pt idx="67">
                  <c:v>47.48</c:v>
                </c:pt>
                <c:pt idx="68">
                  <c:v>47.251000000000005</c:v>
                </c:pt>
                <c:pt idx="69">
                  <c:v>47.173000000000002</c:v>
                </c:pt>
                <c:pt idx="70">
                  <c:v>47.094000000000001</c:v>
                </c:pt>
                <c:pt idx="71">
                  <c:v>47.094000000000001</c:v>
                </c:pt>
                <c:pt idx="72">
                  <c:v>47.094000000000001</c:v>
                </c:pt>
                <c:pt idx="73">
                  <c:v>47.094000000000001</c:v>
                </c:pt>
                <c:pt idx="74">
                  <c:v>47.094000000000001</c:v>
                </c:pt>
                <c:pt idx="75">
                  <c:v>46.994</c:v>
                </c:pt>
                <c:pt idx="76">
                  <c:v>46.086000000000006</c:v>
                </c:pt>
                <c:pt idx="77">
                  <c:v>44.468000000000011</c:v>
                </c:pt>
                <c:pt idx="78">
                  <c:v>42.245000000000012</c:v>
                </c:pt>
                <c:pt idx="79">
                  <c:v>40.623000000000012</c:v>
                </c:pt>
                <c:pt idx="80">
                  <c:v>40.419000000000004</c:v>
                </c:pt>
                <c:pt idx="81">
                  <c:v>40.106000000000002</c:v>
                </c:pt>
                <c:pt idx="82">
                  <c:v>40.106000000000002</c:v>
                </c:pt>
                <c:pt idx="83">
                  <c:v>40.106000000000002</c:v>
                </c:pt>
                <c:pt idx="84">
                  <c:v>40.106000000000002</c:v>
                </c:pt>
                <c:pt idx="85">
                  <c:v>40.106000000000002</c:v>
                </c:pt>
                <c:pt idx="86">
                  <c:v>40.106000000000002</c:v>
                </c:pt>
                <c:pt idx="87">
                  <c:v>39.843000000000004</c:v>
                </c:pt>
                <c:pt idx="88">
                  <c:v>38.916999999999994</c:v>
                </c:pt>
                <c:pt idx="89">
                  <c:v>37.455999999999996</c:v>
                </c:pt>
                <c:pt idx="90">
                  <c:v>35.862000000000002</c:v>
                </c:pt>
                <c:pt idx="91">
                  <c:v>35.33</c:v>
                </c:pt>
                <c:pt idx="92">
                  <c:v>35.196000000000012</c:v>
                </c:pt>
                <c:pt idx="93">
                  <c:v>35.196000000000012</c:v>
                </c:pt>
                <c:pt idx="94">
                  <c:v>35.053000000000004</c:v>
                </c:pt>
                <c:pt idx="95">
                  <c:v>34.908000000000001</c:v>
                </c:pt>
                <c:pt idx="96">
                  <c:v>34.908000000000001</c:v>
                </c:pt>
                <c:pt idx="97">
                  <c:v>34.908000000000001</c:v>
                </c:pt>
                <c:pt idx="98">
                  <c:v>34.726000000000013</c:v>
                </c:pt>
                <c:pt idx="99">
                  <c:v>34.176000000000002</c:v>
                </c:pt>
                <c:pt idx="100">
                  <c:v>33.806000000000004</c:v>
                </c:pt>
                <c:pt idx="101">
                  <c:v>32.324000000000005</c:v>
                </c:pt>
                <c:pt idx="102">
                  <c:v>30.826000000000001</c:v>
                </c:pt>
                <c:pt idx="103">
                  <c:v>29.687999999999999</c:v>
                </c:pt>
                <c:pt idx="104">
                  <c:v>29.297000000000001</c:v>
                </c:pt>
                <c:pt idx="105">
                  <c:v>29.099</c:v>
                </c:pt>
                <c:pt idx="106">
                  <c:v>29.099</c:v>
                </c:pt>
                <c:pt idx="107">
                  <c:v>29.099</c:v>
                </c:pt>
                <c:pt idx="108">
                  <c:v>29.099</c:v>
                </c:pt>
                <c:pt idx="109">
                  <c:v>29.099</c:v>
                </c:pt>
                <c:pt idx="110">
                  <c:v>29.099</c:v>
                </c:pt>
                <c:pt idx="111">
                  <c:v>29.099</c:v>
                </c:pt>
                <c:pt idx="112">
                  <c:v>28.808</c:v>
                </c:pt>
                <c:pt idx="113">
                  <c:v>28.516999999999999</c:v>
                </c:pt>
                <c:pt idx="114">
                  <c:v>26.771000000000001</c:v>
                </c:pt>
                <c:pt idx="115">
                  <c:v>25.895</c:v>
                </c:pt>
                <c:pt idx="116">
                  <c:v>25.3</c:v>
                </c:pt>
                <c:pt idx="117">
                  <c:v>25.3</c:v>
                </c:pt>
                <c:pt idx="118">
                  <c:v>25.3</c:v>
                </c:pt>
                <c:pt idx="119">
                  <c:v>25.3</c:v>
                </c:pt>
                <c:pt idx="120">
                  <c:v>24.921999999999986</c:v>
                </c:pt>
                <c:pt idx="121">
                  <c:v>24.921999999999986</c:v>
                </c:pt>
                <c:pt idx="122">
                  <c:v>24.921999999999986</c:v>
                </c:pt>
                <c:pt idx="123">
                  <c:v>24.921999999999986</c:v>
                </c:pt>
                <c:pt idx="124">
                  <c:v>24.921999999999986</c:v>
                </c:pt>
                <c:pt idx="125">
                  <c:v>24.442999999999873</c:v>
                </c:pt>
                <c:pt idx="126">
                  <c:v>24.442999999999873</c:v>
                </c:pt>
                <c:pt idx="127">
                  <c:v>24.442999999999873</c:v>
                </c:pt>
                <c:pt idx="128">
                  <c:v>24.442999999999873</c:v>
                </c:pt>
                <c:pt idx="129">
                  <c:v>24.442999999999873</c:v>
                </c:pt>
                <c:pt idx="130">
                  <c:v>24.442999999999873</c:v>
                </c:pt>
                <c:pt idx="131">
                  <c:v>24.442999999999873</c:v>
                </c:pt>
                <c:pt idx="132">
                  <c:v>24.442999999999873</c:v>
                </c:pt>
                <c:pt idx="133">
                  <c:v>24.442999999999873</c:v>
                </c:pt>
                <c:pt idx="134">
                  <c:v>24.442999999999873</c:v>
                </c:pt>
                <c:pt idx="135">
                  <c:v>23.724</c:v>
                </c:pt>
                <c:pt idx="136">
                  <c:v>22.959</c:v>
                </c:pt>
                <c:pt idx="137">
                  <c:v>22.959</c:v>
                </c:pt>
                <c:pt idx="138">
                  <c:v>21.427999999999987</c:v>
                </c:pt>
                <c:pt idx="139">
                  <c:v>20.663</c:v>
                </c:pt>
                <c:pt idx="140">
                  <c:v>20.663</c:v>
                </c:pt>
                <c:pt idx="141">
                  <c:v>20.663</c:v>
                </c:pt>
                <c:pt idx="142">
                  <c:v>20.663</c:v>
                </c:pt>
                <c:pt idx="143">
                  <c:v>20.663</c:v>
                </c:pt>
                <c:pt idx="144">
                  <c:v>20.663</c:v>
                </c:pt>
              </c:numCache>
            </c:numRef>
          </c:yVal>
        </c:ser>
        <c:axId val="340683776"/>
        <c:axId val="340706432"/>
      </c:scatterChart>
      <c:valAx>
        <c:axId val="340683776"/>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0706432"/>
        <c:crosses val="autoZero"/>
        <c:crossBetween val="midCat"/>
        <c:majorUnit val="1"/>
      </c:valAx>
      <c:valAx>
        <c:axId val="34070643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068377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0090702157805564"/>
          <c:y val="4.8754339175345024E-2"/>
          <c:w val="0.27998525073746483"/>
          <c:h val="0.1316323765980865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15"/>
          <c:h val="0.77074260114039816"/>
        </c:manualLayout>
      </c:layout>
      <c:scatterChart>
        <c:scatterStyle val="smoothMarker"/>
        <c:ser>
          <c:idx val="0"/>
          <c:order val="0"/>
          <c:tx>
            <c:strRef>
              <c:f>Sheet1!$B$1</c:f>
              <c:strCache>
                <c:ptCount val="1"/>
                <c:pt idx="0">
                  <c:v>No induction (N = 6,462)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100</c:v>
                </c:pt>
                <c:pt idx="3">
                  <c:v>99.983999999999995</c:v>
                </c:pt>
                <c:pt idx="4">
                  <c:v>99.953999999999994</c:v>
                </c:pt>
                <c:pt idx="5">
                  <c:v>99.861000000000004</c:v>
                </c:pt>
                <c:pt idx="6">
                  <c:v>96.635999999999981</c:v>
                </c:pt>
                <c:pt idx="7">
                  <c:v>91.424000000000007</c:v>
                </c:pt>
                <c:pt idx="8">
                  <c:v>90.724999999999994</c:v>
                </c:pt>
                <c:pt idx="9">
                  <c:v>90.414000000000414</c:v>
                </c:pt>
                <c:pt idx="10">
                  <c:v>90.414000000000414</c:v>
                </c:pt>
                <c:pt idx="11">
                  <c:v>90.414000000000414</c:v>
                </c:pt>
                <c:pt idx="12">
                  <c:v>90.414000000000414</c:v>
                </c:pt>
                <c:pt idx="13">
                  <c:v>90.414000000000414</c:v>
                </c:pt>
                <c:pt idx="14">
                  <c:v>90.396000000000001</c:v>
                </c:pt>
                <c:pt idx="15">
                  <c:v>90.265000000000001</c:v>
                </c:pt>
                <c:pt idx="16">
                  <c:v>89.603999999999999</c:v>
                </c:pt>
                <c:pt idx="17">
                  <c:v>88.36999999999999</c:v>
                </c:pt>
                <c:pt idx="18">
                  <c:v>84.31</c:v>
                </c:pt>
                <c:pt idx="19">
                  <c:v>79.504999999999995</c:v>
                </c:pt>
                <c:pt idx="20">
                  <c:v>78.25</c:v>
                </c:pt>
                <c:pt idx="21">
                  <c:v>77.878999999999948</c:v>
                </c:pt>
                <c:pt idx="22">
                  <c:v>77.78</c:v>
                </c:pt>
                <c:pt idx="23">
                  <c:v>77.739000000000004</c:v>
                </c:pt>
                <c:pt idx="24">
                  <c:v>77.718999999999994</c:v>
                </c:pt>
                <c:pt idx="25">
                  <c:v>77.718999999999994</c:v>
                </c:pt>
                <c:pt idx="26">
                  <c:v>77.647000000000006</c:v>
                </c:pt>
                <c:pt idx="27">
                  <c:v>77.403000000000006</c:v>
                </c:pt>
                <c:pt idx="28">
                  <c:v>76.492999999999995</c:v>
                </c:pt>
                <c:pt idx="29">
                  <c:v>75.16</c:v>
                </c:pt>
                <c:pt idx="30">
                  <c:v>71.816999999999993</c:v>
                </c:pt>
                <c:pt idx="31">
                  <c:v>68.582999999999998</c:v>
                </c:pt>
                <c:pt idx="32">
                  <c:v>67.628999999999948</c:v>
                </c:pt>
                <c:pt idx="33">
                  <c:v>67.3</c:v>
                </c:pt>
                <c:pt idx="34">
                  <c:v>67.248000000000005</c:v>
                </c:pt>
                <c:pt idx="35">
                  <c:v>67.195999999999998</c:v>
                </c:pt>
                <c:pt idx="36">
                  <c:v>67.195999999999998</c:v>
                </c:pt>
                <c:pt idx="37">
                  <c:v>67.167000000000002</c:v>
                </c:pt>
                <c:pt idx="38">
                  <c:v>67.075999999999979</c:v>
                </c:pt>
                <c:pt idx="39">
                  <c:v>66.923000000000002</c:v>
                </c:pt>
                <c:pt idx="40">
                  <c:v>66.212999999999994</c:v>
                </c:pt>
                <c:pt idx="41">
                  <c:v>64.757000000000005</c:v>
                </c:pt>
                <c:pt idx="42">
                  <c:v>62.025000000000013</c:v>
                </c:pt>
                <c:pt idx="43">
                  <c:v>59.157000000000004</c:v>
                </c:pt>
                <c:pt idx="44">
                  <c:v>58.214000000000006</c:v>
                </c:pt>
                <c:pt idx="45">
                  <c:v>57.96</c:v>
                </c:pt>
                <c:pt idx="46">
                  <c:v>57.830999999999996</c:v>
                </c:pt>
                <c:pt idx="47">
                  <c:v>57.799000000000063</c:v>
                </c:pt>
                <c:pt idx="48">
                  <c:v>57.799000000000063</c:v>
                </c:pt>
                <c:pt idx="49">
                  <c:v>57.799000000000063</c:v>
                </c:pt>
                <c:pt idx="50">
                  <c:v>57.762000000000192</c:v>
                </c:pt>
                <c:pt idx="51">
                  <c:v>57.575000000000003</c:v>
                </c:pt>
                <c:pt idx="52">
                  <c:v>57.311999999999998</c:v>
                </c:pt>
                <c:pt idx="53">
                  <c:v>56.293000000000013</c:v>
                </c:pt>
                <c:pt idx="54">
                  <c:v>53.946999999999996</c:v>
                </c:pt>
                <c:pt idx="55">
                  <c:v>51.44</c:v>
                </c:pt>
                <c:pt idx="56">
                  <c:v>50.866</c:v>
                </c:pt>
                <c:pt idx="57">
                  <c:v>50.711000000000006</c:v>
                </c:pt>
                <c:pt idx="58">
                  <c:v>50.672000000000011</c:v>
                </c:pt>
                <c:pt idx="59">
                  <c:v>50.672000000000011</c:v>
                </c:pt>
                <c:pt idx="60">
                  <c:v>50.672000000000011</c:v>
                </c:pt>
                <c:pt idx="61">
                  <c:v>50.672000000000011</c:v>
                </c:pt>
                <c:pt idx="62">
                  <c:v>50.575000000000003</c:v>
                </c:pt>
                <c:pt idx="63">
                  <c:v>50.525000000000013</c:v>
                </c:pt>
                <c:pt idx="64">
                  <c:v>50.179000000000002</c:v>
                </c:pt>
                <c:pt idx="65">
                  <c:v>49.185000000000002</c:v>
                </c:pt>
                <c:pt idx="66">
                  <c:v>46.591000000000001</c:v>
                </c:pt>
                <c:pt idx="67">
                  <c:v>44.932000000000002</c:v>
                </c:pt>
                <c:pt idx="68">
                  <c:v>44.217000000000006</c:v>
                </c:pt>
                <c:pt idx="69">
                  <c:v>44.114000000000004</c:v>
                </c:pt>
                <c:pt idx="70">
                  <c:v>44.114000000000004</c:v>
                </c:pt>
                <c:pt idx="71">
                  <c:v>44.114000000000004</c:v>
                </c:pt>
                <c:pt idx="72">
                  <c:v>44.114000000000004</c:v>
                </c:pt>
                <c:pt idx="73">
                  <c:v>44.114000000000004</c:v>
                </c:pt>
                <c:pt idx="74">
                  <c:v>44.048000000000002</c:v>
                </c:pt>
                <c:pt idx="75">
                  <c:v>43.980999999999995</c:v>
                </c:pt>
                <c:pt idx="76">
                  <c:v>43.243000000000002</c:v>
                </c:pt>
                <c:pt idx="77">
                  <c:v>42.5</c:v>
                </c:pt>
                <c:pt idx="78">
                  <c:v>40.935000000000002</c:v>
                </c:pt>
                <c:pt idx="79">
                  <c:v>38.604000000000006</c:v>
                </c:pt>
                <c:pt idx="80">
                  <c:v>38.256</c:v>
                </c:pt>
                <c:pt idx="81">
                  <c:v>38.114000000000004</c:v>
                </c:pt>
                <c:pt idx="82">
                  <c:v>38.041000000000004</c:v>
                </c:pt>
                <c:pt idx="83">
                  <c:v>38.041000000000004</c:v>
                </c:pt>
                <c:pt idx="84">
                  <c:v>38.041000000000004</c:v>
                </c:pt>
                <c:pt idx="85">
                  <c:v>37.951999999999998</c:v>
                </c:pt>
                <c:pt idx="86">
                  <c:v>37.862000000000002</c:v>
                </c:pt>
                <c:pt idx="87">
                  <c:v>37.769000000000013</c:v>
                </c:pt>
                <c:pt idx="88">
                  <c:v>36.934000000000005</c:v>
                </c:pt>
                <c:pt idx="89">
                  <c:v>36.283000000000001</c:v>
                </c:pt>
                <c:pt idx="90">
                  <c:v>35.163000000000011</c:v>
                </c:pt>
                <c:pt idx="91">
                  <c:v>33.660000000000011</c:v>
                </c:pt>
                <c:pt idx="92">
                  <c:v>33.181000000000004</c:v>
                </c:pt>
                <c:pt idx="93">
                  <c:v>33.181000000000004</c:v>
                </c:pt>
                <c:pt idx="94">
                  <c:v>33.181000000000004</c:v>
                </c:pt>
                <c:pt idx="95">
                  <c:v>33.181000000000004</c:v>
                </c:pt>
                <c:pt idx="96">
                  <c:v>33.181000000000004</c:v>
                </c:pt>
                <c:pt idx="97">
                  <c:v>33.181000000000004</c:v>
                </c:pt>
                <c:pt idx="98">
                  <c:v>33.053999999999995</c:v>
                </c:pt>
                <c:pt idx="99">
                  <c:v>32.662000000000013</c:v>
                </c:pt>
                <c:pt idx="100">
                  <c:v>32.262000000000192</c:v>
                </c:pt>
                <c:pt idx="101">
                  <c:v>31.728999999999989</c:v>
                </c:pt>
                <c:pt idx="102">
                  <c:v>30.122</c:v>
                </c:pt>
                <c:pt idx="103">
                  <c:v>28.911000000000001</c:v>
                </c:pt>
                <c:pt idx="104">
                  <c:v>28.638999999999999</c:v>
                </c:pt>
                <c:pt idx="105">
                  <c:v>28.498999999999889</c:v>
                </c:pt>
                <c:pt idx="106">
                  <c:v>28.358000000000001</c:v>
                </c:pt>
                <c:pt idx="107">
                  <c:v>28.210999999999999</c:v>
                </c:pt>
                <c:pt idx="108">
                  <c:v>28.210999999999999</c:v>
                </c:pt>
                <c:pt idx="109">
                  <c:v>28.210999999999999</c:v>
                </c:pt>
                <c:pt idx="110">
                  <c:v>28.210999999999999</c:v>
                </c:pt>
                <c:pt idx="111">
                  <c:v>28.026</c:v>
                </c:pt>
                <c:pt idx="112">
                  <c:v>28.026</c:v>
                </c:pt>
                <c:pt idx="113">
                  <c:v>27.274999999999999</c:v>
                </c:pt>
                <c:pt idx="114">
                  <c:v>25.015000000000001</c:v>
                </c:pt>
                <c:pt idx="115">
                  <c:v>23.678000000000001</c:v>
                </c:pt>
                <c:pt idx="116">
                  <c:v>23.486999999999881</c:v>
                </c:pt>
                <c:pt idx="117">
                  <c:v>23.295000000000002</c:v>
                </c:pt>
                <c:pt idx="118">
                  <c:v>23.295000000000002</c:v>
                </c:pt>
                <c:pt idx="119">
                  <c:v>23.295000000000002</c:v>
                </c:pt>
                <c:pt idx="120">
                  <c:v>23.295000000000002</c:v>
                </c:pt>
                <c:pt idx="121">
                  <c:v>23.295000000000002</c:v>
                </c:pt>
                <c:pt idx="122">
                  <c:v>23.295000000000002</c:v>
                </c:pt>
                <c:pt idx="123">
                  <c:v>23.295000000000002</c:v>
                </c:pt>
                <c:pt idx="124">
                  <c:v>23.295000000000002</c:v>
                </c:pt>
                <c:pt idx="125">
                  <c:v>23.295000000000002</c:v>
                </c:pt>
                <c:pt idx="126">
                  <c:v>21.785999999999873</c:v>
                </c:pt>
                <c:pt idx="127">
                  <c:v>21.023</c:v>
                </c:pt>
                <c:pt idx="128">
                  <c:v>20.501000000000001</c:v>
                </c:pt>
                <c:pt idx="129">
                  <c:v>20.501000000000001</c:v>
                </c:pt>
                <c:pt idx="130">
                  <c:v>20.501000000000001</c:v>
                </c:pt>
                <c:pt idx="131">
                  <c:v>20.216000000000001</c:v>
                </c:pt>
                <c:pt idx="132">
                  <c:v>20.216000000000001</c:v>
                </c:pt>
                <c:pt idx="133">
                  <c:v>20.216000000000001</c:v>
                </c:pt>
                <c:pt idx="134">
                  <c:v>20.216000000000001</c:v>
                </c:pt>
                <c:pt idx="135">
                  <c:v>20.216000000000001</c:v>
                </c:pt>
                <c:pt idx="136">
                  <c:v>19.899999999999999</c:v>
                </c:pt>
                <c:pt idx="137">
                  <c:v>19.579000000000001</c:v>
                </c:pt>
                <c:pt idx="138">
                  <c:v>19.257999999999999</c:v>
                </c:pt>
                <c:pt idx="139">
                  <c:v>18.931999999999999</c:v>
                </c:pt>
                <c:pt idx="140">
                  <c:v>18.931999999999999</c:v>
                </c:pt>
                <c:pt idx="141">
                  <c:v>18.931999999999999</c:v>
                </c:pt>
                <c:pt idx="142">
                  <c:v>18.594000000000001</c:v>
                </c:pt>
                <c:pt idx="143">
                  <c:v>18.594000000000001</c:v>
                </c:pt>
                <c:pt idx="144">
                  <c:v>18.594000000000001</c:v>
                </c:pt>
              </c:numCache>
            </c:numRef>
          </c:yVal>
        </c:ser>
        <c:ser>
          <c:idx val="1"/>
          <c:order val="1"/>
          <c:tx>
            <c:strRef>
              <c:f>Sheet1!$C$1</c:f>
              <c:strCache>
                <c:ptCount val="1"/>
                <c:pt idx="0">
                  <c:v>Induction (N = 5,841)</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99.983000000000004</c:v>
                </c:pt>
                <c:pt idx="4">
                  <c:v>99.897000000000006</c:v>
                </c:pt>
                <c:pt idx="5">
                  <c:v>99.588999999999999</c:v>
                </c:pt>
                <c:pt idx="6">
                  <c:v>96.60599999999998</c:v>
                </c:pt>
                <c:pt idx="7">
                  <c:v>92.590999999999994</c:v>
                </c:pt>
                <c:pt idx="8">
                  <c:v>91.956000000000003</c:v>
                </c:pt>
                <c:pt idx="9">
                  <c:v>91.801000000000002</c:v>
                </c:pt>
                <c:pt idx="10">
                  <c:v>91.801000000000002</c:v>
                </c:pt>
                <c:pt idx="11">
                  <c:v>91.801000000000002</c:v>
                </c:pt>
                <c:pt idx="12">
                  <c:v>91.801000000000002</c:v>
                </c:pt>
                <c:pt idx="13">
                  <c:v>91.781000000000006</c:v>
                </c:pt>
                <c:pt idx="14">
                  <c:v>91.718000000000004</c:v>
                </c:pt>
                <c:pt idx="15">
                  <c:v>91.549000000000007</c:v>
                </c:pt>
                <c:pt idx="16">
                  <c:v>90.950999999999993</c:v>
                </c:pt>
                <c:pt idx="17">
                  <c:v>89.577999999999989</c:v>
                </c:pt>
                <c:pt idx="18">
                  <c:v>85.495999999999995</c:v>
                </c:pt>
                <c:pt idx="19">
                  <c:v>81.873999999999981</c:v>
                </c:pt>
                <c:pt idx="20">
                  <c:v>80.848000000000013</c:v>
                </c:pt>
                <c:pt idx="21">
                  <c:v>80.60499999999999</c:v>
                </c:pt>
                <c:pt idx="22">
                  <c:v>80.448000000000022</c:v>
                </c:pt>
                <c:pt idx="23">
                  <c:v>80.402000000000001</c:v>
                </c:pt>
                <c:pt idx="24">
                  <c:v>80.402000000000001</c:v>
                </c:pt>
                <c:pt idx="25">
                  <c:v>80.402000000000001</c:v>
                </c:pt>
                <c:pt idx="26">
                  <c:v>80.316999999999993</c:v>
                </c:pt>
                <c:pt idx="27">
                  <c:v>80.146000000000001</c:v>
                </c:pt>
                <c:pt idx="28">
                  <c:v>79.625999999999948</c:v>
                </c:pt>
                <c:pt idx="29">
                  <c:v>77.742999999999995</c:v>
                </c:pt>
                <c:pt idx="30">
                  <c:v>74.552999999999983</c:v>
                </c:pt>
                <c:pt idx="31">
                  <c:v>71.705000000000013</c:v>
                </c:pt>
                <c:pt idx="32">
                  <c:v>70.912999999999997</c:v>
                </c:pt>
                <c:pt idx="33">
                  <c:v>70.644999999999996</c:v>
                </c:pt>
                <c:pt idx="34">
                  <c:v>70.554999999999993</c:v>
                </c:pt>
                <c:pt idx="35">
                  <c:v>70.554999999999993</c:v>
                </c:pt>
                <c:pt idx="36">
                  <c:v>70.554999999999993</c:v>
                </c:pt>
                <c:pt idx="37">
                  <c:v>70.554999999999993</c:v>
                </c:pt>
                <c:pt idx="38">
                  <c:v>70.554999999999993</c:v>
                </c:pt>
                <c:pt idx="39">
                  <c:v>70.168999999999983</c:v>
                </c:pt>
                <c:pt idx="40">
                  <c:v>69.353999999999999</c:v>
                </c:pt>
                <c:pt idx="41">
                  <c:v>67.986000000000004</c:v>
                </c:pt>
                <c:pt idx="42">
                  <c:v>65.209000000000003</c:v>
                </c:pt>
                <c:pt idx="43">
                  <c:v>63.010999999999996</c:v>
                </c:pt>
                <c:pt idx="44">
                  <c:v>62.535000000000011</c:v>
                </c:pt>
                <c:pt idx="45">
                  <c:v>62.333000000000006</c:v>
                </c:pt>
                <c:pt idx="46">
                  <c:v>62.293000000000013</c:v>
                </c:pt>
                <c:pt idx="47">
                  <c:v>62.293000000000013</c:v>
                </c:pt>
                <c:pt idx="48">
                  <c:v>62.293000000000013</c:v>
                </c:pt>
                <c:pt idx="49">
                  <c:v>62.245000000000012</c:v>
                </c:pt>
                <c:pt idx="50">
                  <c:v>62.141000000000005</c:v>
                </c:pt>
                <c:pt idx="51">
                  <c:v>62.088000000000001</c:v>
                </c:pt>
                <c:pt idx="52">
                  <c:v>61.178000000000011</c:v>
                </c:pt>
                <c:pt idx="53">
                  <c:v>59.617000000000004</c:v>
                </c:pt>
                <c:pt idx="54">
                  <c:v>57.296000000000063</c:v>
                </c:pt>
                <c:pt idx="55">
                  <c:v>55.344999999999999</c:v>
                </c:pt>
                <c:pt idx="56">
                  <c:v>54.798000000000222</c:v>
                </c:pt>
                <c:pt idx="57">
                  <c:v>54.576000000000001</c:v>
                </c:pt>
                <c:pt idx="58">
                  <c:v>54.519000000000005</c:v>
                </c:pt>
                <c:pt idx="59">
                  <c:v>54.519000000000005</c:v>
                </c:pt>
                <c:pt idx="60">
                  <c:v>54.519000000000005</c:v>
                </c:pt>
                <c:pt idx="61">
                  <c:v>54.519000000000005</c:v>
                </c:pt>
                <c:pt idx="62">
                  <c:v>54.519000000000005</c:v>
                </c:pt>
                <c:pt idx="63">
                  <c:v>54.222000000000207</c:v>
                </c:pt>
                <c:pt idx="64">
                  <c:v>53.396000000000001</c:v>
                </c:pt>
                <c:pt idx="65">
                  <c:v>51.888999999999996</c:v>
                </c:pt>
                <c:pt idx="66">
                  <c:v>49.166000000000011</c:v>
                </c:pt>
                <c:pt idx="67">
                  <c:v>47.873999999999995</c:v>
                </c:pt>
                <c:pt idx="68">
                  <c:v>47.643000000000001</c:v>
                </c:pt>
                <c:pt idx="69">
                  <c:v>47.564</c:v>
                </c:pt>
                <c:pt idx="70">
                  <c:v>47.484999999999999</c:v>
                </c:pt>
                <c:pt idx="71">
                  <c:v>47.484999999999999</c:v>
                </c:pt>
                <c:pt idx="72">
                  <c:v>47.484999999999999</c:v>
                </c:pt>
                <c:pt idx="73">
                  <c:v>47.484999999999999</c:v>
                </c:pt>
                <c:pt idx="74">
                  <c:v>47.484999999999999</c:v>
                </c:pt>
                <c:pt idx="75">
                  <c:v>47.383999999999993</c:v>
                </c:pt>
                <c:pt idx="76">
                  <c:v>46.468000000000011</c:v>
                </c:pt>
                <c:pt idx="77">
                  <c:v>44.836999999999996</c:v>
                </c:pt>
                <c:pt idx="78">
                  <c:v>42.595000000000013</c:v>
                </c:pt>
                <c:pt idx="79">
                  <c:v>40.96</c:v>
                </c:pt>
                <c:pt idx="80">
                  <c:v>40.754000000000005</c:v>
                </c:pt>
                <c:pt idx="81">
                  <c:v>40.439</c:v>
                </c:pt>
                <c:pt idx="82">
                  <c:v>40.439</c:v>
                </c:pt>
                <c:pt idx="83">
                  <c:v>40.439</c:v>
                </c:pt>
                <c:pt idx="84">
                  <c:v>40.439</c:v>
                </c:pt>
                <c:pt idx="85">
                  <c:v>40.439</c:v>
                </c:pt>
                <c:pt idx="86">
                  <c:v>40.439</c:v>
                </c:pt>
                <c:pt idx="87">
                  <c:v>40.174000000000007</c:v>
                </c:pt>
                <c:pt idx="88">
                  <c:v>39.24</c:v>
                </c:pt>
                <c:pt idx="89">
                  <c:v>37.766000000000012</c:v>
                </c:pt>
                <c:pt idx="90">
                  <c:v>36.159000000000006</c:v>
                </c:pt>
                <c:pt idx="91">
                  <c:v>35.623000000000012</c:v>
                </c:pt>
                <c:pt idx="92">
                  <c:v>35.488</c:v>
                </c:pt>
                <c:pt idx="93">
                  <c:v>35.488</c:v>
                </c:pt>
                <c:pt idx="94">
                  <c:v>35.343000000000004</c:v>
                </c:pt>
                <c:pt idx="95">
                  <c:v>35.197000000000003</c:v>
                </c:pt>
                <c:pt idx="96">
                  <c:v>35.197000000000003</c:v>
                </c:pt>
                <c:pt idx="97">
                  <c:v>35.197000000000003</c:v>
                </c:pt>
                <c:pt idx="98">
                  <c:v>35.013999999999996</c:v>
                </c:pt>
                <c:pt idx="99">
                  <c:v>34.458999999999996</c:v>
                </c:pt>
                <c:pt idx="100">
                  <c:v>34.086999999999996</c:v>
                </c:pt>
                <c:pt idx="101">
                  <c:v>32.592000000000013</c:v>
                </c:pt>
                <c:pt idx="102">
                  <c:v>31.081999999999987</c:v>
                </c:pt>
                <c:pt idx="103">
                  <c:v>29.934000000000001</c:v>
                </c:pt>
                <c:pt idx="104">
                  <c:v>29.54</c:v>
                </c:pt>
                <c:pt idx="105">
                  <c:v>29.34</c:v>
                </c:pt>
                <c:pt idx="106">
                  <c:v>29.34</c:v>
                </c:pt>
                <c:pt idx="107">
                  <c:v>29.34</c:v>
                </c:pt>
                <c:pt idx="108">
                  <c:v>29.34</c:v>
                </c:pt>
                <c:pt idx="109">
                  <c:v>29.34</c:v>
                </c:pt>
                <c:pt idx="110">
                  <c:v>29.34</c:v>
                </c:pt>
                <c:pt idx="111">
                  <c:v>29.34</c:v>
                </c:pt>
                <c:pt idx="112">
                  <c:v>29.047000000000001</c:v>
                </c:pt>
                <c:pt idx="113">
                  <c:v>28.754000000000001</c:v>
                </c:pt>
                <c:pt idx="114">
                  <c:v>26.992999999999888</c:v>
                </c:pt>
                <c:pt idx="115">
                  <c:v>26.110000000000031</c:v>
                </c:pt>
                <c:pt idx="116">
                  <c:v>25.51</c:v>
                </c:pt>
                <c:pt idx="117">
                  <c:v>25.51</c:v>
                </c:pt>
                <c:pt idx="118">
                  <c:v>25.51</c:v>
                </c:pt>
                <c:pt idx="119">
                  <c:v>25.51</c:v>
                </c:pt>
                <c:pt idx="120">
                  <c:v>25.129000000000001</c:v>
                </c:pt>
                <c:pt idx="121">
                  <c:v>25.129000000000001</c:v>
                </c:pt>
                <c:pt idx="122">
                  <c:v>25.129000000000001</c:v>
                </c:pt>
                <c:pt idx="123">
                  <c:v>25.129000000000001</c:v>
                </c:pt>
                <c:pt idx="124">
                  <c:v>25.129000000000001</c:v>
                </c:pt>
                <c:pt idx="125">
                  <c:v>24.646000000000001</c:v>
                </c:pt>
                <c:pt idx="126">
                  <c:v>24.646000000000001</c:v>
                </c:pt>
                <c:pt idx="127">
                  <c:v>24.646000000000001</c:v>
                </c:pt>
                <c:pt idx="128">
                  <c:v>24.646000000000001</c:v>
                </c:pt>
                <c:pt idx="129">
                  <c:v>24.646000000000001</c:v>
                </c:pt>
                <c:pt idx="130">
                  <c:v>24.646000000000001</c:v>
                </c:pt>
                <c:pt idx="131">
                  <c:v>24.646000000000001</c:v>
                </c:pt>
                <c:pt idx="132">
                  <c:v>24.646000000000001</c:v>
                </c:pt>
                <c:pt idx="133">
                  <c:v>24.646000000000001</c:v>
                </c:pt>
                <c:pt idx="134">
                  <c:v>24.646000000000001</c:v>
                </c:pt>
                <c:pt idx="135">
                  <c:v>23.920999999999989</c:v>
                </c:pt>
                <c:pt idx="136">
                  <c:v>23.149000000000001</c:v>
                </c:pt>
                <c:pt idx="137">
                  <c:v>23.149000000000001</c:v>
                </c:pt>
                <c:pt idx="138">
                  <c:v>21.606000000000005</c:v>
                </c:pt>
                <c:pt idx="139">
                  <c:v>20.834000000000035</c:v>
                </c:pt>
                <c:pt idx="140">
                  <c:v>20.834000000000035</c:v>
                </c:pt>
                <c:pt idx="141">
                  <c:v>20.834000000000035</c:v>
                </c:pt>
                <c:pt idx="142">
                  <c:v>20.834000000000035</c:v>
                </c:pt>
                <c:pt idx="143">
                  <c:v>20.834000000000035</c:v>
                </c:pt>
                <c:pt idx="144">
                  <c:v>20.834000000000035</c:v>
                </c:pt>
              </c:numCache>
            </c:numRef>
          </c:yVal>
        </c:ser>
        <c:axId val="340782080"/>
        <c:axId val="340927616"/>
      </c:scatterChart>
      <c:valAx>
        <c:axId val="340782080"/>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0927616"/>
        <c:crosses val="autoZero"/>
        <c:crossBetween val="midCat"/>
        <c:majorUnit val="1"/>
      </c:valAx>
      <c:valAx>
        <c:axId val="3409276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078208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0090702157805564"/>
          <c:y val="4.8754339175345024E-2"/>
          <c:w val="0.27998525073746494"/>
          <c:h val="0.1316323765980865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1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5968051006899848"/>
          <c:h val="0.77074260114039861"/>
        </c:manualLayout>
      </c:layout>
      <c:scatterChart>
        <c:scatterStyle val="smoothMarker"/>
        <c:ser>
          <c:idx val="0"/>
          <c:order val="0"/>
          <c:tx>
            <c:strRef>
              <c:f>Sheet1!$B$1</c:f>
              <c:strCache>
                <c:ptCount val="1"/>
                <c:pt idx="0">
                  <c:v>D(-)/R(-) (N = 2,352)</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99.915000000000006</c:v>
                </c:pt>
                <c:pt idx="3">
                  <c:v>99.702000000000012</c:v>
                </c:pt>
                <c:pt idx="4">
                  <c:v>99.319000000000003</c:v>
                </c:pt>
                <c:pt idx="5">
                  <c:v>98.845000000000013</c:v>
                </c:pt>
                <c:pt idx="6">
                  <c:v>95.188999999999979</c:v>
                </c:pt>
                <c:pt idx="7">
                  <c:v>90.464000000000027</c:v>
                </c:pt>
                <c:pt idx="8">
                  <c:v>89.935000000000002</c:v>
                </c:pt>
                <c:pt idx="9">
                  <c:v>89.667999999999992</c:v>
                </c:pt>
                <c:pt idx="10">
                  <c:v>89.667999999999992</c:v>
                </c:pt>
                <c:pt idx="11">
                  <c:v>89.667999999999992</c:v>
                </c:pt>
                <c:pt idx="12">
                  <c:v>89.667999999999992</c:v>
                </c:pt>
                <c:pt idx="13">
                  <c:v>89.667999999999992</c:v>
                </c:pt>
                <c:pt idx="14">
                  <c:v>89.667999999999992</c:v>
                </c:pt>
                <c:pt idx="15">
                  <c:v>89.611000000000004</c:v>
                </c:pt>
                <c:pt idx="16">
                  <c:v>88.864000000000004</c:v>
                </c:pt>
                <c:pt idx="17">
                  <c:v>87.769000000000005</c:v>
                </c:pt>
                <c:pt idx="18">
                  <c:v>83.375999999999948</c:v>
                </c:pt>
                <c:pt idx="19">
                  <c:v>78.795000000000002</c:v>
                </c:pt>
                <c:pt idx="20">
                  <c:v>77.507000000000005</c:v>
                </c:pt>
                <c:pt idx="21">
                  <c:v>77.034000000000006</c:v>
                </c:pt>
                <c:pt idx="22">
                  <c:v>76.974000000000004</c:v>
                </c:pt>
                <c:pt idx="23">
                  <c:v>76.911000000000413</c:v>
                </c:pt>
                <c:pt idx="24">
                  <c:v>76.911000000000413</c:v>
                </c:pt>
                <c:pt idx="25">
                  <c:v>76.911000000000413</c:v>
                </c:pt>
                <c:pt idx="26">
                  <c:v>76.760999999999996</c:v>
                </c:pt>
                <c:pt idx="27">
                  <c:v>76.456000000000003</c:v>
                </c:pt>
                <c:pt idx="28">
                  <c:v>75.837999999999994</c:v>
                </c:pt>
                <c:pt idx="29">
                  <c:v>73.978999999999999</c:v>
                </c:pt>
                <c:pt idx="30">
                  <c:v>70.95</c:v>
                </c:pt>
                <c:pt idx="31">
                  <c:v>68.147000000000006</c:v>
                </c:pt>
                <c:pt idx="32">
                  <c:v>67.361000000000004</c:v>
                </c:pt>
                <c:pt idx="33">
                  <c:v>67.042000000000002</c:v>
                </c:pt>
                <c:pt idx="34">
                  <c:v>66.8</c:v>
                </c:pt>
                <c:pt idx="35">
                  <c:v>66.8</c:v>
                </c:pt>
                <c:pt idx="36">
                  <c:v>66.8</c:v>
                </c:pt>
                <c:pt idx="37">
                  <c:v>66.8</c:v>
                </c:pt>
                <c:pt idx="38">
                  <c:v>66.703999999999994</c:v>
                </c:pt>
                <c:pt idx="39">
                  <c:v>66.315000000000012</c:v>
                </c:pt>
                <c:pt idx="40">
                  <c:v>65.822999999999979</c:v>
                </c:pt>
                <c:pt idx="41">
                  <c:v>64.242999999999995</c:v>
                </c:pt>
                <c:pt idx="42">
                  <c:v>61.177</c:v>
                </c:pt>
                <c:pt idx="43">
                  <c:v>58.594000000000001</c:v>
                </c:pt>
                <c:pt idx="44">
                  <c:v>57.992000000000012</c:v>
                </c:pt>
                <c:pt idx="45">
                  <c:v>57.891000000000005</c:v>
                </c:pt>
                <c:pt idx="46">
                  <c:v>57.686</c:v>
                </c:pt>
                <c:pt idx="47">
                  <c:v>57.686</c:v>
                </c:pt>
                <c:pt idx="48">
                  <c:v>57.686</c:v>
                </c:pt>
                <c:pt idx="49">
                  <c:v>57.686</c:v>
                </c:pt>
                <c:pt idx="50">
                  <c:v>57.566000000000003</c:v>
                </c:pt>
                <c:pt idx="51">
                  <c:v>57.324000000000005</c:v>
                </c:pt>
                <c:pt idx="52">
                  <c:v>56.586000000000006</c:v>
                </c:pt>
                <c:pt idx="53">
                  <c:v>55.724000000000011</c:v>
                </c:pt>
                <c:pt idx="54">
                  <c:v>54.122000000000163</c:v>
                </c:pt>
                <c:pt idx="55">
                  <c:v>51.779000000000003</c:v>
                </c:pt>
                <c:pt idx="56">
                  <c:v>50.909000000000006</c:v>
                </c:pt>
                <c:pt idx="57">
                  <c:v>50.659000000000006</c:v>
                </c:pt>
                <c:pt idx="58">
                  <c:v>50.531000000000006</c:v>
                </c:pt>
                <c:pt idx="59">
                  <c:v>50.531000000000006</c:v>
                </c:pt>
                <c:pt idx="60">
                  <c:v>50.531000000000006</c:v>
                </c:pt>
                <c:pt idx="61">
                  <c:v>50.531000000000006</c:v>
                </c:pt>
                <c:pt idx="62">
                  <c:v>50.531000000000006</c:v>
                </c:pt>
                <c:pt idx="63">
                  <c:v>50.373000000000005</c:v>
                </c:pt>
                <c:pt idx="64">
                  <c:v>49.24</c:v>
                </c:pt>
                <c:pt idx="65">
                  <c:v>48.268000000000193</c:v>
                </c:pt>
                <c:pt idx="66">
                  <c:v>46.161000000000001</c:v>
                </c:pt>
                <c:pt idx="67">
                  <c:v>44.693000000000012</c:v>
                </c:pt>
                <c:pt idx="68">
                  <c:v>43.875</c:v>
                </c:pt>
                <c:pt idx="69">
                  <c:v>43.534000000000006</c:v>
                </c:pt>
                <c:pt idx="70">
                  <c:v>43.534000000000006</c:v>
                </c:pt>
                <c:pt idx="71">
                  <c:v>43.534000000000006</c:v>
                </c:pt>
                <c:pt idx="72">
                  <c:v>43.534000000000006</c:v>
                </c:pt>
                <c:pt idx="73">
                  <c:v>43.534000000000006</c:v>
                </c:pt>
                <c:pt idx="74">
                  <c:v>43.534000000000006</c:v>
                </c:pt>
                <c:pt idx="75">
                  <c:v>43.534000000000006</c:v>
                </c:pt>
                <c:pt idx="76">
                  <c:v>41.724000000000011</c:v>
                </c:pt>
                <c:pt idx="77">
                  <c:v>41.044000000000004</c:v>
                </c:pt>
                <c:pt idx="78">
                  <c:v>39.683</c:v>
                </c:pt>
                <c:pt idx="79">
                  <c:v>38.323</c:v>
                </c:pt>
                <c:pt idx="80">
                  <c:v>38.094000000000001</c:v>
                </c:pt>
                <c:pt idx="81">
                  <c:v>37.624000000000002</c:v>
                </c:pt>
                <c:pt idx="82">
                  <c:v>37.624000000000002</c:v>
                </c:pt>
                <c:pt idx="83">
                  <c:v>37.624000000000002</c:v>
                </c:pt>
                <c:pt idx="84">
                  <c:v>37.624000000000002</c:v>
                </c:pt>
                <c:pt idx="85">
                  <c:v>37.624000000000002</c:v>
                </c:pt>
                <c:pt idx="86">
                  <c:v>37.343000000000004</c:v>
                </c:pt>
                <c:pt idx="87">
                  <c:v>37.058</c:v>
                </c:pt>
                <c:pt idx="88">
                  <c:v>36.483999999999995</c:v>
                </c:pt>
                <c:pt idx="89">
                  <c:v>35.622000000000163</c:v>
                </c:pt>
                <c:pt idx="90">
                  <c:v>34.186</c:v>
                </c:pt>
                <c:pt idx="91">
                  <c:v>33.318999999999996</c:v>
                </c:pt>
                <c:pt idx="92">
                  <c:v>32.443999999999996</c:v>
                </c:pt>
                <c:pt idx="93">
                  <c:v>32.443999999999996</c:v>
                </c:pt>
                <c:pt idx="94">
                  <c:v>32.443999999999996</c:v>
                </c:pt>
                <c:pt idx="95">
                  <c:v>32.443999999999996</c:v>
                </c:pt>
                <c:pt idx="96">
                  <c:v>32.443999999999996</c:v>
                </c:pt>
                <c:pt idx="97">
                  <c:v>32.443999999999996</c:v>
                </c:pt>
                <c:pt idx="98">
                  <c:v>32.443999999999996</c:v>
                </c:pt>
                <c:pt idx="99">
                  <c:v>31.638000000000005</c:v>
                </c:pt>
                <c:pt idx="100">
                  <c:v>31.638000000000005</c:v>
                </c:pt>
                <c:pt idx="101">
                  <c:v>30.405999999999892</c:v>
                </c:pt>
                <c:pt idx="102">
                  <c:v>28.761999999999986</c:v>
                </c:pt>
                <c:pt idx="103">
                  <c:v>28.350999999999999</c:v>
                </c:pt>
                <c:pt idx="104">
                  <c:v>28.350999999999999</c:v>
                </c:pt>
                <c:pt idx="105">
                  <c:v>28.350999999999999</c:v>
                </c:pt>
                <c:pt idx="106">
                  <c:v>27.907999999999987</c:v>
                </c:pt>
                <c:pt idx="107">
                  <c:v>27.907999999999987</c:v>
                </c:pt>
                <c:pt idx="108">
                  <c:v>27.907999999999987</c:v>
                </c:pt>
                <c:pt idx="109">
                  <c:v>27.907999999999987</c:v>
                </c:pt>
                <c:pt idx="110">
                  <c:v>27.907999999999987</c:v>
                </c:pt>
                <c:pt idx="111">
                  <c:v>27.907999999999987</c:v>
                </c:pt>
                <c:pt idx="112">
                  <c:v>27.907999999999987</c:v>
                </c:pt>
                <c:pt idx="113">
                  <c:v>27.907999999999987</c:v>
                </c:pt>
                <c:pt idx="114">
                  <c:v>23.467999999999989</c:v>
                </c:pt>
                <c:pt idx="115">
                  <c:v>22.834000000000035</c:v>
                </c:pt>
                <c:pt idx="116">
                  <c:v>22.2</c:v>
                </c:pt>
                <c:pt idx="117">
                  <c:v>21.564999999999987</c:v>
                </c:pt>
                <c:pt idx="118">
                  <c:v>21.564999999999987</c:v>
                </c:pt>
                <c:pt idx="119">
                  <c:v>21.564999999999987</c:v>
                </c:pt>
                <c:pt idx="120">
                  <c:v>20.891999999999999</c:v>
                </c:pt>
                <c:pt idx="121">
                  <c:v>20.891999999999999</c:v>
                </c:pt>
                <c:pt idx="122">
                  <c:v>20.891999999999999</c:v>
                </c:pt>
                <c:pt idx="123">
                  <c:v>20.891999999999999</c:v>
                </c:pt>
                <c:pt idx="124">
                  <c:v>20.891999999999999</c:v>
                </c:pt>
                <c:pt idx="125">
                  <c:v>20.891999999999999</c:v>
                </c:pt>
                <c:pt idx="126">
                  <c:v>20.145</c:v>
                </c:pt>
                <c:pt idx="127">
                  <c:v>19.399000000000001</c:v>
                </c:pt>
                <c:pt idx="128">
                  <c:v>18.652999999999999</c:v>
                </c:pt>
                <c:pt idx="129">
                  <c:v>18.652999999999999</c:v>
                </c:pt>
                <c:pt idx="130">
                  <c:v>18.652999999999999</c:v>
                </c:pt>
                <c:pt idx="131">
                  <c:v>17.841999999999999</c:v>
                </c:pt>
                <c:pt idx="132">
                  <c:v>17.841999999999999</c:v>
                </c:pt>
                <c:pt idx="133">
                  <c:v>17.841999999999999</c:v>
                </c:pt>
                <c:pt idx="134">
                  <c:v>17.841999999999999</c:v>
                </c:pt>
                <c:pt idx="135">
                  <c:v>17.841999999999999</c:v>
                </c:pt>
                <c:pt idx="136">
                  <c:v>17.841999999999999</c:v>
                </c:pt>
                <c:pt idx="137">
                  <c:v>17.841999999999999</c:v>
                </c:pt>
                <c:pt idx="138">
                  <c:v>16.727</c:v>
                </c:pt>
                <c:pt idx="139">
                  <c:v>16.727</c:v>
                </c:pt>
                <c:pt idx="140">
                  <c:v>16.727</c:v>
                </c:pt>
                <c:pt idx="141">
                  <c:v>16.727</c:v>
                </c:pt>
                <c:pt idx="142">
                  <c:v>16.727</c:v>
                </c:pt>
                <c:pt idx="143">
                  <c:v>16.727</c:v>
                </c:pt>
                <c:pt idx="144">
                  <c:v>16.727</c:v>
                </c:pt>
              </c:numCache>
            </c:numRef>
          </c:yVal>
        </c:ser>
        <c:ser>
          <c:idx val="1"/>
          <c:order val="1"/>
          <c:tx>
            <c:strRef>
              <c:f>Sheet1!$C$1</c:f>
              <c:strCache>
                <c:ptCount val="1"/>
                <c:pt idx="0">
                  <c:v>D(-)/R(+) (N = 3,134)</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99.968000000000004</c:v>
                </c:pt>
                <c:pt idx="3">
                  <c:v>99.777000000000001</c:v>
                </c:pt>
                <c:pt idx="4">
                  <c:v>99.424999999999997</c:v>
                </c:pt>
                <c:pt idx="5">
                  <c:v>98.875999999999948</c:v>
                </c:pt>
                <c:pt idx="6">
                  <c:v>95.287999999999997</c:v>
                </c:pt>
                <c:pt idx="7">
                  <c:v>91.262</c:v>
                </c:pt>
                <c:pt idx="8">
                  <c:v>90.798000000000002</c:v>
                </c:pt>
                <c:pt idx="9">
                  <c:v>90.63</c:v>
                </c:pt>
                <c:pt idx="10">
                  <c:v>90.63</c:v>
                </c:pt>
                <c:pt idx="11">
                  <c:v>90.63</c:v>
                </c:pt>
                <c:pt idx="12">
                  <c:v>90.63</c:v>
                </c:pt>
                <c:pt idx="13">
                  <c:v>90.63</c:v>
                </c:pt>
                <c:pt idx="14">
                  <c:v>90.587999999999994</c:v>
                </c:pt>
                <c:pt idx="15">
                  <c:v>90.503</c:v>
                </c:pt>
                <c:pt idx="16">
                  <c:v>89.818000000000012</c:v>
                </c:pt>
                <c:pt idx="17">
                  <c:v>88.744000000000227</c:v>
                </c:pt>
                <c:pt idx="18">
                  <c:v>84.387</c:v>
                </c:pt>
                <c:pt idx="19">
                  <c:v>80.798000000000002</c:v>
                </c:pt>
                <c:pt idx="20">
                  <c:v>79.533000000000001</c:v>
                </c:pt>
                <c:pt idx="21">
                  <c:v>79.35599999999998</c:v>
                </c:pt>
                <c:pt idx="22">
                  <c:v>79.177999999999983</c:v>
                </c:pt>
                <c:pt idx="23">
                  <c:v>79.177999999999983</c:v>
                </c:pt>
                <c:pt idx="24">
                  <c:v>79.177999999999983</c:v>
                </c:pt>
                <c:pt idx="25">
                  <c:v>79.177999999999983</c:v>
                </c:pt>
                <c:pt idx="26">
                  <c:v>79.177999999999983</c:v>
                </c:pt>
                <c:pt idx="27">
                  <c:v>79.013000000000005</c:v>
                </c:pt>
                <c:pt idx="28">
                  <c:v>78.512</c:v>
                </c:pt>
                <c:pt idx="29">
                  <c:v>77.227000000000004</c:v>
                </c:pt>
                <c:pt idx="30">
                  <c:v>73.418000000000006</c:v>
                </c:pt>
                <c:pt idx="31">
                  <c:v>70.155999999999949</c:v>
                </c:pt>
                <c:pt idx="32">
                  <c:v>69.131</c:v>
                </c:pt>
                <c:pt idx="33">
                  <c:v>68.900999999999996</c:v>
                </c:pt>
                <c:pt idx="34">
                  <c:v>68.784999999999997</c:v>
                </c:pt>
                <c:pt idx="35">
                  <c:v>68.784999999999997</c:v>
                </c:pt>
                <c:pt idx="36">
                  <c:v>68.784999999999997</c:v>
                </c:pt>
                <c:pt idx="37">
                  <c:v>68.784999999999997</c:v>
                </c:pt>
                <c:pt idx="38">
                  <c:v>68.715000000000003</c:v>
                </c:pt>
                <c:pt idx="39">
                  <c:v>68.35499999999999</c:v>
                </c:pt>
                <c:pt idx="40">
                  <c:v>67.342000000000013</c:v>
                </c:pt>
                <c:pt idx="41">
                  <c:v>66.031000000000006</c:v>
                </c:pt>
                <c:pt idx="42">
                  <c:v>63.625000000000163</c:v>
                </c:pt>
                <c:pt idx="43">
                  <c:v>61.573</c:v>
                </c:pt>
                <c:pt idx="44">
                  <c:v>60.906000000000006</c:v>
                </c:pt>
                <c:pt idx="45">
                  <c:v>60.607000000000006</c:v>
                </c:pt>
                <c:pt idx="46">
                  <c:v>60.454999999999998</c:v>
                </c:pt>
                <c:pt idx="47">
                  <c:v>60.454999999999998</c:v>
                </c:pt>
                <c:pt idx="48">
                  <c:v>60.454999999999998</c:v>
                </c:pt>
                <c:pt idx="49">
                  <c:v>60.454999999999998</c:v>
                </c:pt>
                <c:pt idx="50">
                  <c:v>60.454999999999998</c:v>
                </c:pt>
                <c:pt idx="51">
                  <c:v>60.365000000000002</c:v>
                </c:pt>
                <c:pt idx="52">
                  <c:v>60.004000000000005</c:v>
                </c:pt>
                <c:pt idx="53">
                  <c:v>58.285000000000011</c:v>
                </c:pt>
                <c:pt idx="54">
                  <c:v>56.021000000000001</c:v>
                </c:pt>
                <c:pt idx="55">
                  <c:v>53.568000000000012</c:v>
                </c:pt>
                <c:pt idx="56">
                  <c:v>53.383999999999993</c:v>
                </c:pt>
                <c:pt idx="57">
                  <c:v>53.292000000000215</c:v>
                </c:pt>
                <c:pt idx="58">
                  <c:v>53.198000000000192</c:v>
                </c:pt>
                <c:pt idx="59">
                  <c:v>53.198000000000192</c:v>
                </c:pt>
                <c:pt idx="60">
                  <c:v>53.198000000000192</c:v>
                </c:pt>
                <c:pt idx="61">
                  <c:v>53.198000000000192</c:v>
                </c:pt>
                <c:pt idx="62">
                  <c:v>53.198000000000192</c:v>
                </c:pt>
                <c:pt idx="63">
                  <c:v>53.079000000000001</c:v>
                </c:pt>
                <c:pt idx="64">
                  <c:v>52.48</c:v>
                </c:pt>
                <c:pt idx="65">
                  <c:v>51.879000000000005</c:v>
                </c:pt>
                <c:pt idx="66">
                  <c:v>48.263000000000012</c:v>
                </c:pt>
                <c:pt idx="67">
                  <c:v>46.206000000000003</c:v>
                </c:pt>
                <c:pt idx="68">
                  <c:v>45.715000000000003</c:v>
                </c:pt>
                <c:pt idx="69">
                  <c:v>45.592000000000013</c:v>
                </c:pt>
                <c:pt idx="70">
                  <c:v>45.465000000000003</c:v>
                </c:pt>
                <c:pt idx="71">
                  <c:v>45.465000000000003</c:v>
                </c:pt>
                <c:pt idx="72">
                  <c:v>45.465000000000003</c:v>
                </c:pt>
                <c:pt idx="73">
                  <c:v>45.465000000000003</c:v>
                </c:pt>
                <c:pt idx="74">
                  <c:v>45.312999999999995</c:v>
                </c:pt>
                <c:pt idx="75">
                  <c:v>45.001000000000005</c:v>
                </c:pt>
                <c:pt idx="76">
                  <c:v>44.376000000000005</c:v>
                </c:pt>
                <c:pt idx="77">
                  <c:v>43.592000000000013</c:v>
                </c:pt>
                <c:pt idx="78">
                  <c:v>41.373000000000005</c:v>
                </c:pt>
                <c:pt idx="79">
                  <c:v>39.449000000000005</c:v>
                </c:pt>
                <c:pt idx="80">
                  <c:v>39.123000000000012</c:v>
                </c:pt>
                <c:pt idx="81">
                  <c:v>39.123000000000012</c:v>
                </c:pt>
                <c:pt idx="82">
                  <c:v>38.953999999999994</c:v>
                </c:pt>
                <c:pt idx="83">
                  <c:v>38.953999999999994</c:v>
                </c:pt>
                <c:pt idx="84">
                  <c:v>38.953999999999994</c:v>
                </c:pt>
                <c:pt idx="85">
                  <c:v>38.953999999999994</c:v>
                </c:pt>
                <c:pt idx="86">
                  <c:v>38.953999999999994</c:v>
                </c:pt>
                <c:pt idx="87">
                  <c:v>38.548000000000002</c:v>
                </c:pt>
                <c:pt idx="88">
                  <c:v>36.916999999999994</c:v>
                </c:pt>
                <c:pt idx="89">
                  <c:v>36.101000000000006</c:v>
                </c:pt>
                <c:pt idx="90">
                  <c:v>34.061</c:v>
                </c:pt>
                <c:pt idx="91">
                  <c:v>33.038000000000011</c:v>
                </c:pt>
                <c:pt idx="92">
                  <c:v>32.622000000000163</c:v>
                </c:pt>
                <c:pt idx="93">
                  <c:v>32.622000000000163</c:v>
                </c:pt>
                <c:pt idx="94">
                  <c:v>32.402000000000001</c:v>
                </c:pt>
                <c:pt idx="95">
                  <c:v>32.18</c:v>
                </c:pt>
                <c:pt idx="96">
                  <c:v>32.18</c:v>
                </c:pt>
                <c:pt idx="97">
                  <c:v>32.18</c:v>
                </c:pt>
                <c:pt idx="98">
                  <c:v>31.914000000000001</c:v>
                </c:pt>
                <c:pt idx="99">
                  <c:v>31.640999999999988</c:v>
                </c:pt>
                <c:pt idx="100">
                  <c:v>31.367999999999999</c:v>
                </c:pt>
                <c:pt idx="101">
                  <c:v>30.267999999999986</c:v>
                </c:pt>
                <c:pt idx="102">
                  <c:v>28.614000000000114</c:v>
                </c:pt>
                <c:pt idx="103">
                  <c:v>27.491999999999987</c:v>
                </c:pt>
                <c:pt idx="104">
                  <c:v>27.202000000000002</c:v>
                </c:pt>
                <c:pt idx="105">
                  <c:v>26.907</c:v>
                </c:pt>
                <c:pt idx="106">
                  <c:v>26.907</c:v>
                </c:pt>
                <c:pt idx="107">
                  <c:v>26.59</c:v>
                </c:pt>
                <c:pt idx="108">
                  <c:v>26.59</c:v>
                </c:pt>
                <c:pt idx="109">
                  <c:v>26.59</c:v>
                </c:pt>
                <c:pt idx="110">
                  <c:v>26.59</c:v>
                </c:pt>
                <c:pt idx="111">
                  <c:v>26.59</c:v>
                </c:pt>
                <c:pt idx="112">
                  <c:v>26.59</c:v>
                </c:pt>
                <c:pt idx="113">
                  <c:v>26.199000000000005</c:v>
                </c:pt>
                <c:pt idx="114">
                  <c:v>24.629000000000001</c:v>
                </c:pt>
                <c:pt idx="115">
                  <c:v>23.437000000000001</c:v>
                </c:pt>
                <c:pt idx="116">
                  <c:v>23.04</c:v>
                </c:pt>
                <c:pt idx="117">
                  <c:v>23.04</c:v>
                </c:pt>
                <c:pt idx="118">
                  <c:v>23.04</c:v>
                </c:pt>
                <c:pt idx="119">
                  <c:v>23.04</c:v>
                </c:pt>
                <c:pt idx="120">
                  <c:v>23.04</c:v>
                </c:pt>
                <c:pt idx="121">
                  <c:v>23.04</c:v>
                </c:pt>
                <c:pt idx="122">
                  <c:v>23.04</c:v>
                </c:pt>
                <c:pt idx="123">
                  <c:v>23.04</c:v>
                </c:pt>
                <c:pt idx="124">
                  <c:v>23.04</c:v>
                </c:pt>
                <c:pt idx="125">
                  <c:v>23.04</c:v>
                </c:pt>
                <c:pt idx="126">
                  <c:v>22.463999999999889</c:v>
                </c:pt>
                <c:pt idx="127">
                  <c:v>21.281999999999989</c:v>
                </c:pt>
                <c:pt idx="128">
                  <c:v>21.281999999999989</c:v>
                </c:pt>
                <c:pt idx="129">
                  <c:v>21.281999999999989</c:v>
                </c:pt>
                <c:pt idx="130">
                  <c:v>21.281999999999989</c:v>
                </c:pt>
                <c:pt idx="131">
                  <c:v>21.281999999999989</c:v>
                </c:pt>
                <c:pt idx="132">
                  <c:v>21.281999999999989</c:v>
                </c:pt>
                <c:pt idx="133">
                  <c:v>21.281999999999989</c:v>
                </c:pt>
                <c:pt idx="134">
                  <c:v>21.281999999999989</c:v>
                </c:pt>
                <c:pt idx="135">
                  <c:v>21.281999999999989</c:v>
                </c:pt>
                <c:pt idx="136">
                  <c:v>20.571999999999999</c:v>
                </c:pt>
                <c:pt idx="137">
                  <c:v>20.571999999999999</c:v>
                </c:pt>
                <c:pt idx="138">
                  <c:v>19.809999999999999</c:v>
                </c:pt>
                <c:pt idx="139">
                  <c:v>19.047999999999988</c:v>
                </c:pt>
                <c:pt idx="140">
                  <c:v>19.047999999999988</c:v>
                </c:pt>
                <c:pt idx="141">
                  <c:v>19.047999999999988</c:v>
                </c:pt>
                <c:pt idx="142">
                  <c:v>18.181999999999999</c:v>
                </c:pt>
                <c:pt idx="143">
                  <c:v>18.181999999999999</c:v>
                </c:pt>
                <c:pt idx="144">
                  <c:v>18.181999999999999</c:v>
                </c:pt>
              </c:numCache>
            </c:numRef>
          </c:yVal>
        </c:ser>
        <c:ser>
          <c:idx val="2"/>
          <c:order val="2"/>
          <c:tx>
            <c:strRef>
              <c:f>Sheet1!$D$1</c:f>
              <c:strCache>
                <c:ptCount val="1"/>
                <c:pt idx="0">
                  <c:v>D(+)/R(-) (N = 2,915)</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99.930999999999997</c:v>
                </c:pt>
                <c:pt idx="3">
                  <c:v>99.691000000000003</c:v>
                </c:pt>
                <c:pt idx="4">
                  <c:v>99.552999999999983</c:v>
                </c:pt>
                <c:pt idx="5">
                  <c:v>98.891999999999996</c:v>
                </c:pt>
                <c:pt idx="6">
                  <c:v>95.641999999999996</c:v>
                </c:pt>
                <c:pt idx="7">
                  <c:v>91.370999999999981</c:v>
                </c:pt>
                <c:pt idx="8">
                  <c:v>90.724000000000004</c:v>
                </c:pt>
                <c:pt idx="9">
                  <c:v>90.430999999999997</c:v>
                </c:pt>
                <c:pt idx="10">
                  <c:v>90.430999999999997</c:v>
                </c:pt>
                <c:pt idx="11">
                  <c:v>90.430999999999997</c:v>
                </c:pt>
                <c:pt idx="12">
                  <c:v>90.430999999999997</c:v>
                </c:pt>
                <c:pt idx="13">
                  <c:v>90.430999999999997</c:v>
                </c:pt>
                <c:pt idx="14">
                  <c:v>90.382999999999981</c:v>
                </c:pt>
                <c:pt idx="15">
                  <c:v>90.090999999999994</c:v>
                </c:pt>
                <c:pt idx="16">
                  <c:v>89.210000000000022</c:v>
                </c:pt>
                <c:pt idx="17">
                  <c:v>88.277000000000001</c:v>
                </c:pt>
                <c:pt idx="18">
                  <c:v>84.489000000000004</c:v>
                </c:pt>
                <c:pt idx="19">
                  <c:v>79.736000000000004</c:v>
                </c:pt>
                <c:pt idx="20">
                  <c:v>78.781999999999996</c:v>
                </c:pt>
                <c:pt idx="21">
                  <c:v>78.577999999999989</c:v>
                </c:pt>
                <c:pt idx="22">
                  <c:v>78.527000000000001</c:v>
                </c:pt>
                <c:pt idx="23">
                  <c:v>78.527000000000001</c:v>
                </c:pt>
                <c:pt idx="24">
                  <c:v>78.472999999999999</c:v>
                </c:pt>
                <c:pt idx="25">
                  <c:v>78.472999999999999</c:v>
                </c:pt>
                <c:pt idx="26">
                  <c:v>78.343999999999994</c:v>
                </c:pt>
                <c:pt idx="27">
                  <c:v>78.214000000000027</c:v>
                </c:pt>
                <c:pt idx="28">
                  <c:v>77.753</c:v>
                </c:pt>
                <c:pt idx="29">
                  <c:v>76.498000000000005</c:v>
                </c:pt>
                <c:pt idx="30">
                  <c:v>74.111999999999995</c:v>
                </c:pt>
                <c:pt idx="31">
                  <c:v>70.72</c:v>
                </c:pt>
                <c:pt idx="32">
                  <c:v>69.978999999999999</c:v>
                </c:pt>
                <c:pt idx="33">
                  <c:v>69.842000000000013</c:v>
                </c:pt>
                <c:pt idx="34">
                  <c:v>69.842000000000013</c:v>
                </c:pt>
                <c:pt idx="35">
                  <c:v>69.771999999999991</c:v>
                </c:pt>
                <c:pt idx="36">
                  <c:v>69.771999999999991</c:v>
                </c:pt>
                <c:pt idx="37">
                  <c:v>69.686999999999998</c:v>
                </c:pt>
                <c:pt idx="38">
                  <c:v>69.686999999999998</c:v>
                </c:pt>
                <c:pt idx="39">
                  <c:v>69.331000000000003</c:v>
                </c:pt>
                <c:pt idx="40">
                  <c:v>68.882999999999981</c:v>
                </c:pt>
                <c:pt idx="41">
                  <c:v>66.908000000000001</c:v>
                </c:pt>
                <c:pt idx="42">
                  <c:v>64.302999999999983</c:v>
                </c:pt>
                <c:pt idx="43">
                  <c:v>61.333000000000006</c:v>
                </c:pt>
                <c:pt idx="44">
                  <c:v>60.786000000000001</c:v>
                </c:pt>
                <c:pt idx="45">
                  <c:v>60.601000000000006</c:v>
                </c:pt>
                <c:pt idx="46">
                  <c:v>60.601000000000006</c:v>
                </c:pt>
                <c:pt idx="47">
                  <c:v>60.601000000000006</c:v>
                </c:pt>
                <c:pt idx="48">
                  <c:v>60.601000000000006</c:v>
                </c:pt>
                <c:pt idx="49">
                  <c:v>60.601000000000006</c:v>
                </c:pt>
                <c:pt idx="50">
                  <c:v>60.484999999999999</c:v>
                </c:pt>
                <c:pt idx="51">
                  <c:v>60.366</c:v>
                </c:pt>
                <c:pt idx="52">
                  <c:v>60.247</c:v>
                </c:pt>
                <c:pt idx="53">
                  <c:v>59.291000000000011</c:v>
                </c:pt>
                <c:pt idx="54">
                  <c:v>56.631</c:v>
                </c:pt>
                <c:pt idx="55">
                  <c:v>55.17</c:v>
                </c:pt>
                <c:pt idx="56">
                  <c:v>54.435000000000002</c:v>
                </c:pt>
                <c:pt idx="57">
                  <c:v>54.310999999999993</c:v>
                </c:pt>
                <c:pt idx="58">
                  <c:v>54.182000000000002</c:v>
                </c:pt>
                <c:pt idx="59">
                  <c:v>54.182000000000002</c:v>
                </c:pt>
                <c:pt idx="60">
                  <c:v>54.182000000000002</c:v>
                </c:pt>
                <c:pt idx="61">
                  <c:v>54.182000000000002</c:v>
                </c:pt>
                <c:pt idx="62">
                  <c:v>53.857999999999997</c:v>
                </c:pt>
                <c:pt idx="63">
                  <c:v>53.857999999999997</c:v>
                </c:pt>
                <c:pt idx="64">
                  <c:v>53.693000000000012</c:v>
                </c:pt>
                <c:pt idx="65">
                  <c:v>52.533000000000001</c:v>
                </c:pt>
                <c:pt idx="66">
                  <c:v>50.047000000000004</c:v>
                </c:pt>
                <c:pt idx="67">
                  <c:v>48.712000000000003</c:v>
                </c:pt>
                <c:pt idx="68">
                  <c:v>48.204000000000001</c:v>
                </c:pt>
                <c:pt idx="69">
                  <c:v>48.034000000000006</c:v>
                </c:pt>
                <c:pt idx="70">
                  <c:v>48.034000000000006</c:v>
                </c:pt>
                <c:pt idx="71">
                  <c:v>48.034000000000006</c:v>
                </c:pt>
                <c:pt idx="72">
                  <c:v>48.034000000000006</c:v>
                </c:pt>
                <c:pt idx="73">
                  <c:v>48.034000000000006</c:v>
                </c:pt>
                <c:pt idx="74">
                  <c:v>48.034000000000006</c:v>
                </c:pt>
                <c:pt idx="75">
                  <c:v>48.034000000000006</c:v>
                </c:pt>
                <c:pt idx="76">
                  <c:v>47.145000000000003</c:v>
                </c:pt>
                <c:pt idx="77">
                  <c:v>45.585000000000001</c:v>
                </c:pt>
                <c:pt idx="78">
                  <c:v>44.462000000000003</c:v>
                </c:pt>
                <c:pt idx="79">
                  <c:v>42.881999999999998</c:v>
                </c:pt>
                <c:pt idx="80">
                  <c:v>42.656000000000006</c:v>
                </c:pt>
                <c:pt idx="81">
                  <c:v>42.426000000000002</c:v>
                </c:pt>
                <c:pt idx="82">
                  <c:v>42.426000000000002</c:v>
                </c:pt>
                <c:pt idx="83">
                  <c:v>42.426000000000002</c:v>
                </c:pt>
                <c:pt idx="84">
                  <c:v>42.426000000000002</c:v>
                </c:pt>
                <c:pt idx="85">
                  <c:v>42.132000000000012</c:v>
                </c:pt>
                <c:pt idx="86">
                  <c:v>42.132000000000012</c:v>
                </c:pt>
                <c:pt idx="87">
                  <c:v>42.132000000000012</c:v>
                </c:pt>
                <c:pt idx="88">
                  <c:v>41.202000000000012</c:v>
                </c:pt>
                <c:pt idx="89">
                  <c:v>39.942</c:v>
                </c:pt>
                <c:pt idx="90">
                  <c:v>38.991</c:v>
                </c:pt>
                <c:pt idx="91">
                  <c:v>38.04</c:v>
                </c:pt>
                <c:pt idx="92">
                  <c:v>38.04</c:v>
                </c:pt>
                <c:pt idx="93">
                  <c:v>38.04</c:v>
                </c:pt>
                <c:pt idx="94">
                  <c:v>38.04</c:v>
                </c:pt>
                <c:pt idx="95">
                  <c:v>38.04</c:v>
                </c:pt>
                <c:pt idx="96">
                  <c:v>38.04</c:v>
                </c:pt>
                <c:pt idx="97">
                  <c:v>38.04</c:v>
                </c:pt>
                <c:pt idx="98">
                  <c:v>38.04</c:v>
                </c:pt>
                <c:pt idx="99">
                  <c:v>38.04</c:v>
                </c:pt>
                <c:pt idx="100">
                  <c:v>37.612000000000002</c:v>
                </c:pt>
                <c:pt idx="101">
                  <c:v>36.314999999999998</c:v>
                </c:pt>
                <c:pt idx="102">
                  <c:v>34.549000000000007</c:v>
                </c:pt>
                <c:pt idx="103">
                  <c:v>33.220000000000013</c:v>
                </c:pt>
                <c:pt idx="104">
                  <c:v>33.220000000000013</c:v>
                </c:pt>
                <c:pt idx="105">
                  <c:v>33.220000000000013</c:v>
                </c:pt>
                <c:pt idx="106">
                  <c:v>33.220000000000013</c:v>
                </c:pt>
                <c:pt idx="107">
                  <c:v>33.220000000000013</c:v>
                </c:pt>
                <c:pt idx="108">
                  <c:v>33.220000000000013</c:v>
                </c:pt>
                <c:pt idx="109">
                  <c:v>33.220000000000013</c:v>
                </c:pt>
                <c:pt idx="110">
                  <c:v>33.220000000000013</c:v>
                </c:pt>
                <c:pt idx="111">
                  <c:v>33.220000000000013</c:v>
                </c:pt>
                <c:pt idx="112">
                  <c:v>33.220000000000013</c:v>
                </c:pt>
                <c:pt idx="113">
                  <c:v>33.220000000000013</c:v>
                </c:pt>
                <c:pt idx="114">
                  <c:v>31.99</c:v>
                </c:pt>
                <c:pt idx="115">
                  <c:v>31.363</c:v>
                </c:pt>
                <c:pt idx="116">
                  <c:v>31.363</c:v>
                </c:pt>
                <c:pt idx="117">
                  <c:v>31.363</c:v>
                </c:pt>
                <c:pt idx="118">
                  <c:v>31.363</c:v>
                </c:pt>
                <c:pt idx="119">
                  <c:v>31.363</c:v>
                </c:pt>
                <c:pt idx="120">
                  <c:v>31.363</c:v>
                </c:pt>
                <c:pt idx="121">
                  <c:v>31.363</c:v>
                </c:pt>
                <c:pt idx="122">
                  <c:v>31.363</c:v>
                </c:pt>
                <c:pt idx="123">
                  <c:v>31.363</c:v>
                </c:pt>
                <c:pt idx="124">
                  <c:v>31.363</c:v>
                </c:pt>
                <c:pt idx="125">
                  <c:v>30.439999999999987</c:v>
                </c:pt>
                <c:pt idx="126">
                  <c:v>30.439999999999987</c:v>
                </c:pt>
                <c:pt idx="127">
                  <c:v>29.518000000000001</c:v>
                </c:pt>
                <c:pt idx="128">
                  <c:v>29.518000000000001</c:v>
                </c:pt>
                <c:pt idx="129">
                  <c:v>29.518000000000001</c:v>
                </c:pt>
                <c:pt idx="130">
                  <c:v>29.518000000000001</c:v>
                </c:pt>
                <c:pt idx="131">
                  <c:v>29.518000000000001</c:v>
                </c:pt>
                <c:pt idx="132">
                  <c:v>29.518000000000001</c:v>
                </c:pt>
                <c:pt idx="133">
                  <c:v>29.518000000000001</c:v>
                </c:pt>
                <c:pt idx="134">
                  <c:v>29.518000000000001</c:v>
                </c:pt>
                <c:pt idx="135">
                  <c:v>29.518000000000001</c:v>
                </c:pt>
                <c:pt idx="136">
                  <c:v>29.518000000000001</c:v>
                </c:pt>
                <c:pt idx="137">
                  <c:v>28.234000000000005</c:v>
                </c:pt>
                <c:pt idx="138">
                  <c:v>28.234000000000005</c:v>
                </c:pt>
                <c:pt idx="139">
                  <c:v>26.951000000000001</c:v>
                </c:pt>
                <c:pt idx="140">
                  <c:v>26.951000000000001</c:v>
                </c:pt>
                <c:pt idx="141">
                  <c:v>26.951000000000001</c:v>
                </c:pt>
                <c:pt idx="142">
                  <c:v>26.951000000000001</c:v>
                </c:pt>
                <c:pt idx="143">
                  <c:v>26.951000000000001</c:v>
                </c:pt>
                <c:pt idx="144">
                  <c:v>26.951000000000001</c:v>
                </c:pt>
              </c:numCache>
            </c:numRef>
          </c:yVal>
        </c:ser>
        <c:ser>
          <c:idx val="3"/>
          <c:order val="3"/>
          <c:tx>
            <c:strRef>
              <c:f>Sheet1!$E$1</c:f>
              <c:strCache>
                <c:ptCount val="1"/>
                <c:pt idx="0">
                  <c:v>D(+)/R(+) (N = 4,999)</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99.98</c:v>
                </c:pt>
                <c:pt idx="2">
                  <c:v>99.940000000000026</c:v>
                </c:pt>
                <c:pt idx="3">
                  <c:v>99.82</c:v>
                </c:pt>
                <c:pt idx="4">
                  <c:v>99.378999999999948</c:v>
                </c:pt>
                <c:pt idx="5">
                  <c:v>98.69</c:v>
                </c:pt>
                <c:pt idx="6">
                  <c:v>95.212999999999994</c:v>
                </c:pt>
                <c:pt idx="7">
                  <c:v>90.933000000000007</c:v>
                </c:pt>
                <c:pt idx="8">
                  <c:v>90.1</c:v>
                </c:pt>
                <c:pt idx="9">
                  <c:v>89.763000000000005</c:v>
                </c:pt>
                <c:pt idx="10">
                  <c:v>89.763000000000005</c:v>
                </c:pt>
                <c:pt idx="11">
                  <c:v>89.763000000000005</c:v>
                </c:pt>
                <c:pt idx="12">
                  <c:v>89.763000000000005</c:v>
                </c:pt>
                <c:pt idx="13">
                  <c:v>89.736999999999995</c:v>
                </c:pt>
                <c:pt idx="14">
                  <c:v>89.684999999999988</c:v>
                </c:pt>
                <c:pt idx="15">
                  <c:v>89.47</c:v>
                </c:pt>
                <c:pt idx="16">
                  <c:v>89.09</c:v>
                </c:pt>
                <c:pt idx="17">
                  <c:v>87.427000000000007</c:v>
                </c:pt>
                <c:pt idx="18">
                  <c:v>83.676999999999978</c:v>
                </c:pt>
                <c:pt idx="19">
                  <c:v>79.222999999999999</c:v>
                </c:pt>
                <c:pt idx="20">
                  <c:v>77.861999999999995</c:v>
                </c:pt>
                <c:pt idx="21">
                  <c:v>77.382999999999981</c:v>
                </c:pt>
                <c:pt idx="22">
                  <c:v>77.212000000000003</c:v>
                </c:pt>
                <c:pt idx="23">
                  <c:v>77.123999999999981</c:v>
                </c:pt>
                <c:pt idx="24">
                  <c:v>77.123999999999981</c:v>
                </c:pt>
                <c:pt idx="25">
                  <c:v>77.123999999999981</c:v>
                </c:pt>
                <c:pt idx="26">
                  <c:v>77.054000000000002</c:v>
                </c:pt>
                <c:pt idx="27">
                  <c:v>76.838999999999999</c:v>
                </c:pt>
                <c:pt idx="28">
                  <c:v>75.793999999999997</c:v>
                </c:pt>
                <c:pt idx="29">
                  <c:v>74.164000000000001</c:v>
                </c:pt>
                <c:pt idx="30">
                  <c:v>70.677999999999983</c:v>
                </c:pt>
                <c:pt idx="31">
                  <c:v>67.471000000000004</c:v>
                </c:pt>
                <c:pt idx="32">
                  <c:v>66.480999999999995</c:v>
                </c:pt>
                <c:pt idx="33">
                  <c:v>66.037999999999997</c:v>
                </c:pt>
                <c:pt idx="34">
                  <c:v>66</c:v>
                </c:pt>
                <c:pt idx="35">
                  <c:v>65.962000000000003</c:v>
                </c:pt>
                <c:pt idx="36">
                  <c:v>65.962000000000003</c:v>
                </c:pt>
                <c:pt idx="37">
                  <c:v>65.962000000000003</c:v>
                </c:pt>
                <c:pt idx="38">
                  <c:v>65.962000000000003</c:v>
                </c:pt>
                <c:pt idx="39">
                  <c:v>65.867000000000004</c:v>
                </c:pt>
                <c:pt idx="40">
                  <c:v>64.918999999999997</c:v>
                </c:pt>
                <c:pt idx="41">
                  <c:v>63.774000000000001</c:v>
                </c:pt>
                <c:pt idx="42">
                  <c:v>60.614000000000004</c:v>
                </c:pt>
                <c:pt idx="43">
                  <c:v>57.922000000000011</c:v>
                </c:pt>
                <c:pt idx="44">
                  <c:v>57.047000000000004</c:v>
                </c:pt>
                <c:pt idx="45">
                  <c:v>56.653000000000006</c:v>
                </c:pt>
                <c:pt idx="46">
                  <c:v>56.603000000000002</c:v>
                </c:pt>
                <c:pt idx="47">
                  <c:v>56.553000000000004</c:v>
                </c:pt>
                <c:pt idx="48">
                  <c:v>56.553000000000004</c:v>
                </c:pt>
                <c:pt idx="49">
                  <c:v>56.553000000000004</c:v>
                </c:pt>
                <c:pt idx="50">
                  <c:v>56.491</c:v>
                </c:pt>
                <c:pt idx="51">
                  <c:v>56.427</c:v>
                </c:pt>
                <c:pt idx="52">
                  <c:v>55.661000000000001</c:v>
                </c:pt>
                <c:pt idx="53">
                  <c:v>54.376000000000005</c:v>
                </c:pt>
                <c:pt idx="54">
                  <c:v>51.473000000000006</c:v>
                </c:pt>
                <c:pt idx="55">
                  <c:v>49.072000000000003</c:v>
                </c:pt>
                <c:pt idx="56">
                  <c:v>48.416999999999994</c:v>
                </c:pt>
                <c:pt idx="57">
                  <c:v>48.08</c:v>
                </c:pt>
                <c:pt idx="58">
                  <c:v>48.08</c:v>
                </c:pt>
                <c:pt idx="59">
                  <c:v>48.08</c:v>
                </c:pt>
                <c:pt idx="60">
                  <c:v>48.08</c:v>
                </c:pt>
                <c:pt idx="61">
                  <c:v>48.08</c:v>
                </c:pt>
                <c:pt idx="62">
                  <c:v>48.08</c:v>
                </c:pt>
                <c:pt idx="63">
                  <c:v>47.902000000000001</c:v>
                </c:pt>
                <c:pt idx="64">
                  <c:v>47.722000000000207</c:v>
                </c:pt>
                <c:pt idx="65">
                  <c:v>46.368000000000002</c:v>
                </c:pt>
                <c:pt idx="66">
                  <c:v>44.094000000000001</c:v>
                </c:pt>
                <c:pt idx="67">
                  <c:v>43.085000000000001</c:v>
                </c:pt>
                <c:pt idx="68">
                  <c:v>42.806999999999995</c:v>
                </c:pt>
                <c:pt idx="69">
                  <c:v>42.806999999999995</c:v>
                </c:pt>
                <c:pt idx="70">
                  <c:v>42.806999999999995</c:v>
                </c:pt>
                <c:pt idx="71">
                  <c:v>42.806999999999995</c:v>
                </c:pt>
                <c:pt idx="72">
                  <c:v>42.806999999999995</c:v>
                </c:pt>
                <c:pt idx="73">
                  <c:v>42.806999999999995</c:v>
                </c:pt>
                <c:pt idx="74">
                  <c:v>42.806999999999995</c:v>
                </c:pt>
                <c:pt idx="75">
                  <c:v>42.685000000000002</c:v>
                </c:pt>
                <c:pt idx="76">
                  <c:v>42.314999999999998</c:v>
                </c:pt>
                <c:pt idx="77">
                  <c:v>40.957999999999998</c:v>
                </c:pt>
                <c:pt idx="78">
                  <c:v>38.861000000000004</c:v>
                </c:pt>
                <c:pt idx="79">
                  <c:v>35.878</c:v>
                </c:pt>
                <c:pt idx="80">
                  <c:v>35.626000000000012</c:v>
                </c:pt>
                <c:pt idx="81">
                  <c:v>35.496000000000002</c:v>
                </c:pt>
                <c:pt idx="82">
                  <c:v>35.496000000000002</c:v>
                </c:pt>
                <c:pt idx="83">
                  <c:v>35.496000000000002</c:v>
                </c:pt>
                <c:pt idx="84">
                  <c:v>35.496000000000002</c:v>
                </c:pt>
                <c:pt idx="85">
                  <c:v>35.496000000000002</c:v>
                </c:pt>
                <c:pt idx="86">
                  <c:v>35.496000000000002</c:v>
                </c:pt>
                <c:pt idx="87">
                  <c:v>35.496000000000002</c:v>
                </c:pt>
                <c:pt idx="88">
                  <c:v>34.966000000000001</c:v>
                </c:pt>
                <c:pt idx="89">
                  <c:v>34.260000000000012</c:v>
                </c:pt>
                <c:pt idx="90">
                  <c:v>33.907000000000004</c:v>
                </c:pt>
                <c:pt idx="91">
                  <c:v>32.844999999999999</c:v>
                </c:pt>
                <c:pt idx="92">
                  <c:v>32.668000000000013</c:v>
                </c:pt>
                <c:pt idx="93">
                  <c:v>32.668000000000013</c:v>
                </c:pt>
                <c:pt idx="94">
                  <c:v>32.668000000000013</c:v>
                </c:pt>
                <c:pt idx="95">
                  <c:v>32.668000000000013</c:v>
                </c:pt>
                <c:pt idx="96">
                  <c:v>32.668000000000013</c:v>
                </c:pt>
                <c:pt idx="97">
                  <c:v>32.668000000000013</c:v>
                </c:pt>
                <c:pt idx="98">
                  <c:v>32.191000000000003</c:v>
                </c:pt>
                <c:pt idx="99">
                  <c:v>31.4759999999999</c:v>
                </c:pt>
                <c:pt idx="100">
                  <c:v>30.991</c:v>
                </c:pt>
                <c:pt idx="101">
                  <c:v>30.748999999999889</c:v>
                </c:pt>
                <c:pt idx="102">
                  <c:v>29.773</c:v>
                </c:pt>
                <c:pt idx="103">
                  <c:v>28.05</c:v>
                </c:pt>
                <c:pt idx="104">
                  <c:v>27.548999999999989</c:v>
                </c:pt>
                <c:pt idx="105">
                  <c:v>27.292000000000002</c:v>
                </c:pt>
                <c:pt idx="106">
                  <c:v>27.035</c:v>
                </c:pt>
                <c:pt idx="107">
                  <c:v>27.035</c:v>
                </c:pt>
                <c:pt idx="108">
                  <c:v>27.035</c:v>
                </c:pt>
                <c:pt idx="109">
                  <c:v>27.035</c:v>
                </c:pt>
                <c:pt idx="110">
                  <c:v>27.035</c:v>
                </c:pt>
                <c:pt idx="111">
                  <c:v>26.687999999999999</c:v>
                </c:pt>
                <c:pt idx="112">
                  <c:v>26.337000000000035</c:v>
                </c:pt>
                <c:pt idx="113">
                  <c:v>25.268999999999881</c:v>
                </c:pt>
                <c:pt idx="114">
                  <c:v>24.201000000000001</c:v>
                </c:pt>
                <c:pt idx="115">
                  <c:v>22.421999999999986</c:v>
                </c:pt>
                <c:pt idx="116">
                  <c:v>22.065999999999896</c:v>
                </c:pt>
                <c:pt idx="117">
                  <c:v>22.065999999999896</c:v>
                </c:pt>
                <c:pt idx="118">
                  <c:v>22.065999999999896</c:v>
                </c:pt>
                <c:pt idx="119">
                  <c:v>22.065999999999896</c:v>
                </c:pt>
                <c:pt idx="120">
                  <c:v>22.065999999999896</c:v>
                </c:pt>
                <c:pt idx="121">
                  <c:v>22.065999999999896</c:v>
                </c:pt>
                <c:pt idx="122">
                  <c:v>22.065999999999896</c:v>
                </c:pt>
                <c:pt idx="123">
                  <c:v>22.065999999999896</c:v>
                </c:pt>
                <c:pt idx="124">
                  <c:v>22.065999999999896</c:v>
                </c:pt>
                <c:pt idx="125">
                  <c:v>22.065999999999896</c:v>
                </c:pt>
                <c:pt idx="126">
                  <c:v>21.146999999999988</c:v>
                </c:pt>
                <c:pt idx="127">
                  <c:v>21.146999999999988</c:v>
                </c:pt>
                <c:pt idx="128">
                  <c:v>21.146999999999988</c:v>
                </c:pt>
                <c:pt idx="129">
                  <c:v>21.146999999999988</c:v>
                </c:pt>
                <c:pt idx="130">
                  <c:v>21.146999999999988</c:v>
                </c:pt>
                <c:pt idx="131">
                  <c:v>21.146999999999988</c:v>
                </c:pt>
                <c:pt idx="132">
                  <c:v>21.146999999999988</c:v>
                </c:pt>
                <c:pt idx="133">
                  <c:v>21.146999999999988</c:v>
                </c:pt>
                <c:pt idx="134">
                  <c:v>21.146999999999988</c:v>
                </c:pt>
                <c:pt idx="135">
                  <c:v>20.574999999999999</c:v>
                </c:pt>
                <c:pt idx="136">
                  <c:v>20.003</c:v>
                </c:pt>
                <c:pt idx="137">
                  <c:v>20.003</c:v>
                </c:pt>
                <c:pt idx="138">
                  <c:v>19.431999999999999</c:v>
                </c:pt>
                <c:pt idx="139">
                  <c:v>19.431999999999999</c:v>
                </c:pt>
                <c:pt idx="140">
                  <c:v>19.431999999999999</c:v>
                </c:pt>
                <c:pt idx="141">
                  <c:v>19.431999999999999</c:v>
                </c:pt>
                <c:pt idx="142">
                  <c:v>19.431999999999999</c:v>
                </c:pt>
                <c:pt idx="143">
                  <c:v>19.431999999999999</c:v>
                </c:pt>
                <c:pt idx="144">
                  <c:v>19.431999999999999</c:v>
                </c:pt>
              </c:numCache>
            </c:numRef>
          </c:yVal>
        </c:ser>
        <c:axId val="341123840"/>
        <c:axId val="341125760"/>
      </c:scatterChart>
      <c:valAx>
        <c:axId val="341123840"/>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1125760"/>
        <c:crosses val="autoZero"/>
        <c:crossBetween val="midCat"/>
        <c:majorUnit val="1"/>
      </c:valAx>
      <c:valAx>
        <c:axId val="3411257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112384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0621675609132929"/>
          <c:y val="4.8754339175345024E-2"/>
          <c:w val="0.53926996957238749"/>
          <c:h val="0.16111421556176536"/>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82"/>
          <c:h val="0.77074260114039883"/>
        </c:manualLayout>
      </c:layout>
      <c:scatterChart>
        <c:scatterStyle val="smoothMarker"/>
        <c:ser>
          <c:idx val="0"/>
          <c:order val="0"/>
          <c:tx>
            <c:strRef>
              <c:f>Sheet1!$B$1</c:f>
              <c:strCache>
                <c:ptCount val="1"/>
                <c:pt idx="0">
                  <c:v>D(-)/R(-) (N = 2,106)</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100</c:v>
                </c:pt>
                <c:pt idx="3">
                  <c:v>100</c:v>
                </c:pt>
                <c:pt idx="4">
                  <c:v>99.952000000000012</c:v>
                </c:pt>
                <c:pt idx="5">
                  <c:v>99.81</c:v>
                </c:pt>
                <c:pt idx="6">
                  <c:v>96.430999999999997</c:v>
                </c:pt>
                <c:pt idx="7">
                  <c:v>91.289000000000001</c:v>
                </c:pt>
                <c:pt idx="8">
                  <c:v>90.717000000000027</c:v>
                </c:pt>
                <c:pt idx="9">
                  <c:v>90.430999999999997</c:v>
                </c:pt>
                <c:pt idx="10">
                  <c:v>90.430999999999997</c:v>
                </c:pt>
                <c:pt idx="11">
                  <c:v>90.430999999999997</c:v>
                </c:pt>
                <c:pt idx="12">
                  <c:v>90.430999999999997</c:v>
                </c:pt>
                <c:pt idx="13">
                  <c:v>90.430999999999997</c:v>
                </c:pt>
                <c:pt idx="14">
                  <c:v>90.430999999999997</c:v>
                </c:pt>
                <c:pt idx="15">
                  <c:v>90.372999999999948</c:v>
                </c:pt>
                <c:pt idx="16">
                  <c:v>89.61999999999999</c:v>
                </c:pt>
                <c:pt idx="17">
                  <c:v>88.516000000000005</c:v>
                </c:pt>
                <c:pt idx="18">
                  <c:v>84.084999999999994</c:v>
                </c:pt>
                <c:pt idx="19">
                  <c:v>79.465999999999994</c:v>
                </c:pt>
                <c:pt idx="20">
                  <c:v>78.167000000000002</c:v>
                </c:pt>
                <c:pt idx="21">
                  <c:v>77.688999999999979</c:v>
                </c:pt>
                <c:pt idx="22">
                  <c:v>77.628999999999948</c:v>
                </c:pt>
                <c:pt idx="23">
                  <c:v>77.566000000000003</c:v>
                </c:pt>
                <c:pt idx="24">
                  <c:v>77.566000000000003</c:v>
                </c:pt>
                <c:pt idx="25">
                  <c:v>77.566000000000003</c:v>
                </c:pt>
                <c:pt idx="26">
                  <c:v>77.415000000000006</c:v>
                </c:pt>
                <c:pt idx="27">
                  <c:v>77.10599999999998</c:v>
                </c:pt>
                <c:pt idx="28">
                  <c:v>76.483000000000004</c:v>
                </c:pt>
                <c:pt idx="29">
                  <c:v>74.60799999999999</c:v>
                </c:pt>
                <c:pt idx="30">
                  <c:v>71.552999999999983</c:v>
                </c:pt>
                <c:pt idx="31">
                  <c:v>68.727000000000004</c:v>
                </c:pt>
                <c:pt idx="32">
                  <c:v>67.935000000000002</c:v>
                </c:pt>
                <c:pt idx="33">
                  <c:v>67.611999999999995</c:v>
                </c:pt>
                <c:pt idx="34">
                  <c:v>67.367999999999995</c:v>
                </c:pt>
                <c:pt idx="35">
                  <c:v>67.367999999999995</c:v>
                </c:pt>
                <c:pt idx="36">
                  <c:v>67.367999999999995</c:v>
                </c:pt>
                <c:pt idx="37">
                  <c:v>67.367999999999995</c:v>
                </c:pt>
                <c:pt idx="38">
                  <c:v>67.271000000000001</c:v>
                </c:pt>
                <c:pt idx="39">
                  <c:v>66.878999999999948</c:v>
                </c:pt>
                <c:pt idx="40">
                  <c:v>66.382999999999981</c:v>
                </c:pt>
                <c:pt idx="41">
                  <c:v>64.790000000000006</c:v>
                </c:pt>
                <c:pt idx="42">
                  <c:v>61.697000000000003</c:v>
                </c:pt>
                <c:pt idx="43">
                  <c:v>59.092000000000013</c:v>
                </c:pt>
                <c:pt idx="44">
                  <c:v>58.486000000000004</c:v>
                </c:pt>
                <c:pt idx="45">
                  <c:v>58.383999999999993</c:v>
                </c:pt>
                <c:pt idx="46">
                  <c:v>58.177</c:v>
                </c:pt>
                <c:pt idx="47">
                  <c:v>58.177</c:v>
                </c:pt>
                <c:pt idx="48">
                  <c:v>58.177</c:v>
                </c:pt>
                <c:pt idx="49">
                  <c:v>58.177</c:v>
                </c:pt>
                <c:pt idx="50">
                  <c:v>58.055</c:v>
                </c:pt>
                <c:pt idx="51">
                  <c:v>57.810999999999993</c:v>
                </c:pt>
                <c:pt idx="52">
                  <c:v>57.067</c:v>
                </c:pt>
                <c:pt idx="53">
                  <c:v>56.198000000000192</c:v>
                </c:pt>
                <c:pt idx="54">
                  <c:v>54.582000000000001</c:v>
                </c:pt>
                <c:pt idx="55">
                  <c:v>52.220000000000013</c:v>
                </c:pt>
                <c:pt idx="56">
                  <c:v>51.341999999999999</c:v>
                </c:pt>
                <c:pt idx="57">
                  <c:v>51.09</c:v>
                </c:pt>
                <c:pt idx="58">
                  <c:v>50.961000000000006</c:v>
                </c:pt>
                <c:pt idx="59">
                  <c:v>50.961000000000006</c:v>
                </c:pt>
                <c:pt idx="60">
                  <c:v>50.961000000000006</c:v>
                </c:pt>
                <c:pt idx="61">
                  <c:v>50.961000000000006</c:v>
                </c:pt>
                <c:pt idx="62">
                  <c:v>50.961000000000006</c:v>
                </c:pt>
                <c:pt idx="63">
                  <c:v>50.802</c:v>
                </c:pt>
                <c:pt idx="64">
                  <c:v>49.659000000000006</c:v>
                </c:pt>
                <c:pt idx="65">
                  <c:v>48.679000000000002</c:v>
                </c:pt>
                <c:pt idx="66">
                  <c:v>46.553999999999995</c:v>
                </c:pt>
                <c:pt idx="67">
                  <c:v>45.073</c:v>
                </c:pt>
                <c:pt idx="68">
                  <c:v>44.248000000000012</c:v>
                </c:pt>
                <c:pt idx="69">
                  <c:v>43.905000000000001</c:v>
                </c:pt>
                <c:pt idx="70">
                  <c:v>43.905000000000001</c:v>
                </c:pt>
                <c:pt idx="71">
                  <c:v>43.905000000000001</c:v>
                </c:pt>
                <c:pt idx="72">
                  <c:v>43.905000000000001</c:v>
                </c:pt>
                <c:pt idx="73">
                  <c:v>43.905000000000001</c:v>
                </c:pt>
                <c:pt idx="74">
                  <c:v>43.905000000000001</c:v>
                </c:pt>
                <c:pt idx="75">
                  <c:v>43.905000000000001</c:v>
                </c:pt>
                <c:pt idx="76">
                  <c:v>42.079000000000001</c:v>
                </c:pt>
                <c:pt idx="77">
                  <c:v>41.393000000000001</c:v>
                </c:pt>
                <c:pt idx="78">
                  <c:v>40.021000000000001</c:v>
                </c:pt>
                <c:pt idx="79">
                  <c:v>38.649000000000001</c:v>
                </c:pt>
                <c:pt idx="80">
                  <c:v>38.419000000000004</c:v>
                </c:pt>
                <c:pt idx="81">
                  <c:v>37.943999999999996</c:v>
                </c:pt>
                <c:pt idx="82">
                  <c:v>37.943999999999996</c:v>
                </c:pt>
                <c:pt idx="83">
                  <c:v>37.943999999999996</c:v>
                </c:pt>
                <c:pt idx="84">
                  <c:v>37.943999999999996</c:v>
                </c:pt>
                <c:pt idx="85">
                  <c:v>37.943999999999996</c:v>
                </c:pt>
                <c:pt idx="86">
                  <c:v>37.661000000000001</c:v>
                </c:pt>
                <c:pt idx="87">
                  <c:v>37.373999999999995</c:v>
                </c:pt>
                <c:pt idx="88">
                  <c:v>36.794000000000011</c:v>
                </c:pt>
                <c:pt idx="89">
                  <c:v>35.925000000000011</c:v>
                </c:pt>
                <c:pt idx="90">
                  <c:v>34.476000000000006</c:v>
                </c:pt>
                <c:pt idx="91">
                  <c:v>33.602000000000011</c:v>
                </c:pt>
                <c:pt idx="92">
                  <c:v>32.721000000000011</c:v>
                </c:pt>
                <c:pt idx="93">
                  <c:v>32.721000000000011</c:v>
                </c:pt>
                <c:pt idx="94">
                  <c:v>32.721000000000011</c:v>
                </c:pt>
                <c:pt idx="95">
                  <c:v>32.721000000000011</c:v>
                </c:pt>
                <c:pt idx="96">
                  <c:v>32.721000000000011</c:v>
                </c:pt>
                <c:pt idx="97">
                  <c:v>32.721000000000011</c:v>
                </c:pt>
                <c:pt idx="98">
                  <c:v>32.721000000000011</c:v>
                </c:pt>
                <c:pt idx="99">
                  <c:v>31.907</c:v>
                </c:pt>
                <c:pt idx="100">
                  <c:v>31.907</c:v>
                </c:pt>
                <c:pt idx="101">
                  <c:v>30.664000000000001</c:v>
                </c:pt>
                <c:pt idx="102">
                  <c:v>29.007000000000001</c:v>
                </c:pt>
                <c:pt idx="103">
                  <c:v>28.591999999999999</c:v>
                </c:pt>
                <c:pt idx="104">
                  <c:v>28.591999999999999</c:v>
                </c:pt>
                <c:pt idx="105">
                  <c:v>28.591999999999999</c:v>
                </c:pt>
                <c:pt idx="106">
                  <c:v>28.146000000000001</c:v>
                </c:pt>
                <c:pt idx="107">
                  <c:v>28.146000000000001</c:v>
                </c:pt>
                <c:pt idx="108">
                  <c:v>28.146000000000001</c:v>
                </c:pt>
                <c:pt idx="109">
                  <c:v>28.146000000000001</c:v>
                </c:pt>
                <c:pt idx="110">
                  <c:v>28.146000000000001</c:v>
                </c:pt>
                <c:pt idx="111">
                  <c:v>28.146000000000001</c:v>
                </c:pt>
                <c:pt idx="112">
                  <c:v>28.146000000000001</c:v>
                </c:pt>
                <c:pt idx="113">
                  <c:v>28.146000000000001</c:v>
                </c:pt>
                <c:pt idx="114">
                  <c:v>23.667999999999999</c:v>
                </c:pt>
                <c:pt idx="115">
                  <c:v>23.027999999999999</c:v>
                </c:pt>
                <c:pt idx="116">
                  <c:v>22.388999999999989</c:v>
                </c:pt>
                <c:pt idx="117">
                  <c:v>21.748999999999889</c:v>
                </c:pt>
                <c:pt idx="118">
                  <c:v>21.748999999999889</c:v>
                </c:pt>
                <c:pt idx="119">
                  <c:v>21.748999999999889</c:v>
                </c:pt>
                <c:pt idx="120">
                  <c:v>21.0689999999999</c:v>
                </c:pt>
                <c:pt idx="121">
                  <c:v>21.0689999999999</c:v>
                </c:pt>
                <c:pt idx="122">
                  <c:v>21.0689999999999</c:v>
                </c:pt>
                <c:pt idx="123">
                  <c:v>21.0689999999999</c:v>
                </c:pt>
                <c:pt idx="124">
                  <c:v>21.0689999999999</c:v>
                </c:pt>
                <c:pt idx="125">
                  <c:v>21.0689999999999</c:v>
                </c:pt>
                <c:pt idx="126">
                  <c:v>20.317000000000107</c:v>
                </c:pt>
                <c:pt idx="127">
                  <c:v>19.564</c:v>
                </c:pt>
                <c:pt idx="128">
                  <c:v>18.812000000000001</c:v>
                </c:pt>
                <c:pt idx="129">
                  <c:v>18.812000000000001</c:v>
                </c:pt>
                <c:pt idx="130">
                  <c:v>18.812000000000001</c:v>
                </c:pt>
                <c:pt idx="131">
                  <c:v>17.994</c:v>
                </c:pt>
                <c:pt idx="132">
                  <c:v>17.994</c:v>
                </c:pt>
                <c:pt idx="133">
                  <c:v>17.994</c:v>
                </c:pt>
                <c:pt idx="134">
                  <c:v>17.994</c:v>
                </c:pt>
                <c:pt idx="135">
                  <c:v>17.994</c:v>
                </c:pt>
                <c:pt idx="136">
                  <c:v>17.994</c:v>
                </c:pt>
                <c:pt idx="137">
                  <c:v>17.994</c:v>
                </c:pt>
                <c:pt idx="138">
                  <c:v>16.869</c:v>
                </c:pt>
                <c:pt idx="139">
                  <c:v>16.869</c:v>
                </c:pt>
                <c:pt idx="140">
                  <c:v>16.869</c:v>
                </c:pt>
                <c:pt idx="141">
                  <c:v>16.869</c:v>
                </c:pt>
                <c:pt idx="142">
                  <c:v>16.869</c:v>
                </c:pt>
                <c:pt idx="143">
                  <c:v>16.869</c:v>
                </c:pt>
                <c:pt idx="144">
                  <c:v>16.869</c:v>
                </c:pt>
              </c:numCache>
            </c:numRef>
          </c:yVal>
        </c:ser>
        <c:ser>
          <c:idx val="1"/>
          <c:order val="1"/>
          <c:tx>
            <c:strRef>
              <c:f>Sheet1!$C$1</c:f>
              <c:strCache>
                <c:ptCount val="1"/>
                <c:pt idx="0">
                  <c:v>D(-)/R(+) (N = 2,811)</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99.964000000000027</c:v>
                </c:pt>
                <c:pt idx="4">
                  <c:v>99.821999999999989</c:v>
                </c:pt>
                <c:pt idx="5">
                  <c:v>99.751000000000005</c:v>
                </c:pt>
                <c:pt idx="6">
                  <c:v>96.688999999999979</c:v>
                </c:pt>
                <c:pt idx="7">
                  <c:v>92.340999999999994</c:v>
                </c:pt>
                <c:pt idx="8">
                  <c:v>91.840999999999994</c:v>
                </c:pt>
                <c:pt idx="9">
                  <c:v>91.661999999999992</c:v>
                </c:pt>
                <c:pt idx="10">
                  <c:v>91.661999999999992</c:v>
                </c:pt>
                <c:pt idx="11">
                  <c:v>91.661999999999992</c:v>
                </c:pt>
                <c:pt idx="12">
                  <c:v>91.661999999999992</c:v>
                </c:pt>
                <c:pt idx="13">
                  <c:v>91.661999999999992</c:v>
                </c:pt>
                <c:pt idx="14">
                  <c:v>91.619</c:v>
                </c:pt>
                <c:pt idx="15">
                  <c:v>91.533000000000001</c:v>
                </c:pt>
                <c:pt idx="16">
                  <c:v>90.84</c:v>
                </c:pt>
                <c:pt idx="17">
                  <c:v>89.754000000000005</c:v>
                </c:pt>
                <c:pt idx="18">
                  <c:v>85.348000000000013</c:v>
                </c:pt>
                <c:pt idx="19">
                  <c:v>81.718000000000004</c:v>
                </c:pt>
                <c:pt idx="20">
                  <c:v>80.438000000000002</c:v>
                </c:pt>
                <c:pt idx="21">
                  <c:v>80.260000000000005</c:v>
                </c:pt>
                <c:pt idx="22">
                  <c:v>80.08</c:v>
                </c:pt>
                <c:pt idx="23">
                  <c:v>80.08</c:v>
                </c:pt>
                <c:pt idx="24">
                  <c:v>80.08</c:v>
                </c:pt>
                <c:pt idx="25">
                  <c:v>80.08</c:v>
                </c:pt>
                <c:pt idx="26">
                  <c:v>80.08</c:v>
                </c:pt>
                <c:pt idx="27">
                  <c:v>79.912000000000006</c:v>
                </c:pt>
                <c:pt idx="28">
                  <c:v>79.406000000000006</c:v>
                </c:pt>
                <c:pt idx="29">
                  <c:v>78.10599999999998</c:v>
                </c:pt>
                <c:pt idx="30">
                  <c:v>74.254000000000005</c:v>
                </c:pt>
                <c:pt idx="31">
                  <c:v>70.953999999999994</c:v>
                </c:pt>
                <c:pt idx="32">
                  <c:v>69.918000000000006</c:v>
                </c:pt>
                <c:pt idx="33">
                  <c:v>69.684999999999988</c:v>
                </c:pt>
                <c:pt idx="34">
                  <c:v>69.568000000000012</c:v>
                </c:pt>
                <c:pt idx="35">
                  <c:v>69.568000000000012</c:v>
                </c:pt>
                <c:pt idx="36">
                  <c:v>69.568000000000012</c:v>
                </c:pt>
                <c:pt idx="37">
                  <c:v>69.568000000000012</c:v>
                </c:pt>
                <c:pt idx="38">
                  <c:v>69.497000000000227</c:v>
                </c:pt>
                <c:pt idx="39">
                  <c:v>69.132999999999981</c:v>
                </c:pt>
                <c:pt idx="40">
                  <c:v>68.10899999999998</c:v>
                </c:pt>
                <c:pt idx="41">
                  <c:v>66.783000000000001</c:v>
                </c:pt>
                <c:pt idx="42">
                  <c:v>64.349000000000004</c:v>
                </c:pt>
                <c:pt idx="43">
                  <c:v>62.273000000000003</c:v>
                </c:pt>
                <c:pt idx="44">
                  <c:v>61.599000000000011</c:v>
                </c:pt>
                <c:pt idx="45">
                  <c:v>61.297000000000011</c:v>
                </c:pt>
                <c:pt idx="46">
                  <c:v>61.143000000000001</c:v>
                </c:pt>
                <c:pt idx="47">
                  <c:v>61.143000000000001</c:v>
                </c:pt>
                <c:pt idx="48">
                  <c:v>61.143000000000001</c:v>
                </c:pt>
                <c:pt idx="49">
                  <c:v>61.143000000000001</c:v>
                </c:pt>
                <c:pt idx="50">
                  <c:v>61.143000000000001</c:v>
                </c:pt>
                <c:pt idx="51">
                  <c:v>61.052</c:v>
                </c:pt>
                <c:pt idx="52">
                  <c:v>60.687000000000005</c:v>
                </c:pt>
                <c:pt idx="53">
                  <c:v>58.948</c:v>
                </c:pt>
                <c:pt idx="54">
                  <c:v>56.658000000000001</c:v>
                </c:pt>
                <c:pt idx="55">
                  <c:v>54.177</c:v>
                </c:pt>
                <c:pt idx="56">
                  <c:v>53.992000000000012</c:v>
                </c:pt>
                <c:pt idx="57">
                  <c:v>53.898000000000003</c:v>
                </c:pt>
                <c:pt idx="58">
                  <c:v>53.803999999999995</c:v>
                </c:pt>
                <c:pt idx="59">
                  <c:v>53.803999999999995</c:v>
                </c:pt>
                <c:pt idx="60">
                  <c:v>53.803999999999995</c:v>
                </c:pt>
                <c:pt idx="61">
                  <c:v>53.803999999999995</c:v>
                </c:pt>
                <c:pt idx="62">
                  <c:v>53.803999999999995</c:v>
                </c:pt>
                <c:pt idx="63">
                  <c:v>53.683</c:v>
                </c:pt>
                <c:pt idx="64">
                  <c:v>53.077000000000005</c:v>
                </c:pt>
                <c:pt idx="65">
                  <c:v>52.47</c:v>
                </c:pt>
                <c:pt idx="66">
                  <c:v>48.811999999999998</c:v>
                </c:pt>
                <c:pt idx="67">
                  <c:v>46.732000000000063</c:v>
                </c:pt>
                <c:pt idx="68">
                  <c:v>46.236000000000011</c:v>
                </c:pt>
                <c:pt idx="69">
                  <c:v>46.111000000000004</c:v>
                </c:pt>
                <c:pt idx="70">
                  <c:v>45.983000000000004</c:v>
                </c:pt>
                <c:pt idx="71">
                  <c:v>45.983000000000004</c:v>
                </c:pt>
                <c:pt idx="72">
                  <c:v>45.983000000000004</c:v>
                </c:pt>
                <c:pt idx="73">
                  <c:v>45.983000000000004</c:v>
                </c:pt>
                <c:pt idx="74">
                  <c:v>45.829000000000001</c:v>
                </c:pt>
                <c:pt idx="75">
                  <c:v>45.513000000000005</c:v>
                </c:pt>
                <c:pt idx="76">
                  <c:v>44.880999999999993</c:v>
                </c:pt>
                <c:pt idx="77">
                  <c:v>44.088000000000001</c:v>
                </c:pt>
                <c:pt idx="78">
                  <c:v>41.843999999999994</c:v>
                </c:pt>
                <c:pt idx="79">
                  <c:v>39.898000000000003</c:v>
                </c:pt>
                <c:pt idx="80">
                  <c:v>39.568000000000012</c:v>
                </c:pt>
                <c:pt idx="81">
                  <c:v>39.568000000000012</c:v>
                </c:pt>
                <c:pt idx="82">
                  <c:v>39.397000000000006</c:v>
                </c:pt>
                <c:pt idx="83">
                  <c:v>39.397000000000006</c:v>
                </c:pt>
                <c:pt idx="84">
                  <c:v>39.397000000000006</c:v>
                </c:pt>
                <c:pt idx="85">
                  <c:v>39.397000000000006</c:v>
                </c:pt>
                <c:pt idx="86">
                  <c:v>39.397000000000006</c:v>
                </c:pt>
                <c:pt idx="87">
                  <c:v>38.986999999999995</c:v>
                </c:pt>
                <c:pt idx="88">
                  <c:v>37.336999999999996</c:v>
                </c:pt>
                <c:pt idx="89">
                  <c:v>36.512</c:v>
                </c:pt>
                <c:pt idx="90">
                  <c:v>34.449000000000005</c:v>
                </c:pt>
                <c:pt idx="91">
                  <c:v>33.413999999999994</c:v>
                </c:pt>
                <c:pt idx="92">
                  <c:v>32.993000000000002</c:v>
                </c:pt>
                <c:pt idx="93">
                  <c:v>32.993000000000002</c:v>
                </c:pt>
                <c:pt idx="94">
                  <c:v>32.770000000000003</c:v>
                </c:pt>
                <c:pt idx="95">
                  <c:v>32.546000000000006</c:v>
                </c:pt>
                <c:pt idx="96">
                  <c:v>32.546000000000006</c:v>
                </c:pt>
                <c:pt idx="97">
                  <c:v>32.546000000000006</c:v>
                </c:pt>
                <c:pt idx="98">
                  <c:v>32.277000000000001</c:v>
                </c:pt>
                <c:pt idx="99">
                  <c:v>32.001000000000005</c:v>
                </c:pt>
                <c:pt idx="100">
                  <c:v>31.724999999999987</c:v>
                </c:pt>
                <c:pt idx="101">
                  <c:v>30.611999999999998</c:v>
                </c:pt>
                <c:pt idx="102">
                  <c:v>28.939999999999987</c:v>
                </c:pt>
                <c:pt idx="103">
                  <c:v>27.805</c:v>
                </c:pt>
                <c:pt idx="104">
                  <c:v>27.512</c:v>
                </c:pt>
                <c:pt idx="105">
                  <c:v>27.213000000000001</c:v>
                </c:pt>
                <c:pt idx="106">
                  <c:v>27.213000000000001</c:v>
                </c:pt>
                <c:pt idx="107">
                  <c:v>26.893000000000001</c:v>
                </c:pt>
                <c:pt idx="108">
                  <c:v>26.893000000000001</c:v>
                </c:pt>
                <c:pt idx="109">
                  <c:v>26.893000000000001</c:v>
                </c:pt>
                <c:pt idx="110">
                  <c:v>26.893000000000001</c:v>
                </c:pt>
                <c:pt idx="111">
                  <c:v>26.893000000000001</c:v>
                </c:pt>
                <c:pt idx="112">
                  <c:v>26.893000000000001</c:v>
                </c:pt>
                <c:pt idx="113">
                  <c:v>26.497</c:v>
                </c:pt>
                <c:pt idx="114">
                  <c:v>24.908999999999896</c:v>
                </c:pt>
                <c:pt idx="115">
                  <c:v>23.704000000000001</c:v>
                </c:pt>
                <c:pt idx="116">
                  <c:v>23.302</c:v>
                </c:pt>
                <c:pt idx="117">
                  <c:v>23.302</c:v>
                </c:pt>
                <c:pt idx="118">
                  <c:v>23.302</c:v>
                </c:pt>
                <c:pt idx="119">
                  <c:v>23.302</c:v>
                </c:pt>
                <c:pt idx="120">
                  <c:v>23.302</c:v>
                </c:pt>
                <c:pt idx="121">
                  <c:v>23.302</c:v>
                </c:pt>
                <c:pt idx="122">
                  <c:v>23.302</c:v>
                </c:pt>
                <c:pt idx="123">
                  <c:v>23.302</c:v>
                </c:pt>
                <c:pt idx="124">
                  <c:v>23.302</c:v>
                </c:pt>
                <c:pt idx="125">
                  <c:v>23.302</c:v>
                </c:pt>
                <c:pt idx="126">
                  <c:v>22.72</c:v>
                </c:pt>
                <c:pt idx="127">
                  <c:v>21.524000000000001</c:v>
                </c:pt>
                <c:pt idx="128">
                  <c:v>21.524000000000001</c:v>
                </c:pt>
                <c:pt idx="129">
                  <c:v>21.524000000000001</c:v>
                </c:pt>
                <c:pt idx="130">
                  <c:v>21.524000000000001</c:v>
                </c:pt>
                <c:pt idx="131">
                  <c:v>21.524000000000001</c:v>
                </c:pt>
                <c:pt idx="132">
                  <c:v>21.524000000000001</c:v>
                </c:pt>
                <c:pt idx="133">
                  <c:v>21.524000000000001</c:v>
                </c:pt>
                <c:pt idx="134">
                  <c:v>21.524000000000001</c:v>
                </c:pt>
                <c:pt idx="135">
                  <c:v>21.524000000000001</c:v>
                </c:pt>
                <c:pt idx="136">
                  <c:v>20.806000000000001</c:v>
                </c:pt>
                <c:pt idx="137">
                  <c:v>20.806000000000001</c:v>
                </c:pt>
                <c:pt idx="138">
                  <c:v>20.036000000000001</c:v>
                </c:pt>
                <c:pt idx="139">
                  <c:v>19.264999999999986</c:v>
                </c:pt>
                <c:pt idx="140">
                  <c:v>19.264999999999986</c:v>
                </c:pt>
                <c:pt idx="141">
                  <c:v>19.264999999999986</c:v>
                </c:pt>
                <c:pt idx="142">
                  <c:v>18.388999999999989</c:v>
                </c:pt>
                <c:pt idx="143">
                  <c:v>18.388999999999989</c:v>
                </c:pt>
                <c:pt idx="144">
                  <c:v>18.388999999999989</c:v>
                </c:pt>
              </c:numCache>
            </c:numRef>
          </c:yVal>
        </c:ser>
        <c:ser>
          <c:idx val="2"/>
          <c:order val="2"/>
          <c:tx>
            <c:strRef>
              <c:f>Sheet1!$D$1</c:f>
              <c:strCache>
                <c:ptCount val="1"/>
                <c:pt idx="0">
                  <c:v>D(+)/R(-) (N = 2,523)</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100</c:v>
                </c:pt>
                <c:pt idx="3">
                  <c:v>99.960000000000022</c:v>
                </c:pt>
                <c:pt idx="4">
                  <c:v>99.921000000000006</c:v>
                </c:pt>
                <c:pt idx="5">
                  <c:v>99.762</c:v>
                </c:pt>
                <c:pt idx="6">
                  <c:v>96.945000000000007</c:v>
                </c:pt>
                <c:pt idx="7">
                  <c:v>92.182999999999979</c:v>
                </c:pt>
                <c:pt idx="8">
                  <c:v>91.468000000000004</c:v>
                </c:pt>
                <c:pt idx="9">
                  <c:v>91.149000000000001</c:v>
                </c:pt>
                <c:pt idx="10">
                  <c:v>91.149000000000001</c:v>
                </c:pt>
                <c:pt idx="11">
                  <c:v>91.149000000000001</c:v>
                </c:pt>
                <c:pt idx="12">
                  <c:v>91.149000000000001</c:v>
                </c:pt>
                <c:pt idx="13">
                  <c:v>91.149000000000001</c:v>
                </c:pt>
                <c:pt idx="14">
                  <c:v>91.100999999999999</c:v>
                </c:pt>
                <c:pt idx="15">
                  <c:v>90.807000000000002</c:v>
                </c:pt>
                <c:pt idx="16">
                  <c:v>89.918999999999997</c:v>
                </c:pt>
                <c:pt idx="17">
                  <c:v>88.977999999999994</c:v>
                </c:pt>
                <c:pt idx="18">
                  <c:v>85.16</c:v>
                </c:pt>
                <c:pt idx="19">
                  <c:v>80.36999999999999</c:v>
                </c:pt>
                <c:pt idx="20">
                  <c:v>79.408000000000001</c:v>
                </c:pt>
                <c:pt idx="21">
                  <c:v>79.203000000000003</c:v>
                </c:pt>
                <c:pt idx="22">
                  <c:v>79.150999999999982</c:v>
                </c:pt>
                <c:pt idx="23">
                  <c:v>79.150999999999982</c:v>
                </c:pt>
                <c:pt idx="24">
                  <c:v>79.096999999999994</c:v>
                </c:pt>
                <c:pt idx="25">
                  <c:v>79.096999999999994</c:v>
                </c:pt>
                <c:pt idx="26">
                  <c:v>78.965999999999994</c:v>
                </c:pt>
                <c:pt idx="27">
                  <c:v>78.834999999999994</c:v>
                </c:pt>
                <c:pt idx="28">
                  <c:v>78.370999999999981</c:v>
                </c:pt>
                <c:pt idx="29">
                  <c:v>77.10599999999998</c:v>
                </c:pt>
                <c:pt idx="30">
                  <c:v>74.700999999999993</c:v>
                </c:pt>
                <c:pt idx="31">
                  <c:v>71.281999999999996</c:v>
                </c:pt>
                <c:pt idx="32">
                  <c:v>70.534999999999997</c:v>
                </c:pt>
                <c:pt idx="33">
                  <c:v>70.397000000000006</c:v>
                </c:pt>
                <c:pt idx="34">
                  <c:v>70.397000000000006</c:v>
                </c:pt>
                <c:pt idx="35">
                  <c:v>70.325999999999979</c:v>
                </c:pt>
                <c:pt idx="36">
                  <c:v>70.325999999999979</c:v>
                </c:pt>
                <c:pt idx="37">
                  <c:v>70.241000000000227</c:v>
                </c:pt>
                <c:pt idx="38">
                  <c:v>70.241000000000227</c:v>
                </c:pt>
                <c:pt idx="39">
                  <c:v>69.881999999999991</c:v>
                </c:pt>
                <c:pt idx="40">
                  <c:v>69.430000000000007</c:v>
                </c:pt>
                <c:pt idx="41">
                  <c:v>67.438999999999993</c:v>
                </c:pt>
                <c:pt idx="42">
                  <c:v>64.813999999999993</c:v>
                </c:pt>
                <c:pt idx="43">
                  <c:v>61.82</c:v>
                </c:pt>
                <c:pt idx="44">
                  <c:v>61.269000000000013</c:v>
                </c:pt>
                <c:pt idx="45">
                  <c:v>61.083000000000006</c:v>
                </c:pt>
                <c:pt idx="46">
                  <c:v>61.083000000000006</c:v>
                </c:pt>
                <c:pt idx="47">
                  <c:v>61.083000000000006</c:v>
                </c:pt>
                <c:pt idx="48">
                  <c:v>61.083000000000006</c:v>
                </c:pt>
                <c:pt idx="49">
                  <c:v>61.083000000000006</c:v>
                </c:pt>
                <c:pt idx="50">
                  <c:v>60.965000000000003</c:v>
                </c:pt>
                <c:pt idx="51">
                  <c:v>60.846000000000004</c:v>
                </c:pt>
                <c:pt idx="52">
                  <c:v>60.726000000000013</c:v>
                </c:pt>
                <c:pt idx="53">
                  <c:v>59.762000000000192</c:v>
                </c:pt>
                <c:pt idx="54">
                  <c:v>57.080999999999996</c:v>
                </c:pt>
                <c:pt idx="55">
                  <c:v>55.608000000000011</c:v>
                </c:pt>
                <c:pt idx="56">
                  <c:v>54.868000000000002</c:v>
                </c:pt>
                <c:pt idx="57">
                  <c:v>54.742000000000012</c:v>
                </c:pt>
                <c:pt idx="58">
                  <c:v>54.612000000000002</c:v>
                </c:pt>
                <c:pt idx="59">
                  <c:v>54.612000000000002</c:v>
                </c:pt>
                <c:pt idx="60">
                  <c:v>54.612000000000002</c:v>
                </c:pt>
                <c:pt idx="61">
                  <c:v>54.612000000000002</c:v>
                </c:pt>
                <c:pt idx="62">
                  <c:v>54.286000000000001</c:v>
                </c:pt>
                <c:pt idx="63">
                  <c:v>54.286000000000001</c:v>
                </c:pt>
                <c:pt idx="64">
                  <c:v>54.119</c:v>
                </c:pt>
                <c:pt idx="65">
                  <c:v>52.949999999999996</c:v>
                </c:pt>
                <c:pt idx="66">
                  <c:v>50.445</c:v>
                </c:pt>
                <c:pt idx="67">
                  <c:v>49.099000000000011</c:v>
                </c:pt>
                <c:pt idx="68">
                  <c:v>48.586999999999996</c:v>
                </c:pt>
                <c:pt idx="69">
                  <c:v>48.414999999999999</c:v>
                </c:pt>
                <c:pt idx="70">
                  <c:v>48.414999999999999</c:v>
                </c:pt>
                <c:pt idx="71">
                  <c:v>48.414999999999999</c:v>
                </c:pt>
                <c:pt idx="72">
                  <c:v>48.414999999999999</c:v>
                </c:pt>
                <c:pt idx="73">
                  <c:v>48.414999999999999</c:v>
                </c:pt>
                <c:pt idx="74">
                  <c:v>48.414999999999999</c:v>
                </c:pt>
                <c:pt idx="75">
                  <c:v>48.414999999999999</c:v>
                </c:pt>
                <c:pt idx="76">
                  <c:v>47.52</c:v>
                </c:pt>
                <c:pt idx="77">
                  <c:v>45.946999999999996</c:v>
                </c:pt>
                <c:pt idx="78">
                  <c:v>44.815999999999995</c:v>
                </c:pt>
                <c:pt idx="79">
                  <c:v>43.223000000000013</c:v>
                </c:pt>
                <c:pt idx="80">
                  <c:v>42.994</c:v>
                </c:pt>
                <c:pt idx="81">
                  <c:v>42.763000000000012</c:v>
                </c:pt>
                <c:pt idx="82">
                  <c:v>42.763000000000012</c:v>
                </c:pt>
                <c:pt idx="83">
                  <c:v>42.763000000000012</c:v>
                </c:pt>
                <c:pt idx="84">
                  <c:v>42.763000000000012</c:v>
                </c:pt>
                <c:pt idx="85">
                  <c:v>42.466000000000001</c:v>
                </c:pt>
                <c:pt idx="86">
                  <c:v>42.466000000000001</c:v>
                </c:pt>
                <c:pt idx="87">
                  <c:v>42.466000000000001</c:v>
                </c:pt>
                <c:pt idx="88">
                  <c:v>41.53</c:v>
                </c:pt>
                <c:pt idx="89">
                  <c:v>40.259</c:v>
                </c:pt>
                <c:pt idx="90">
                  <c:v>39.300000000000004</c:v>
                </c:pt>
                <c:pt idx="91">
                  <c:v>38.341999999999999</c:v>
                </c:pt>
                <c:pt idx="92">
                  <c:v>38.341999999999999</c:v>
                </c:pt>
                <c:pt idx="93">
                  <c:v>38.341999999999999</c:v>
                </c:pt>
                <c:pt idx="94">
                  <c:v>38.341999999999999</c:v>
                </c:pt>
                <c:pt idx="95">
                  <c:v>38.341999999999999</c:v>
                </c:pt>
                <c:pt idx="96">
                  <c:v>38.341999999999999</c:v>
                </c:pt>
                <c:pt idx="97">
                  <c:v>38.341999999999999</c:v>
                </c:pt>
                <c:pt idx="98">
                  <c:v>38.341999999999999</c:v>
                </c:pt>
                <c:pt idx="99">
                  <c:v>38.341999999999999</c:v>
                </c:pt>
                <c:pt idx="100">
                  <c:v>37.910999999999994</c:v>
                </c:pt>
                <c:pt idx="101">
                  <c:v>36.604000000000006</c:v>
                </c:pt>
                <c:pt idx="102">
                  <c:v>34.823</c:v>
                </c:pt>
                <c:pt idx="103">
                  <c:v>33.483999999999995</c:v>
                </c:pt>
                <c:pt idx="104">
                  <c:v>33.483999999999995</c:v>
                </c:pt>
                <c:pt idx="105">
                  <c:v>33.483999999999995</c:v>
                </c:pt>
                <c:pt idx="106">
                  <c:v>33.483999999999995</c:v>
                </c:pt>
                <c:pt idx="107">
                  <c:v>33.483999999999995</c:v>
                </c:pt>
                <c:pt idx="108">
                  <c:v>33.483999999999995</c:v>
                </c:pt>
                <c:pt idx="109">
                  <c:v>33.483999999999995</c:v>
                </c:pt>
                <c:pt idx="110">
                  <c:v>33.483999999999995</c:v>
                </c:pt>
                <c:pt idx="111">
                  <c:v>33.483999999999995</c:v>
                </c:pt>
                <c:pt idx="112">
                  <c:v>33.483999999999995</c:v>
                </c:pt>
                <c:pt idx="113">
                  <c:v>33.483999999999995</c:v>
                </c:pt>
                <c:pt idx="114">
                  <c:v>32.244</c:v>
                </c:pt>
                <c:pt idx="115">
                  <c:v>31.611999999999998</c:v>
                </c:pt>
                <c:pt idx="116">
                  <c:v>31.611999999999998</c:v>
                </c:pt>
                <c:pt idx="117">
                  <c:v>31.611999999999998</c:v>
                </c:pt>
                <c:pt idx="118">
                  <c:v>31.611999999999998</c:v>
                </c:pt>
                <c:pt idx="119">
                  <c:v>31.611999999999998</c:v>
                </c:pt>
                <c:pt idx="120">
                  <c:v>31.611999999999998</c:v>
                </c:pt>
                <c:pt idx="121">
                  <c:v>31.611999999999998</c:v>
                </c:pt>
                <c:pt idx="122">
                  <c:v>31.611999999999998</c:v>
                </c:pt>
                <c:pt idx="123">
                  <c:v>31.611999999999998</c:v>
                </c:pt>
                <c:pt idx="124">
                  <c:v>31.611999999999998</c:v>
                </c:pt>
                <c:pt idx="125">
                  <c:v>30.681999999999999</c:v>
                </c:pt>
                <c:pt idx="126">
                  <c:v>30.681999999999999</c:v>
                </c:pt>
                <c:pt idx="127">
                  <c:v>29.751999999999999</c:v>
                </c:pt>
                <c:pt idx="128">
                  <c:v>29.751999999999999</c:v>
                </c:pt>
                <c:pt idx="129">
                  <c:v>29.751999999999999</c:v>
                </c:pt>
                <c:pt idx="130">
                  <c:v>29.751999999999999</c:v>
                </c:pt>
                <c:pt idx="131">
                  <c:v>29.751999999999999</c:v>
                </c:pt>
                <c:pt idx="132">
                  <c:v>29.751999999999999</c:v>
                </c:pt>
                <c:pt idx="133">
                  <c:v>29.751999999999999</c:v>
                </c:pt>
                <c:pt idx="134">
                  <c:v>29.751999999999999</c:v>
                </c:pt>
                <c:pt idx="135">
                  <c:v>29.751999999999999</c:v>
                </c:pt>
                <c:pt idx="136">
                  <c:v>29.751999999999999</c:v>
                </c:pt>
                <c:pt idx="137">
                  <c:v>28.459</c:v>
                </c:pt>
                <c:pt idx="138">
                  <c:v>28.459</c:v>
                </c:pt>
                <c:pt idx="139">
                  <c:v>27.164999999999999</c:v>
                </c:pt>
                <c:pt idx="140">
                  <c:v>27.164999999999999</c:v>
                </c:pt>
                <c:pt idx="141">
                  <c:v>27.164999999999999</c:v>
                </c:pt>
                <c:pt idx="142">
                  <c:v>27.164999999999999</c:v>
                </c:pt>
                <c:pt idx="143">
                  <c:v>27.164999999999999</c:v>
                </c:pt>
                <c:pt idx="144">
                  <c:v>27.164999999999999</c:v>
                </c:pt>
              </c:numCache>
            </c:numRef>
          </c:yVal>
        </c:ser>
        <c:ser>
          <c:idx val="3"/>
          <c:order val="3"/>
          <c:tx>
            <c:strRef>
              <c:f>Sheet1!$E$1</c:f>
              <c:strCache>
                <c:ptCount val="1"/>
                <c:pt idx="0">
                  <c:v>D(+)/R(+) (N = 4,471)</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100</c:v>
                </c:pt>
                <c:pt idx="3">
                  <c:v>100</c:v>
                </c:pt>
                <c:pt idx="4">
                  <c:v>99.977999999999994</c:v>
                </c:pt>
                <c:pt idx="5">
                  <c:v>99.641999999999996</c:v>
                </c:pt>
                <c:pt idx="6">
                  <c:v>96.548000000000002</c:v>
                </c:pt>
                <c:pt idx="7">
                  <c:v>91.884999999999991</c:v>
                </c:pt>
                <c:pt idx="8">
                  <c:v>90.986999999999995</c:v>
                </c:pt>
                <c:pt idx="9">
                  <c:v>90.626999999999981</c:v>
                </c:pt>
                <c:pt idx="10">
                  <c:v>90.626999999999981</c:v>
                </c:pt>
                <c:pt idx="11">
                  <c:v>90.626999999999981</c:v>
                </c:pt>
                <c:pt idx="12">
                  <c:v>90.626999999999981</c:v>
                </c:pt>
                <c:pt idx="13">
                  <c:v>90.600999999999999</c:v>
                </c:pt>
                <c:pt idx="14">
                  <c:v>90.548000000000002</c:v>
                </c:pt>
                <c:pt idx="15">
                  <c:v>90.33</c:v>
                </c:pt>
                <c:pt idx="16">
                  <c:v>89.947000000000443</c:v>
                </c:pt>
                <c:pt idx="17">
                  <c:v>88.268000000000001</c:v>
                </c:pt>
                <c:pt idx="18">
                  <c:v>84.482000000000014</c:v>
                </c:pt>
                <c:pt idx="19">
                  <c:v>79.985000000000014</c:v>
                </c:pt>
                <c:pt idx="20">
                  <c:v>78.611000000000004</c:v>
                </c:pt>
                <c:pt idx="21">
                  <c:v>78.127999999999986</c:v>
                </c:pt>
                <c:pt idx="22">
                  <c:v>77.955000000000013</c:v>
                </c:pt>
                <c:pt idx="23">
                  <c:v>77.866</c:v>
                </c:pt>
                <c:pt idx="24">
                  <c:v>77.866</c:v>
                </c:pt>
                <c:pt idx="25">
                  <c:v>77.866</c:v>
                </c:pt>
                <c:pt idx="26">
                  <c:v>77.795000000000002</c:v>
                </c:pt>
                <c:pt idx="27">
                  <c:v>77.578999999999979</c:v>
                </c:pt>
                <c:pt idx="28">
                  <c:v>76.522999999999982</c:v>
                </c:pt>
                <c:pt idx="29">
                  <c:v>74.876999999999981</c:v>
                </c:pt>
                <c:pt idx="30">
                  <c:v>71.35799999999999</c:v>
                </c:pt>
                <c:pt idx="31">
                  <c:v>68.11999999999999</c:v>
                </c:pt>
                <c:pt idx="32">
                  <c:v>67.11999999999999</c:v>
                </c:pt>
                <c:pt idx="33">
                  <c:v>66.672999999999988</c:v>
                </c:pt>
                <c:pt idx="34">
                  <c:v>66.634999999999991</c:v>
                </c:pt>
                <c:pt idx="35">
                  <c:v>66.596000000000004</c:v>
                </c:pt>
                <c:pt idx="36">
                  <c:v>66.596000000000004</c:v>
                </c:pt>
                <c:pt idx="37">
                  <c:v>66.596000000000004</c:v>
                </c:pt>
                <c:pt idx="38">
                  <c:v>66.596000000000004</c:v>
                </c:pt>
                <c:pt idx="39">
                  <c:v>66.501000000000005</c:v>
                </c:pt>
                <c:pt idx="40">
                  <c:v>65.543000000000006</c:v>
                </c:pt>
                <c:pt idx="41">
                  <c:v>64.387</c:v>
                </c:pt>
                <c:pt idx="42">
                  <c:v>61.197000000000003</c:v>
                </c:pt>
                <c:pt idx="43">
                  <c:v>58.479000000000006</c:v>
                </c:pt>
                <c:pt idx="44">
                  <c:v>57.596000000000011</c:v>
                </c:pt>
                <c:pt idx="45">
                  <c:v>57.198000000000192</c:v>
                </c:pt>
                <c:pt idx="46">
                  <c:v>57.148000000000003</c:v>
                </c:pt>
                <c:pt idx="47">
                  <c:v>57.097000000000001</c:v>
                </c:pt>
                <c:pt idx="48">
                  <c:v>57.097000000000001</c:v>
                </c:pt>
                <c:pt idx="49">
                  <c:v>57.097000000000001</c:v>
                </c:pt>
                <c:pt idx="50">
                  <c:v>57.034000000000006</c:v>
                </c:pt>
                <c:pt idx="51">
                  <c:v>56.97</c:v>
                </c:pt>
                <c:pt idx="52">
                  <c:v>56.196000000000012</c:v>
                </c:pt>
                <c:pt idx="53">
                  <c:v>54.899000000000001</c:v>
                </c:pt>
                <c:pt idx="54">
                  <c:v>51.969000000000001</c:v>
                </c:pt>
                <c:pt idx="55">
                  <c:v>49.544000000000004</c:v>
                </c:pt>
                <c:pt idx="56">
                  <c:v>48.881999999999998</c:v>
                </c:pt>
                <c:pt idx="57">
                  <c:v>48.543000000000006</c:v>
                </c:pt>
                <c:pt idx="58">
                  <c:v>48.543000000000006</c:v>
                </c:pt>
                <c:pt idx="59">
                  <c:v>48.543000000000006</c:v>
                </c:pt>
                <c:pt idx="60">
                  <c:v>48.543000000000006</c:v>
                </c:pt>
                <c:pt idx="61">
                  <c:v>48.543000000000006</c:v>
                </c:pt>
                <c:pt idx="62">
                  <c:v>48.543000000000006</c:v>
                </c:pt>
                <c:pt idx="63">
                  <c:v>48.363</c:v>
                </c:pt>
                <c:pt idx="64">
                  <c:v>48.181000000000004</c:v>
                </c:pt>
                <c:pt idx="65">
                  <c:v>46.813999999999993</c:v>
                </c:pt>
                <c:pt idx="66">
                  <c:v>44.518000000000001</c:v>
                </c:pt>
                <c:pt idx="67">
                  <c:v>43.5</c:v>
                </c:pt>
                <c:pt idx="68">
                  <c:v>43.219000000000001</c:v>
                </c:pt>
                <c:pt idx="69">
                  <c:v>43.219000000000001</c:v>
                </c:pt>
                <c:pt idx="70">
                  <c:v>43.219000000000001</c:v>
                </c:pt>
                <c:pt idx="71">
                  <c:v>43.219000000000001</c:v>
                </c:pt>
                <c:pt idx="72">
                  <c:v>43.219000000000001</c:v>
                </c:pt>
                <c:pt idx="73">
                  <c:v>43.219000000000001</c:v>
                </c:pt>
                <c:pt idx="74">
                  <c:v>43.219000000000001</c:v>
                </c:pt>
                <c:pt idx="75">
                  <c:v>43.096000000000011</c:v>
                </c:pt>
                <c:pt idx="76">
                  <c:v>42.722000000000207</c:v>
                </c:pt>
                <c:pt idx="77">
                  <c:v>41.351999999999997</c:v>
                </c:pt>
                <c:pt idx="78">
                  <c:v>39.235000000000063</c:v>
                </c:pt>
                <c:pt idx="79">
                  <c:v>36.223000000000013</c:v>
                </c:pt>
                <c:pt idx="80">
                  <c:v>35.968000000000011</c:v>
                </c:pt>
                <c:pt idx="81">
                  <c:v>35.838000000000001</c:v>
                </c:pt>
                <c:pt idx="82">
                  <c:v>35.838000000000001</c:v>
                </c:pt>
                <c:pt idx="83">
                  <c:v>35.838000000000001</c:v>
                </c:pt>
                <c:pt idx="84">
                  <c:v>35.838000000000001</c:v>
                </c:pt>
                <c:pt idx="85">
                  <c:v>35.838000000000001</c:v>
                </c:pt>
                <c:pt idx="86">
                  <c:v>35.838000000000001</c:v>
                </c:pt>
                <c:pt idx="87">
                  <c:v>35.838000000000001</c:v>
                </c:pt>
                <c:pt idx="88">
                  <c:v>35.303000000000004</c:v>
                </c:pt>
                <c:pt idx="89">
                  <c:v>34.590000000000003</c:v>
                </c:pt>
                <c:pt idx="90">
                  <c:v>34.233000000000011</c:v>
                </c:pt>
                <c:pt idx="91">
                  <c:v>33.161000000000001</c:v>
                </c:pt>
                <c:pt idx="92">
                  <c:v>32.981999999999999</c:v>
                </c:pt>
                <c:pt idx="93">
                  <c:v>32.981999999999999</c:v>
                </c:pt>
                <c:pt idx="94">
                  <c:v>32.981999999999999</c:v>
                </c:pt>
                <c:pt idx="95">
                  <c:v>32.981999999999999</c:v>
                </c:pt>
                <c:pt idx="96">
                  <c:v>32.981999999999999</c:v>
                </c:pt>
                <c:pt idx="97">
                  <c:v>32.981999999999999</c:v>
                </c:pt>
                <c:pt idx="98">
                  <c:v>32.501000000000005</c:v>
                </c:pt>
                <c:pt idx="99">
                  <c:v>31.777999999999999</c:v>
                </c:pt>
                <c:pt idx="100">
                  <c:v>31.288999999999877</c:v>
                </c:pt>
                <c:pt idx="101">
                  <c:v>31.045000000000002</c:v>
                </c:pt>
                <c:pt idx="102">
                  <c:v>30.059000000000001</c:v>
                </c:pt>
                <c:pt idx="103">
                  <c:v>28.32</c:v>
                </c:pt>
                <c:pt idx="104">
                  <c:v>27.814000000000103</c:v>
                </c:pt>
                <c:pt idx="105">
                  <c:v>27.555</c:v>
                </c:pt>
                <c:pt idx="106">
                  <c:v>27.295000000000002</c:v>
                </c:pt>
                <c:pt idx="107">
                  <c:v>27.295000000000002</c:v>
                </c:pt>
                <c:pt idx="108">
                  <c:v>27.295000000000002</c:v>
                </c:pt>
                <c:pt idx="109">
                  <c:v>27.295000000000002</c:v>
                </c:pt>
                <c:pt idx="110">
                  <c:v>27.295000000000002</c:v>
                </c:pt>
                <c:pt idx="111">
                  <c:v>26.944999999999986</c:v>
                </c:pt>
                <c:pt idx="112">
                  <c:v>26.59</c:v>
                </c:pt>
                <c:pt idx="113">
                  <c:v>25.512</c:v>
                </c:pt>
                <c:pt idx="114">
                  <c:v>24.434000000000001</c:v>
                </c:pt>
                <c:pt idx="115">
                  <c:v>22.638000000000005</c:v>
                </c:pt>
                <c:pt idx="116">
                  <c:v>22.277999999999999</c:v>
                </c:pt>
                <c:pt idx="117">
                  <c:v>22.277999999999999</c:v>
                </c:pt>
                <c:pt idx="118">
                  <c:v>22.277999999999999</c:v>
                </c:pt>
                <c:pt idx="119">
                  <c:v>22.277999999999999</c:v>
                </c:pt>
                <c:pt idx="120">
                  <c:v>22.277999999999999</c:v>
                </c:pt>
                <c:pt idx="121">
                  <c:v>22.277999999999999</c:v>
                </c:pt>
                <c:pt idx="122">
                  <c:v>22.277999999999999</c:v>
                </c:pt>
                <c:pt idx="123">
                  <c:v>22.277999999999999</c:v>
                </c:pt>
                <c:pt idx="124">
                  <c:v>22.277999999999999</c:v>
                </c:pt>
                <c:pt idx="125">
                  <c:v>22.277999999999999</c:v>
                </c:pt>
                <c:pt idx="126">
                  <c:v>21.35</c:v>
                </c:pt>
                <c:pt idx="127">
                  <c:v>21.35</c:v>
                </c:pt>
                <c:pt idx="128">
                  <c:v>21.35</c:v>
                </c:pt>
                <c:pt idx="129">
                  <c:v>21.35</c:v>
                </c:pt>
                <c:pt idx="130">
                  <c:v>21.35</c:v>
                </c:pt>
                <c:pt idx="131">
                  <c:v>21.35</c:v>
                </c:pt>
                <c:pt idx="132">
                  <c:v>21.35</c:v>
                </c:pt>
                <c:pt idx="133">
                  <c:v>21.35</c:v>
                </c:pt>
                <c:pt idx="134">
                  <c:v>21.35</c:v>
                </c:pt>
                <c:pt idx="135">
                  <c:v>20.773</c:v>
                </c:pt>
                <c:pt idx="136">
                  <c:v>20.196000000000005</c:v>
                </c:pt>
                <c:pt idx="137">
                  <c:v>20.196000000000005</c:v>
                </c:pt>
                <c:pt idx="138">
                  <c:v>19.619000000000035</c:v>
                </c:pt>
                <c:pt idx="139">
                  <c:v>19.619000000000035</c:v>
                </c:pt>
                <c:pt idx="140">
                  <c:v>19.619000000000035</c:v>
                </c:pt>
                <c:pt idx="141">
                  <c:v>19.619000000000035</c:v>
                </c:pt>
                <c:pt idx="142">
                  <c:v>19.619000000000035</c:v>
                </c:pt>
                <c:pt idx="143">
                  <c:v>19.619000000000035</c:v>
                </c:pt>
                <c:pt idx="144">
                  <c:v>19.619000000000035</c:v>
                </c:pt>
              </c:numCache>
            </c:numRef>
          </c:yVal>
        </c:ser>
        <c:axId val="341309696"/>
        <c:axId val="341397888"/>
      </c:scatterChart>
      <c:valAx>
        <c:axId val="341309696"/>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1397888"/>
        <c:crosses val="autoZero"/>
        <c:crossBetween val="midCat"/>
        <c:majorUnit val="1"/>
      </c:valAx>
      <c:valAx>
        <c:axId val="34139788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130969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0621675609132929"/>
          <c:y val="4.8754339175345024E-2"/>
          <c:w val="0.53926996957238749"/>
          <c:h val="0.1611142155617654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1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5968051006899793"/>
          <c:h val="0.77074260114039794"/>
        </c:manualLayout>
      </c:layout>
      <c:scatterChart>
        <c:scatterStyle val="smoothMarker"/>
        <c:ser>
          <c:idx val="0"/>
          <c:order val="0"/>
          <c:tx>
            <c:strRef>
              <c:f>Sheet1!$B$1</c:f>
              <c:strCache>
                <c:ptCount val="1"/>
                <c:pt idx="0">
                  <c:v>Freedom from Severe Renal Dysfunction (N=15,661)</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99.77</c:v>
                </c:pt>
                <c:pt idx="3">
                  <c:v>99.214000000000027</c:v>
                </c:pt>
                <c:pt idx="4">
                  <c:v>98.753</c:v>
                </c:pt>
                <c:pt idx="5">
                  <c:v>98.095000000000013</c:v>
                </c:pt>
                <c:pt idx="6">
                  <c:v>95.92</c:v>
                </c:pt>
                <c:pt idx="7">
                  <c:v>93.135999999999981</c:v>
                </c:pt>
                <c:pt idx="8">
                  <c:v>92.685999999999979</c:v>
                </c:pt>
                <c:pt idx="9">
                  <c:v>92.578999999999979</c:v>
                </c:pt>
                <c:pt idx="10">
                  <c:v>92.578999999999979</c:v>
                </c:pt>
                <c:pt idx="11">
                  <c:v>92.578999999999979</c:v>
                </c:pt>
                <c:pt idx="12">
                  <c:v>92.578999999999979</c:v>
                </c:pt>
                <c:pt idx="13">
                  <c:v>92.570999999999998</c:v>
                </c:pt>
                <c:pt idx="14">
                  <c:v>92.554000000000002</c:v>
                </c:pt>
                <c:pt idx="15">
                  <c:v>92.453000000000003</c:v>
                </c:pt>
                <c:pt idx="16">
                  <c:v>92.182999999999979</c:v>
                </c:pt>
                <c:pt idx="17">
                  <c:v>91.733000000000004</c:v>
                </c:pt>
                <c:pt idx="18">
                  <c:v>90.293999999999997</c:v>
                </c:pt>
                <c:pt idx="19">
                  <c:v>88.754000000000005</c:v>
                </c:pt>
                <c:pt idx="20">
                  <c:v>88.173999999999978</c:v>
                </c:pt>
                <c:pt idx="21">
                  <c:v>87.946000000000026</c:v>
                </c:pt>
                <c:pt idx="22">
                  <c:v>87.918999999999997</c:v>
                </c:pt>
                <c:pt idx="23">
                  <c:v>87.891999999999996</c:v>
                </c:pt>
                <c:pt idx="24">
                  <c:v>87.891999999999996</c:v>
                </c:pt>
                <c:pt idx="25">
                  <c:v>87.870999999999981</c:v>
                </c:pt>
                <c:pt idx="26">
                  <c:v>87.849000000000004</c:v>
                </c:pt>
                <c:pt idx="27">
                  <c:v>87.760999999999996</c:v>
                </c:pt>
                <c:pt idx="28">
                  <c:v>87.406999999999996</c:v>
                </c:pt>
                <c:pt idx="29">
                  <c:v>86.906000000000006</c:v>
                </c:pt>
                <c:pt idx="30">
                  <c:v>85.376999999999981</c:v>
                </c:pt>
                <c:pt idx="31">
                  <c:v>83.873999999999981</c:v>
                </c:pt>
                <c:pt idx="32">
                  <c:v>83.533000000000001</c:v>
                </c:pt>
                <c:pt idx="33">
                  <c:v>83.335999999999999</c:v>
                </c:pt>
                <c:pt idx="34">
                  <c:v>83.29</c:v>
                </c:pt>
                <c:pt idx="35">
                  <c:v>83.29</c:v>
                </c:pt>
                <c:pt idx="36">
                  <c:v>83.29</c:v>
                </c:pt>
                <c:pt idx="37">
                  <c:v>83.262</c:v>
                </c:pt>
                <c:pt idx="38">
                  <c:v>83.247000000000227</c:v>
                </c:pt>
                <c:pt idx="39">
                  <c:v>83.161000000000001</c:v>
                </c:pt>
                <c:pt idx="40">
                  <c:v>82.869</c:v>
                </c:pt>
                <c:pt idx="41">
                  <c:v>82.253</c:v>
                </c:pt>
                <c:pt idx="42">
                  <c:v>81.284000000000006</c:v>
                </c:pt>
                <c:pt idx="43">
                  <c:v>80.147000000000006</c:v>
                </c:pt>
                <c:pt idx="44">
                  <c:v>79.744000000000227</c:v>
                </c:pt>
                <c:pt idx="45">
                  <c:v>79.533000000000001</c:v>
                </c:pt>
                <c:pt idx="46">
                  <c:v>79.486999999999995</c:v>
                </c:pt>
                <c:pt idx="47">
                  <c:v>79.471000000000004</c:v>
                </c:pt>
                <c:pt idx="48">
                  <c:v>79.471000000000004</c:v>
                </c:pt>
                <c:pt idx="49">
                  <c:v>79.471000000000004</c:v>
                </c:pt>
                <c:pt idx="50">
                  <c:v>79.471000000000004</c:v>
                </c:pt>
                <c:pt idx="51">
                  <c:v>79.375999999999948</c:v>
                </c:pt>
                <c:pt idx="52">
                  <c:v>79.069000000000003</c:v>
                </c:pt>
                <c:pt idx="53">
                  <c:v>78.337999999999994</c:v>
                </c:pt>
                <c:pt idx="54">
                  <c:v>77.179999999999978</c:v>
                </c:pt>
                <c:pt idx="55">
                  <c:v>76.346000000000004</c:v>
                </c:pt>
                <c:pt idx="56">
                  <c:v>76.013000000000005</c:v>
                </c:pt>
                <c:pt idx="57">
                  <c:v>75.933000000000007</c:v>
                </c:pt>
                <c:pt idx="58">
                  <c:v>75.871999999999986</c:v>
                </c:pt>
                <c:pt idx="59">
                  <c:v>75.871999999999986</c:v>
                </c:pt>
                <c:pt idx="60">
                  <c:v>75.871999999999986</c:v>
                </c:pt>
                <c:pt idx="61">
                  <c:v>75.848000000000013</c:v>
                </c:pt>
                <c:pt idx="62">
                  <c:v>75.771000000000001</c:v>
                </c:pt>
                <c:pt idx="63">
                  <c:v>75.718999999999994</c:v>
                </c:pt>
                <c:pt idx="64">
                  <c:v>75.221000000000004</c:v>
                </c:pt>
                <c:pt idx="65">
                  <c:v>74.694999999999993</c:v>
                </c:pt>
                <c:pt idx="66">
                  <c:v>73.534000000000006</c:v>
                </c:pt>
                <c:pt idx="67">
                  <c:v>72.683999999999983</c:v>
                </c:pt>
                <c:pt idx="68">
                  <c:v>72.414000000000414</c:v>
                </c:pt>
                <c:pt idx="69">
                  <c:v>72.331999999999994</c:v>
                </c:pt>
                <c:pt idx="70">
                  <c:v>72.331999999999994</c:v>
                </c:pt>
                <c:pt idx="71">
                  <c:v>72.331999999999994</c:v>
                </c:pt>
                <c:pt idx="72">
                  <c:v>72.331999999999994</c:v>
                </c:pt>
                <c:pt idx="73">
                  <c:v>72.331999999999994</c:v>
                </c:pt>
                <c:pt idx="74">
                  <c:v>72.296999999999997</c:v>
                </c:pt>
                <c:pt idx="75">
                  <c:v>72.117000000000004</c:v>
                </c:pt>
                <c:pt idx="76">
                  <c:v>71.649000000000001</c:v>
                </c:pt>
                <c:pt idx="77">
                  <c:v>71.10599999999998</c:v>
                </c:pt>
                <c:pt idx="78">
                  <c:v>69.724000000000004</c:v>
                </c:pt>
                <c:pt idx="79">
                  <c:v>68.992000000000004</c:v>
                </c:pt>
                <c:pt idx="80">
                  <c:v>68.769000000000005</c:v>
                </c:pt>
                <c:pt idx="81">
                  <c:v>68.654999999999987</c:v>
                </c:pt>
                <c:pt idx="82">
                  <c:v>68.654999999999987</c:v>
                </c:pt>
                <c:pt idx="83">
                  <c:v>68.654999999999987</c:v>
                </c:pt>
                <c:pt idx="84">
                  <c:v>68.654999999999987</c:v>
                </c:pt>
                <c:pt idx="85">
                  <c:v>68.654999999999987</c:v>
                </c:pt>
                <c:pt idx="86">
                  <c:v>68.60499999999999</c:v>
                </c:pt>
                <c:pt idx="87">
                  <c:v>68.504000000000005</c:v>
                </c:pt>
                <c:pt idx="88">
                  <c:v>68.147999999999996</c:v>
                </c:pt>
                <c:pt idx="89">
                  <c:v>67.637</c:v>
                </c:pt>
                <c:pt idx="90">
                  <c:v>66.765000000000001</c:v>
                </c:pt>
                <c:pt idx="91">
                  <c:v>65.938000000000002</c:v>
                </c:pt>
                <c:pt idx="92">
                  <c:v>65.571999999999989</c:v>
                </c:pt>
                <c:pt idx="93">
                  <c:v>65.518000000000001</c:v>
                </c:pt>
                <c:pt idx="94">
                  <c:v>65.462999999999994</c:v>
                </c:pt>
                <c:pt idx="95">
                  <c:v>65.462999999999994</c:v>
                </c:pt>
                <c:pt idx="96">
                  <c:v>65.462999999999994</c:v>
                </c:pt>
                <c:pt idx="97">
                  <c:v>65.396000000000001</c:v>
                </c:pt>
                <c:pt idx="98">
                  <c:v>65.396000000000001</c:v>
                </c:pt>
                <c:pt idx="99">
                  <c:v>64.974999999999994</c:v>
                </c:pt>
                <c:pt idx="100">
                  <c:v>64.55</c:v>
                </c:pt>
                <c:pt idx="101">
                  <c:v>63.768000000000193</c:v>
                </c:pt>
                <c:pt idx="102">
                  <c:v>63.126000000000012</c:v>
                </c:pt>
                <c:pt idx="103">
                  <c:v>62.265000000000192</c:v>
                </c:pt>
                <c:pt idx="104">
                  <c:v>62.119</c:v>
                </c:pt>
                <c:pt idx="105">
                  <c:v>62.044000000000004</c:v>
                </c:pt>
                <c:pt idx="106">
                  <c:v>61.965000000000003</c:v>
                </c:pt>
                <c:pt idx="107">
                  <c:v>61.965000000000003</c:v>
                </c:pt>
                <c:pt idx="108">
                  <c:v>61.875</c:v>
                </c:pt>
                <c:pt idx="109">
                  <c:v>61.875</c:v>
                </c:pt>
                <c:pt idx="110">
                  <c:v>61.875</c:v>
                </c:pt>
                <c:pt idx="111">
                  <c:v>61.665000000000013</c:v>
                </c:pt>
                <c:pt idx="112">
                  <c:v>61.346000000000004</c:v>
                </c:pt>
                <c:pt idx="113">
                  <c:v>60.597000000000001</c:v>
                </c:pt>
                <c:pt idx="114">
                  <c:v>59.953999999999994</c:v>
                </c:pt>
                <c:pt idx="115">
                  <c:v>59.416000000000004</c:v>
                </c:pt>
                <c:pt idx="116">
                  <c:v>59.197000000000003</c:v>
                </c:pt>
                <c:pt idx="117">
                  <c:v>59.197000000000003</c:v>
                </c:pt>
                <c:pt idx="118">
                  <c:v>59.197000000000003</c:v>
                </c:pt>
                <c:pt idx="119">
                  <c:v>59.197000000000003</c:v>
                </c:pt>
                <c:pt idx="120">
                  <c:v>59.197000000000003</c:v>
                </c:pt>
                <c:pt idx="121">
                  <c:v>59.197000000000003</c:v>
                </c:pt>
                <c:pt idx="122">
                  <c:v>59.197000000000003</c:v>
                </c:pt>
                <c:pt idx="123">
                  <c:v>58.883999999999993</c:v>
                </c:pt>
                <c:pt idx="124">
                  <c:v>58.41</c:v>
                </c:pt>
                <c:pt idx="125">
                  <c:v>57.937000000000005</c:v>
                </c:pt>
                <c:pt idx="126">
                  <c:v>57.303999999999995</c:v>
                </c:pt>
                <c:pt idx="127">
                  <c:v>56.823</c:v>
                </c:pt>
                <c:pt idx="128">
                  <c:v>56.325000000000003</c:v>
                </c:pt>
                <c:pt idx="129">
                  <c:v>56.325000000000003</c:v>
                </c:pt>
                <c:pt idx="130">
                  <c:v>56.325000000000003</c:v>
                </c:pt>
                <c:pt idx="131">
                  <c:v>56.325000000000003</c:v>
                </c:pt>
                <c:pt idx="132">
                  <c:v>56.325000000000003</c:v>
                </c:pt>
                <c:pt idx="133">
                  <c:v>56.325000000000003</c:v>
                </c:pt>
                <c:pt idx="134">
                  <c:v>56.325000000000003</c:v>
                </c:pt>
                <c:pt idx="135">
                  <c:v>56.325000000000003</c:v>
                </c:pt>
                <c:pt idx="136">
                  <c:v>56.325000000000003</c:v>
                </c:pt>
                <c:pt idx="137">
                  <c:v>55.597000000000001</c:v>
                </c:pt>
                <c:pt idx="138">
                  <c:v>55.352999999999994</c:v>
                </c:pt>
                <c:pt idx="139">
                  <c:v>55.108000000000011</c:v>
                </c:pt>
                <c:pt idx="140">
                  <c:v>55.108000000000011</c:v>
                </c:pt>
                <c:pt idx="141">
                  <c:v>55.108000000000011</c:v>
                </c:pt>
                <c:pt idx="142">
                  <c:v>55.108000000000011</c:v>
                </c:pt>
                <c:pt idx="143">
                  <c:v>55.108000000000011</c:v>
                </c:pt>
                <c:pt idx="144">
                  <c:v>55.108000000000011</c:v>
                </c:pt>
                <c:pt idx="145">
                  <c:v>55.108000000000011</c:v>
                </c:pt>
                <c:pt idx="146">
                  <c:v>55.108000000000011</c:v>
                </c:pt>
                <c:pt idx="147">
                  <c:v>54.743000000000002</c:v>
                </c:pt>
                <c:pt idx="148">
                  <c:v>54.376000000000005</c:v>
                </c:pt>
                <c:pt idx="149">
                  <c:v>54.376000000000005</c:v>
                </c:pt>
                <c:pt idx="150">
                  <c:v>54.009</c:v>
                </c:pt>
                <c:pt idx="151">
                  <c:v>53.274000000000001</c:v>
                </c:pt>
                <c:pt idx="152">
                  <c:v>52.903999999999996</c:v>
                </c:pt>
                <c:pt idx="153">
                  <c:v>52.903999999999996</c:v>
                </c:pt>
                <c:pt idx="154">
                  <c:v>52.903999999999996</c:v>
                </c:pt>
                <c:pt idx="155">
                  <c:v>52.903999999999996</c:v>
                </c:pt>
                <c:pt idx="156">
                  <c:v>52.903999999999996</c:v>
                </c:pt>
                <c:pt idx="157">
                  <c:v>52.903999999999996</c:v>
                </c:pt>
                <c:pt idx="158">
                  <c:v>52.903999999999996</c:v>
                </c:pt>
                <c:pt idx="159">
                  <c:v>51.790000000000013</c:v>
                </c:pt>
                <c:pt idx="160">
                  <c:v>51.227000000000011</c:v>
                </c:pt>
                <c:pt idx="161">
                  <c:v>50.664000000000001</c:v>
                </c:pt>
                <c:pt idx="162">
                  <c:v>50.101000000000006</c:v>
                </c:pt>
                <c:pt idx="163">
                  <c:v>49.538000000000011</c:v>
                </c:pt>
                <c:pt idx="164">
                  <c:v>48.954999999999998</c:v>
                </c:pt>
                <c:pt idx="165">
                  <c:v>48.954999999999998</c:v>
                </c:pt>
                <c:pt idx="166">
                  <c:v>48.954999999999998</c:v>
                </c:pt>
                <c:pt idx="167">
                  <c:v>48.954999999999998</c:v>
                </c:pt>
                <c:pt idx="168">
                  <c:v>48.954999999999998</c:v>
                </c:pt>
              </c:numCache>
            </c:numRef>
          </c:yVal>
        </c:ser>
        <c:axId val="341353984"/>
        <c:axId val="341355904"/>
      </c:scatterChart>
      <c:valAx>
        <c:axId val="341353984"/>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1355904"/>
        <c:crosses val="autoZero"/>
        <c:crossBetween val="midCat"/>
        <c:majorUnit val="1"/>
      </c:valAx>
      <c:valAx>
        <c:axId val="3413559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135398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8173298028011644"/>
          <c:y val="6.4883371433409734E-2"/>
          <c:w val="0.36811952709451334"/>
          <c:h val="0.14442659385318773"/>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15"/>
          <c:h val="0.77074260114039816"/>
        </c:manualLayout>
      </c:layout>
      <c:scatterChart>
        <c:scatterStyle val="smoothMarker"/>
        <c:ser>
          <c:idx val="0"/>
          <c:order val="0"/>
          <c:tx>
            <c:strRef>
              <c:f>Sheet1!$B$1</c:f>
              <c:strCache>
                <c:ptCount val="1"/>
                <c:pt idx="0">
                  <c:v>Freedom from Severe Renal Dysfunction (N=13,866)</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1.0832999999999939</c:v>
                </c:pt>
                <c:pt idx="14">
                  <c:v>1.1667000000000001</c:v>
                </c:pt>
                <c:pt idx="15">
                  <c:v>1.25</c:v>
                </c:pt>
                <c:pt idx="16">
                  <c:v>1.3332999999999939</c:v>
                </c:pt>
                <c:pt idx="17">
                  <c:v>1.4166999999999927</c:v>
                </c:pt>
                <c:pt idx="18">
                  <c:v>1.5</c:v>
                </c:pt>
                <c:pt idx="19">
                  <c:v>1.5832999999999939</c:v>
                </c:pt>
                <c:pt idx="20">
                  <c:v>1.6667000000000001</c:v>
                </c:pt>
                <c:pt idx="21">
                  <c:v>1.75</c:v>
                </c:pt>
                <c:pt idx="22">
                  <c:v>1.8332999999999939</c:v>
                </c:pt>
                <c:pt idx="23">
                  <c:v>1.9167000000000001</c:v>
                </c:pt>
                <c:pt idx="24">
                  <c:v>2</c:v>
                </c:pt>
                <c:pt idx="25">
                  <c:v>2.0832999999999999</c:v>
                </c:pt>
                <c:pt idx="26">
                  <c:v>2.1667000000000001</c:v>
                </c:pt>
                <c:pt idx="27">
                  <c:v>2.25</c:v>
                </c:pt>
                <c:pt idx="28">
                  <c:v>2.3332999999999977</c:v>
                </c:pt>
                <c:pt idx="29">
                  <c:v>2.4166999999999841</c:v>
                </c:pt>
                <c:pt idx="30">
                  <c:v>2.5</c:v>
                </c:pt>
                <c:pt idx="31">
                  <c:v>2.5832999999999999</c:v>
                </c:pt>
                <c:pt idx="32">
                  <c:v>2.6667000000000001</c:v>
                </c:pt>
                <c:pt idx="33">
                  <c:v>2.75</c:v>
                </c:pt>
                <c:pt idx="34">
                  <c:v>2.8332999999999977</c:v>
                </c:pt>
                <c:pt idx="35">
                  <c:v>2.9166999999999841</c:v>
                </c:pt>
                <c:pt idx="36">
                  <c:v>3</c:v>
                </c:pt>
                <c:pt idx="37">
                  <c:v>3.0832999999999999</c:v>
                </c:pt>
                <c:pt idx="38">
                  <c:v>3.1667000000000001</c:v>
                </c:pt>
                <c:pt idx="39">
                  <c:v>3.25</c:v>
                </c:pt>
                <c:pt idx="40">
                  <c:v>3.3332999999999977</c:v>
                </c:pt>
                <c:pt idx="41">
                  <c:v>3.4166999999999841</c:v>
                </c:pt>
                <c:pt idx="42">
                  <c:v>3.5</c:v>
                </c:pt>
                <c:pt idx="43">
                  <c:v>3.5832999999999999</c:v>
                </c:pt>
                <c:pt idx="44">
                  <c:v>3.6667000000000001</c:v>
                </c:pt>
                <c:pt idx="45">
                  <c:v>3.75</c:v>
                </c:pt>
                <c:pt idx="46">
                  <c:v>3.8332999999999977</c:v>
                </c:pt>
                <c:pt idx="47">
                  <c:v>3.9166999999999841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99.992999999999995</c:v>
                </c:pt>
                <c:pt idx="3">
                  <c:v>99.964000000000027</c:v>
                </c:pt>
                <c:pt idx="4">
                  <c:v>99.935000000000002</c:v>
                </c:pt>
                <c:pt idx="5">
                  <c:v>99.769000000000005</c:v>
                </c:pt>
                <c:pt idx="6">
                  <c:v>97.985000000000014</c:v>
                </c:pt>
                <c:pt idx="7">
                  <c:v>94.915000000000006</c:v>
                </c:pt>
                <c:pt idx="8">
                  <c:v>94.423000000000002</c:v>
                </c:pt>
                <c:pt idx="9">
                  <c:v>94.307999999999993</c:v>
                </c:pt>
                <c:pt idx="10">
                  <c:v>94.307999999999993</c:v>
                </c:pt>
                <c:pt idx="11">
                  <c:v>94.307999999999993</c:v>
                </c:pt>
                <c:pt idx="12">
                  <c:v>94.307999999999993</c:v>
                </c:pt>
                <c:pt idx="13">
                  <c:v>94.299000000000007</c:v>
                </c:pt>
                <c:pt idx="14">
                  <c:v>94.283000000000001</c:v>
                </c:pt>
                <c:pt idx="15">
                  <c:v>94.179999999999978</c:v>
                </c:pt>
                <c:pt idx="16">
                  <c:v>93.903999999999996</c:v>
                </c:pt>
                <c:pt idx="17">
                  <c:v>93.446000000000026</c:v>
                </c:pt>
                <c:pt idx="18">
                  <c:v>91.98</c:v>
                </c:pt>
                <c:pt idx="19">
                  <c:v>90.412000000000006</c:v>
                </c:pt>
                <c:pt idx="20">
                  <c:v>89.82</c:v>
                </c:pt>
                <c:pt idx="21">
                  <c:v>89.587999999999994</c:v>
                </c:pt>
                <c:pt idx="22">
                  <c:v>89.561000000000007</c:v>
                </c:pt>
                <c:pt idx="23">
                  <c:v>89.533000000000001</c:v>
                </c:pt>
                <c:pt idx="24">
                  <c:v>89.533000000000001</c:v>
                </c:pt>
                <c:pt idx="25">
                  <c:v>89.512</c:v>
                </c:pt>
                <c:pt idx="26">
                  <c:v>89.490000000000023</c:v>
                </c:pt>
                <c:pt idx="27">
                  <c:v>89.4</c:v>
                </c:pt>
                <c:pt idx="28">
                  <c:v>89.039000000000001</c:v>
                </c:pt>
                <c:pt idx="29">
                  <c:v>88.528999999999982</c:v>
                </c:pt>
                <c:pt idx="30">
                  <c:v>86.971999999999994</c:v>
                </c:pt>
                <c:pt idx="31">
                  <c:v>85.440000000000026</c:v>
                </c:pt>
                <c:pt idx="32">
                  <c:v>85.093000000000004</c:v>
                </c:pt>
                <c:pt idx="33">
                  <c:v>84.893000000000001</c:v>
                </c:pt>
                <c:pt idx="34">
                  <c:v>84.845000000000013</c:v>
                </c:pt>
                <c:pt idx="35">
                  <c:v>84.845000000000013</c:v>
                </c:pt>
                <c:pt idx="36">
                  <c:v>84.845000000000013</c:v>
                </c:pt>
                <c:pt idx="37">
                  <c:v>84.816999999999993</c:v>
                </c:pt>
                <c:pt idx="38">
                  <c:v>84.801999999999992</c:v>
                </c:pt>
                <c:pt idx="39">
                  <c:v>84.714000000000027</c:v>
                </c:pt>
                <c:pt idx="40">
                  <c:v>84.417000000000414</c:v>
                </c:pt>
                <c:pt idx="41">
                  <c:v>83.789000000000001</c:v>
                </c:pt>
                <c:pt idx="42">
                  <c:v>82.801999999999992</c:v>
                </c:pt>
                <c:pt idx="43">
                  <c:v>81.643000000000001</c:v>
                </c:pt>
                <c:pt idx="44">
                  <c:v>81.233000000000004</c:v>
                </c:pt>
                <c:pt idx="45">
                  <c:v>81.018000000000001</c:v>
                </c:pt>
                <c:pt idx="46">
                  <c:v>80.971999999999994</c:v>
                </c:pt>
                <c:pt idx="47">
                  <c:v>80.956000000000003</c:v>
                </c:pt>
                <c:pt idx="48">
                  <c:v>80.956000000000003</c:v>
                </c:pt>
                <c:pt idx="49">
                  <c:v>80.956000000000003</c:v>
                </c:pt>
                <c:pt idx="50">
                  <c:v>80.956000000000003</c:v>
                </c:pt>
                <c:pt idx="51">
                  <c:v>80.85899999999998</c:v>
                </c:pt>
                <c:pt idx="52">
                  <c:v>80.546000000000006</c:v>
                </c:pt>
                <c:pt idx="53">
                  <c:v>79.801000000000002</c:v>
                </c:pt>
                <c:pt idx="54">
                  <c:v>78.621999999999986</c:v>
                </c:pt>
                <c:pt idx="55">
                  <c:v>77.771999999999991</c:v>
                </c:pt>
                <c:pt idx="56">
                  <c:v>77.433000000000007</c:v>
                </c:pt>
                <c:pt idx="57">
                  <c:v>77.35199999999999</c:v>
                </c:pt>
                <c:pt idx="58">
                  <c:v>77.289000000000001</c:v>
                </c:pt>
                <c:pt idx="59">
                  <c:v>77.289000000000001</c:v>
                </c:pt>
                <c:pt idx="60">
                  <c:v>77.289000000000001</c:v>
                </c:pt>
                <c:pt idx="61">
                  <c:v>77.263999999999996</c:v>
                </c:pt>
                <c:pt idx="62">
                  <c:v>77.185999999999979</c:v>
                </c:pt>
                <c:pt idx="63">
                  <c:v>77.132999999999981</c:v>
                </c:pt>
                <c:pt idx="64">
                  <c:v>76.624999999999986</c:v>
                </c:pt>
                <c:pt idx="65">
                  <c:v>76.09</c:v>
                </c:pt>
                <c:pt idx="66">
                  <c:v>74.906999999999996</c:v>
                </c:pt>
                <c:pt idx="67">
                  <c:v>74.040999999999997</c:v>
                </c:pt>
                <c:pt idx="68">
                  <c:v>73.766000000000005</c:v>
                </c:pt>
                <c:pt idx="69">
                  <c:v>73.682999999999979</c:v>
                </c:pt>
                <c:pt idx="70">
                  <c:v>73.682999999999979</c:v>
                </c:pt>
                <c:pt idx="71">
                  <c:v>73.682999999999979</c:v>
                </c:pt>
                <c:pt idx="72">
                  <c:v>73.682999999999979</c:v>
                </c:pt>
                <c:pt idx="73">
                  <c:v>73.682999999999979</c:v>
                </c:pt>
                <c:pt idx="74">
                  <c:v>73.647000000000006</c:v>
                </c:pt>
                <c:pt idx="75">
                  <c:v>73.464000000000027</c:v>
                </c:pt>
                <c:pt idx="76">
                  <c:v>72.986999999999995</c:v>
                </c:pt>
                <c:pt idx="77">
                  <c:v>72.433999999999997</c:v>
                </c:pt>
                <c:pt idx="78">
                  <c:v>71.025999999999982</c:v>
                </c:pt>
                <c:pt idx="79">
                  <c:v>70.281000000000006</c:v>
                </c:pt>
                <c:pt idx="80">
                  <c:v>70.052999999999983</c:v>
                </c:pt>
                <c:pt idx="81">
                  <c:v>69.938000000000002</c:v>
                </c:pt>
                <c:pt idx="82">
                  <c:v>69.938000000000002</c:v>
                </c:pt>
                <c:pt idx="83">
                  <c:v>69.938000000000002</c:v>
                </c:pt>
                <c:pt idx="84">
                  <c:v>69.938000000000002</c:v>
                </c:pt>
                <c:pt idx="85">
                  <c:v>69.938000000000002</c:v>
                </c:pt>
                <c:pt idx="86">
                  <c:v>69.885999999999981</c:v>
                </c:pt>
                <c:pt idx="87">
                  <c:v>69.783000000000001</c:v>
                </c:pt>
                <c:pt idx="88">
                  <c:v>69.421000000000006</c:v>
                </c:pt>
                <c:pt idx="89">
                  <c:v>68.900000000000006</c:v>
                </c:pt>
                <c:pt idx="90">
                  <c:v>68.010999999999996</c:v>
                </c:pt>
                <c:pt idx="91">
                  <c:v>67.168999999999983</c:v>
                </c:pt>
                <c:pt idx="92">
                  <c:v>66.796000000000006</c:v>
                </c:pt>
                <c:pt idx="93">
                  <c:v>66.742000000000004</c:v>
                </c:pt>
                <c:pt idx="94">
                  <c:v>66.684999999999988</c:v>
                </c:pt>
                <c:pt idx="95">
                  <c:v>66.684999999999988</c:v>
                </c:pt>
                <c:pt idx="96">
                  <c:v>66.684999999999988</c:v>
                </c:pt>
                <c:pt idx="97">
                  <c:v>66.617000000000004</c:v>
                </c:pt>
                <c:pt idx="98">
                  <c:v>66.617000000000004</c:v>
                </c:pt>
                <c:pt idx="99">
                  <c:v>66.187999999999988</c:v>
                </c:pt>
                <c:pt idx="100">
                  <c:v>65.756</c:v>
                </c:pt>
                <c:pt idx="101">
                  <c:v>64.959000000000003</c:v>
                </c:pt>
                <c:pt idx="102">
                  <c:v>64.304999999999993</c:v>
                </c:pt>
                <c:pt idx="103">
                  <c:v>63.428000000000011</c:v>
                </c:pt>
                <c:pt idx="104">
                  <c:v>63.279000000000003</c:v>
                </c:pt>
                <c:pt idx="105">
                  <c:v>63.203000000000003</c:v>
                </c:pt>
                <c:pt idx="106">
                  <c:v>63.122000000000163</c:v>
                </c:pt>
                <c:pt idx="107">
                  <c:v>63.122000000000163</c:v>
                </c:pt>
                <c:pt idx="108">
                  <c:v>63.031000000000006</c:v>
                </c:pt>
                <c:pt idx="109">
                  <c:v>63.031000000000006</c:v>
                </c:pt>
                <c:pt idx="110">
                  <c:v>63.031000000000006</c:v>
                </c:pt>
                <c:pt idx="111">
                  <c:v>62.815999999999995</c:v>
                </c:pt>
                <c:pt idx="112">
                  <c:v>62.491</c:v>
                </c:pt>
                <c:pt idx="113">
                  <c:v>61.728000000000215</c:v>
                </c:pt>
                <c:pt idx="114">
                  <c:v>61.074000000000005</c:v>
                </c:pt>
                <c:pt idx="115">
                  <c:v>60.525000000000013</c:v>
                </c:pt>
                <c:pt idx="116">
                  <c:v>60.302</c:v>
                </c:pt>
                <c:pt idx="117">
                  <c:v>60.302</c:v>
                </c:pt>
                <c:pt idx="118">
                  <c:v>60.302</c:v>
                </c:pt>
                <c:pt idx="119">
                  <c:v>60.302</c:v>
                </c:pt>
                <c:pt idx="120">
                  <c:v>60.302</c:v>
                </c:pt>
                <c:pt idx="121">
                  <c:v>60.302</c:v>
                </c:pt>
                <c:pt idx="122">
                  <c:v>60.302</c:v>
                </c:pt>
                <c:pt idx="123">
                  <c:v>59.983999999999995</c:v>
                </c:pt>
                <c:pt idx="124">
                  <c:v>59.501000000000005</c:v>
                </c:pt>
                <c:pt idx="125">
                  <c:v>59.019000000000005</c:v>
                </c:pt>
                <c:pt idx="126">
                  <c:v>58.375</c:v>
                </c:pt>
                <c:pt idx="127">
                  <c:v>57.883999999999993</c:v>
                </c:pt>
                <c:pt idx="128">
                  <c:v>57.376999999999995</c:v>
                </c:pt>
                <c:pt idx="129">
                  <c:v>57.376999999999995</c:v>
                </c:pt>
                <c:pt idx="130">
                  <c:v>57.376999999999995</c:v>
                </c:pt>
                <c:pt idx="131">
                  <c:v>57.376999999999995</c:v>
                </c:pt>
                <c:pt idx="132">
                  <c:v>57.376999999999995</c:v>
                </c:pt>
                <c:pt idx="133">
                  <c:v>57.376999999999995</c:v>
                </c:pt>
                <c:pt idx="134">
                  <c:v>57.376999999999995</c:v>
                </c:pt>
                <c:pt idx="135">
                  <c:v>57.376999999999995</c:v>
                </c:pt>
                <c:pt idx="136">
                  <c:v>57.376999999999995</c:v>
                </c:pt>
                <c:pt idx="137">
                  <c:v>56.635000000000012</c:v>
                </c:pt>
                <c:pt idx="138">
                  <c:v>56.386999999999993</c:v>
                </c:pt>
                <c:pt idx="139">
                  <c:v>56.137</c:v>
                </c:pt>
                <c:pt idx="140">
                  <c:v>56.137</c:v>
                </c:pt>
                <c:pt idx="141">
                  <c:v>56.137</c:v>
                </c:pt>
                <c:pt idx="142">
                  <c:v>56.137</c:v>
                </c:pt>
                <c:pt idx="143">
                  <c:v>56.137</c:v>
                </c:pt>
                <c:pt idx="144">
                  <c:v>56.137</c:v>
                </c:pt>
                <c:pt idx="145">
                  <c:v>56.137</c:v>
                </c:pt>
                <c:pt idx="146">
                  <c:v>56.137</c:v>
                </c:pt>
                <c:pt idx="147">
                  <c:v>55.766000000000012</c:v>
                </c:pt>
                <c:pt idx="148">
                  <c:v>55.391000000000005</c:v>
                </c:pt>
                <c:pt idx="149">
                  <c:v>55.391000000000005</c:v>
                </c:pt>
                <c:pt idx="150">
                  <c:v>55.016999999999996</c:v>
                </c:pt>
                <c:pt idx="151">
                  <c:v>54.269000000000013</c:v>
                </c:pt>
                <c:pt idx="152">
                  <c:v>53.892000000000003</c:v>
                </c:pt>
                <c:pt idx="153">
                  <c:v>53.892000000000003</c:v>
                </c:pt>
                <c:pt idx="154">
                  <c:v>53.892000000000003</c:v>
                </c:pt>
                <c:pt idx="155">
                  <c:v>53.892000000000003</c:v>
                </c:pt>
                <c:pt idx="156">
                  <c:v>53.892000000000003</c:v>
                </c:pt>
                <c:pt idx="157">
                  <c:v>53.892000000000003</c:v>
                </c:pt>
                <c:pt idx="158">
                  <c:v>53.892000000000003</c:v>
                </c:pt>
                <c:pt idx="159">
                  <c:v>52.757000000000005</c:v>
                </c:pt>
                <c:pt idx="160">
                  <c:v>52.184000000000005</c:v>
                </c:pt>
                <c:pt idx="161">
                  <c:v>51.61</c:v>
                </c:pt>
                <c:pt idx="162">
                  <c:v>51.037000000000006</c:v>
                </c:pt>
                <c:pt idx="163">
                  <c:v>50.463000000000001</c:v>
                </c:pt>
                <c:pt idx="164">
                  <c:v>49.87</c:v>
                </c:pt>
                <c:pt idx="165">
                  <c:v>49.87</c:v>
                </c:pt>
                <c:pt idx="166">
                  <c:v>49.87</c:v>
                </c:pt>
                <c:pt idx="167">
                  <c:v>49.87</c:v>
                </c:pt>
                <c:pt idx="168">
                  <c:v>49.87</c:v>
                </c:pt>
              </c:numCache>
            </c:numRef>
          </c:yVal>
        </c:ser>
        <c:axId val="341553536"/>
        <c:axId val="341555456"/>
      </c:scatterChart>
      <c:valAx>
        <c:axId val="341553536"/>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1555456"/>
        <c:crosses val="autoZero"/>
        <c:crossBetween val="midCat"/>
        <c:majorUnit val="1"/>
      </c:valAx>
      <c:valAx>
        <c:axId val="34155545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155353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7435834901168326"/>
          <c:y val="6.4883371433409734E-2"/>
          <c:w val="0.37696908461663531"/>
          <c:h val="0.14442659385318773"/>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538"/>
        </c:manualLayout>
      </c:layout>
      <c:scatterChart>
        <c:scatterStyle val="lineMarker"/>
        <c:ser>
          <c:idx val="0"/>
          <c:order val="0"/>
          <c:tx>
            <c:strRef>
              <c:f>Sheet1!$B$1</c:f>
              <c:strCache>
                <c:ptCount val="1"/>
                <c:pt idx="0">
                  <c:v>Bilateral/Double Lung (N=19,566)</c:v>
                </c:pt>
              </c:strCache>
            </c:strRef>
          </c:tx>
          <c:spPr>
            <a:ln w="41275">
              <a:solidFill>
                <a:srgbClr val="00FFFF"/>
              </a:solidFill>
            </a:ln>
          </c:spPr>
          <c:marker>
            <c:symbol val="none"/>
          </c:marker>
          <c:xVal>
            <c:numRef>
              <c:f>Sheet1!$A$2:$A$29</c:f>
              <c:numCache>
                <c:formatCode>General</c:formatCode>
                <c:ptCount val="28"/>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92.603999999999999</c:v>
                </c:pt>
                <c:pt idx="2">
                  <c:v>90.144000000000005</c:v>
                </c:pt>
                <c:pt idx="3">
                  <c:v>88.363</c:v>
                </c:pt>
                <c:pt idx="4">
                  <c:v>87.124999999999986</c:v>
                </c:pt>
                <c:pt idx="5">
                  <c:v>85.955000000000013</c:v>
                </c:pt>
                <c:pt idx="6">
                  <c:v>84.881</c:v>
                </c:pt>
                <c:pt idx="7">
                  <c:v>83.86999999999999</c:v>
                </c:pt>
                <c:pt idx="8">
                  <c:v>83.178999999999988</c:v>
                </c:pt>
                <c:pt idx="9">
                  <c:v>82.464000000000027</c:v>
                </c:pt>
                <c:pt idx="10">
                  <c:v>81.730999999999995</c:v>
                </c:pt>
                <c:pt idx="11">
                  <c:v>80.897999999999996</c:v>
                </c:pt>
                <c:pt idx="12">
                  <c:v>80.175999999999988</c:v>
                </c:pt>
                <c:pt idx="13">
                  <c:v>72.578999999999979</c:v>
                </c:pt>
                <c:pt idx="14">
                  <c:v>66.257000000000005</c:v>
                </c:pt>
                <c:pt idx="15">
                  <c:v>61.134</c:v>
                </c:pt>
                <c:pt idx="16">
                  <c:v>56.636000000000003</c:v>
                </c:pt>
                <c:pt idx="17">
                  <c:v>52.564</c:v>
                </c:pt>
                <c:pt idx="18">
                  <c:v>48.910999999999994</c:v>
                </c:pt>
                <c:pt idx="19">
                  <c:v>45.009</c:v>
                </c:pt>
                <c:pt idx="20">
                  <c:v>41.268000000000249</c:v>
                </c:pt>
                <c:pt idx="21">
                  <c:v>38.168000000000013</c:v>
                </c:pt>
                <c:pt idx="22">
                  <c:v>35.312999999999995</c:v>
                </c:pt>
                <c:pt idx="23">
                  <c:v>32.409000000000006</c:v>
                </c:pt>
                <c:pt idx="24">
                  <c:v>29.467999999999989</c:v>
                </c:pt>
                <c:pt idx="25">
                  <c:v>26.692</c:v>
                </c:pt>
                <c:pt idx="26">
                  <c:v>24.643000000000001</c:v>
                </c:pt>
                <c:pt idx="27">
                  <c:v>23.47</c:v>
                </c:pt>
              </c:numCache>
            </c:numRef>
          </c:yVal>
        </c:ser>
        <c:ser>
          <c:idx val="1"/>
          <c:order val="1"/>
          <c:tx>
            <c:strRef>
              <c:f>Sheet1!$C$1</c:f>
              <c:strCache>
                <c:ptCount val="1"/>
                <c:pt idx="0">
                  <c:v>Single Lung (N=13,276)</c:v>
                </c:pt>
              </c:strCache>
            </c:strRef>
          </c:tx>
          <c:spPr>
            <a:ln w="41275">
              <a:solidFill>
                <a:srgbClr val="FF0000"/>
              </a:solidFill>
              <a:prstDash val="solid"/>
            </a:ln>
          </c:spPr>
          <c:marker>
            <c:symbol val="none"/>
          </c:marker>
          <c:xVal>
            <c:numRef>
              <c:f>Sheet1!$A$2:$A$29</c:f>
              <c:numCache>
                <c:formatCode>General</c:formatCode>
                <c:ptCount val="28"/>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92.418000000000006</c:v>
                </c:pt>
                <c:pt idx="2">
                  <c:v>89.655999999999949</c:v>
                </c:pt>
                <c:pt idx="3">
                  <c:v>87.727000000000004</c:v>
                </c:pt>
                <c:pt idx="4">
                  <c:v>86.293999999999997</c:v>
                </c:pt>
                <c:pt idx="5">
                  <c:v>84.982000000000014</c:v>
                </c:pt>
                <c:pt idx="6">
                  <c:v>83.754999999999995</c:v>
                </c:pt>
                <c:pt idx="7">
                  <c:v>82.596000000000004</c:v>
                </c:pt>
                <c:pt idx="8">
                  <c:v>81.450999999999993</c:v>
                </c:pt>
                <c:pt idx="9">
                  <c:v>80.444000000000571</c:v>
                </c:pt>
                <c:pt idx="10">
                  <c:v>79.332999999999998</c:v>
                </c:pt>
                <c:pt idx="11">
                  <c:v>78.327999999999989</c:v>
                </c:pt>
                <c:pt idx="12">
                  <c:v>77.433999999999997</c:v>
                </c:pt>
                <c:pt idx="13">
                  <c:v>67.831000000000003</c:v>
                </c:pt>
                <c:pt idx="14">
                  <c:v>60.236000000000011</c:v>
                </c:pt>
                <c:pt idx="15">
                  <c:v>53.607000000000006</c:v>
                </c:pt>
                <c:pt idx="16">
                  <c:v>47.483999999999995</c:v>
                </c:pt>
                <c:pt idx="17">
                  <c:v>41.339000000000006</c:v>
                </c:pt>
                <c:pt idx="18">
                  <c:v>36.062000000000012</c:v>
                </c:pt>
                <c:pt idx="19">
                  <c:v>30.985999999999819</c:v>
                </c:pt>
                <c:pt idx="20">
                  <c:v>26.628</c:v>
                </c:pt>
                <c:pt idx="21">
                  <c:v>22.170999999999999</c:v>
                </c:pt>
                <c:pt idx="22">
                  <c:v>18.673999999999999</c:v>
                </c:pt>
                <c:pt idx="23">
                  <c:v>16.600000000000001</c:v>
                </c:pt>
                <c:pt idx="24">
                  <c:v>13.630999999999998</c:v>
                </c:pt>
                <c:pt idx="25">
                  <c:v>11.366000000000026</c:v>
                </c:pt>
                <c:pt idx="26">
                  <c:v>8.7590000000000003</c:v>
                </c:pt>
                <c:pt idx="27">
                  <c:v>7</c:v>
                </c:pt>
              </c:numCache>
            </c:numRef>
          </c:yVal>
        </c:ser>
        <c:ser>
          <c:idx val="2"/>
          <c:order val="2"/>
          <c:tx>
            <c:strRef>
              <c:f>Sheet1!$D$1</c:f>
              <c:strCache>
                <c:ptCount val="1"/>
                <c:pt idx="0">
                  <c:v>All Lungs (N=32,842)</c:v>
                </c:pt>
              </c:strCache>
            </c:strRef>
          </c:tx>
          <c:spPr>
            <a:ln w="41275">
              <a:solidFill>
                <a:srgbClr val="00FF00"/>
              </a:solidFill>
            </a:ln>
          </c:spPr>
          <c:marker>
            <c:symbol val="none"/>
          </c:marker>
          <c:xVal>
            <c:numRef>
              <c:f>Sheet1!$A$2:$A$29</c:f>
              <c:numCache>
                <c:formatCode>General</c:formatCode>
                <c:ptCount val="28"/>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92.53</c:v>
                </c:pt>
                <c:pt idx="2">
                  <c:v>89.945000000000007</c:v>
                </c:pt>
                <c:pt idx="3">
                  <c:v>88.103999999999999</c:v>
                </c:pt>
                <c:pt idx="4">
                  <c:v>86.786000000000001</c:v>
                </c:pt>
                <c:pt idx="5">
                  <c:v>85.557999999999993</c:v>
                </c:pt>
                <c:pt idx="6">
                  <c:v>84.421000000000006</c:v>
                </c:pt>
                <c:pt idx="7">
                  <c:v>83.349000000000004</c:v>
                </c:pt>
                <c:pt idx="8">
                  <c:v>82.471000000000004</c:v>
                </c:pt>
                <c:pt idx="9">
                  <c:v>81.635999999999981</c:v>
                </c:pt>
                <c:pt idx="10">
                  <c:v>80.747000000000227</c:v>
                </c:pt>
                <c:pt idx="11">
                  <c:v>79.843000000000004</c:v>
                </c:pt>
                <c:pt idx="12">
                  <c:v>79.05</c:v>
                </c:pt>
                <c:pt idx="13">
                  <c:v>70.60299999999998</c:v>
                </c:pt>
                <c:pt idx="14">
                  <c:v>63.717000000000006</c:v>
                </c:pt>
                <c:pt idx="15">
                  <c:v>57.891000000000005</c:v>
                </c:pt>
                <c:pt idx="16">
                  <c:v>52.596000000000011</c:v>
                </c:pt>
                <c:pt idx="17">
                  <c:v>47.47</c:v>
                </c:pt>
                <c:pt idx="18">
                  <c:v>42.939</c:v>
                </c:pt>
                <c:pt idx="19">
                  <c:v>38.349000000000004</c:v>
                </c:pt>
                <c:pt idx="20">
                  <c:v>34.189</c:v>
                </c:pt>
                <c:pt idx="21">
                  <c:v>30.251000000000001</c:v>
                </c:pt>
                <c:pt idx="22">
                  <c:v>26.951000000000001</c:v>
                </c:pt>
                <c:pt idx="23">
                  <c:v>24.431000000000001</c:v>
                </c:pt>
                <c:pt idx="24">
                  <c:v>21.367000000000001</c:v>
                </c:pt>
                <c:pt idx="25">
                  <c:v>18.787999999999986</c:v>
                </c:pt>
                <c:pt idx="26">
                  <c:v>16.349</c:v>
                </c:pt>
                <c:pt idx="27">
                  <c:v>14.703000000000001</c:v>
                </c:pt>
              </c:numCache>
            </c:numRef>
          </c:yVal>
        </c:ser>
        <c:axId val="233297792"/>
        <c:axId val="253661184"/>
      </c:scatterChart>
      <c:valAx>
        <c:axId val="233297792"/>
        <c:scaling>
          <c:orientation val="minMax"/>
          <c:max val="16"/>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53661184"/>
        <c:crosses val="autoZero"/>
        <c:crossBetween val="midCat"/>
        <c:majorUnit val="1"/>
      </c:valAx>
      <c:valAx>
        <c:axId val="2536611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33297792"/>
        <c:crosses val="autoZero"/>
        <c:crossBetween val="midCat"/>
        <c:majorUnit val="25"/>
      </c:valAx>
      <c:spPr>
        <a:solidFill>
          <a:schemeClr val="bg2"/>
        </a:solidFill>
        <a:ln>
          <a:solidFill>
            <a:schemeClr val="tx1"/>
          </a:solidFill>
        </a:ln>
      </c:spPr>
    </c:plotArea>
    <c:legend>
      <c:legendPos val="r"/>
      <c:layout>
        <c:manualLayout>
          <c:xMode val="edge"/>
          <c:yMode val="edge"/>
          <c:x val="0.12224920446891052"/>
          <c:y val="0.58279887393108154"/>
          <c:w val="0.37375374538359696"/>
          <c:h val="0.1879078824824319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48"/>
          <c:h val="0.77074260114039861"/>
        </c:manualLayout>
      </c:layout>
      <c:scatterChart>
        <c:scatterStyle val="smoothMarker"/>
        <c:ser>
          <c:idx val="0"/>
          <c:order val="0"/>
          <c:tx>
            <c:strRef>
              <c:f>Sheet1!$B$1</c:f>
              <c:strCache>
                <c:ptCount val="1"/>
                <c:pt idx="0">
                  <c:v>TAC+MMF/MPA (N = 4,798)</c:v>
                </c:pt>
              </c:strCache>
            </c:strRef>
          </c:tx>
          <c:spPr>
            <a:ln w="41275">
              <a:solidFill>
                <a:srgbClr val="00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99.771000000000001</c:v>
                </c:pt>
                <c:pt idx="3">
                  <c:v>99.332999999999998</c:v>
                </c:pt>
                <c:pt idx="4">
                  <c:v>98.977000000000004</c:v>
                </c:pt>
                <c:pt idx="5">
                  <c:v>98.513999999999996</c:v>
                </c:pt>
                <c:pt idx="6">
                  <c:v>96.60499999999999</c:v>
                </c:pt>
                <c:pt idx="7">
                  <c:v>94.815000000000012</c:v>
                </c:pt>
                <c:pt idx="8">
                  <c:v>94.684999999999988</c:v>
                </c:pt>
                <c:pt idx="9">
                  <c:v>94.641999999999996</c:v>
                </c:pt>
                <c:pt idx="10">
                  <c:v>94.641999999999996</c:v>
                </c:pt>
                <c:pt idx="11">
                  <c:v>94.641999999999996</c:v>
                </c:pt>
                <c:pt idx="12">
                  <c:v>94.641999999999996</c:v>
                </c:pt>
                <c:pt idx="13">
                  <c:v>94.614000000000004</c:v>
                </c:pt>
                <c:pt idx="14">
                  <c:v>94.557999999999993</c:v>
                </c:pt>
                <c:pt idx="15">
                  <c:v>94.384</c:v>
                </c:pt>
                <c:pt idx="16">
                  <c:v>94.149999999999991</c:v>
                </c:pt>
                <c:pt idx="17">
                  <c:v>93.885999999999981</c:v>
                </c:pt>
                <c:pt idx="18">
                  <c:v>92.77</c:v>
                </c:pt>
                <c:pt idx="19">
                  <c:v>91.676999999999978</c:v>
                </c:pt>
                <c:pt idx="20">
                  <c:v>91.376999999999981</c:v>
                </c:pt>
                <c:pt idx="21">
                  <c:v>91.194999999999993</c:v>
                </c:pt>
                <c:pt idx="22">
                  <c:v>91.194999999999993</c:v>
                </c:pt>
                <c:pt idx="23">
                  <c:v>91.194999999999993</c:v>
                </c:pt>
                <c:pt idx="24">
                  <c:v>91.194999999999993</c:v>
                </c:pt>
                <c:pt idx="25">
                  <c:v>91.114999999999995</c:v>
                </c:pt>
                <c:pt idx="26">
                  <c:v>91.114999999999995</c:v>
                </c:pt>
                <c:pt idx="27">
                  <c:v>90.948000000000022</c:v>
                </c:pt>
                <c:pt idx="28">
                  <c:v>90.312000000000012</c:v>
                </c:pt>
                <c:pt idx="29">
                  <c:v>89.929000000000002</c:v>
                </c:pt>
                <c:pt idx="30">
                  <c:v>88.861000000000004</c:v>
                </c:pt>
                <c:pt idx="31">
                  <c:v>87.616</c:v>
                </c:pt>
                <c:pt idx="32">
                  <c:v>87.353999999999999</c:v>
                </c:pt>
                <c:pt idx="33">
                  <c:v>87.31</c:v>
                </c:pt>
                <c:pt idx="34">
                  <c:v>87.31</c:v>
                </c:pt>
                <c:pt idx="35">
                  <c:v>87.31</c:v>
                </c:pt>
                <c:pt idx="36">
                  <c:v>87.31</c:v>
                </c:pt>
                <c:pt idx="37">
                  <c:v>87.248999999999995</c:v>
                </c:pt>
                <c:pt idx="38">
                  <c:v>87.248999999999995</c:v>
                </c:pt>
                <c:pt idx="39">
                  <c:v>87.248999999999995</c:v>
                </c:pt>
                <c:pt idx="40">
                  <c:v>86.864000000000004</c:v>
                </c:pt>
                <c:pt idx="41">
                  <c:v>86.540999999999997</c:v>
                </c:pt>
                <c:pt idx="42">
                  <c:v>85.828999999999979</c:v>
                </c:pt>
                <c:pt idx="43">
                  <c:v>84.850999999999999</c:v>
                </c:pt>
                <c:pt idx="44">
                  <c:v>84.784000000000006</c:v>
                </c:pt>
                <c:pt idx="45">
                  <c:v>84.784000000000006</c:v>
                </c:pt>
                <c:pt idx="46">
                  <c:v>84.784000000000006</c:v>
                </c:pt>
                <c:pt idx="47">
                  <c:v>84.784000000000006</c:v>
                </c:pt>
                <c:pt idx="48">
                  <c:v>84.784000000000006</c:v>
                </c:pt>
                <c:pt idx="49">
                  <c:v>84.784000000000006</c:v>
                </c:pt>
                <c:pt idx="50">
                  <c:v>84.784000000000006</c:v>
                </c:pt>
                <c:pt idx="51">
                  <c:v>84.686999999999998</c:v>
                </c:pt>
                <c:pt idx="52">
                  <c:v>84.391999999999996</c:v>
                </c:pt>
                <c:pt idx="53">
                  <c:v>84.096999999999994</c:v>
                </c:pt>
                <c:pt idx="54">
                  <c:v>83.114999999999995</c:v>
                </c:pt>
                <c:pt idx="55">
                  <c:v>82.025999999999982</c:v>
                </c:pt>
                <c:pt idx="56">
                  <c:v>82.025999999999982</c:v>
                </c:pt>
                <c:pt idx="57">
                  <c:v>81.923000000000002</c:v>
                </c:pt>
                <c:pt idx="58">
                  <c:v>81.923000000000002</c:v>
                </c:pt>
                <c:pt idx="59">
                  <c:v>81.923000000000002</c:v>
                </c:pt>
                <c:pt idx="60">
                  <c:v>81.923000000000002</c:v>
                </c:pt>
                <c:pt idx="61">
                  <c:v>81.923000000000002</c:v>
                </c:pt>
                <c:pt idx="62">
                  <c:v>81.762</c:v>
                </c:pt>
                <c:pt idx="63">
                  <c:v>81.762</c:v>
                </c:pt>
                <c:pt idx="64">
                  <c:v>81.251999999999995</c:v>
                </c:pt>
                <c:pt idx="65">
                  <c:v>80.742000000000004</c:v>
                </c:pt>
                <c:pt idx="66">
                  <c:v>79.55</c:v>
                </c:pt>
                <c:pt idx="67">
                  <c:v>79.206999999999994</c:v>
                </c:pt>
                <c:pt idx="68">
                  <c:v>79.031000000000006</c:v>
                </c:pt>
                <c:pt idx="69">
                  <c:v>78.853999999999999</c:v>
                </c:pt>
                <c:pt idx="70">
                  <c:v>78.853999999999999</c:v>
                </c:pt>
                <c:pt idx="71">
                  <c:v>78.853999999999999</c:v>
                </c:pt>
                <c:pt idx="72">
                  <c:v>78.853999999999999</c:v>
                </c:pt>
                <c:pt idx="73">
                  <c:v>78.853999999999999</c:v>
                </c:pt>
                <c:pt idx="74">
                  <c:v>78.853999999999999</c:v>
                </c:pt>
                <c:pt idx="75">
                  <c:v>78.551999999999992</c:v>
                </c:pt>
                <c:pt idx="76">
                  <c:v>77.938999999999993</c:v>
                </c:pt>
                <c:pt idx="77">
                  <c:v>77.63</c:v>
                </c:pt>
                <c:pt idx="78">
                  <c:v>76.082999999999998</c:v>
                </c:pt>
                <c:pt idx="79">
                  <c:v>74.832999999999998</c:v>
                </c:pt>
                <c:pt idx="80">
                  <c:v>74.509</c:v>
                </c:pt>
                <c:pt idx="81">
                  <c:v>74.509</c:v>
                </c:pt>
                <c:pt idx="82">
                  <c:v>74.509</c:v>
                </c:pt>
                <c:pt idx="83">
                  <c:v>74.509</c:v>
                </c:pt>
                <c:pt idx="84">
                  <c:v>74.509</c:v>
                </c:pt>
                <c:pt idx="85">
                  <c:v>74.509</c:v>
                </c:pt>
                <c:pt idx="86">
                  <c:v>74.509</c:v>
                </c:pt>
                <c:pt idx="87">
                  <c:v>74.509</c:v>
                </c:pt>
                <c:pt idx="88">
                  <c:v>73.262</c:v>
                </c:pt>
                <c:pt idx="89">
                  <c:v>71.998999999999995</c:v>
                </c:pt>
                <c:pt idx="90">
                  <c:v>71.367999999999995</c:v>
                </c:pt>
                <c:pt idx="91">
                  <c:v>70.075999999999979</c:v>
                </c:pt>
                <c:pt idx="92">
                  <c:v>70.075999999999979</c:v>
                </c:pt>
                <c:pt idx="93">
                  <c:v>70.075999999999979</c:v>
                </c:pt>
                <c:pt idx="94">
                  <c:v>70.075999999999979</c:v>
                </c:pt>
                <c:pt idx="95">
                  <c:v>70.075999999999979</c:v>
                </c:pt>
                <c:pt idx="96">
                  <c:v>70.075999999999979</c:v>
                </c:pt>
                <c:pt idx="97">
                  <c:v>70.075999999999979</c:v>
                </c:pt>
                <c:pt idx="98">
                  <c:v>70.075999999999979</c:v>
                </c:pt>
                <c:pt idx="99">
                  <c:v>68.727999999999994</c:v>
                </c:pt>
                <c:pt idx="100">
                  <c:v>68.727999999999994</c:v>
                </c:pt>
                <c:pt idx="101">
                  <c:v>68.727999999999994</c:v>
                </c:pt>
                <c:pt idx="102">
                  <c:v>67.38</c:v>
                </c:pt>
                <c:pt idx="103">
                  <c:v>66.033000000000001</c:v>
                </c:pt>
                <c:pt idx="104">
                  <c:v>66.033000000000001</c:v>
                </c:pt>
                <c:pt idx="105">
                  <c:v>66.033000000000001</c:v>
                </c:pt>
                <c:pt idx="106">
                  <c:v>66.033000000000001</c:v>
                </c:pt>
                <c:pt idx="107">
                  <c:v>66.033000000000001</c:v>
                </c:pt>
                <c:pt idx="108">
                  <c:v>66.033000000000001</c:v>
                </c:pt>
              </c:numCache>
            </c:numRef>
          </c:yVal>
        </c:ser>
        <c:ser>
          <c:idx val="1"/>
          <c:order val="1"/>
          <c:tx>
            <c:strRef>
              <c:f>Sheet1!$C$1</c:f>
              <c:strCache>
                <c:ptCount val="1"/>
                <c:pt idx="0">
                  <c:v>TAC+AZA (N = 2,671)</c:v>
                </c:pt>
              </c:strCache>
            </c:strRef>
          </c:tx>
          <c:spPr>
            <a:ln w="41275">
              <a:solidFill>
                <a:srgbClr val="FF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99.813000000000002</c:v>
                </c:pt>
                <c:pt idx="3">
                  <c:v>99.513000000000005</c:v>
                </c:pt>
                <c:pt idx="4">
                  <c:v>99.138999999999982</c:v>
                </c:pt>
                <c:pt idx="5">
                  <c:v>98.611999999999995</c:v>
                </c:pt>
                <c:pt idx="6">
                  <c:v>96.870999999999981</c:v>
                </c:pt>
                <c:pt idx="7">
                  <c:v>94.552999999999983</c:v>
                </c:pt>
                <c:pt idx="8">
                  <c:v>94.284999999999997</c:v>
                </c:pt>
                <c:pt idx="9">
                  <c:v>94.247000000000227</c:v>
                </c:pt>
                <c:pt idx="10">
                  <c:v>94.208000000000013</c:v>
                </c:pt>
                <c:pt idx="11">
                  <c:v>94.208000000000013</c:v>
                </c:pt>
                <c:pt idx="12">
                  <c:v>94.208000000000013</c:v>
                </c:pt>
                <c:pt idx="13">
                  <c:v>94.208000000000013</c:v>
                </c:pt>
                <c:pt idx="14">
                  <c:v>94.208000000000013</c:v>
                </c:pt>
                <c:pt idx="15">
                  <c:v>94.208000000000013</c:v>
                </c:pt>
                <c:pt idx="16">
                  <c:v>93.816000000000003</c:v>
                </c:pt>
                <c:pt idx="17">
                  <c:v>93.275999999999982</c:v>
                </c:pt>
                <c:pt idx="18">
                  <c:v>92.194999999999993</c:v>
                </c:pt>
                <c:pt idx="19">
                  <c:v>90.962999999999994</c:v>
                </c:pt>
                <c:pt idx="20">
                  <c:v>90.662999999999982</c:v>
                </c:pt>
                <c:pt idx="21">
                  <c:v>90.613</c:v>
                </c:pt>
                <c:pt idx="22">
                  <c:v>90.562000000000012</c:v>
                </c:pt>
                <c:pt idx="23">
                  <c:v>90.51</c:v>
                </c:pt>
                <c:pt idx="24">
                  <c:v>90.51</c:v>
                </c:pt>
                <c:pt idx="25">
                  <c:v>90.51</c:v>
                </c:pt>
                <c:pt idx="26">
                  <c:v>90.51</c:v>
                </c:pt>
                <c:pt idx="27">
                  <c:v>90.382999999999981</c:v>
                </c:pt>
                <c:pt idx="28">
                  <c:v>90.127999999999986</c:v>
                </c:pt>
                <c:pt idx="29">
                  <c:v>89.745000000000005</c:v>
                </c:pt>
                <c:pt idx="30">
                  <c:v>88.595000000000013</c:v>
                </c:pt>
                <c:pt idx="31">
                  <c:v>87.568000000000012</c:v>
                </c:pt>
                <c:pt idx="32">
                  <c:v>87.503</c:v>
                </c:pt>
                <c:pt idx="33">
                  <c:v>87.437000000000026</c:v>
                </c:pt>
                <c:pt idx="34">
                  <c:v>87.437000000000026</c:v>
                </c:pt>
                <c:pt idx="35">
                  <c:v>87.437000000000026</c:v>
                </c:pt>
                <c:pt idx="36">
                  <c:v>87.437000000000026</c:v>
                </c:pt>
                <c:pt idx="37">
                  <c:v>87.437000000000026</c:v>
                </c:pt>
                <c:pt idx="38">
                  <c:v>87.437000000000026</c:v>
                </c:pt>
                <c:pt idx="39">
                  <c:v>87.437000000000026</c:v>
                </c:pt>
                <c:pt idx="40">
                  <c:v>87.266000000000005</c:v>
                </c:pt>
                <c:pt idx="41">
                  <c:v>86.664999999999992</c:v>
                </c:pt>
                <c:pt idx="42">
                  <c:v>85.891999999999996</c:v>
                </c:pt>
                <c:pt idx="43">
                  <c:v>85.546000000000006</c:v>
                </c:pt>
                <c:pt idx="44">
                  <c:v>85.459000000000003</c:v>
                </c:pt>
                <c:pt idx="45">
                  <c:v>85.459000000000003</c:v>
                </c:pt>
                <c:pt idx="46">
                  <c:v>85.370999999999981</c:v>
                </c:pt>
                <c:pt idx="47">
                  <c:v>85.370999999999981</c:v>
                </c:pt>
                <c:pt idx="48">
                  <c:v>85.370999999999981</c:v>
                </c:pt>
                <c:pt idx="49">
                  <c:v>85.370999999999981</c:v>
                </c:pt>
                <c:pt idx="50">
                  <c:v>85.370999999999981</c:v>
                </c:pt>
                <c:pt idx="51">
                  <c:v>85.370999999999981</c:v>
                </c:pt>
                <c:pt idx="52">
                  <c:v>85.138999999999982</c:v>
                </c:pt>
                <c:pt idx="53">
                  <c:v>84.675999999999988</c:v>
                </c:pt>
                <c:pt idx="54">
                  <c:v>83.98</c:v>
                </c:pt>
                <c:pt idx="55">
                  <c:v>83.281999999999996</c:v>
                </c:pt>
                <c:pt idx="56">
                  <c:v>83.281999999999996</c:v>
                </c:pt>
                <c:pt idx="57">
                  <c:v>83.281999999999996</c:v>
                </c:pt>
                <c:pt idx="58">
                  <c:v>83.156999999999982</c:v>
                </c:pt>
                <c:pt idx="59">
                  <c:v>83.156999999999982</c:v>
                </c:pt>
                <c:pt idx="60">
                  <c:v>83.156999999999982</c:v>
                </c:pt>
                <c:pt idx="61">
                  <c:v>83.156999999999982</c:v>
                </c:pt>
                <c:pt idx="62">
                  <c:v>83.156999999999982</c:v>
                </c:pt>
                <c:pt idx="63">
                  <c:v>82.980999999999995</c:v>
                </c:pt>
                <c:pt idx="64">
                  <c:v>81.912000000000006</c:v>
                </c:pt>
                <c:pt idx="65">
                  <c:v>81.375999999999948</c:v>
                </c:pt>
                <c:pt idx="66">
                  <c:v>80.301999999999992</c:v>
                </c:pt>
                <c:pt idx="67">
                  <c:v>79.944000000000514</c:v>
                </c:pt>
                <c:pt idx="68">
                  <c:v>79.574999999999989</c:v>
                </c:pt>
                <c:pt idx="69">
                  <c:v>79.574999999999989</c:v>
                </c:pt>
                <c:pt idx="70">
                  <c:v>79.574999999999989</c:v>
                </c:pt>
                <c:pt idx="71">
                  <c:v>79.574999999999989</c:v>
                </c:pt>
                <c:pt idx="72">
                  <c:v>79.574999999999989</c:v>
                </c:pt>
                <c:pt idx="73">
                  <c:v>79.574999999999989</c:v>
                </c:pt>
                <c:pt idx="74">
                  <c:v>79.574999999999989</c:v>
                </c:pt>
                <c:pt idx="75">
                  <c:v>79.289000000000001</c:v>
                </c:pt>
                <c:pt idx="76">
                  <c:v>79.289000000000001</c:v>
                </c:pt>
                <c:pt idx="77">
                  <c:v>78.714000000000027</c:v>
                </c:pt>
                <c:pt idx="78">
                  <c:v>78.134999999999991</c:v>
                </c:pt>
                <c:pt idx="79">
                  <c:v>77.846000000000004</c:v>
                </c:pt>
                <c:pt idx="80">
                  <c:v>77.551000000000002</c:v>
                </c:pt>
                <c:pt idx="81">
                  <c:v>77.248999999999995</c:v>
                </c:pt>
                <c:pt idx="82">
                  <c:v>77.248999999999995</c:v>
                </c:pt>
                <c:pt idx="83">
                  <c:v>77.248999999999995</c:v>
                </c:pt>
                <c:pt idx="84">
                  <c:v>77.248999999999995</c:v>
                </c:pt>
                <c:pt idx="85">
                  <c:v>77.248999999999995</c:v>
                </c:pt>
                <c:pt idx="86">
                  <c:v>77.248999999999995</c:v>
                </c:pt>
                <c:pt idx="87">
                  <c:v>77.248999999999995</c:v>
                </c:pt>
                <c:pt idx="88">
                  <c:v>77.248999999999995</c:v>
                </c:pt>
                <c:pt idx="89">
                  <c:v>76.326999999999998</c:v>
                </c:pt>
                <c:pt idx="90">
                  <c:v>75.861999999999995</c:v>
                </c:pt>
                <c:pt idx="91">
                  <c:v>75.861999999999995</c:v>
                </c:pt>
                <c:pt idx="92">
                  <c:v>75.861999999999995</c:v>
                </c:pt>
                <c:pt idx="93">
                  <c:v>75.861999999999995</c:v>
                </c:pt>
                <c:pt idx="94">
                  <c:v>75.861999999999995</c:v>
                </c:pt>
                <c:pt idx="95">
                  <c:v>75.861999999999995</c:v>
                </c:pt>
                <c:pt idx="96">
                  <c:v>75.861999999999995</c:v>
                </c:pt>
                <c:pt idx="97">
                  <c:v>75.861999999999995</c:v>
                </c:pt>
                <c:pt idx="98">
                  <c:v>75.861999999999995</c:v>
                </c:pt>
                <c:pt idx="99">
                  <c:v>74.328999999999979</c:v>
                </c:pt>
                <c:pt idx="100">
                  <c:v>73.563000000000002</c:v>
                </c:pt>
                <c:pt idx="101">
                  <c:v>72.796999999999997</c:v>
                </c:pt>
                <c:pt idx="102">
                  <c:v>72.796999999999997</c:v>
                </c:pt>
                <c:pt idx="103">
                  <c:v>72.796999999999997</c:v>
                </c:pt>
                <c:pt idx="104">
                  <c:v>71.978999999999999</c:v>
                </c:pt>
                <c:pt idx="105">
                  <c:v>71.978999999999999</c:v>
                </c:pt>
                <c:pt idx="106">
                  <c:v>71.978999999999999</c:v>
                </c:pt>
                <c:pt idx="107">
                  <c:v>71.978999999999999</c:v>
                </c:pt>
                <c:pt idx="108">
                  <c:v>71.978999999999999</c:v>
                </c:pt>
              </c:numCache>
            </c:numRef>
          </c:yVal>
        </c:ser>
        <c:ser>
          <c:idx val="2"/>
          <c:order val="2"/>
          <c:tx>
            <c:strRef>
              <c:f>Sheet1!$D$1</c:f>
              <c:strCache>
                <c:ptCount val="1"/>
                <c:pt idx="0">
                  <c:v>CyA+MMF/MPA (N = 956)</c:v>
                </c:pt>
              </c:strCache>
            </c:strRef>
          </c:tx>
          <c:spPr>
            <a:ln w="41275">
              <a:solidFill>
                <a:srgbClr val="00FFFF"/>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99.894999999999996</c:v>
                </c:pt>
                <c:pt idx="3">
                  <c:v>99.058999999999983</c:v>
                </c:pt>
                <c:pt idx="4">
                  <c:v>98.534999999999997</c:v>
                </c:pt>
                <c:pt idx="5">
                  <c:v>97.364999999999995</c:v>
                </c:pt>
                <c:pt idx="6">
                  <c:v>94.995000000000005</c:v>
                </c:pt>
                <c:pt idx="7">
                  <c:v>91.956999999999994</c:v>
                </c:pt>
                <c:pt idx="8">
                  <c:v>90.643000000000001</c:v>
                </c:pt>
                <c:pt idx="9">
                  <c:v>90.531999999999996</c:v>
                </c:pt>
                <c:pt idx="10">
                  <c:v>90.531999999999996</c:v>
                </c:pt>
                <c:pt idx="11">
                  <c:v>90.418000000000006</c:v>
                </c:pt>
                <c:pt idx="12">
                  <c:v>90.418000000000006</c:v>
                </c:pt>
                <c:pt idx="13">
                  <c:v>90.418000000000006</c:v>
                </c:pt>
                <c:pt idx="14">
                  <c:v>90.418000000000006</c:v>
                </c:pt>
                <c:pt idx="15">
                  <c:v>90.418000000000006</c:v>
                </c:pt>
                <c:pt idx="16">
                  <c:v>89.733000000000004</c:v>
                </c:pt>
                <c:pt idx="17">
                  <c:v>88.497000000000227</c:v>
                </c:pt>
                <c:pt idx="18">
                  <c:v>86.845000000000013</c:v>
                </c:pt>
                <c:pt idx="19">
                  <c:v>85.32</c:v>
                </c:pt>
                <c:pt idx="20">
                  <c:v>84.899000000000001</c:v>
                </c:pt>
                <c:pt idx="21">
                  <c:v>84.754999999999995</c:v>
                </c:pt>
                <c:pt idx="22">
                  <c:v>84.754999999999995</c:v>
                </c:pt>
                <c:pt idx="23">
                  <c:v>84.754999999999995</c:v>
                </c:pt>
                <c:pt idx="24">
                  <c:v>84.60299999999998</c:v>
                </c:pt>
                <c:pt idx="25">
                  <c:v>84.60299999999998</c:v>
                </c:pt>
                <c:pt idx="26">
                  <c:v>84.60299999999998</c:v>
                </c:pt>
                <c:pt idx="27">
                  <c:v>84.429000000000002</c:v>
                </c:pt>
                <c:pt idx="28">
                  <c:v>83.903999999999996</c:v>
                </c:pt>
                <c:pt idx="29">
                  <c:v>82.668999999999983</c:v>
                </c:pt>
                <c:pt idx="30">
                  <c:v>80.897000000000006</c:v>
                </c:pt>
                <c:pt idx="31">
                  <c:v>79.644999999999996</c:v>
                </c:pt>
                <c:pt idx="32">
                  <c:v>79.10199999999999</c:v>
                </c:pt>
                <c:pt idx="33">
                  <c:v>78.736999999999995</c:v>
                </c:pt>
                <c:pt idx="34">
                  <c:v>78.736999999999995</c:v>
                </c:pt>
                <c:pt idx="35">
                  <c:v>78.736999999999995</c:v>
                </c:pt>
                <c:pt idx="36">
                  <c:v>78.736999999999995</c:v>
                </c:pt>
                <c:pt idx="37">
                  <c:v>78.736999999999995</c:v>
                </c:pt>
                <c:pt idx="38">
                  <c:v>78.736999999999995</c:v>
                </c:pt>
                <c:pt idx="39">
                  <c:v>78.736999999999995</c:v>
                </c:pt>
                <c:pt idx="40">
                  <c:v>78.510999999999996</c:v>
                </c:pt>
                <c:pt idx="41">
                  <c:v>77.60199999999999</c:v>
                </c:pt>
                <c:pt idx="42">
                  <c:v>76.464000000000027</c:v>
                </c:pt>
                <c:pt idx="43">
                  <c:v>75.088999999999999</c:v>
                </c:pt>
                <c:pt idx="44">
                  <c:v>75.088999999999999</c:v>
                </c:pt>
                <c:pt idx="45">
                  <c:v>74.85299999999998</c:v>
                </c:pt>
                <c:pt idx="46">
                  <c:v>74.85299999999998</c:v>
                </c:pt>
                <c:pt idx="47">
                  <c:v>74.85299999999998</c:v>
                </c:pt>
                <c:pt idx="48">
                  <c:v>74.85299999999998</c:v>
                </c:pt>
                <c:pt idx="49">
                  <c:v>74.85299999999998</c:v>
                </c:pt>
                <c:pt idx="50">
                  <c:v>74.85299999999998</c:v>
                </c:pt>
                <c:pt idx="51">
                  <c:v>74.85299999999998</c:v>
                </c:pt>
                <c:pt idx="52">
                  <c:v>74.85299999999998</c:v>
                </c:pt>
                <c:pt idx="53">
                  <c:v>74.570999999999998</c:v>
                </c:pt>
                <c:pt idx="54">
                  <c:v>73.446000000000026</c:v>
                </c:pt>
                <c:pt idx="55">
                  <c:v>72.319000000000003</c:v>
                </c:pt>
                <c:pt idx="56">
                  <c:v>71.748999999999995</c:v>
                </c:pt>
                <c:pt idx="57">
                  <c:v>71.748999999999995</c:v>
                </c:pt>
                <c:pt idx="58">
                  <c:v>71.748999999999995</c:v>
                </c:pt>
                <c:pt idx="59">
                  <c:v>71.748999999999995</c:v>
                </c:pt>
                <c:pt idx="60">
                  <c:v>71.748999999999995</c:v>
                </c:pt>
                <c:pt idx="61">
                  <c:v>71.748999999999995</c:v>
                </c:pt>
                <c:pt idx="62">
                  <c:v>71.400999999999996</c:v>
                </c:pt>
                <c:pt idx="63">
                  <c:v>71.400999999999996</c:v>
                </c:pt>
                <c:pt idx="64">
                  <c:v>71.400999999999996</c:v>
                </c:pt>
                <c:pt idx="65">
                  <c:v>71.052999999999983</c:v>
                </c:pt>
                <c:pt idx="66">
                  <c:v>68.962999999999994</c:v>
                </c:pt>
                <c:pt idx="67">
                  <c:v>68.614999999999995</c:v>
                </c:pt>
                <c:pt idx="68">
                  <c:v>68.614999999999995</c:v>
                </c:pt>
                <c:pt idx="69">
                  <c:v>68.614999999999995</c:v>
                </c:pt>
                <c:pt idx="70">
                  <c:v>68.614999999999995</c:v>
                </c:pt>
                <c:pt idx="71">
                  <c:v>68.614999999999995</c:v>
                </c:pt>
                <c:pt idx="72">
                  <c:v>68.614999999999995</c:v>
                </c:pt>
                <c:pt idx="73">
                  <c:v>68.614999999999995</c:v>
                </c:pt>
                <c:pt idx="74">
                  <c:v>68.614999999999995</c:v>
                </c:pt>
                <c:pt idx="75">
                  <c:v>68.614999999999995</c:v>
                </c:pt>
                <c:pt idx="76">
                  <c:v>68.150999999999982</c:v>
                </c:pt>
                <c:pt idx="77">
                  <c:v>67.224000000000004</c:v>
                </c:pt>
                <c:pt idx="78">
                  <c:v>66.293000000000006</c:v>
                </c:pt>
                <c:pt idx="79">
                  <c:v>65.826999999999998</c:v>
                </c:pt>
                <c:pt idx="80">
                  <c:v>65.35299999999998</c:v>
                </c:pt>
                <c:pt idx="81">
                  <c:v>65.35299999999998</c:v>
                </c:pt>
                <c:pt idx="82">
                  <c:v>65.35299999999998</c:v>
                </c:pt>
                <c:pt idx="83">
                  <c:v>65.35299999999998</c:v>
                </c:pt>
                <c:pt idx="84">
                  <c:v>65.35299999999998</c:v>
                </c:pt>
                <c:pt idx="85">
                  <c:v>65.35299999999998</c:v>
                </c:pt>
                <c:pt idx="86">
                  <c:v>65.35299999999998</c:v>
                </c:pt>
                <c:pt idx="87">
                  <c:v>65.35299999999998</c:v>
                </c:pt>
                <c:pt idx="88">
                  <c:v>65.35299999999998</c:v>
                </c:pt>
                <c:pt idx="89">
                  <c:v>64.634999999999991</c:v>
                </c:pt>
                <c:pt idx="90">
                  <c:v>64.634999999999991</c:v>
                </c:pt>
                <c:pt idx="91">
                  <c:v>63.916999999999994</c:v>
                </c:pt>
                <c:pt idx="92">
                  <c:v>62.446999999999996</c:v>
                </c:pt>
                <c:pt idx="93">
                  <c:v>62.446999999999996</c:v>
                </c:pt>
                <c:pt idx="94">
                  <c:v>62.446999999999996</c:v>
                </c:pt>
                <c:pt idx="95">
                  <c:v>62.446999999999996</c:v>
                </c:pt>
                <c:pt idx="96">
                  <c:v>62.446999999999996</c:v>
                </c:pt>
                <c:pt idx="97">
                  <c:v>62.446999999999996</c:v>
                </c:pt>
                <c:pt idx="98">
                  <c:v>62.446999999999996</c:v>
                </c:pt>
                <c:pt idx="99">
                  <c:v>62.446999999999996</c:v>
                </c:pt>
                <c:pt idx="100">
                  <c:v>62.446999999999996</c:v>
                </c:pt>
                <c:pt idx="101">
                  <c:v>62.446999999999996</c:v>
                </c:pt>
                <c:pt idx="102">
                  <c:v>61.406000000000006</c:v>
                </c:pt>
                <c:pt idx="103">
                  <c:v>60.365000000000002</c:v>
                </c:pt>
                <c:pt idx="104">
                  <c:v>60.365000000000002</c:v>
                </c:pt>
                <c:pt idx="105">
                  <c:v>60.365000000000002</c:v>
                </c:pt>
                <c:pt idx="106">
                  <c:v>60.365000000000002</c:v>
                </c:pt>
                <c:pt idx="107">
                  <c:v>60.365000000000002</c:v>
                </c:pt>
                <c:pt idx="108">
                  <c:v>60.365000000000002</c:v>
                </c:pt>
              </c:numCache>
            </c:numRef>
          </c:yVal>
        </c:ser>
        <c:ser>
          <c:idx val="3"/>
          <c:order val="3"/>
          <c:tx>
            <c:strRef>
              <c:f>Sheet1!$E$1</c:f>
              <c:strCache>
                <c:ptCount val="1"/>
                <c:pt idx="0">
                  <c:v>CyA+AZA (N = 1,464)</c:v>
                </c:pt>
              </c:strCache>
            </c:strRef>
          </c:tx>
          <c:spPr>
            <a:ln w="41275">
              <a:solidFill>
                <a:schemeClr val="bg1">
                  <a:lumMod val="50000"/>
                  <a:lumOff val="50000"/>
                </a:schemeClr>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Sheet1!$E$2:$E$110</c:f>
              <c:numCache>
                <c:formatCode>General</c:formatCode>
                <c:ptCount val="109"/>
                <c:pt idx="0">
                  <c:v>100</c:v>
                </c:pt>
                <c:pt idx="1">
                  <c:v>100</c:v>
                </c:pt>
                <c:pt idx="2">
                  <c:v>100</c:v>
                </c:pt>
                <c:pt idx="3">
                  <c:v>99.657999999999987</c:v>
                </c:pt>
                <c:pt idx="4">
                  <c:v>99.316000000000003</c:v>
                </c:pt>
                <c:pt idx="5">
                  <c:v>98.831000000000003</c:v>
                </c:pt>
                <c:pt idx="6">
                  <c:v>96.528999999999982</c:v>
                </c:pt>
                <c:pt idx="7">
                  <c:v>94.572999999999979</c:v>
                </c:pt>
                <c:pt idx="8">
                  <c:v>94.147999999999996</c:v>
                </c:pt>
                <c:pt idx="9">
                  <c:v>94.006</c:v>
                </c:pt>
                <c:pt idx="10">
                  <c:v>93.933999999999997</c:v>
                </c:pt>
                <c:pt idx="11">
                  <c:v>93.86</c:v>
                </c:pt>
                <c:pt idx="12">
                  <c:v>93.86</c:v>
                </c:pt>
                <c:pt idx="13">
                  <c:v>93.86</c:v>
                </c:pt>
                <c:pt idx="14">
                  <c:v>93.86</c:v>
                </c:pt>
                <c:pt idx="15">
                  <c:v>93.86</c:v>
                </c:pt>
                <c:pt idx="16">
                  <c:v>93.774999999999991</c:v>
                </c:pt>
                <c:pt idx="17">
                  <c:v>93.433000000000007</c:v>
                </c:pt>
                <c:pt idx="18">
                  <c:v>91.637999999999991</c:v>
                </c:pt>
                <c:pt idx="19">
                  <c:v>90.35299999999998</c:v>
                </c:pt>
                <c:pt idx="20">
                  <c:v>90.179999999999978</c:v>
                </c:pt>
                <c:pt idx="21">
                  <c:v>90.179999999999978</c:v>
                </c:pt>
                <c:pt idx="22">
                  <c:v>90.179999999999978</c:v>
                </c:pt>
                <c:pt idx="23">
                  <c:v>90.179999999999978</c:v>
                </c:pt>
                <c:pt idx="24">
                  <c:v>90.179999999999978</c:v>
                </c:pt>
                <c:pt idx="25">
                  <c:v>90.179999999999978</c:v>
                </c:pt>
                <c:pt idx="26">
                  <c:v>90.179999999999978</c:v>
                </c:pt>
                <c:pt idx="27">
                  <c:v>90.076999999999998</c:v>
                </c:pt>
                <c:pt idx="28">
                  <c:v>90.076999999999998</c:v>
                </c:pt>
                <c:pt idx="29">
                  <c:v>89.561000000000007</c:v>
                </c:pt>
                <c:pt idx="30">
                  <c:v>88.940000000000026</c:v>
                </c:pt>
                <c:pt idx="31">
                  <c:v>87.688999999999979</c:v>
                </c:pt>
                <c:pt idx="32">
                  <c:v>87.477999999999994</c:v>
                </c:pt>
                <c:pt idx="33">
                  <c:v>87.266000000000005</c:v>
                </c:pt>
                <c:pt idx="34">
                  <c:v>87.266000000000005</c:v>
                </c:pt>
                <c:pt idx="35">
                  <c:v>87.266000000000005</c:v>
                </c:pt>
                <c:pt idx="36">
                  <c:v>87.266000000000005</c:v>
                </c:pt>
                <c:pt idx="37">
                  <c:v>87.266000000000005</c:v>
                </c:pt>
                <c:pt idx="38">
                  <c:v>87.266000000000005</c:v>
                </c:pt>
                <c:pt idx="39">
                  <c:v>87.143000000000001</c:v>
                </c:pt>
                <c:pt idx="40">
                  <c:v>86.527000000000001</c:v>
                </c:pt>
                <c:pt idx="41">
                  <c:v>85.664000000000001</c:v>
                </c:pt>
                <c:pt idx="42">
                  <c:v>84.799000000000007</c:v>
                </c:pt>
                <c:pt idx="43">
                  <c:v>83.561000000000007</c:v>
                </c:pt>
                <c:pt idx="44">
                  <c:v>83.436000000000007</c:v>
                </c:pt>
                <c:pt idx="45">
                  <c:v>83.31</c:v>
                </c:pt>
                <c:pt idx="46">
                  <c:v>83.181999999999988</c:v>
                </c:pt>
                <c:pt idx="47">
                  <c:v>83.181999999999988</c:v>
                </c:pt>
                <c:pt idx="48">
                  <c:v>83.181999999999988</c:v>
                </c:pt>
                <c:pt idx="49">
                  <c:v>83.181999999999988</c:v>
                </c:pt>
                <c:pt idx="50">
                  <c:v>83.181999999999988</c:v>
                </c:pt>
                <c:pt idx="51">
                  <c:v>83.181999999999988</c:v>
                </c:pt>
                <c:pt idx="52">
                  <c:v>83.031999999999996</c:v>
                </c:pt>
                <c:pt idx="53">
                  <c:v>82.281000000000006</c:v>
                </c:pt>
                <c:pt idx="54">
                  <c:v>81.224999999999994</c:v>
                </c:pt>
                <c:pt idx="55">
                  <c:v>80.61999999999999</c:v>
                </c:pt>
                <c:pt idx="56">
                  <c:v>80.467000000000027</c:v>
                </c:pt>
                <c:pt idx="57">
                  <c:v>80.315000000000012</c:v>
                </c:pt>
                <c:pt idx="58">
                  <c:v>80.315000000000012</c:v>
                </c:pt>
                <c:pt idx="59">
                  <c:v>80.315000000000012</c:v>
                </c:pt>
                <c:pt idx="60">
                  <c:v>80.315000000000012</c:v>
                </c:pt>
                <c:pt idx="61">
                  <c:v>80.315000000000012</c:v>
                </c:pt>
                <c:pt idx="62">
                  <c:v>80.315000000000012</c:v>
                </c:pt>
                <c:pt idx="63">
                  <c:v>80.131999999999991</c:v>
                </c:pt>
                <c:pt idx="64">
                  <c:v>79.949000000000026</c:v>
                </c:pt>
                <c:pt idx="65">
                  <c:v>79.581000000000003</c:v>
                </c:pt>
                <c:pt idx="66">
                  <c:v>78.10799999999999</c:v>
                </c:pt>
                <c:pt idx="67">
                  <c:v>76.812000000000012</c:v>
                </c:pt>
                <c:pt idx="68">
                  <c:v>76.436000000000007</c:v>
                </c:pt>
                <c:pt idx="69">
                  <c:v>76.436000000000007</c:v>
                </c:pt>
                <c:pt idx="70">
                  <c:v>76.436000000000007</c:v>
                </c:pt>
                <c:pt idx="71">
                  <c:v>76.436000000000007</c:v>
                </c:pt>
                <c:pt idx="72">
                  <c:v>76.436000000000007</c:v>
                </c:pt>
                <c:pt idx="73">
                  <c:v>76.436000000000007</c:v>
                </c:pt>
                <c:pt idx="74">
                  <c:v>76.436000000000007</c:v>
                </c:pt>
                <c:pt idx="75">
                  <c:v>75.953999999999994</c:v>
                </c:pt>
                <c:pt idx="76">
                  <c:v>75.471000000000004</c:v>
                </c:pt>
                <c:pt idx="77">
                  <c:v>74.988</c:v>
                </c:pt>
                <c:pt idx="78">
                  <c:v>74.019000000000005</c:v>
                </c:pt>
                <c:pt idx="79">
                  <c:v>73.774000000000001</c:v>
                </c:pt>
                <c:pt idx="80">
                  <c:v>73.774000000000001</c:v>
                </c:pt>
                <c:pt idx="81">
                  <c:v>73.774000000000001</c:v>
                </c:pt>
                <c:pt idx="82">
                  <c:v>73.774000000000001</c:v>
                </c:pt>
                <c:pt idx="83">
                  <c:v>73.774000000000001</c:v>
                </c:pt>
                <c:pt idx="84">
                  <c:v>73.774000000000001</c:v>
                </c:pt>
                <c:pt idx="85">
                  <c:v>73.774000000000001</c:v>
                </c:pt>
                <c:pt idx="86">
                  <c:v>73.774000000000001</c:v>
                </c:pt>
                <c:pt idx="87">
                  <c:v>73.774000000000001</c:v>
                </c:pt>
                <c:pt idx="88">
                  <c:v>73.10799999999999</c:v>
                </c:pt>
                <c:pt idx="89">
                  <c:v>72.774000000000001</c:v>
                </c:pt>
                <c:pt idx="90">
                  <c:v>70.437000000000026</c:v>
                </c:pt>
                <c:pt idx="91">
                  <c:v>69.082999999999998</c:v>
                </c:pt>
                <c:pt idx="92">
                  <c:v>69.082999999999998</c:v>
                </c:pt>
                <c:pt idx="93">
                  <c:v>69.082999999999998</c:v>
                </c:pt>
                <c:pt idx="94">
                  <c:v>69.082999999999998</c:v>
                </c:pt>
                <c:pt idx="95">
                  <c:v>69.082999999999998</c:v>
                </c:pt>
                <c:pt idx="96">
                  <c:v>69.082999999999998</c:v>
                </c:pt>
                <c:pt idx="97">
                  <c:v>69.082999999999998</c:v>
                </c:pt>
                <c:pt idx="98">
                  <c:v>69.082999999999998</c:v>
                </c:pt>
                <c:pt idx="99">
                  <c:v>69.082999999999998</c:v>
                </c:pt>
                <c:pt idx="100">
                  <c:v>69.082999999999998</c:v>
                </c:pt>
                <c:pt idx="101">
                  <c:v>68.593000000000004</c:v>
                </c:pt>
                <c:pt idx="102">
                  <c:v>68.10299999999998</c:v>
                </c:pt>
                <c:pt idx="103">
                  <c:v>68.10299999999998</c:v>
                </c:pt>
                <c:pt idx="104">
                  <c:v>68.10299999999998</c:v>
                </c:pt>
                <c:pt idx="105">
                  <c:v>68.10299999999998</c:v>
                </c:pt>
                <c:pt idx="106">
                  <c:v>68.10299999999998</c:v>
                </c:pt>
                <c:pt idx="107">
                  <c:v>68.10299999999998</c:v>
                </c:pt>
                <c:pt idx="108">
                  <c:v>68.10299999999998</c:v>
                </c:pt>
              </c:numCache>
            </c:numRef>
          </c:yVal>
        </c:ser>
        <c:axId val="341837312"/>
        <c:axId val="341839232"/>
      </c:scatterChart>
      <c:valAx>
        <c:axId val="34183731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1839232"/>
        <c:crosses val="autoZero"/>
        <c:crossBetween val="midCat"/>
        <c:majorUnit val="1"/>
      </c:valAx>
      <c:valAx>
        <c:axId val="34183923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183731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4220495668130093"/>
          <c:y val="0.59714143594953861"/>
          <c:w val="0.61761061946903173"/>
          <c:h val="0.19606045212090528"/>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15"/>
          <c:h val="0.77074260114039816"/>
        </c:manualLayout>
      </c:layout>
      <c:scatterChart>
        <c:scatterStyle val="smoothMarker"/>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99.917000000000129</c:v>
                </c:pt>
                <c:pt idx="3">
                  <c:v>99.634</c:v>
                </c:pt>
                <c:pt idx="4">
                  <c:v>99.149000000000001</c:v>
                </c:pt>
                <c:pt idx="5">
                  <c:v>98.763999999999996</c:v>
                </c:pt>
                <c:pt idx="6">
                  <c:v>97.437000000000026</c:v>
                </c:pt>
                <c:pt idx="7">
                  <c:v>95.694000000000003</c:v>
                </c:pt>
                <c:pt idx="8">
                  <c:v>95.411000000000129</c:v>
                </c:pt>
                <c:pt idx="9">
                  <c:v>95.337999999999994</c:v>
                </c:pt>
                <c:pt idx="10">
                  <c:v>95.337999999999994</c:v>
                </c:pt>
                <c:pt idx="11">
                  <c:v>95.33</c:v>
                </c:pt>
                <c:pt idx="12">
                  <c:v>95.313999999999993</c:v>
                </c:pt>
                <c:pt idx="13">
                  <c:v>95.287999999999997</c:v>
                </c:pt>
                <c:pt idx="14">
                  <c:v>95.242999999999995</c:v>
                </c:pt>
                <c:pt idx="15">
                  <c:v>95.197000000000003</c:v>
                </c:pt>
                <c:pt idx="16">
                  <c:v>94.958000000000013</c:v>
                </c:pt>
                <c:pt idx="17">
                  <c:v>94.495999999999995</c:v>
                </c:pt>
                <c:pt idx="18">
                  <c:v>93.191999999999993</c:v>
                </c:pt>
                <c:pt idx="19">
                  <c:v>92.03</c:v>
                </c:pt>
                <c:pt idx="20">
                  <c:v>91.757000000000005</c:v>
                </c:pt>
                <c:pt idx="21">
                  <c:v>91.632999999999981</c:v>
                </c:pt>
                <c:pt idx="22">
                  <c:v>91.595000000000013</c:v>
                </c:pt>
                <c:pt idx="23">
                  <c:v>91.575000000000003</c:v>
                </c:pt>
                <c:pt idx="24">
                  <c:v>91.575000000000003</c:v>
                </c:pt>
                <c:pt idx="25">
                  <c:v>91.563999999999993</c:v>
                </c:pt>
                <c:pt idx="26">
                  <c:v>91.540999999999997</c:v>
                </c:pt>
                <c:pt idx="27">
                  <c:v>91.459000000000003</c:v>
                </c:pt>
                <c:pt idx="28">
                  <c:v>91.198999999999998</c:v>
                </c:pt>
                <c:pt idx="29">
                  <c:v>90.617999999999995</c:v>
                </c:pt>
                <c:pt idx="30">
                  <c:v>89.406999999999996</c:v>
                </c:pt>
                <c:pt idx="31">
                  <c:v>88.25</c:v>
                </c:pt>
                <c:pt idx="32">
                  <c:v>87.948000000000022</c:v>
                </c:pt>
                <c:pt idx="33">
                  <c:v>87.813000000000002</c:v>
                </c:pt>
                <c:pt idx="34">
                  <c:v>87.75</c:v>
                </c:pt>
                <c:pt idx="35">
                  <c:v>87.724999999999994</c:v>
                </c:pt>
                <c:pt idx="36">
                  <c:v>87.712000000000003</c:v>
                </c:pt>
                <c:pt idx="37">
                  <c:v>87.654999999999987</c:v>
                </c:pt>
                <c:pt idx="38">
                  <c:v>87.654999999999987</c:v>
                </c:pt>
                <c:pt idx="39">
                  <c:v>87.549000000000007</c:v>
                </c:pt>
                <c:pt idx="40">
                  <c:v>87.23</c:v>
                </c:pt>
                <c:pt idx="41">
                  <c:v>86.575999999999979</c:v>
                </c:pt>
                <c:pt idx="42">
                  <c:v>85.447000000000131</c:v>
                </c:pt>
                <c:pt idx="43">
                  <c:v>84.343000000000004</c:v>
                </c:pt>
                <c:pt idx="44">
                  <c:v>83.891999999999996</c:v>
                </c:pt>
                <c:pt idx="45">
                  <c:v>83.828999999999979</c:v>
                </c:pt>
                <c:pt idx="46">
                  <c:v>83.781000000000006</c:v>
                </c:pt>
                <c:pt idx="47">
                  <c:v>83.763999999999996</c:v>
                </c:pt>
                <c:pt idx="48">
                  <c:v>83.747000000000114</c:v>
                </c:pt>
                <c:pt idx="49">
                  <c:v>83.710000000000022</c:v>
                </c:pt>
                <c:pt idx="50">
                  <c:v>83.670999999999978</c:v>
                </c:pt>
                <c:pt idx="51">
                  <c:v>83.613</c:v>
                </c:pt>
                <c:pt idx="52">
                  <c:v>83.22</c:v>
                </c:pt>
                <c:pt idx="53">
                  <c:v>82.69</c:v>
                </c:pt>
                <c:pt idx="54">
                  <c:v>81.468999999999994</c:v>
                </c:pt>
                <c:pt idx="55">
                  <c:v>80.440000000000026</c:v>
                </c:pt>
                <c:pt idx="56">
                  <c:v>80.179999999999978</c:v>
                </c:pt>
                <c:pt idx="57">
                  <c:v>80.119</c:v>
                </c:pt>
                <c:pt idx="58">
                  <c:v>80.076999999999998</c:v>
                </c:pt>
                <c:pt idx="59">
                  <c:v>80.054999999999993</c:v>
                </c:pt>
                <c:pt idx="60">
                  <c:v>80.054999999999993</c:v>
                </c:pt>
                <c:pt idx="61">
                  <c:v>80.054999999999993</c:v>
                </c:pt>
                <c:pt idx="62">
                  <c:v>80.004000000000005</c:v>
                </c:pt>
                <c:pt idx="63">
                  <c:v>79.927000000000007</c:v>
                </c:pt>
                <c:pt idx="64">
                  <c:v>79.590999999999994</c:v>
                </c:pt>
                <c:pt idx="65">
                  <c:v>78.968999999999994</c:v>
                </c:pt>
                <c:pt idx="66">
                  <c:v>77.825999999999979</c:v>
                </c:pt>
                <c:pt idx="67">
                  <c:v>76.623999999999981</c:v>
                </c:pt>
                <c:pt idx="68">
                  <c:v>76.411000000000129</c:v>
                </c:pt>
                <c:pt idx="69">
                  <c:v>76.304000000000002</c:v>
                </c:pt>
                <c:pt idx="70">
                  <c:v>76.304000000000002</c:v>
                </c:pt>
                <c:pt idx="71">
                  <c:v>76.304000000000002</c:v>
                </c:pt>
                <c:pt idx="72">
                  <c:v>76.304000000000002</c:v>
                </c:pt>
                <c:pt idx="73">
                  <c:v>76.238</c:v>
                </c:pt>
                <c:pt idx="74">
                  <c:v>76.134999999999991</c:v>
                </c:pt>
                <c:pt idx="75">
                  <c:v>75.997000000000114</c:v>
                </c:pt>
                <c:pt idx="76">
                  <c:v>75.754000000000005</c:v>
                </c:pt>
                <c:pt idx="77">
                  <c:v>75.024000000000001</c:v>
                </c:pt>
                <c:pt idx="78">
                  <c:v>73.700999999999993</c:v>
                </c:pt>
                <c:pt idx="79">
                  <c:v>72.686999999999998</c:v>
                </c:pt>
                <c:pt idx="80">
                  <c:v>72.403000000000006</c:v>
                </c:pt>
                <c:pt idx="81">
                  <c:v>72.295000000000002</c:v>
                </c:pt>
                <c:pt idx="82">
                  <c:v>72.257000000000005</c:v>
                </c:pt>
                <c:pt idx="83">
                  <c:v>72.218999999999994</c:v>
                </c:pt>
                <c:pt idx="84">
                  <c:v>72.218999999999994</c:v>
                </c:pt>
                <c:pt idx="85">
                  <c:v>72.175999999999988</c:v>
                </c:pt>
                <c:pt idx="86">
                  <c:v>72.13</c:v>
                </c:pt>
                <c:pt idx="87">
                  <c:v>71.992999999999995</c:v>
                </c:pt>
                <c:pt idx="88">
                  <c:v>71.715999999999994</c:v>
                </c:pt>
                <c:pt idx="89">
                  <c:v>71.39</c:v>
                </c:pt>
                <c:pt idx="90">
                  <c:v>70.134999999999991</c:v>
                </c:pt>
                <c:pt idx="91">
                  <c:v>69.055999999999983</c:v>
                </c:pt>
                <c:pt idx="92">
                  <c:v>68.816999999999993</c:v>
                </c:pt>
                <c:pt idx="93">
                  <c:v>68.816999999999993</c:v>
                </c:pt>
                <c:pt idx="94">
                  <c:v>68.816999999999993</c:v>
                </c:pt>
                <c:pt idx="95">
                  <c:v>68.766000000000005</c:v>
                </c:pt>
                <c:pt idx="96">
                  <c:v>68.709000000000003</c:v>
                </c:pt>
                <c:pt idx="97">
                  <c:v>68.649000000000001</c:v>
                </c:pt>
                <c:pt idx="98">
                  <c:v>68.585999999999999</c:v>
                </c:pt>
                <c:pt idx="99">
                  <c:v>68.394999999999996</c:v>
                </c:pt>
                <c:pt idx="100">
                  <c:v>68.203000000000003</c:v>
                </c:pt>
                <c:pt idx="101">
                  <c:v>67.56</c:v>
                </c:pt>
                <c:pt idx="102">
                  <c:v>66.531999999999996</c:v>
                </c:pt>
                <c:pt idx="103">
                  <c:v>65.364999999999995</c:v>
                </c:pt>
                <c:pt idx="104">
                  <c:v>65.167000000000002</c:v>
                </c:pt>
                <c:pt idx="105">
                  <c:v>64.894000000000005</c:v>
                </c:pt>
                <c:pt idx="106">
                  <c:v>64.894000000000005</c:v>
                </c:pt>
                <c:pt idx="107">
                  <c:v>64.894000000000005</c:v>
                </c:pt>
                <c:pt idx="108">
                  <c:v>64.815000000000012</c:v>
                </c:pt>
                <c:pt idx="109">
                  <c:v>64.815000000000012</c:v>
                </c:pt>
                <c:pt idx="110">
                  <c:v>64.815000000000012</c:v>
                </c:pt>
                <c:pt idx="111">
                  <c:v>64.722999999999999</c:v>
                </c:pt>
                <c:pt idx="112">
                  <c:v>64.35199999999999</c:v>
                </c:pt>
                <c:pt idx="113">
                  <c:v>63.605000000000011</c:v>
                </c:pt>
                <c:pt idx="114">
                  <c:v>62.576000000000001</c:v>
                </c:pt>
                <c:pt idx="115">
                  <c:v>61.354999999999997</c:v>
                </c:pt>
                <c:pt idx="116">
                  <c:v>61.069000000000003</c:v>
                </c:pt>
                <c:pt idx="117">
                  <c:v>60.972000000000001</c:v>
                </c:pt>
                <c:pt idx="118">
                  <c:v>60.972000000000001</c:v>
                </c:pt>
                <c:pt idx="119">
                  <c:v>60.972000000000001</c:v>
                </c:pt>
                <c:pt idx="120">
                  <c:v>60.863</c:v>
                </c:pt>
                <c:pt idx="121">
                  <c:v>60.737000000000002</c:v>
                </c:pt>
                <c:pt idx="122">
                  <c:v>60.737000000000002</c:v>
                </c:pt>
                <c:pt idx="123">
                  <c:v>60.737000000000002</c:v>
                </c:pt>
                <c:pt idx="124">
                  <c:v>60.328000000000003</c:v>
                </c:pt>
                <c:pt idx="125">
                  <c:v>59.375</c:v>
                </c:pt>
                <c:pt idx="126">
                  <c:v>58.694000000000003</c:v>
                </c:pt>
                <c:pt idx="127">
                  <c:v>58.284000000000006</c:v>
                </c:pt>
                <c:pt idx="128">
                  <c:v>58.006</c:v>
                </c:pt>
                <c:pt idx="129">
                  <c:v>58.006</c:v>
                </c:pt>
                <c:pt idx="130">
                  <c:v>58.006</c:v>
                </c:pt>
                <c:pt idx="131">
                  <c:v>58.006</c:v>
                </c:pt>
                <c:pt idx="132">
                  <c:v>57.841999999999999</c:v>
                </c:pt>
                <c:pt idx="133">
                  <c:v>57.841999999999999</c:v>
                </c:pt>
                <c:pt idx="134">
                  <c:v>57.841999999999999</c:v>
                </c:pt>
                <c:pt idx="135">
                  <c:v>57.645000000000003</c:v>
                </c:pt>
                <c:pt idx="136">
                  <c:v>57.645000000000003</c:v>
                </c:pt>
                <c:pt idx="137">
                  <c:v>57.046000000000006</c:v>
                </c:pt>
                <c:pt idx="138">
                  <c:v>55.641000000000005</c:v>
                </c:pt>
                <c:pt idx="139">
                  <c:v>55.44</c:v>
                </c:pt>
                <c:pt idx="140">
                  <c:v>55.44</c:v>
                </c:pt>
                <c:pt idx="141">
                  <c:v>55.44</c:v>
                </c:pt>
                <c:pt idx="142">
                  <c:v>55.227000000000011</c:v>
                </c:pt>
                <c:pt idx="143">
                  <c:v>55.227000000000011</c:v>
                </c:pt>
                <c:pt idx="144">
                  <c:v>55.227000000000011</c:v>
                </c:pt>
                <c:pt idx="145">
                  <c:v>55.227000000000011</c:v>
                </c:pt>
                <c:pt idx="146">
                  <c:v>55.227000000000011</c:v>
                </c:pt>
                <c:pt idx="147">
                  <c:v>55.227000000000011</c:v>
                </c:pt>
                <c:pt idx="148">
                  <c:v>54.643000000000001</c:v>
                </c:pt>
                <c:pt idx="149">
                  <c:v>54.057000000000002</c:v>
                </c:pt>
                <c:pt idx="150">
                  <c:v>53.174000000000007</c:v>
                </c:pt>
                <c:pt idx="151">
                  <c:v>52.581000000000003</c:v>
                </c:pt>
                <c:pt idx="152">
                  <c:v>52.581000000000003</c:v>
                </c:pt>
                <c:pt idx="153">
                  <c:v>52.581000000000003</c:v>
                </c:pt>
                <c:pt idx="154">
                  <c:v>52.581000000000003</c:v>
                </c:pt>
                <c:pt idx="155">
                  <c:v>52.581000000000003</c:v>
                </c:pt>
                <c:pt idx="156">
                  <c:v>52.581000000000003</c:v>
                </c:pt>
                <c:pt idx="157">
                  <c:v>52.581000000000003</c:v>
                </c:pt>
                <c:pt idx="158">
                  <c:v>52.581000000000003</c:v>
                </c:pt>
                <c:pt idx="159">
                  <c:v>52.581000000000003</c:v>
                </c:pt>
                <c:pt idx="160">
                  <c:v>52.139000000000003</c:v>
                </c:pt>
                <c:pt idx="161">
                  <c:v>51.256</c:v>
                </c:pt>
                <c:pt idx="162">
                  <c:v>50.813999999999993</c:v>
                </c:pt>
                <c:pt idx="163">
                  <c:v>49.922000000000011</c:v>
                </c:pt>
                <c:pt idx="164">
                  <c:v>49.468000000000011</c:v>
                </c:pt>
                <c:pt idx="165">
                  <c:v>49.468000000000011</c:v>
                </c:pt>
                <c:pt idx="166">
                  <c:v>49.468000000000011</c:v>
                </c:pt>
                <c:pt idx="167">
                  <c:v>49.468000000000011</c:v>
                </c:pt>
                <c:pt idx="168">
                  <c:v>49.468000000000011</c:v>
                </c:pt>
                <c:pt idx="169">
                  <c:v>49.468000000000011</c:v>
                </c:pt>
                <c:pt idx="170">
                  <c:v>49.468000000000011</c:v>
                </c:pt>
                <c:pt idx="171">
                  <c:v>48.752000000000002</c:v>
                </c:pt>
                <c:pt idx="172">
                  <c:v>48.752000000000002</c:v>
                </c:pt>
                <c:pt idx="173">
                  <c:v>48.752000000000002</c:v>
                </c:pt>
                <c:pt idx="174">
                  <c:v>48.752000000000002</c:v>
                </c:pt>
                <c:pt idx="175">
                  <c:v>48.001000000000005</c:v>
                </c:pt>
                <c:pt idx="176">
                  <c:v>48.001000000000005</c:v>
                </c:pt>
                <c:pt idx="177">
                  <c:v>48.001000000000005</c:v>
                </c:pt>
                <c:pt idx="178">
                  <c:v>48.001000000000005</c:v>
                </c:pt>
                <c:pt idx="179">
                  <c:v>48.001000000000005</c:v>
                </c:pt>
                <c:pt idx="180">
                  <c:v>48.001000000000005</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99.944000000000145</c:v>
                </c:pt>
                <c:pt idx="3">
                  <c:v>99.760999999999996</c:v>
                </c:pt>
                <c:pt idx="4">
                  <c:v>99.507000000000005</c:v>
                </c:pt>
                <c:pt idx="5">
                  <c:v>99.335999999999999</c:v>
                </c:pt>
                <c:pt idx="6">
                  <c:v>98.88</c:v>
                </c:pt>
                <c:pt idx="7">
                  <c:v>98.217000000000027</c:v>
                </c:pt>
                <c:pt idx="8">
                  <c:v>98.113</c:v>
                </c:pt>
                <c:pt idx="9">
                  <c:v>98.082999999999998</c:v>
                </c:pt>
                <c:pt idx="10">
                  <c:v>98.082999999999998</c:v>
                </c:pt>
                <c:pt idx="11">
                  <c:v>98.075000000000003</c:v>
                </c:pt>
                <c:pt idx="12">
                  <c:v>98.075000000000003</c:v>
                </c:pt>
                <c:pt idx="13">
                  <c:v>98.075000000000003</c:v>
                </c:pt>
                <c:pt idx="14">
                  <c:v>98.075000000000003</c:v>
                </c:pt>
                <c:pt idx="15">
                  <c:v>98.055999999999983</c:v>
                </c:pt>
                <c:pt idx="16">
                  <c:v>98.018000000000001</c:v>
                </c:pt>
                <c:pt idx="17">
                  <c:v>97.990000000000023</c:v>
                </c:pt>
                <c:pt idx="18">
                  <c:v>97.893000000000001</c:v>
                </c:pt>
                <c:pt idx="19">
                  <c:v>97.748000000000005</c:v>
                </c:pt>
                <c:pt idx="20">
                  <c:v>97.728999999999999</c:v>
                </c:pt>
                <c:pt idx="21">
                  <c:v>97.718999999999994</c:v>
                </c:pt>
                <c:pt idx="22">
                  <c:v>97.718999999999994</c:v>
                </c:pt>
                <c:pt idx="23">
                  <c:v>97.718999999999994</c:v>
                </c:pt>
                <c:pt idx="24">
                  <c:v>97.718999999999994</c:v>
                </c:pt>
                <c:pt idx="25">
                  <c:v>97.718999999999994</c:v>
                </c:pt>
                <c:pt idx="26">
                  <c:v>97.718999999999994</c:v>
                </c:pt>
                <c:pt idx="27">
                  <c:v>97.706000000000003</c:v>
                </c:pt>
                <c:pt idx="28">
                  <c:v>97.655999999999949</c:v>
                </c:pt>
                <c:pt idx="29">
                  <c:v>97.568000000000012</c:v>
                </c:pt>
                <c:pt idx="30">
                  <c:v>97.429000000000002</c:v>
                </c:pt>
                <c:pt idx="31">
                  <c:v>97.301999999999992</c:v>
                </c:pt>
                <c:pt idx="32">
                  <c:v>97.263999999999996</c:v>
                </c:pt>
                <c:pt idx="33">
                  <c:v>97.263999999999996</c:v>
                </c:pt>
                <c:pt idx="34">
                  <c:v>97.236999999999995</c:v>
                </c:pt>
                <c:pt idx="35">
                  <c:v>97.236999999999995</c:v>
                </c:pt>
                <c:pt idx="36">
                  <c:v>97.236999999999995</c:v>
                </c:pt>
                <c:pt idx="37">
                  <c:v>97.236999999999995</c:v>
                </c:pt>
                <c:pt idx="38">
                  <c:v>97.236999999999995</c:v>
                </c:pt>
                <c:pt idx="39">
                  <c:v>97.221000000000004</c:v>
                </c:pt>
                <c:pt idx="40">
                  <c:v>97.170999999999978</c:v>
                </c:pt>
                <c:pt idx="41">
                  <c:v>97.120999999999981</c:v>
                </c:pt>
                <c:pt idx="42">
                  <c:v>97.070999999999998</c:v>
                </c:pt>
                <c:pt idx="43">
                  <c:v>97.004000000000005</c:v>
                </c:pt>
                <c:pt idx="44">
                  <c:v>96.988</c:v>
                </c:pt>
                <c:pt idx="45">
                  <c:v>96.988</c:v>
                </c:pt>
                <c:pt idx="46">
                  <c:v>96.97</c:v>
                </c:pt>
                <c:pt idx="47">
                  <c:v>96.952000000000012</c:v>
                </c:pt>
                <c:pt idx="48">
                  <c:v>96.952000000000012</c:v>
                </c:pt>
                <c:pt idx="49">
                  <c:v>96.952000000000012</c:v>
                </c:pt>
                <c:pt idx="50">
                  <c:v>96.952000000000012</c:v>
                </c:pt>
                <c:pt idx="51">
                  <c:v>96.930999999999997</c:v>
                </c:pt>
                <c:pt idx="52">
                  <c:v>96.930999999999997</c:v>
                </c:pt>
                <c:pt idx="53">
                  <c:v>96.887</c:v>
                </c:pt>
                <c:pt idx="54">
                  <c:v>96.82</c:v>
                </c:pt>
                <c:pt idx="55">
                  <c:v>96.798000000000002</c:v>
                </c:pt>
                <c:pt idx="56">
                  <c:v>96.775999999999982</c:v>
                </c:pt>
                <c:pt idx="57">
                  <c:v>96.753</c:v>
                </c:pt>
                <c:pt idx="58">
                  <c:v>96.753</c:v>
                </c:pt>
                <c:pt idx="59">
                  <c:v>96.753</c:v>
                </c:pt>
                <c:pt idx="60">
                  <c:v>96.753</c:v>
                </c:pt>
                <c:pt idx="61">
                  <c:v>96.753</c:v>
                </c:pt>
                <c:pt idx="62">
                  <c:v>96.753</c:v>
                </c:pt>
                <c:pt idx="63">
                  <c:v>96.753</c:v>
                </c:pt>
                <c:pt idx="64">
                  <c:v>96.692999999999998</c:v>
                </c:pt>
                <c:pt idx="65">
                  <c:v>96.632999999999981</c:v>
                </c:pt>
                <c:pt idx="66">
                  <c:v>96.483000000000004</c:v>
                </c:pt>
                <c:pt idx="67">
                  <c:v>96.391999999999996</c:v>
                </c:pt>
                <c:pt idx="68">
                  <c:v>96.391999999999996</c:v>
                </c:pt>
                <c:pt idx="69">
                  <c:v>96.361000000000004</c:v>
                </c:pt>
                <c:pt idx="70">
                  <c:v>96.361000000000004</c:v>
                </c:pt>
                <c:pt idx="71">
                  <c:v>96.361000000000004</c:v>
                </c:pt>
                <c:pt idx="72">
                  <c:v>96.361000000000004</c:v>
                </c:pt>
                <c:pt idx="73">
                  <c:v>96.361000000000004</c:v>
                </c:pt>
                <c:pt idx="74">
                  <c:v>96.361000000000004</c:v>
                </c:pt>
                <c:pt idx="75">
                  <c:v>96.319000000000003</c:v>
                </c:pt>
                <c:pt idx="76">
                  <c:v>96.277999999999992</c:v>
                </c:pt>
                <c:pt idx="77">
                  <c:v>96.194000000000003</c:v>
                </c:pt>
                <c:pt idx="78">
                  <c:v>96.152999999999949</c:v>
                </c:pt>
                <c:pt idx="79">
                  <c:v>96.152999999999949</c:v>
                </c:pt>
                <c:pt idx="80">
                  <c:v>96.066000000000003</c:v>
                </c:pt>
                <c:pt idx="81">
                  <c:v>96.022999999999982</c:v>
                </c:pt>
                <c:pt idx="82">
                  <c:v>96.022999999999982</c:v>
                </c:pt>
                <c:pt idx="83">
                  <c:v>96.022999999999982</c:v>
                </c:pt>
                <c:pt idx="84">
                  <c:v>96.022999999999982</c:v>
                </c:pt>
                <c:pt idx="85">
                  <c:v>96.022999999999982</c:v>
                </c:pt>
                <c:pt idx="86">
                  <c:v>96.022999999999982</c:v>
                </c:pt>
                <c:pt idx="87">
                  <c:v>96.022999999999982</c:v>
                </c:pt>
                <c:pt idx="88">
                  <c:v>96.022999999999982</c:v>
                </c:pt>
                <c:pt idx="89">
                  <c:v>96.022999999999982</c:v>
                </c:pt>
                <c:pt idx="90">
                  <c:v>96.022999999999982</c:v>
                </c:pt>
                <c:pt idx="91">
                  <c:v>95.964000000000027</c:v>
                </c:pt>
                <c:pt idx="92">
                  <c:v>95.964000000000027</c:v>
                </c:pt>
                <c:pt idx="93">
                  <c:v>95.964000000000027</c:v>
                </c:pt>
                <c:pt idx="94">
                  <c:v>95.964000000000027</c:v>
                </c:pt>
                <c:pt idx="95">
                  <c:v>95.899000000000001</c:v>
                </c:pt>
                <c:pt idx="96">
                  <c:v>95.899000000000001</c:v>
                </c:pt>
                <c:pt idx="97">
                  <c:v>95.899000000000001</c:v>
                </c:pt>
                <c:pt idx="98">
                  <c:v>95.899000000000001</c:v>
                </c:pt>
                <c:pt idx="99">
                  <c:v>95.899000000000001</c:v>
                </c:pt>
                <c:pt idx="100">
                  <c:v>95.899000000000001</c:v>
                </c:pt>
                <c:pt idx="101">
                  <c:v>95.732000000000014</c:v>
                </c:pt>
                <c:pt idx="102">
                  <c:v>95.480999999999995</c:v>
                </c:pt>
                <c:pt idx="103">
                  <c:v>95.397000000000006</c:v>
                </c:pt>
                <c:pt idx="104">
                  <c:v>95.311000000000007</c:v>
                </c:pt>
                <c:pt idx="105">
                  <c:v>95.221999999999994</c:v>
                </c:pt>
                <c:pt idx="106">
                  <c:v>95.221999999999994</c:v>
                </c:pt>
                <c:pt idx="107">
                  <c:v>95.221999999999994</c:v>
                </c:pt>
                <c:pt idx="108">
                  <c:v>95.221999999999994</c:v>
                </c:pt>
                <c:pt idx="109">
                  <c:v>95.221999999999994</c:v>
                </c:pt>
                <c:pt idx="110">
                  <c:v>95.221999999999994</c:v>
                </c:pt>
                <c:pt idx="111">
                  <c:v>95.221999999999994</c:v>
                </c:pt>
                <c:pt idx="112">
                  <c:v>95.099000000000004</c:v>
                </c:pt>
                <c:pt idx="113">
                  <c:v>95.099000000000004</c:v>
                </c:pt>
                <c:pt idx="114">
                  <c:v>94.974000000000004</c:v>
                </c:pt>
                <c:pt idx="115">
                  <c:v>94.848000000000013</c:v>
                </c:pt>
                <c:pt idx="116">
                  <c:v>94.848000000000013</c:v>
                </c:pt>
                <c:pt idx="117">
                  <c:v>94.848000000000013</c:v>
                </c:pt>
                <c:pt idx="118">
                  <c:v>94.848000000000013</c:v>
                </c:pt>
                <c:pt idx="119">
                  <c:v>94.848000000000013</c:v>
                </c:pt>
                <c:pt idx="120">
                  <c:v>94.848000000000013</c:v>
                </c:pt>
                <c:pt idx="121">
                  <c:v>94.848000000000013</c:v>
                </c:pt>
                <c:pt idx="122">
                  <c:v>94.848000000000013</c:v>
                </c:pt>
                <c:pt idx="123">
                  <c:v>94.848000000000013</c:v>
                </c:pt>
                <c:pt idx="124">
                  <c:v>94.848000000000013</c:v>
                </c:pt>
                <c:pt idx="125">
                  <c:v>94.848000000000013</c:v>
                </c:pt>
                <c:pt idx="126">
                  <c:v>94.848000000000013</c:v>
                </c:pt>
                <c:pt idx="127">
                  <c:v>94.656999999999982</c:v>
                </c:pt>
                <c:pt idx="128">
                  <c:v>94.656999999999982</c:v>
                </c:pt>
                <c:pt idx="129">
                  <c:v>94.656999999999982</c:v>
                </c:pt>
                <c:pt idx="130">
                  <c:v>94.656999999999982</c:v>
                </c:pt>
                <c:pt idx="131">
                  <c:v>94.656999999999982</c:v>
                </c:pt>
                <c:pt idx="132">
                  <c:v>94.656999999999982</c:v>
                </c:pt>
                <c:pt idx="133">
                  <c:v>94.656999999999982</c:v>
                </c:pt>
                <c:pt idx="134">
                  <c:v>94.656999999999982</c:v>
                </c:pt>
                <c:pt idx="135">
                  <c:v>94.656999999999982</c:v>
                </c:pt>
                <c:pt idx="136">
                  <c:v>94.656999999999982</c:v>
                </c:pt>
                <c:pt idx="137">
                  <c:v>94.656999999999982</c:v>
                </c:pt>
                <c:pt idx="138">
                  <c:v>94.656999999999982</c:v>
                </c:pt>
                <c:pt idx="139">
                  <c:v>94.656999999999982</c:v>
                </c:pt>
                <c:pt idx="140">
                  <c:v>94.656999999999982</c:v>
                </c:pt>
                <c:pt idx="141">
                  <c:v>94.656999999999982</c:v>
                </c:pt>
                <c:pt idx="142">
                  <c:v>94.656999999999982</c:v>
                </c:pt>
                <c:pt idx="143">
                  <c:v>94.656999999999982</c:v>
                </c:pt>
                <c:pt idx="144">
                  <c:v>94.656999999999982</c:v>
                </c:pt>
                <c:pt idx="145">
                  <c:v>94.656999999999982</c:v>
                </c:pt>
                <c:pt idx="146">
                  <c:v>94.656999999999982</c:v>
                </c:pt>
                <c:pt idx="147">
                  <c:v>94.656999999999982</c:v>
                </c:pt>
                <c:pt idx="148">
                  <c:v>94.200999999999993</c:v>
                </c:pt>
                <c:pt idx="149">
                  <c:v>94.200999999999993</c:v>
                </c:pt>
                <c:pt idx="150">
                  <c:v>94.200999999999993</c:v>
                </c:pt>
                <c:pt idx="151">
                  <c:v>94.200999999999993</c:v>
                </c:pt>
                <c:pt idx="152">
                  <c:v>94.200999999999993</c:v>
                </c:pt>
                <c:pt idx="153">
                  <c:v>94.200999999999993</c:v>
                </c:pt>
                <c:pt idx="154">
                  <c:v>94.200999999999993</c:v>
                </c:pt>
                <c:pt idx="155">
                  <c:v>94.200999999999993</c:v>
                </c:pt>
                <c:pt idx="156">
                  <c:v>94.200999999999993</c:v>
                </c:pt>
                <c:pt idx="157">
                  <c:v>94.200999999999993</c:v>
                </c:pt>
                <c:pt idx="158">
                  <c:v>94.200999999999993</c:v>
                </c:pt>
                <c:pt idx="159">
                  <c:v>94.200999999999993</c:v>
                </c:pt>
                <c:pt idx="160">
                  <c:v>94.200999999999993</c:v>
                </c:pt>
                <c:pt idx="161">
                  <c:v>94.200999999999993</c:v>
                </c:pt>
                <c:pt idx="162">
                  <c:v>94.200999999999993</c:v>
                </c:pt>
                <c:pt idx="163">
                  <c:v>94.200999999999993</c:v>
                </c:pt>
                <c:pt idx="164">
                  <c:v>94.200999999999993</c:v>
                </c:pt>
                <c:pt idx="165">
                  <c:v>94.200999999999993</c:v>
                </c:pt>
                <c:pt idx="166">
                  <c:v>94.200999999999993</c:v>
                </c:pt>
                <c:pt idx="167">
                  <c:v>94.200999999999993</c:v>
                </c:pt>
                <c:pt idx="168">
                  <c:v>94.200999999999993</c:v>
                </c:pt>
                <c:pt idx="169">
                  <c:v>94.200999999999993</c:v>
                </c:pt>
                <c:pt idx="170">
                  <c:v>94.200999999999993</c:v>
                </c:pt>
                <c:pt idx="171">
                  <c:v>92.945000000000007</c:v>
                </c:pt>
                <c:pt idx="172">
                  <c:v>92.945000000000007</c:v>
                </c:pt>
                <c:pt idx="173">
                  <c:v>92.945000000000007</c:v>
                </c:pt>
                <c:pt idx="174">
                  <c:v>92.945000000000007</c:v>
                </c:pt>
                <c:pt idx="175">
                  <c:v>92.945000000000007</c:v>
                </c:pt>
                <c:pt idx="176">
                  <c:v>92.945000000000007</c:v>
                </c:pt>
                <c:pt idx="177">
                  <c:v>92.945000000000007</c:v>
                </c:pt>
                <c:pt idx="178">
                  <c:v>92.945000000000007</c:v>
                </c:pt>
                <c:pt idx="179">
                  <c:v>92.945000000000007</c:v>
                </c:pt>
                <c:pt idx="180">
                  <c:v>92.945000000000007</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100</c:v>
                </c:pt>
                <c:pt idx="2">
                  <c:v>100</c:v>
                </c:pt>
                <c:pt idx="3">
                  <c:v>99.971999999999994</c:v>
                </c:pt>
                <c:pt idx="4">
                  <c:v>99.943000000000026</c:v>
                </c:pt>
                <c:pt idx="5">
                  <c:v>99.893000000000001</c:v>
                </c:pt>
                <c:pt idx="6">
                  <c:v>99.449000000000026</c:v>
                </c:pt>
                <c:pt idx="7">
                  <c:v>98.877999999999986</c:v>
                </c:pt>
                <c:pt idx="8">
                  <c:v>98.825999999999979</c:v>
                </c:pt>
                <c:pt idx="9">
                  <c:v>98.825999999999979</c:v>
                </c:pt>
                <c:pt idx="10">
                  <c:v>98.825999999999979</c:v>
                </c:pt>
                <c:pt idx="11">
                  <c:v>98.825999999999979</c:v>
                </c:pt>
                <c:pt idx="12">
                  <c:v>98.825999999999979</c:v>
                </c:pt>
                <c:pt idx="13">
                  <c:v>98.825999999999979</c:v>
                </c:pt>
                <c:pt idx="14">
                  <c:v>98.816999999999993</c:v>
                </c:pt>
                <c:pt idx="15">
                  <c:v>98.787999999999997</c:v>
                </c:pt>
                <c:pt idx="16">
                  <c:v>98.711000000000027</c:v>
                </c:pt>
                <c:pt idx="17">
                  <c:v>98.498000000000005</c:v>
                </c:pt>
                <c:pt idx="18">
                  <c:v>97.664999999999992</c:v>
                </c:pt>
                <c:pt idx="19">
                  <c:v>96.935000000000002</c:v>
                </c:pt>
                <c:pt idx="20">
                  <c:v>96.766999999999996</c:v>
                </c:pt>
                <c:pt idx="21">
                  <c:v>96.727000000000004</c:v>
                </c:pt>
                <c:pt idx="22">
                  <c:v>96.706999999999994</c:v>
                </c:pt>
                <c:pt idx="23">
                  <c:v>96.706999999999994</c:v>
                </c:pt>
                <c:pt idx="24">
                  <c:v>96.706999999999994</c:v>
                </c:pt>
                <c:pt idx="25">
                  <c:v>96.706999999999994</c:v>
                </c:pt>
                <c:pt idx="26">
                  <c:v>96.706999999999994</c:v>
                </c:pt>
                <c:pt idx="27">
                  <c:v>96.706999999999994</c:v>
                </c:pt>
                <c:pt idx="28">
                  <c:v>96.60499999999999</c:v>
                </c:pt>
                <c:pt idx="29">
                  <c:v>96.236999999999995</c:v>
                </c:pt>
                <c:pt idx="30">
                  <c:v>95.409000000000006</c:v>
                </c:pt>
                <c:pt idx="31">
                  <c:v>94.653999999999982</c:v>
                </c:pt>
                <c:pt idx="32">
                  <c:v>94.446000000000026</c:v>
                </c:pt>
                <c:pt idx="33">
                  <c:v>94.367000000000004</c:v>
                </c:pt>
                <c:pt idx="34">
                  <c:v>94.326999999999998</c:v>
                </c:pt>
                <c:pt idx="35">
                  <c:v>94.326999999999998</c:v>
                </c:pt>
                <c:pt idx="36">
                  <c:v>94.326999999999998</c:v>
                </c:pt>
                <c:pt idx="37">
                  <c:v>94.326999999999998</c:v>
                </c:pt>
                <c:pt idx="38">
                  <c:v>94.326999999999998</c:v>
                </c:pt>
                <c:pt idx="39">
                  <c:v>94.260999999999996</c:v>
                </c:pt>
                <c:pt idx="40">
                  <c:v>94.078000000000003</c:v>
                </c:pt>
                <c:pt idx="41">
                  <c:v>93.694000000000003</c:v>
                </c:pt>
                <c:pt idx="42">
                  <c:v>92.840999999999994</c:v>
                </c:pt>
                <c:pt idx="43">
                  <c:v>91.881999999999991</c:v>
                </c:pt>
                <c:pt idx="44">
                  <c:v>91.60899999999998</c:v>
                </c:pt>
                <c:pt idx="45">
                  <c:v>91.573999999999998</c:v>
                </c:pt>
                <c:pt idx="46">
                  <c:v>91.557000000000002</c:v>
                </c:pt>
                <c:pt idx="47">
                  <c:v>91.557000000000002</c:v>
                </c:pt>
                <c:pt idx="48">
                  <c:v>91.557000000000002</c:v>
                </c:pt>
                <c:pt idx="49">
                  <c:v>91.557000000000002</c:v>
                </c:pt>
                <c:pt idx="50">
                  <c:v>91.557000000000002</c:v>
                </c:pt>
                <c:pt idx="51">
                  <c:v>91.557000000000002</c:v>
                </c:pt>
                <c:pt idx="52">
                  <c:v>91.35899999999998</c:v>
                </c:pt>
                <c:pt idx="53">
                  <c:v>91.006</c:v>
                </c:pt>
                <c:pt idx="54">
                  <c:v>90.078000000000003</c:v>
                </c:pt>
                <c:pt idx="55">
                  <c:v>89.233999999999995</c:v>
                </c:pt>
                <c:pt idx="56">
                  <c:v>89.031000000000006</c:v>
                </c:pt>
                <c:pt idx="57">
                  <c:v>88.985000000000014</c:v>
                </c:pt>
                <c:pt idx="58">
                  <c:v>88.962000000000003</c:v>
                </c:pt>
                <c:pt idx="59">
                  <c:v>88.962000000000003</c:v>
                </c:pt>
                <c:pt idx="60">
                  <c:v>88.962000000000003</c:v>
                </c:pt>
                <c:pt idx="61">
                  <c:v>88.962000000000003</c:v>
                </c:pt>
                <c:pt idx="62">
                  <c:v>88.962000000000003</c:v>
                </c:pt>
                <c:pt idx="63">
                  <c:v>88.962000000000003</c:v>
                </c:pt>
                <c:pt idx="64">
                  <c:v>88.783000000000001</c:v>
                </c:pt>
                <c:pt idx="65">
                  <c:v>88.424999999999997</c:v>
                </c:pt>
                <c:pt idx="66">
                  <c:v>87.528999999999982</c:v>
                </c:pt>
                <c:pt idx="67">
                  <c:v>86.536000000000001</c:v>
                </c:pt>
                <c:pt idx="68">
                  <c:v>86.382999999999981</c:v>
                </c:pt>
                <c:pt idx="69">
                  <c:v>86.29</c:v>
                </c:pt>
                <c:pt idx="70">
                  <c:v>86.29</c:v>
                </c:pt>
                <c:pt idx="71">
                  <c:v>86.29</c:v>
                </c:pt>
                <c:pt idx="72">
                  <c:v>86.29</c:v>
                </c:pt>
                <c:pt idx="73">
                  <c:v>86.29</c:v>
                </c:pt>
                <c:pt idx="74">
                  <c:v>86.25</c:v>
                </c:pt>
                <c:pt idx="75">
                  <c:v>86.126999999999981</c:v>
                </c:pt>
                <c:pt idx="76">
                  <c:v>85.964000000000027</c:v>
                </c:pt>
                <c:pt idx="77">
                  <c:v>85.471000000000004</c:v>
                </c:pt>
                <c:pt idx="78">
                  <c:v>84.278999999999982</c:v>
                </c:pt>
                <c:pt idx="79">
                  <c:v>83.412999999999997</c:v>
                </c:pt>
                <c:pt idx="80">
                  <c:v>83.245000000000005</c:v>
                </c:pt>
                <c:pt idx="81">
                  <c:v>83.116</c:v>
                </c:pt>
                <c:pt idx="82">
                  <c:v>83.116</c:v>
                </c:pt>
                <c:pt idx="83">
                  <c:v>83.116</c:v>
                </c:pt>
                <c:pt idx="84">
                  <c:v>83.116</c:v>
                </c:pt>
                <c:pt idx="85">
                  <c:v>83.116</c:v>
                </c:pt>
                <c:pt idx="86">
                  <c:v>83.116</c:v>
                </c:pt>
                <c:pt idx="87">
                  <c:v>83.004000000000005</c:v>
                </c:pt>
                <c:pt idx="88">
                  <c:v>82.891000000000005</c:v>
                </c:pt>
                <c:pt idx="89">
                  <c:v>82.664000000000001</c:v>
                </c:pt>
                <c:pt idx="90">
                  <c:v>81.697999999999993</c:v>
                </c:pt>
                <c:pt idx="91">
                  <c:v>80.896000000000001</c:v>
                </c:pt>
                <c:pt idx="92">
                  <c:v>80.72</c:v>
                </c:pt>
                <c:pt idx="93">
                  <c:v>80.72</c:v>
                </c:pt>
                <c:pt idx="94">
                  <c:v>80.72</c:v>
                </c:pt>
                <c:pt idx="95">
                  <c:v>80.72</c:v>
                </c:pt>
                <c:pt idx="96">
                  <c:v>80.72</c:v>
                </c:pt>
                <c:pt idx="97">
                  <c:v>80.646000000000001</c:v>
                </c:pt>
                <c:pt idx="98">
                  <c:v>80.566999999999993</c:v>
                </c:pt>
                <c:pt idx="99">
                  <c:v>80.328999999999979</c:v>
                </c:pt>
                <c:pt idx="100">
                  <c:v>80.088999999999999</c:v>
                </c:pt>
                <c:pt idx="101">
                  <c:v>79.688000000000002</c:v>
                </c:pt>
                <c:pt idx="102">
                  <c:v>78.887</c:v>
                </c:pt>
                <c:pt idx="103">
                  <c:v>78.075999999999979</c:v>
                </c:pt>
                <c:pt idx="104">
                  <c:v>77.994000000000113</c:v>
                </c:pt>
                <c:pt idx="105">
                  <c:v>77.739000000000004</c:v>
                </c:pt>
                <c:pt idx="106">
                  <c:v>77.739000000000004</c:v>
                </c:pt>
                <c:pt idx="107">
                  <c:v>77.739000000000004</c:v>
                </c:pt>
                <c:pt idx="108">
                  <c:v>77.64</c:v>
                </c:pt>
                <c:pt idx="109">
                  <c:v>77.64</c:v>
                </c:pt>
                <c:pt idx="110">
                  <c:v>77.64</c:v>
                </c:pt>
                <c:pt idx="111">
                  <c:v>77.524000000000001</c:v>
                </c:pt>
                <c:pt idx="112">
                  <c:v>77.406999999999996</c:v>
                </c:pt>
                <c:pt idx="113">
                  <c:v>76.58</c:v>
                </c:pt>
                <c:pt idx="114">
                  <c:v>75.989000000000004</c:v>
                </c:pt>
                <c:pt idx="115">
                  <c:v>75.513999999999996</c:v>
                </c:pt>
                <c:pt idx="116">
                  <c:v>75.393000000000001</c:v>
                </c:pt>
                <c:pt idx="117">
                  <c:v>75.393000000000001</c:v>
                </c:pt>
                <c:pt idx="118">
                  <c:v>75.393000000000001</c:v>
                </c:pt>
                <c:pt idx="119">
                  <c:v>75.393000000000001</c:v>
                </c:pt>
                <c:pt idx="120">
                  <c:v>75.393000000000001</c:v>
                </c:pt>
                <c:pt idx="121">
                  <c:v>75.393000000000001</c:v>
                </c:pt>
                <c:pt idx="122">
                  <c:v>75.393000000000001</c:v>
                </c:pt>
                <c:pt idx="123">
                  <c:v>75.393000000000001</c:v>
                </c:pt>
                <c:pt idx="124">
                  <c:v>75.037000000000006</c:v>
                </c:pt>
                <c:pt idx="125">
                  <c:v>74.682000000000002</c:v>
                </c:pt>
                <c:pt idx="126">
                  <c:v>73.793000000000006</c:v>
                </c:pt>
                <c:pt idx="127">
                  <c:v>73.614000000000004</c:v>
                </c:pt>
                <c:pt idx="128">
                  <c:v>73.614000000000004</c:v>
                </c:pt>
                <c:pt idx="129">
                  <c:v>73.614000000000004</c:v>
                </c:pt>
                <c:pt idx="130">
                  <c:v>73.614000000000004</c:v>
                </c:pt>
                <c:pt idx="131">
                  <c:v>73.614000000000004</c:v>
                </c:pt>
                <c:pt idx="132">
                  <c:v>73.614000000000004</c:v>
                </c:pt>
                <c:pt idx="133">
                  <c:v>73.614000000000004</c:v>
                </c:pt>
                <c:pt idx="134">
                  <c:v>73.614000000000004</c:v>
                </c:pt>
                <c:pt idx="135">
                  <c:v>73.614000000000004</c:v>
                </c:pt>
                <c:pt idx="136">
                  <c:v>73.614000000000004</c:v>
                </c:pt>
                <c:pt idx="137">
                  <c:v>73.082999999999998</c:v>
                </c:pt>
                <c:pt idx="138">
                  <c:v>72.284999999999997</c:v>
                </c:pt>
                <c:pt idx="139">
                  <c:v>72.016000000000005</c:v>
                </c:pt>
                <c:pt idx="140">
                  <c:v>72.016000000000005</c:v>
                </c:pt>
                <c:pt idx="141">
                  <c:v>72.016000000000005</c:v>
                </c:pt>
                <c:pt idx="142">
                  <c:v>72.016000000000005</c:v>
                </c:pt>
                <c:pt idx="143">
                  <c:v>72.016000000000005</c:v>
                </c:pt>
                <c:pt idx="144">
                  <c:v>72.016000000000005</c:v>
                </c:pt>
                <c:pt idx="145">
                  <c:v>72.016000000000005</c:v>
                </c:pt>
                <c:pt idx="146">
                  <c:v>72.016000000000005</c:v>
                </c:pt>
                <c:pt idx="147">
                  <c:v>72.016000000000005</c:v>
                </c:pt>
                <c:pt idx="148">
                  <c:v>72.016000000000005</c:v>
                </c:pt>
                <c:pt idx="149">
                  <c:v>71.60899999999998</c:v>
                </c:pt>
                <c:pt idx="150">
                  <c:v>71.60899999999998</c:v>
                </c:pt>
                <c:pt idx="151">
                  <c:v>71.60899999999998</c:v>
                </c:pt>
                <c:pt idx="152">
                  <c:v>71.60899999999998</c:v>
                </c:pt>
                <c:pt idx="153">
                  <c:v>71.60899999999998</c:v>
                </c:pt>
                <c:pt idx="154">
                  <c:v>71.60899999999998</c:v>
                </c:pt>
                <c:pt idx="155">
                  <c:v>71.60899999999998</c:v>
                </c:pt>
                <c:pt idx="156">
                  <c:v>71.60899999999998</c:v>
                </c:pt>
                <c:pt idx="157">
                  <c:v>71.60899999999998</c:v>
                </c:pt>
                <c:pt idx="158">
                  <c:v>71.60899999999998</c:v>
                </c:pt>
                <c:pt idx="159">
                  <c:v>71.60899999999998</c:v>
                </c:pt>
                <c:pt idx="160">
                  <c:v>71.60899999999998</c:v>
                </c:pt>
                <c:pt idx="161">
                  <c:v>70.318000000000012</c:v>
                </c:pt>
                <c:pt idx="162">
                  <c:v>70.318000000000012</c:v>
                </c:pt>
                <c:pt idx="163">
                  <c:v>70.318000000000012</c:v>
                </c:pt>
                <c:pt idx="164">
                  <c:v>69.661000000000001</c:v>
                </c:pt>
                <c:pt idx="165">
                  <c:v>69.661000000000001</c:v>
                </c:pt>
                <c:pt idx="166">
                  <c:v>69.661000000000001</c:v>
                </c:pt>
                <c:pt idx="167">
                  <c:v>69.661000000000001</c:v>
                </c:pt>
                <c:pt idx="168">
                  <c:v>69.661000000000001</c:v>
                </c:pt>
                <c:pt idx="169">
                  <c:v>69.661000000000001</c:v>
                </c:pt>
                <c:pt idx="170">
                  <c:v>69.661000000000001</c:v>
                </c:pt>
                <c:pt idx="171">
                  <c:v>69.661000000000001</c:v>
                </c:pt>
                <c:pt idx="172">
                  <c:v>69.661000000000001</c:v>
                </c:pt>
                <c:pt idx="173">
                  <c:v>69.661000000000001</c:v>
                </c:pt>
                <c:pt idx="174">
                  <c:v>69.661000000000001</c:v>
                </c:pt>
                <c:pt idx="175">
                  <c:v>69.661000000000001</c:v>
                </c:pt>
                <c:pt idx="176">
                  <c:v>69.661000000000001</c:v>
                </c:pt>
                <c:pt idx="177">
                  <c:v>69.661000000000001</c:v>
                </c:pt>
                <c:pt idx="178">
                  <c:v>69.661000000000001</c:v>
                </c:pt>
                <c:pt idx="179">
                  <c:v>69.661000000000001</c:v>
                </c:pt>
                <c:pt idx="180">
                  <c:v>69.661000000000001</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99.977999999999994</c:v>
                </c:pt>
                <c:pt idx="3">
                  <c:v>99.921000000000006</c:v>
                </c:pt>
                <c:pt idx="4">
                  <c:v>99.754000000000005</c:v>
                </c:pt>
                <c:pt idx="5">
                  <c:v>99.614000000000004</c:v>
                </c:pt>
                <c:pt idx="6">
                  <c:v>99.257999999999996</c:v>
                </c:pt>
                <c:pt idx="7">
                  <c:v>98.85299999999998</c:v>
                </c:pt>
                <c:pt idx="8">
                  <c:v>98.784999999999997</c:v>
                </c:pt>
                <c:pt idx="9">
                  <c:v>98.754000000000005</c:v>
                </c:pt>
                <c:pt idx="10">
                  <c:v>98.754000000000005</c:v>
                </c:pt>
                <c:pt idx="11">
                  <c:v>98.754000000000005</c:v>
                </c:pt>
                <c:pt idx="12">
                  <c:v>98.754000000000005</c:v>
                </c:pt>
                <c:pt idx="13">
                  <c:v>98.754000000000005</c:v>
                </c:pt>
                <c:pt idx="14">
                  <c:v>98.724999999999994</c:v>
                </c:pt>
                <c:pt idx="15">
                  <c:v>98.724999999999994</c:v>
                </c:pt>
                <c:pt idx="16">
                  <c:v>98.624999999999986</c:v>
                </c:pt>
                <c:pt idx="17">
                  <c:v>98.433000000000007</c:v>
                </c:pt>
                <c:pt idx="18">
                  <c:v>98.180999999999983</c:v>
                </c:pt>
                <c:pt idx="19">
                  <c:v>97.875999999999948</c:v>
                </c:pt>
                <c:pt idx="20">
                  <c:v>97.793999999999997</c:v>
                </c:pt>
                <c:pt idx="21">
                  <c:v>97.721000000000004</c:v>
                </c:pt>
                <c:pt idx="22">
                  <c:v>97.711000000000027</c:v>
                </c:pt>
                <c:pt idx="23">
                  <c:v>97.7</c:v>
                </c:pt>
                <c:pt idx="24">
                  <c:v>97.7</c:v>
                </c:pt>
                <c:pt idx="25">
                  <c:v>97.7</c:v>
                </c:pt>
                <c:pt idx="26">
                  <c:v>97.686999999999998</c:v>
                </c:pt>
                <c:pt idx="27">
                  <c:v>97.61999999999999</c:v>
                </c:pt>
                <c:pt idx="28">
                  <c:v>97.539000000000001</c:v>
                </c:pt>
                <c:pt idx="29">
                  <c:v>97.403999999999996</c:v>
                </c:pt>
                <c:pt idx="30">
                  <c:v>97.200999999999993</c:v>
                </c:pt>
                <c:pt idx="31">
                  <c:v>96.902000000000001</c:v>
                </c:pt>
                <c:pt idx="32">
                  <c:v>96.846999999999994</c:v>
                </c:pt>
                <c:pt idx="33">
                  <c:v>96.777000000000001</c:v>
                </c:pt>
                <c:pt idx="34">
                  <c:v>96.763000000000005</c:v>
                </c:pt>
                <c:pt idx="35">
                  <c:v>96.763000000000005</c:v>
                </c:pt>
                <c:pt idx="36">
                  <c:v>96.748000000000005</c:v>
                </c:pt>
                <c:pt idx="37">
                  <c:v>96.748000000000005</c:v>
                </c:pt>
                <c:pt idx="38">
                  <c:v>96.748000000000005</c:v>
                </c:pt>
                <c:pt idx="39">
                  <c:v>96.712000000000003</c:v>
                </c:pt>
                <c:pt idx="40">
                  <c:v>96.60299999999998</c:v>
                </c:pt>
                <c:pt idx="41">
                  <c:v>96.384</c:v>
                </c:pt>
                <c:pt idx="42">
                  <c:v>96.164999999999992</c:v>
                </c:pt>
                <c:pt idx="43">
                  <c:v>95.945000000000007</c:v>
                </c:pt>
                <c:pt idx="44">
                  <c:v>95.740000000000023</c:v>
                </c:pt>
                <c:pt idx="45">
                  <c:v>95.702000000000012</c:v>
                </c:pt>
                <c:pt idx="46">
                  <c:v>95.682999999999979</c:v>
                </c:pt>
                <c:pt idx="47">
                  <c:v>95.682999999999979</c:v>
                </c:pt>
                <c:pt idx="48">
                  <c:v>95.682999999999979</c:v>
                </c:pt>
                <c:pt idx="49">
                  <c:v>95.682999999999979</c:v>
                </c:pt>
                <c:pt idx="50">
                  <c:v>95.682999999999979</c:v>
                </c:pt>
                <c:pt idx="51">
                  <c:v>95.657999999999987</c:v>
                </c:pt>
                <c:pt idx="52">
                  <c:v>95.486000000000004</c:v>
                </c:pt>
                <c:pt idx="53">
                  <c:v>95.289000000000001</c:v>
                </c:pt>
                <c:pt idx="54">
                  <c:v>94.944000000000145</c:v>
                </c:pt>
                <c:pt idx="55">
                  <c:v>94.795000000000002</c:v>
                </c:pt>
                <c:pt idx="56">
                  <c:v>94.718999999999994</c:v>
                </c:pt>
                <c:pt idx="57">
                  <c:v>94.718999999999994</c:v>
                </c:pt>
                <c:pt idx="58">
                  <c:v>94.692999999999998</c:v>
                </c:pt>
                <c:pt idx="59">
                  <c:v>94.664999999999992</c:v>
                </c:pt>
                <c:pt idx="60">
                  <c:v>94.664999999999992</c:v>
                </c:pt>
                <c:pt idx="61">
                  <c:v>94.664999999999992</c:v>
                </c:pt>
                <c:pt idx="62">
                  <c:v>94.631999999999991</c:v>
                </c:pt>
                <c:pt idx="63">
                  <c:v>94.598000000000013</c:v>
                </c:pt>
                <c:pt idx="64">
                  <c:v>94.461000000000027</c:v>
                </c:pt>
                <c:pt idx="65">
                  <c:v>94.322999999999979</c:v>
                </c:pt>
                <c:pt idx="66">
                  <c:v>94.22</c:v>
                </c:pt>
                <c:pt idx="67">
                  <c:v>93.975999999999999</c:v>
                </c:pt>
                <c:pt idx="68">
                  <c:v>93.941000000000145</c:v>
                </c:pt>
                <c:pt idx="69">
                  <c:v>93.905000000000001</c:v>
                </c:pt>
                <c:pt idx="70">
                  <c:v>93.905000000000001</c:v>
                </c:pt>
                <c:pt idx="71">
                  <c:v>93.905000000000001</c:v>
                </c:pt>
                <c:pt idx="72">
                  <c:v>93.905000000000001</c:v>
                </c:pt>
                <c:pt idx="73">
                  <c:v>93.905000000000001</c:v>
                </c:pt>
                <c:pt idx="74">
                  <c:v>93.905000000000001</c:v>
                </c:pt>
                <c:pt idx="75">
                  <c:v>93.85599999999998</c:v>
                </c:pt>
                <c:pt idx="76">
                  <c:v>93.807000000000002</c:v>
                </c:pt>
                <c:pt idx="77">
                  <c:v>93.56</c:v>
                </c:pt>
                <c:pt idx="78">
                  <c:v>93.263999999999996</c:v>
                </c:pt>
                <c:pt idx="79">
                  <c:v>93.164999999999992</c:v>
                </c:pt>
                <c:pt idx="80">
                  <c:v>93.063999999999993</c:v>
                </c:pt>
                <c:pt idx="81">
                  <c:v>93.063999999999993</c:v>
                </c:pt>
                <c:pt idx="82">
                  <c:v>93.063999999999993</c:v>
                </c:pt>
                <c:pt idx="83">
                  <c:v>93.063999999999993</c:v>
                </c:pt>
                <c:pt idx="84">
                  <c:v>93.063999999999993</c:v>
                </c:pt>
                <c:pt idx="85">
                  <c:v>93.063999999999993</c:v>
                </c:pt>
                <c:pt idx="86">
                  <c:v>93.063999999999993</c:v>
                </c:pt>
                <c:pt idx="87">
                  <c:v>92.995000000000005</c:v>
                </c:pt>
                <c:pt idx="88">
                  <c:v>92.856999999999999</c:v>
                </c:pt>
                <c:pt idx="89">
                  <c:v>92.717000000000027</c:v>
                </c:pt>
                <c:pt idx="90">
                  <c:v>92.507999999999996</c:v>
                </c:pt>
                <c:pt idx="91">
                  <c:v>92.155999999999949</c:v>
                </c:pt>
                <c:pt idx="92">
                  <c:v>92.155999999999949</c:v>
                </c:pt>
                <c:pt idx="93">
                  <c:v>92.155999999999949</c:v>
                </c:pt>
                <c:pt idx="94">
                  <c:v>92.155999999999949</c:v>
                </c:pt>
                <c:pt idx="95">
                  <c:v>92.155999999999949</c:v>
                </c:pt>
                <c:pt idx="96">
                  <c:v>92.155999999999949</c:v>
                </c:pt>
                <c:pt idx="97">
                  <c:v>92.155999999999949</c:v>
                </c:pt>
                <c:pt idx="98">
                  <c:v>92.155999999999949</c:v>
                </c:pt>
                <c:pt idx="99">
                  <c:v>92.155999999999949</c:v>
                </c:pt>
                <c:pt idx="100">
                  <c:v>91.952000000000012</c:v>
                </c:pt>
                <c:pt idx="101">
                  <c:v>91.747000000000114</c:v>
                </c:pt>
                <c:pt idx="102">
                  <c:v>91.441000000000145</c:v>
                </c:pt>
                <c:pt idx="103">
                  <c:v>91.131999999999991</c:v>
                </c:pt>
                <c:pt idx="104">
                  <c:v>91.025999999999982</c:v>
                </c:pt>
                <c:pt idx="105">
                  <c:v>91.025999999999982</c:v>
                </c:pt>
                <c:pt idx="106">
                  <c:v>91.025999999999982</c:v>
                </c:pt>
                <c:pt idx="107">
                  <c:v>91.025999999999982</c:v>
                </c:pt>
                <c:pt idx="108">
                  <c:v>91.025999999999982</c:v>
                </c:pt>
                <c:pt idx="109">
                  <c:v>91.025999999999982</c:v>
                </c:pt>
                <c:pt idx="110">
                  <c:v>91.025999999999982</c:v>
                </c:pt>
                <c:pt idx="111">
                  <c:v>91.025999999999982</c:v>
                </c:pt>
                <c:pt idx="112">
                  <c:v>90.712999999999994</c:v>
                </c:pt>
                <c:pt idx="113">
                  <c:v>90.555999999999983</c:v>
                </c:pt>
                <c:pt idx="114">
                  <c:v>90.397999999999996</c:v>
                </c:pt>
                <c:pt idx="115">
                  <c:v>89.921999999999997</c:v>
                </c:pt>
                <c:pt idx="116">
                  <c:v>89.921999999999997</c:v>
                </c:pt>
                <c:pt idx="117">
                  <c:v>89.759</c:v>
                </c:pt>
                <c:pt idx="118">
                  <c:v>89.759</c:v>
                </c:pt>
                <c:pt idx="119">
                  <c:v>89.759</c:v>
                </c:pt>
                <c:pt idx="120">
                  <c:v>89.759</c:v>
                </c:pt>
                <c:pt idx="121">
                  <c:v>89.759</c:v>
                </c:pt>
                <c:pt idx="122">
                  <c:v>89.759</c:v>
                </c:pt>
                <c:pt idx="123">
                  <c:v>89.759</c:v>
                </c:pt>
                <c:pt idx="124">
                  <c:v>89.516000000000005</c:v>
                </c:pt>
                <c:pt idx="125">
                  <c:v>89.03</c:v>
                </c:pt>
                <c:pt idx="126">
                  <c:v>89.03</c:v>
                </c:pt>
                <c:pt idx="127">
                  <c:v>89.03</c:v>
                </c:pt>
                <c:pt idx="128">
                  <c:v>88.778999999999982</c:v>
                </c:pt>
                <c:pt idx="129">
                  <c:v>88.778999999999982</c:v>
                </c:pt>
                <c:pt idx="130">
                  <c:v>88.778999999999982</c:v>
                </c:pt>
                <c:pt idx="131">
                  <c:v>88.778999999999982</c:v>
                </c:pt>
                <c:pt idx="132">
                  <c:v>88.778999999999982</c:v>
                </c:pt>
                <c:pt idx="133">
                  <c:v>88.778999999999982</c:v>
                </c:pt>
                <c:pt idx="134">
                  <c:v>88.778999999999982</c:v>
                </c:pt>
                <c:pt idx="135">
                  <c:v>88.412000000000006</c:v>
                </c:pt>
                <c:pt idx="136">
                  <c:v>88.412000000000006</c:v>
                </c:pt>
                <c:pt idx="137">
                  <c:v>88.04</c:v>
                </c:pt>
                <c:pt idx="138">
                  <c:v>87.668999999999983</c:v>
                </c:pt>
                <c:pt idx="139">
                  <c:v>87.668999999999983</c:v>
                </c:pt>
                <c:pt idx="140">
                  <c:v>87.668999999999983</c:v>
                </c:pt>
                <c:pt idx="141">
                  <c:v>87.668999999999983</c:v>
                </c:pt>
                <c:pt idx="142">
                  <c:v>87.668999999999983</c:v>
                </c:pt>
                <c:pt idx="143">
                  <c:v>87.668999999999983</c:v>
                </c:pt>
                <c:pt idx="144">
                  <c:v>87.668999999999983</c:v>
                </c:pt>
                <c:pt idx="145">
                  <c:v>87.668999999999983</c:v>
                </c:pt>
                <c:pt idx="146">
                  <c:v>87.668999999999983</c:v>
                </c:pt>
                <c:pt idx="147">
                  <c:v>87.668999999999983</c:v>
                </c:pt>
                <c:pt idx="148">
                  <c:v>87.668999999999983</c:v>
                </c:pt>
                <c:pt idx="149">
                  <c:v>87.668999999999983</c:v>
                </c:pt>
                <c:pt idx="150">
                  <c:v>87.668999999999983</c:v>
                </c:pt>
                <c:pt idx="151">
                  <c:v>87.081000000000003</c:v>
                </c:pt>
                <c:pt idx="152">
                  <c:v>87.081000000000003</c:v>
                </c:pt>
                <c:pt idx="153">
                  <c:v>87.081000000000003</c:v>
                </c:pt>
                <c:pt idx="154">
                  <c:v>87.081000000000003</c:v>
                </c:pt>
                <c:pt idx="155">
                  <c:v>87.081000000000003</c:v>
                </c:pt>
                <c:pt idx="156">
                  <c:v>87.081000000000003</c:v>
                </c:pt>
                <c:pt idx="157">
                  <c:v>87.081000000000003</c:v>
                </c:pt>
                <c:pt idx="158">
                  <c:v>87.081000000000003</c:v>
                </c:pt>
                <c:pt idx="159">
                  <c:v>87.081000000000003</c:v>
                </c:pt>
                <c:pt idx="160">
                  <c:v>87.081000000000003</c:v>
                </c:pt>
                <c:pt idx="161">
                  <c:v>86.153999999999982</c:v>
                </c:pt>
                <c:pt idx="162">
                  <c:v>86.153999999999982</c:v>
                </c:pt>
                <c:pt idx="163">
                  <c:v>86.153999999999982</c:v>
                </c:pt>
                <c:pt idx="164">
                  <c:v>86.153999999999982</c:v>
                </c:pt>
                <c:pt idx="165">
                  <c:v>86.153999999999982</c:v>
                </c:pt>
                <c:pt idx="166">
                  <c:v>86.153999999999982</c:v>
                </c:pt>
                <c:pt idx="167">
                  <c:v>86.153999999999982</c:v>
                </c:pt>
                <c:pt idx="168">
                  <c:v>86.153999999999982</c:v>
                </c:pt>
                <c:pt idx="169">
                  <c:v>86.153999999999982</c:v>
                </c:pt>
                <c:pt idx="170">
                  <c:v>86.153999999999982</c:v>
                </c:pt>
                <c:pt idx="171">
                  <c:v>86.153999999999982</c:v>
                </c:pt>
                <c:pt idx="172">
                  <c:v>86.153999999999982</c:v>
                </c:pt>
                <c:pt idx="173">
                  <c:v>86.153999999999982</c:v>
                </c:pt>
                <c:pt idx="174">
                  <c:v>86.153999999999982</c:v>
                </c:pt>
                <c:pt idx="175">
                  <c:v>86.153999999999982</c:v>
                </c:pt>
                <c:pt idx="176">
                  <c:v>86.153999999999982</c:v>
                </c:pt>
                <c:pt idx="177">
                  <c:v>86.153999999999982</c:v>
                </c:pt>
                <c:pt idx="178">
                  <c:v>86.153999999999982</c:v>
                </c:pt>
                <c:pt idx="179">
                  <c:v>86.153999999999982</c:v>
                </c:pt>
                <c:pt idx="180">
                  <c:v>86.153999999999982</c:v>
                </c:pt>
              </c:numCache>
            </c:numRef>
          </c:yVal>
          <c:smooth val="1"/>
        </c:ser>
        <c:axId val="342159744"/>
        <c:axId val="342161664"/>
      </c:scatterChart>
      <c:valAx>
        <c:axId val="34215974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2161664"/>
        <c:crosses val="autoZero"/>
        <c:crossBetween val="midCat"/>
        <c:majorUnit val="1"/>
      </c:valAx>
      <c:valAx>
        <c:axId val="3421616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2159744"/>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66075586317840196"/>
          <c:w val="0.59262536873156346"/>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2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5968051006899848"/>
          <c:h val="0.77074260114039861"/>
        </c:manualLayout>
      </c:layout>
      <c:scatterChart>
        <c:scatterStyle val="smoothMarker"/>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99.975999999999999</c:v>
                </c:pt>
                <c:pt idx="4">
                  <c:v>99.960000000000022</c:v>
                </c:pt>
                <c:pt idx="5">
                  <c:v>99.888999999999982</c:v>
                </c:pt>
                <c:pt idx="6">
                  <c:v>98.910000000000025</c:v>
                </c:pt>
                <c:pt idx="7">
                  <c:v>96.967000000000027</c:v>
                </c:pt>
                <c:pt idx="8">
                  <c:v>96.655999999999949</c:v>
                </c:pt>
                <c:pt idx="9">
                  <c:v>96.576999999999998</c:v>
                </c:pt>
                <c:pt idx="10">
                  <c:v>96.576999999999998</c:v>
                </c:pt>
                <c:pt idx="11">
                  <c:v>96.569000000000003</c:v>
                </c:pt>
                <c:pt idx="12">
                  <c:v>96.551999999999992</c:v>
                </c:pt>
                <c:pt idx="13">
                  <c:v>96.525999999999982</c:v>
                </c:pt>
                <c:pt idx="14">
                  <c:v>96.48</c:v>
                </c:pt>
                <c:pt idx="15">
                  <c:v>96.433999999999997</c:v>
                </c:pt>
                <c:pt idx="16">
                  <c:v>96.191999999999993</c:v>
                </c:pt>
                <c:pt idx="17">
                  <c:v>95.724000000000004</c:v>
                </c:pt>
                <c:pt idx="18">
                  <c:v>94.403000000000006</c:v>
                </c:pt>
                <c:pt idx="19">
                  <c:v>93.224999999999994</c:v>
                </c:pt>
                <c:pt idx="20">
                  <c:v>92.949000000000026</c:v>
                </c:pt>
                <c:pt idx="21">
                  <c:v>92.822999999999979</c:v>
                </c:pt>
                <c:pt idx="22">
                  <c:v>92.784000000000006</c:v>
                </c:pt>
                <c:pt idx="23">
                  <c:v>92.763999999999996</c:v>
                </c:pt>
                <c:pt idx="24">
                  <c:v>92.763999999999996</c:v>
                </c:pt>
                <c:pt idx="25">
                  <c:v>92.753</c:v>
                </c:pt>
                <c:pt idx="26">
                  <c:v>92.73</c:v>
                </c:pt>
                <c:pt idx="27">
                  <c:v>92.647000000000006</c:v>
                </c:pt>
                <c:pt idx="28">
                  <c:v>92.382999999999981</c:v>
                </c:pt>
                <c:pt idx="29">
                  <c:v>91.795000000000002</c:v>
                </c:pt>
                <c:pt idx="30">
                  <c:v>90.569000000000003</c:v>
                </c:pt>
                <c:pt idx="31">
                  <c:v>89.396000000000001</c:v>
                </c:pt>
                <c:pt idx="32">
                  <c:v>89.09</c:v>
                </c:pt>
                <c:pt idx="33">
                  <c:v>88.953999999999994</c:v>
                </c:pt>
                <c:pt idx="34">
                  <c:v>88.89</c:v>
                </c:pt>
                <c:pt idx="35">
                  <c:v>88.864999999999995</c:v>
                </c:pt>
                <c:pt idx="36">
                  <c:v>88.850999999999999</c:v>
                </c:pt>
                <c:pt idx="37">
                  <c:v>88.793000000000006</c:v>
                </c:pt>
                <c:pt idx="38">
                  <c:v>88.793000000000006</c:v>
                </c:pt>
                <c:pt idx="39">
                  <c:v>88.685999999999979</c:v>
                </c:pt>
                <c:pt idx="40">
                  <c:v>88.363</c:v>
                </c:pt>
                <c:pt idx="41">
                  <c:v>87.7</c:v>
                </c:pt>
                <c:pt idx="42">
                  <c:v>86.557000000000002</c:v>
                </c:pt>
                <c:pt idx="43">
                  <c:v>85.438000000000002</c:v>
                </c:pt>
                <c:pt idx="44">
                  <c:v>84.982000000000014</c:v>
                </c:pt>
                <c:pt idx="45">
                  <c:v>84.918000000000006</c:v>
                </c:pt>
                <c:pt idx="46">
                  <c:v>84.869</c:v>
                </c:pt>
                <c:pt idx="47">
                  <c:v>84.85299999999998</c:v>
                </c:pt>
                <c:pt idx="48">
                  <c:v>84.834999999999994</c:v>
                </c:pt>
                <c:pt idx="49">
                  <c:v>84.798000000000002</c:v>
                </c:pt>
                <c:pt idx="50">
                  <c:v>84.757999999999996</c:v>
                </c:pt>
                <c:pt idx="51">
                  <c:v>84.698999999999998</c:v>
                </c:pt>
                <c:pt idx="52">
                  <c:v>84.301999999999992</c:v>
                </c:pt>
                <c:pt idx="53">
                  <c:v>83.763999999999996</c:v>
                </c:pt>
                <c:pt idx="54">
                  <c:v>82.527000000000001</c:v>
                </c:pt>
                <c:pt idx="55">
                  <c:v>81.485000000000014</c:v>
                </c:pt>
                <c:pt idx="56">
                  <c:v>81.221000000000004</c:v>
                </c:pt>
                <c:pt idx="57">
                  <c:v>81.158999999999978</c:v>
                </c:pt>
                <c:pt idx="58">
                  <c:v>81.117000000000004</c:v>
                </c:pt>
                <c:pt idx="59">
                  <c:v>81.095000000000013</c:v>
                </c:pt>
                <c:pt idx="60">
                  <c:v>81.095000000000013</c:v>
                </c:pt>
                <c:pt idx="61">
                  <c:v>81.095000000000013</c:v>
                </c:pt>
                <c:pt idx="62">
                  <c:v>81.043999999999997</c:v>
                </c:pt>
                <c:pt idx="63">
                  <c:v>80.965000000000003</c:v>
                </c:pt>
                <c:pt idx="64">
                  <c:v>80.624999999999986</c:v>
                </c:pt>
                <c:pt idx="65">
                  <c:v>79.995000000000005</c:v>
                </c:pt>
                <c:pt idx="66">
                  <c:v>78.837000000000003</c:v>
                </c:pt>
                <c:pt idx="67">
                  <c:v>77.619</c:v>
                </c:pt>
                <c:pt idx="68">
                  <c:v>77.403999999999996</c:v>
                </c:pt>
                <c:pt idx="69">
                  <c:v>77.295000000000002</c:v>
                </c:pt>
                <c:pt idx="70">
                  <c:v>77.295000000000002</c:v>
                </c:pt>
                <c:pt idx="71">
                  <c:v>77.295000000000002</c:v>
                </c:pt>
                <c:pt idx="72">
                  <c:v>77.295000000000002</c:v>
                </c:pt>
                <c:pt idx="73">
                  <c:v>77.227999999999994</c:v>
                </c:pt>
                <c:pt idx="74">
                  <c:v>77.123999999999981</c:v>
                </c:pt>
                <c:pt idx="75">
                  <c:v>76.983999999999995</c:v>
                </c:pt>
                <c:pt idx="76">
                  <c:v>76.738</c:v>
                </c:pt>
                <c:pt idx="77">
                  <c:v>75.998999999999995</c:v>
                </c:pt>
                <c:pt idx="78">
                  <c:v>74.658999999999978</c:v>
                </c:pt>
                <c:pt idx="79">
                  <c:v>73.631</c:v>
                </c:pt>
                <c:pt idx="80">
                  <c:v>73.343000000000004</c:v>
                </c:pt>
                <c:pt idx="81">
                  <c:v>73.233999999999995</c:v>
                </c:pt>
                <c:pt idx="82">
                  <c:v>73.195999999999998</c:v>
                </c:pt>
                <c:pt idx="83">
                  <c:v>73.157999999999987</c:v>
                </c:pt>
                <c:pt idx="84">
                  <c:v>73.157999999999987</c:v>
                </c:pt>
                <c:pt idx="85">
                  <c:v>73.114000000000004</c:v>
                </c:pt>
                <c:pt idx="86">
                  <c:v>73.066999999999993</c:v>
                </c:pt>
                <c:pt idx="87">
                  <c:v>72.927999999999997</c:v>
                </c:pt>
                <c:pt idx="88">
                  <c:v>72.647000000000006</c:v>
                </c:pt>
                <c:pt idx="89">
                  <c:v>72.318000000000012</c:v>
                </c:pt>
                <c:pt idx="90">
                  <c:v>71.046000000000006</c:v>
                </c:pt>
                <c:pt idx="91">
                  <c:v>69.953000000000003</c:v>
                </c:pt>
                <c:pt idx="92">
                  <c:v>69.711000000000027</c:v>
                </c:pt>
                <c:pt idx="93">
                  <c:v>69.711000000000027</c:v>
                </c:pt>
                <c:pt idx="94">
                  <c:v>69.711000000000027</c:v>
                </c:pt>
                <c:pt idx="95">
                  <c:v>69.658999999999978</c:v>
                </c:pt>
                <c:pt idx="96">
                  <c:v>69.600999999999999</c:v>
                </c:pt>
                <c:pt idx="97">
                  <c:v>69.540999999999997</c:v>
                </c:pt>
                <c:pt idx="98">
                  <c:v>69.477000000000004</c:v>
                </c:pt>
                <c:pt idx="99">
                  <c:v>69.284000000000006</c:v>
                </c:pt>
                <c:pt idx="100">
                  <c:v>69.088999999999999</c:v>
                </c:pt>
                <c:pt idx="101">
                  <c:v>68.438000000000002</c:v>
                </c:pt>
                <c:pt idx="102">
                  <c:v>67.396000000000001</c:v>
                </c:pt>
                <c:pt idx="103">
                  <c:v>66.214000000000027</c:v>
                </c:pt>
                <c:pt idx="104">
                  <c:v>66.013000000000005</c:v>
                </c:pt>
                <c:pt idx="105">
                  <c:v>65.736999999999995</c:v>
                </c:pt>
                <c:pt idx="106">
                  <c:v>65.736999999999995</c:v>
                </c:pt>
                <c:pt idx="107">
                  <c:v>65.736999999999995</c:v>
                </c:pt>
                <c:pt idx="108">
                  <c:v>65.656999999999982</c:v>
                </c:pt>
                <c:pt idx="109">
                  <c:v>65.656999999999982</c:v>
                </c:pt>
                <c:pt idx="110">
                  <c:v>65.656999999999982</c:v>
                </c:pt>
                <c:pt idx="111">
                  <c:v>65.563999999999993</c:v>
                </c:pt>
                <c:pt idx="112">
                  <c:v>65.186999999999998</c:v>
                </c:pt>
                <c:pt idx="113">
                  <c:v>64.430999999999997</c:v>
                </c:pt>
                <c:pt idx="114">
                  <c:v>63.389000000000003</c:v>
                </c:pt>
                <c:pt idx="115">
                  <c:v>62.152000000000001</c:v>
                </c:pt>
                <c:pt idx="116">
                  <c:v>61.862000000000002</c:v>
                </c:pt>
                <c:pt idx="117">
                  <c:v>61.764000000000003</c:v>
                </c:pt>
                <c:pt idx="118">
                  <c:v>61.764000000000003</c:v>
                </c:pt>
                <c:pt idx="119">
                  <c:v>61.764000000000003</c:v>
                </c:pt>
                <c:pt idx="120">
                  <c:v>61.653000000000006</c:v>
                </c:pt>
                <c:pt idx="121">
                  <c:v>61.526000000000003</c:v>
                </c:pt>
                <c:pt idx="122">
                  <c:v>61.526000000000003</c:v>
                </c:pt>
                <c:pt idx="123">
                  <c:v>61.526000000000003</c:v>
                </c:pt>
                <c:pt idx="124">
                  <c:v>61.112000000000002</c:v>
                </c:pt>
                <c:pt idx="125">
                  <c:v>60.147000000000006</c:v>
                </c:pt>
                <c:pt idx="126">
                  <c:v>59.457000000000001</c:v>
                </c:pt>
                <c:pt idx="127">
                  <c:v>59.041000000000004</c:v>
                </c:pt>
                <c:pt idx="128">
                  <c:v>58.759</c:v>
                </c:pt>
                <c:pt idx="129">
                  <c:v>58.759</c:v>
                </c:pt>
                <c:pt idx="130">
                  <c:v>58.759</c:v>
                </c:pt>
                <c:pt idx="131">
                  <c:v>58.759</c:v>
                </c:pt>
                <c:pt idx="132">
                  <c:v>58.594000000000001</c:v>
                </c:pt>
                <c:pt idx="133">
                  <c:v>58.594000000000001</c:v>
                </c:pt>
                <c:pt idx="134">
                  <c:v>58.594000000000001</c:v>
                </c:pt>
                <c:pt idx="135">
                  <c:v>58.394000000000005</c:v>
                </c:pt>
                <c:pt idx="136">
                  <c:v>58.394000000000005</c:v>
                </c:pt>
                <c:pt idx="137">
                  <c:v>57.787000000000006</c:v>
                </c:pt>
                <c:pt idx="138">
                  <c:v>56.364000000000004</c:v>
                </c:pt>
                <c:pt idx="139">
                  <c:v>56.161000000000001</c:v>
                </c:pt>
                <c:pt idx="140">
                  <c:v>56.161000000000001</c:v>
                </c:pt>
                <c:pt idx="141">
                  <c:v>56.161000000000001</c:v>
                </c:pt>
                <c:pt idx="142">
                  <c:v>55.945</c:v>
                </c:pt>
                <c:pt idx="143">
                  <c:v>55.945</c:v>
                </c:pt>
                <c:pt idx="144">
                  <c:v>55.945</c:v>
                </c:pt>
                <c:pt idx="145">
                  <c:v>55.945</c:v>
                </c:pt>
                <c:pt idx="146">
                  <c:v>55.945</c:v>
                </c:pt>
                <c:pt idx="147">
                  <c:v>55.945</c:v>
                </c:pt>
                <c:pt idx="148">
                  <c:v>55.353000000000002</c:v>
                </c:pt>
                <c:pt idx="149">
                  <c:v>54.759</c:v>
                </c:pt>
                <c:pt idx="150">
                  <c:v>53.865000000000002</c:v>
                </c:pt>
                <c:pt idx="151">
                  <c:v>53.264000000000003</c:v>
                </c:pt>
                <c:pt idx="152">
                  <c:v>53.264000000000003</c:v>
                </c:pt>
                <c:pt idx="153">
                  <c:v>53.264000000000003</c:v>
                </c:pt>
                <c:pt idx="154">
                  <c:v>53.264000000000003</c:v>
                </c:pt>
                <c:pt idx="155">
                  <c:v>53.264000000000003</c:v>
                </c:pt>
                <c:pt idx="156">
                  <c:v>53.264000000000003</c:v>
                </c:pt>
                <c:pt idx="157">
                  <c:v>53.264000000000003</c:v>
                </c:pt>
                <c:pt idx="158">
                  <c:v>53.264000000000003</c:v>
                </c:pt>
                <c:pt idx="159">
                  <c:v>53.264000000000003</c:v>
                </c:pt>
                <c:pt idx="160">
                  <c:v>52.816999999999993</c:v>
                </c:pt>
                <c:pt idx="161">
                  <c:v>51.922000000000011</c:v>
                </c:pt>
                <c:pt idx="162">
                  <c:v>51.474000000000004</c:v>
                </c:pt>
                <c:pt idx="163">
                  <c:v>50.571000000000005</c:v>
                </c:pt>
                <c:pt idx="164">
                  <c:v>50.111000000000004</c:v>
                </c:pt>
                <c:pt idx="165">
                  <c:v>50.111000000000004</c:v>
                </c:pt>
                <c:pt idx="166">
                  <c:v>50.111000000000004</c:v>
                </c:pt>
                <c:pt idx="167">
                  <c:v>50.111000000000004</c:v>
                </c:pt>
                <c:pt idx="168">
                  <c:v>50.111000000000004</c:v>
                </c:pt>
                <c:pt idx="169">
                  <c:v>50.111000000000004</c:v>
                </c:pt>
                <c:pt idx="170">
                  <c:v>50.111000000000004</c:v>
                </c:pt>
                <c:pt idx="171">
                  <c:v>49.384999999999998</c:v>
                </c:pt>
                <c:pt idx="172">
                  <c:v>49.384999999999998</c:v>
                </c:pt>
                <c:pt idx="173">
                  <c:v>49.384999999999998</c:v>
                </c:pt>
                <c:pt idx="174">
                  <c:v>49.384999999999998</c:v>
                </c:pt>
                <c:pt idx="175">
                  <c:v>48.625000000000057</c:v>
                </c:pt>
                <c:pt idx="176">
                  <c:v>48.625000000000057</c:v>
                </c:pt>
                <c:pt idx="177">
                  <c:v>48.625000000000057</c:v>
                </c:pt>
                <c:pt idx="178">
                  <c:v>48.625000000000057</c:v>
                </c:pt>
                <c:pt idx="179">
                  <c:v>48.625000000000057</c:v>
                </c:pt>
                <c:pt idx="180">
                  <c:v>48.625000000000057</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100</c:v>
                </c:pt>
                <c:pt idx="4">
                  <c:v>100</c:v>
                </c:pt>
                <c:pt idx="5">
                  <c:v>99.983999999999995</c:v>
                </c:pt>
                <c:pt idx="6">
                  <c:v>99.651999999999987</c:v>
                </c:pt>
                <c:pt idx="7">
                  <c:v>98.914000000000129</c:v>
                </c:pt>
                <c:pt idx="8">
                  <c:v>98.801000000000002</c:v>
                </c:pt>
                <c:pt idx="9">
                  <c:v>98.768000000000001</c:v>
                </c:pt>
                <c:pt idx="10">
                  <c:v>98.768000000000001</c:v>
                </c:pt>
                <c:pt idx="11">
                  <c:v>98.76</c:v>
                </c:pt>
                <c:pt idx="12">
                  <c:v>98.76</c:v>
                </c:pt>
                <c:pt idx="13">
                  <c:v>98.76</c:v>
                </c:pt>
                <c:pt idx="14">
                  <c:v>98.76</c:v>
                </c:pt>
                <c:pt idx="15">
                  <c:v>98.741000000000113</c:v>
                </c:pt>
                <c:pt idx="16">
                  <c:v>98.703000000000003</c:v>
                </c:pt>
                <c:pt idx="17">
                  <c:v>98.673999999999978</c:v>
                </c:pt>
                <c:pt idx="18">
                  <c:v>98.576999999999998</c:v>
                </c:pt>
                <c:pt idx="19">
                  <c:v>98.430999999999997</c:v>
                </c:pt>
                <c:pt idx="20">
                  <c:v>98.411000000000129</c:v>
                </c:pt>
                <c:pt idx="21">
                  <c:v>98.400999999999996</c:v>
                </c:pt>
                <c:pt idx="22">
                  <c:v>98.400999999999996</c:v>
                </c:pt>
                <c:pt idx="23">
                  <c:v>98.400999999999996</c:v>
                </c:pt>
                <c:pt idx="24">
                  <c:v>98.400999999999996</c:v>
                </c:pt>
                <c:pt idx="25">
                  <c:v>98.400999999999996</c:v>
                </c:pt>
                <c:pt idx="26">
                  <c:v>98.400999999999996</c:v>
                </c:pt>
                <c:pt idx="27">
                  <c:v>98.388999999999982</c:v>
                </c:pt>
                <c:pt idx="28">
                  <c:v>98.337999999999994</c:v>
                </c:pt>
                <c:pt idx="29">
                  <c:v>98.248999999999995</c:v>
                </c:pt>
                <c:pt idx="30">
                  <c:v>98.10899999999998</c:v>
                </c:pt>
                <c:pt idx="31">
                  <c:v>97.982000000000014</c:v>
                </c:pt>
                <c:pt idx="32">
                  <c:v>97.943000000000026</c:v>
                </c:pt>
                <c:pt idx="33">
                  <c:v>97.943000000000026</c:v>
                </c:pt>
                <c:pt idx="34">
                  <c:v>97.915999999999997</c:v>
                </c:pt>
                <c:pt idx="35">
                  <c:v>97.915999999999997</c:v>
                </c:pt>
                <c:pt idx="36">
                  <c:v>97.915999999999997</c:v>
                </c:pt>
                <c:pt idx="37">
                  <c:v>97.915999999999997</c:v>
                </c:pt>
                <c:pt idx="38">
                  <c:v>97.915999999999997</c:v>
                </c:pt>
                <c:pt idx="39">
                  <c:v>97.899000000000001</c:v>
                </c:pt>
                <c:pt idx="40">
                  <c:v>97.849000000000004</c:v>
                </c:pt>
                <c:pt idx="41">
                  <c:v>97.799000000000007</c:v>
                </c:pt>
                <c:pt idx="42">
                  <c:v>97.748999999999995</c:v>
                </c:pt>
                <c:pt idx="43">
                  <c:v>97.682000000000002</c:v>
                </c:pt>
                <c:pt idx="44">
                  <c:v>97.664999999999992</c:v>
                </c:pt>
                <c:pt idx="45">
                  <c:v>97.664999999999992</c:v>
                </c:pt>
                <c:pt idx="46">
                  <c:v>97.647000000000006</c:v>
                </c:pt>
                <c:pt idx="47">
                  <c:v>97.628999999999948</c:v>
                </c:pt>
                <c:pt idx="48">
                  <c:v>97.628999999999948</c:v>
                </c:pt>
                <c:pt idx="49">
                  <c:v>97.628999999999948</c:v>
                </c:pt>
                <c:pt idx="50">
                  <c:v>97.628999999999948</c:v>
                </c:pt>
                <c:pt idx="51">
                  <c:v>97.606999999999999</c:v>
                </c:pt>
                <c:pt idx="52">
                  <c:v>97.606999999999999</c:v>
                </c:pt>
                <c:pt idx="53">
                  <c:v>97.563000000000002</c:v>
                </c:pt>
                <c:pt idx="54">
                  <c:v>97.495999999999995</c:v>
                </c:pt>
                <c:pt idx="55">
                  <c:v>97.474000000000004</c:v>
                </c:pt>
                <c:pt idx="56">
                  <c:v>97.452000000000012</c:v>
                </c:pt>
                <c:pt idx="57">
                  <c:v>97.429000000000002</c:v>
                </c:pt>
                <c:pt idx="58">
                  <c:v>97.429000000000002</c:v>
                </c:pt>
                <c:pt idx="59">
                  <c:v>97.429000000000002</c:v>
                </c:pt>
                <c:pt idx="60">
                  <c:v>97.429000000000002</c:v>
                </c:pt>
                <c:pt idx="61">
                  <c:v>97.429000000000002</c:v>
                </c:pt>
                <c:pt idx="62">
                  <c:v>97.429000000000002</c:v>
                </c:pt>
                <c:pt idx="63">
                  <c:v>97.429000000000002</c:v>
                </c:pt>
                <c:pt idx="64">
                  <c:v>97.367999999999995</c:v>
                </c:pt>
                <c:pt idx="65">
                  <c:v>97.307999999999993</c:v>
                </c:pt>
                <c:pt idx="66">
                  <c:v>97.155999999999949</c:v>
                </c:pt>
                <c:pt idx="67">
                  <c:v>97.065000000000012</c:v>
                </c:pt>
                <c:pt idx="68">
                  <c:v>97.065000000000012</c:v>
                </c:pt>
                <c:pt idx="69">
                  <c:v>97.034000000000006</c:v>
                </c:pt>
                <c:pt idx="70">
                  <c:v>97.034000000000006</c:v>
                </c:pt>
                <c:pt idx="71">
                  <c:v>97.034000000000006</c:v>
                </c:pt>
                <c:pt idx="72">
                  <c:v>97.034000000000006</c:v>
                </c:pt>
                <c:pt idx="73">
                  <c:v>97.034000000000006</c:v>
                </c:pt>
                <c:pt idx="74">
                  <c:v>97.034000000000006</c:v>
                </c:pt>
                <c:pt idx="75">
                  <c:v>96.992000000000004</c:v>
                </c:pt>
                <c:pt idx="76">
                  <c:v>96.95</c:v>
                </c:pt>
                <c:pt idx="77">
                  <c:v>96.866</c:v>
                </c:pt>
                <c:pt idx="78">
                  <c:v>96.823999999999998</c:v>
                </c:pt>
                <c:pt idx="79">
                  <c:v>96.823999999999998</c:v>
                </c:pt>
                <c:pt idx="80">
                  <c:v>96.736999999999995</c:v>
                </c:pt>
                <c:pt idx="81">
                  <c:v>96.692999999999998</c:v>
                </c:pt>
                <c:pt idx="82">
                  <c:v>96.692999999999998</c:v>
                </c:pt>
                <c:pt idx="83">
                  <c:v>96.692999999999998</c:v>
                </c:pt>
                <c:pt idx="84">
                  <c:v>96.692999999999998</c:v>
                </c:pt>
                <c:pt idx="85">
                  <c:v>96.692999999999998</c:v>
                </c:pt>
                <c:pt idx="86">
                  <c:v>96.692999999999998</c:v>
                </c:pt>
                <c:pt idx="87">
                  <c:v>96.692999999999998</c:v>
                </c:pt>
                <c:pt idx="88">
                  <c:v>96.692999999999998</c:v>
                </c:pt>
                <c:pt idx="89">
                  <c:v>96.692999999999998</c:v>
                </c:pt>
                <c:pt idx="90">
                  <c:v>96.692999999999998</c:v>
                </c:pt>
                <c:pt idx="91">
                  <c:v>96.634</c:v>
                </c:pt>
                <c:pt idx="92">
                  <c:v>96.634</c:v>
                </c:pt>
                <c:pt idx="93">
                  <c:v>96.634</c:v>
                </c:pt>
                <c:pt idx="94">
                  <c:v>96.634</c:v>
                </c:pt>
                <c:pt idx="95">
                  <c:v>96.568000000000012</c:v>
                </c:pt>
                <c:pt idx="96">
                  <c:v>96.568000000000012</c:v>
                </c:pt>
                <c:pt idx="97">
                  <c:v>96.568000000000012</c:v>
                </c:pt>
                <c:pt idx="98">
                  <c:v>96.568000000000012</c:v>
                </c:pt>
                <c:pt idx="99">
                  <c:v>96.568000000000012</c:v>
                </c:pt>
                <c:pt idx="100">
                  <c:v>96.568000000000012</c:v>
                </c:pt>
                <c:pt idx="101">
                  <c:v>96.4</c:v>
                </c:pt>
                <c:pt idx="102">
                  <c:v>96.147999999999996</c:v>
                </c:pt>
                <c:pt idx="103">
                  <c:v>96.063000000000002</c:v>
                </c:pt>
                <c:pt idx="104">
                  <c:v>95.977000000000004</c:v>
                </c:pt>
                <c:pt idx="105">
                  <c:v>95.887</c:v>
                </c:pt>
                <c:pt idx="106">
                  <c:v>95.887</c:v>
                </c:pt>
                <c:pt idx="107">
                  <c:v>95.887</c:v>
                </c:pt>
                <c:pt idx="108">
                  <c:v>95.887</c:v>
                </c:pt>
                <c:pt idx="109">
                  <c:v>95.887</c:v>
                </c:pt>
                <c:pt idx="110">
                  <c:v>95.887</c:v>
                </c:pt>
                <c:pt idx="111">
                  <c:v>95.887</c:v>
                </c:pt>
                <c:pt idx="112">
                  <c:v>95.762</c:v>
                </c:pt>
                <c:pt idx="113">
                  <c:v>95.762</c:v>
                </c:pt>
                <c:pt idx="114">
                  <c:v>95.637</c:v>
                </c:pt>
                <c:pt idx="115">
                  <c:v>95.51</c:v>
                </c:pt>
                <c:pt idx="116">
                  <c:v>95.51</c:v>
                </c:pt>
                <c:pt idx="117">
                  <c:v>95.51</c:v>
                </c:pt>
                <c:pt idx="118">
                  <c:v>95.51</c:v>
                </c:pt>
                <c:pt idx="119">
                  <c:v>95.51</c:v>
                </c:pt>
                <c:pt idx="120">
                  <c:v>95.51</c:v>
                </c:pt>
                <c:pt idx="121">
                  <c:v>95.51</c:v>
                </c:pt>
                <c:pt idx="122">
                  <c:v>95.51</c:v>
                </c:pt>
                <c:pt idx="123">
                  <c:v>95.51</c:v>
                </c:pt>
                <c:pt idx="124">
                  <c:v>95.51</c:v>
                </c:pt>
                <c:pt idx="125">
                  <c:v>95.51</c:v>
                </c:pt>
                <c:pt idx="126">
                  <c:v>95.51</c:v>
                </c:pt>
                <c:pt idx="127">
                  <c:v>95.316999999999993</c:v>
                </c:pt>
                <c:pt idx="128">
                  <c:v>95.316999999999993</c:v>
                </c:pt>
                <c:pt idx="129">
                  <c:v>95.316999999999993</c:v>
                </c:pt>
                <c:pt idx="130">
                  <c:v>95.316999999999993</c:v>
                </c:pt>
                <c:pt idx="131">
                  <c:v>95.316999999999993</c:v>
                </c:pt>
                <c:pt idx="132">
                  <c:v>95.316999999999993</c:v>
                </c:pt>
                <c:pt idx="133">
                  <c:v>95.316999999999993</c:v>
                </c:pt>
                <c:pt idx="134">
                  <c:v>95.316999999999993</c:v>
                </c:pt>
                <c:pt idx="135">
                  <c:v>95.316999999999993</c:v>
                </c:pt>
                <c:pt idx="136">
                  <c:v>95.316999999999993</c:v>
                </c:pt>
                <c:pt idx="137">
                  <c:v>95.316999999999993</c:v>
                </c:pt>
                <c:pt idx="138">
                  <c:v>95.316999999999993</c:v>
                </c:pt>
                <c:pt idx="139">
                  <c:v>95.316999999999993</c:v>
                </c:pt>
                <c:pt idx="140">
                  <c:v>95.316999999999993</c:v>
                </c:pt>
                <c:pt idx="141">
                  <c:v>95.316999999999993</c:v>
                </c:pt>
                <c:pt idx="142">
                  <c:v>95.316999999999993</c:v>
                </c:pt>
                <c:pt idx="143">
                  <c:v>95.316999999999993</c:v>
                </c:pt>
                <c:pt idx="144">
                  <c:v>95.316999999999993</c:v>
                </c:pt>
                <c:pt idx="145">
                  <c:v>95.316999999999993</c:v>
                </c:pt>
                <c:pt idx="146">
                  <c:v>95.316999999999993</c:v>
                </c:pt>
                <c:pt idx="147">
                  <c:v>95.316999999999993</c:v>
                </c:pt>
                <c:pt idx="148">
                  <c:v>94.85899999999998</c:v>
                </c:pt>
                <c:pt idx="149">
                  <c:v>94.85899999999998</c:v>
                </c:pt>
                <c:pt idx="150">
                  <c:v>94.85899999999998</c:v>
                </c:pt>
                <c:pt idx="151">
                  <c:v>94.85899999999998</c:v>
                </c:pt>
                <c:pt idx="152">
                  <c:v>94.85899999999998</c:v>
                </c:pt>
                <c:pt idx="153">
                  <c:v>94.85899999999998</c:v>
                </c:pt>
                <c:pt idx="154">
                  <c:v>94.85899999999998</c:v>
                </c:pt>
                <c:pt idx="155">
                  <c:v>94.85899999999998</c:v>
                </c:pt>
                <c:pt idx="156">
                  <c:v>94.85899999999998</c:v>
                </c:pt>
                <c:pt idx="157">
                  <c:v>94.85899999999998</c:v>
                </c:pt>
                <c:pt idx="158">
                  <c:v>94.85899999999998</c:v>
                </c:pt>
                <c:pt idx="159">
                  <c:v>94.85899999999998</c:v>
                </c:pt>
                <c:pt idx="160">
                  <c:v>94.85899999999998</c:v>
                </c:pt>
                <c:pt idx="161">
                  <c:v>94.85899999999998</c:v>
                </c:pt>
                <c:pt idx="162">
                  <c:v>94.85899999999998</c:v>
                </c:pt>
                <c:pt idx="163">
                  <c:v>94.85899999999998</c:v>
                </c:pt>
                <c:pt idx="164">
                  <c:v>94.85899999999998</c:v>
                </c:pt>
                <c:pt idx="165">
                  <c:v>94.85899999999998</c:v>
                </c:pt>
                <c:pt idx="166">
                  <c:v>94.85899999999998</c:v>
                </c:pt>
                <c:pt idx="167">
                  <c:v>94.85899999999998</c:v>
                </c:pt>
                <c:pt idx="168">
                  <c:v>94.85899999999998</c:v>
                </c:pt>
                <c:pt idx="169">
                  <c:v>94.85899999999998</c:v>
                </c:pt>
                <c:pt idx="170">
                  <c:v>94.85899999999998</c:v>
                </c:pt>
                <c:pt idx="171">
                  <c:v>93.593999999999994</c:v>
                </c:pt>
                <c:pt idx="172">
                  <c:v>93.593999999999994</c:v>
                </c:pt>
                <c:pt idx="173">
                  <c:v>93.593999999999994</c:v>
                </c:pt>
                <c:pt idx="174">
                  <c:v>93.593999999999994</c:v>
                </c:pt>
                <c:pt idx="175">
                  <c:v>93.593999999999994</c:v>
                </c:pt>
                <c:pt idx="176">
                  <c:v>93.593999999999994</c:v>
                </c:pt>
                <c:pt idx="177">
                  <c:v>93.593999999999994</c:v>
                </c:pt>
                <c:pt idx="178">
                  <c:v>93.593999999999994</c:v>
                </c:pt>
                <c:pt idx="179">
                  <c:v>93.593999999999994</c:v>
                </c:pt>
                <c:pt idx="180">
                  <c:v>93.593999999999994</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100</c:v>
                </c:pt>
                <c:pt idx="2">
                  <c:v>100</c:v>
                </c:pt>
                <c:pt idx="3">
                  <c:v>99.975999999999999</c:v>
                </c:pt>
                <c:pt idx="4">
                  <c:v>99.968000000000004</c:v>
                </c:pt>
                <c:pt idx="5">
                  <c:v>99.950999999999993</c:v>
                </c:pt>
                <c:pt idx="6">
                  <c:v>99.53</c:v>
                </c:pt>
                <c:pt idx="7">
                  <c:v>98.897999999999996</c:v>
                </c:pt>
                <c:pt idx="8">
                  <c:v>98.840999999999994</c:v>
                </c:pt>
                <c:pt idx="9">
                  <c:v>98.840999999999994</c:v>
                </c:pt>
                <c:pt idx="10">
                  <c:v>98.840999999999994</c:v>
                </c:pt>
                <c:pt idx="11">
                  <c:v>98.840999999999994</c:v>
                </c:pt>
                <c:pt idx="12">
                  <c:v>98.840999999999994</c:v>
                </c:pt>
                <c:pt idx="13">
                  <c:v>98.840999999999994</c:v>
                </c:pt>
                <c:pt idx="14">
                  <c:v>98.831000000000003</c:v>
                </c:pt>
                <c:pt idx="15">
                  <c:v>98.802999999999983</c:v>
                </c:pt>
                <c:pt idx="16">
                  <c:v>98.725999999999999</c:v>
                </c:pt>
                <c:pt idx="17">
                  <c:v>98.513000000000005</c:v>
                </c:pt>
                <c:pt idx="18">
                  <c:v>97.679999999999978</c:v>
                </c:pt>
                <c:pt idx="19">
                  <c:v>96.949000000000026</c:v>
                </c:pt>
                <c:pt idx="20">
                  <c:v>96.781000000000006</c:v>
                </c:pt>
                <c:pt idx="21">
                  <c:v>96.741000000000113</c:v>
                </c:pt>
                <c:pt idx="22">
                  <c:v>96.721000000000004</c:v>
                </c:pt>
                <c:pt idx="23">
                  <c:v>96.721000000000004</c:v>
                </c:pt>
                <c:pt idx="24">
                  <c:v>96.721000000000004</c:v>
                </c:pt>
                <c:pt idx="25">
                  <c:v>96.721000000000004</c:v>
                </c:pt>
                <c:pt idx="26">
                  <c:v>96.721000000000004</c:v>
                </c:pt>
                <c:pt idx="27">
                  <c:v>96.721000000000004</c:v>
                </c:pt>
                <c:pt idx="28">
                  <c:v>96.61999999999999</c:v>
                </c:pt>
                <c:pt idx="29">
                  <c:v>96.251000000000005</c:v>
                </c:pt>
                <c:pt idx="30">
                  <c:v>95.423000000000002</c:v>
                </c:pt>
                <c:pt idx="31">
                  <c:v>94.667999999999992</c:v>
                </c:pt>
                <c:pt idx="32">
                  <c:v>94.460000000000022</c:v>
                </c:pt>
                <c:pt idx="33">
                  <c:v>94.381</c:v>
                </c:pt>
                <c:pt idx="34">
                  <c:v>94.340999999999994</c:v>
                </c:pt>
                <c:pt idx="35">
                  <c:v>94.340999999999994</c:v>
                </c:pt>
                <c:pt idx="36">
                  <c:v>94.340999999999994</c:v>
                </c:pt>
                <c:pt idx="37">
                  <c:v>94.340999999999994</c:v>
                </c:pt>
                <c:pt idx="38">
                  <c:v>94.340999999999994</c:v>
                </c:pt>
                <c:pt idx="39">
                  <c:v>94.274999999999991</c:v>
                </c:pt>
                <c:pt idx="40">
                  <c:v>94.092000000000013</c:v>
                </c:pt>
                <c:pt idx="41">
                  <c:v>93.708000000000013</c:v>
                </c:pt>
                <c:pt idx="42">
                  <c:v>92.85499999999999</c:v>
                </c:pt>
                <c:pt idx="43">
                  <c:v>91.896000000000001</c:v>
                </c:pt>
                <c:pt idx="44">
                  <c:v>91.621999999999986</c:v>
                </c:pt>
                <c:pt idx="45">
                  <c:v>91.587999999999994</c:v>
                </c:pt>
                <c:pt idx="46">
                  <c:v>91.57</c:v>
                </c:pt>
                <c:pt idx="47">
                  <c:v>91.57</c:v>
                </c:pt>
                <c:pt idx="48">
                  <c:v>91.57</c:v>
                </c:pt>
                <c:pt idx="49">
                  <c:v>91.57</c:v>
                </c:pt>
                <c:pt idx="50">
                  <c:v>91.57</c:v>
                </c:pt>
                <c:pt idx="51">
                  <c:v>91.57</c:v>
                </c:pt>
                <c:pt idx="52">
                  <c:v>91.371999999999986</c:v>
                </c:pt>
                <c:pt idx="53">
                  <c:v>91.019000000000005</c:v>
                </c:pt>
                <c:pt idx="54">
                  <c:v>90.090999999999994</c:v>
                </c:pt>
                <c:pt idx="55">
                  <c:v>89.247000000000114</c:v>
                </c:pt>
                <c:pt idx="56">
                  <c:v>89.045000000000002</c:v>
                </c:pt>
                <c:pt idx="57">
                  <c:v>88.998999999999995</c:v>
                </c:pt>
                <c:pt idx="58">
                  <c:v>88.974999999999994</c:v>
                </c:pt>
                <c:pt idx="59">
                  <c:v>88.974999999999994</c:v>
                </c:pt>
                <c:pt idx="60">
                  <c:v>88.974999999999994</c:v>
                </c:pt>
                <c:pt idx="61">
                  <c:v>88.974999999999994</c:v>
                </c:pt>
                <c:pt idx="62">
                  <c:v>88.974999999999994</c:v>
                </c:pt>
                <c:pt idx="63">
                  <c:v>88.974999999999994</c:v>
                </c:pt>
                <c:pt idx="64">
                  <c:v>88.796000000000006</c:v>
                </c:pt>
                <c:pt idx="65">
                  <c:v>88.438000000000002</c:v>
                </c:pt>
                <c:pt idx="66">
                  <c:v>87.542000000000002</c:v>
                </c:pt>
                <c:pt idx="67">
                  <c:v>86.549000000000007</c:v>
                </c:pt>
                <c:pt idx="68">
                  <c:v>86.396000000000001</c:v>
                </c:pt>
                <c:pt idx="69">
                  <c:v>86.302999999999983</c:v>
                </c:pt>
                <c:pt idx="70">
                  <c:v>86.302999999999983</c:v>
                </c:pt>
                <c:pt idx="71">
                  <c:v>86.302999999999983</c:v>
                </c:pt>
                <c:pt idx="72">
                  <c:v>86.302999999999983</c:v>
                </c:pt>
                <c:pt idx="73">
                  <c:v>86.302999999999983</c:v>
                </c:pt>
                <c:pt idx="74">
                  <c:v>86.262</c:v>
                </c:pt>
                <c:pt idx="75">
                  <c:v>86.14</c:v>
                </c:pt>
                <c:pt idx="76">
                  <c:v>85.975999999999999</c:v>
                </c:pt>
                <c:pt idx="77">
                  <c:v>85.483999999999995</c:v>
                </c:pt>
                <c:pt idx="78">
                  <c:v>84.292000000000002</c:v>
                </c:pt>
                <c:pt idx="79">
                  <c:v>83.424999999999997</c:v>
                </c:pt>
                <c:pt idx="80">
                  <c:v>83.257000000000005</c:v>
                </c:pt>
                <c:pt idx="81">
                  <c:v>83.128999999999948</c:v>
                </c:pt>
                <c:pt idx="82">
                  <c:v>83.128999999999948</c:v>
                </c:pt>
                <c:pt idx="83">
                  <c:v>83.128999999999948</c:v>
                </c:pt>
                <c:pt idx="84">
                  <c:v>83.128999999999948</c:v>
                </c:pt>
                <c:pt idx="85">
                  <c:v>83.128999999999948</c:v>
                </c:pt>
                <c:pt idx="86">
                  <c:v>83.128999999999948</c:v>
                </c:pt>
                <c:pt idx="87">
                  <c:v>83.016000000000005</c:v>
                </c:pt>
                <c:pt idx="88">
                  <c:v>82.903000000000006</c:v>
                </c:pt>
                <c:pt idx="89">
                  <c:v>82.675999999999988</c:v>
                </c:pt>
                <c:pt idx="90">
                  <c:v>81.709999999999994</c:v>
                </c:pt>
                <c:pt idx="91">
                  <c:v>80.908000000000001</c:v>
                </c:pt>
                <c:pt idx="92">
                  <c:v>80.732000000000014</c:v>
                </c:pt>
                <c:pt idx="93">
                  <c:v>80.732000000000014</c:v>
                </c:pt>
                <c:pt idx="94">
                  <c:v>80.732000000000014</c:v>
                </c:pt>
                <c:pt idx="95">
                  <c:v>80.732000000000014</c:v>
                </c:pt>
                <c:pt idx="96">
                  <c:v>80.732000000000014</c:v>
                </c:pt>
                <c:pt idx="97">
                  <c:v>80.656999999999982</c:v>
                </c:pt>
                <c:pt idx="98">
                  <c:v>80.578999999999979</c:v>
                </c:pt>
                <c:pt idx="99">
                  <c:v>80.340999999999994</c:v>
                </c:pt>
                <c:pt idx="100">
                  <c:v>80.100999999999999</c:v>
                </c:pt>
                <c:pt idx="101">
                  <c:v>79.7</c:v>
                </c:pt>
                <c:pt idx="102">
                  <c:v>78.897999999999996</c:v>
                </c:pt>
                <c:pt idx="103">
                  <c:v>78.087999999999994</c:v>
                </c:pt>
                <c:pt idx="104">
                  <c:v>78.004999999999995</c:v>
                </c:pt>
                <c:pt idx="105">
                  <c:v>77.75</c:v>
                </c:pt>
                <c:pt idx="106">
                  <c:v>77.75</c:v>
                </c:pt>
                <c:pt idx="107">
                  <c:v>77.75</c:v>
                </c:pt>
                <c:pt idx="108">
                  <c:v>77.651999999999987</c:v>
                </c:pt>
                <c:pt idx="109">
                  <c:v>77.651999999999987</c:v>
                </c:pt>
                <c:pt idx="110">
                  <c:v>77.651999999999987</c:v>
                </c:pt>
                <c:pt idx="111">
                  <c:v>77.536000000000001</c:v>
                </c:pt>
                <c:pt idx="112">
                  <c:v>77.418000000000006</c:v>
                </c:pt>
                <c:pt idx="113">
                  <c:v>76.590999999999994</c:v>
                </c:pt>
                <c:pt idx="114">
                  <c:v>76</c:v>
                </c:pt>
                <c:pt idx="115">
                  <c:v>75.524999999999991</c:v>
                </c:pt>
                <c:pt idx="116">
                  <c:v>75.403999999999996</c:v>
                </c:pt>
                <c:pt idx="117">
                  <c:v>75.403999999999996</c:v>
                </c:pt>
                <c:pt idx="118">
                  <c:v>75.403999999999996</c:v>
                </c:pt>
                <c:pt idx="119">
                  <c:v>75.403999999999996</c:v>
                </c:pt>
                <c:pt idx="120">
                  <c:v>75.403999999999996</c:v>
                </c:pt>
                <c:pt idx="121">
                  <c:v>75.403999999999996</c:v>
                </c:pt>
                <c:pt idx="122">
                  <c:v>75.403999999999996</c:v>
                </c:pt>
                <c:pt idx="123">
                  <c:v>75.403999999999996</c:v>
                </c:pt>
                <c:pt idx="124">
                  <c:v>75.049000000000007</c:v>
                </c:pt>
                <c:pt idx="125">
                  <c:v>74.692999999999998</c:v>
                </c:pt>
                <c:pt idx="126">
                  <c:v>73.804000000000002</c:v>
                </c:pt>
                <c:pt idx="127">
                  <c:v>73.624999999999986</c:v>
                </c:pt>
                <c:pt idx="128">
                  <c:v>73.624999999999986</c:v>
                </c:pt>
                <c:pt idx="129">
                  <c:v>73.624999999999986</c:v>
                </c:pt>
                <c:pt idx="130">
                  <c:v>73.624999999999986</c:v>
                </c:pt>
                <c:pt idx="131">
                  <c:v>73.624999999999986</c:v>
                </c:pt>
                <c:pt idx="132">
                  <c:v>73.624999999999986</c:v>
                </c:pt>
                <c:pt idx="133">
                  <c:v>73.624999999999986</c:v>
                </c:pt>
                <c:pt idx="134">
                  <c:v>73.624999999999986</c:v>
                </c:pt>
                <c:pt idx="135">
                  <c:v>73.624999999999986</c:v>
                </c:pt>
                <c:pt idx="136">
                  <c:v>73.624999999999986</c:v>
                </c:pt>
                <c:pt idx="137">
                  <c:v>73.093000000000004</c:v>
                </c:pt>
                <c:pt idx="138">
                  <c:v>72.296000000000006</c:v>
                </c:pt>
                <c:pt idx="139">
                  <c:v>72.025999999999982</c:v>
                </c:pt>
                <c:pt idx="140">
                  <c:v>72.025999999999982</c:v>
                </c:pt>
                <c:pt idx="141">
                  <c:v>72.025999999999982</c:v>
                </c:pt>
                <c:pt idx="142">
                  <c:v>72.025999999999982</c:v>
                </c:pt>
                <c:pt idx="143">
                  <c:v>72.025999999999982</c:v>
                </c:pt>
                <c:pt idx="144">
                  <c:v>72.025999999999982</c:v>
                </c:pt>
                <c:pt idx="145">
                  <c:v>72.025999999999982</c:v>
                </c:pt>
                <c:pt idx="146">
                  <c:v>72.025999999999982</c:v>
                </c:pt>
                <c:pt idx="147">
                  <c:v>72.025999999999982</c:v>
                </c:pt>
                <c:pt idx="148">
                  <c:v>72.025999999999982</c:v>
                </c:pt>
                <c:pt idx="149">
                  <c:v>71.619</c:v>
                </c:pt>
                <c:pt idx="150">
                  <c:v>71.619</c:v>
                </c:pt>
                <c:pt idx="151">
                  <c:v>71.619</c:v>
                </c:pt>
                <c:pt idx="152">
                  <c:v>71.619</c:v>
                </c:pt>
                <c:pt idx="153">
                  <c:v>71.619</c:v>
                </c:pt>
                <c:pt idx="154">
                  <c:v>71.619</c:v>
                </c:pt>
                <c:pt idx="155">
                  <c:v>71.619</c:v>
                </c:pt>
                <c:pt idx="156">
                  <c:v>71.619</c:v>
                </c:pt>
                <c:pt idx="157">
                  <c:v>71.619</c:v>
                </c:pt>
                <c:pt idx="158">
                  <c:v>71.619</c:v>
                </c:pt>
                <c:pt idx="159">
                  <c:v>71.619</c:v>
                </c:pt>
                <c:pt idx="160">
                  <c:v>71.619</c:v>
                </c:pt>
                <c:pt idx="161">
                  <c:v>70.328999999999979</c:v>
                </c:pt>
                <c:pt idx="162">
                  <c:v>70.328999999999979</c:v>
                </c:pt>
                <c:pt idx="163">
                  <c:v>70.328999999999979</c:v>
                </c:pt>
                <c:pt idx="164">
                  <c:v>69.671999999999983</c:v>
                </c:pt>
                <c:pt idx="165">
                  <c:v>69.671999999999983</c:v>
                </c:pt>
                <c:pt idx="166">
                  <c:v>69.671999999999983</c:v>
                </c:pt>
                <c:pt idx="167">
                  <c:v>69.671999999999983</c:v>
                </c:pt>
                <c:pt idx="168">
                  <c:v>69.671999999999983</c:v>
                </c:pt>
                <c:pt idx="169">
                  <c:v>69.671999999999983</c:v>
                </c:pt>
                <c:pt idx="170">
                  <c:v>69.671999999999983</c:v>
                </c:pt>
                <c:pt idx="171">
                  <c:v>69.671999999999983</c:v>
                </c:pt>
                <c:pt idx="172">
                  <c:v>69.671999999999983</c:v>
                </c:pt>
                <c:pt idx="173">
                  <c:v>69.671999999999983</c:v>
                </c:pt>
                <c:pt idx="174">
                  <c:v>69.671999999999983</c:v>
                </c:pt>
                <c:pt idx="175">
                  <c:v>69.671999999999983</c:v>
                </c:pt>
                <c:pt idx="176">
                  <c:v>69.671999999999983</c:v>
                </c:pt>
                <c:pt idx="177">
                  <c:v>69.671999999999983</c:v>
                </c:pt>
                <c:pt idx="178">
                  <c:v>69.671999999999983</c:v>
                </c:pt>
                <c:pt idx="179">
                  <c:v>69.671999999999983</c:v>
                </c:pt>
                <c:pt idx="180">
                  <c:v>69.671999999999983</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0.33330000000000076</c:v>
                </c:pt>
                <c:pt idx="5">
                  <c:v>0.41670000000000001</c:v>
                </c:pt>
                <c:pt idx="6">
                  <c:v>0.5</c:v>
                </c:pt>
                <c:pt idx="7">
                  <c:v>0.58329999999999949</c:v>
                </c:pt>
                <c:pt idx="8">
                  <c:v>0.6667000000000014</c:v>
                </c:pt>
                <c:pt idx="9">
                  <c:v>0.750000000000001</c:v>
                </c:pt>
                <c:pt idx="10">
                  <c:v>0.83330000000000004</c:v>
                </c:pt>
                <c:pt idx="11">
                  <c:v>0.91670000000000063</c:v>
                </c:pt>
                <c:pt idx="12">
                  <c:v>1</c:v>
                </c:pt>
                <c:pt idx="13">
                  <c:v>1.0832999999999982</c:v>
                </c:pt>
                <c:pt idx="14">
                  <c:v>1.1667000000000001</c:v>
                </c:pt>
                <c:pt idx="15">
                  <c:v>1.25</c:v>
                </c:pt>
                <c:pt idx="16">
                  <c:v>1.3332999999999982</c:v>
                </c:pt>
                <c:pt idx="17">
                  <c:v>1.4166999999999978</c:v>
                </c:pt>
                <c:pt idx="18">
                  <c:v>1.5</c:v>
                </c:pt>
                <c:pt idx="19">
                  <c:v>1.5832999999999982</c:v>
                </c:pt>
                <c:pt idx="20">
                  <c:v>1.6667000000000001</c:v>
                </c:pt>
                <c:pt idx="21">
                  <c:v>1.75</c:v>
                </c:pt>
                <c:pt idx="22">
                  <c:v>1.8332999999999982</c:v>
                </c:pt>
                <c:pt idx="23">
                  <c:v>1.9167000000000001</c:v>
                </c:pt>
                <c:pt idx="24">
                  <c:v>2</c:v>
                </c:pt>
                <c:pt idx="25">
                  <c:v>2.0832999999999999</c:v>
                </c:pt>
                <c:pt idx="26">
                  <c:v>2.1667000000000001</c:v>
                </c:pt>
                <c:pt idx="27">
                  <c:v>2.25</c:v>
                </c:pt>
                <c:pt idx="28">
                  <c:v>2.3332999999999977</c:v>
                </c:pt>
                <c:pt idx="29">
                  <c:v>2.4166999999999961</c:v>
                </c:pt>
                <c:pt idx="30">
                  <c:v>2.5</c:v>
                </c:pt>
                <c:pt idx="31">
                  <c:v>2.5832999999999999</c:v>
                </c:pt>
                <c:pt idx="32">
                  <c:v>2.6667000000000001</c:v>
                </c:pt>
                <c:pt idx="33">
                  <c:v>2.75</c:v>
                </c:pt>
                <c:pt idx="34">
                  <c:v>2.8332999999999977</c:v>
                </c:pt>
                <c:pt idx="35">
                  <c:v>2.9166999999999961</c:v>
                </c:pt>
                <c:pt idx="36">
                  <c:v>3</c:v>
                </c:pt>
                <c:pt idx="37">
                  <c:v>3.0832999999999999</c:v>
                </c:pt>
                <c:pt idx="38">
                  <c:v>3.1667000000000001</c:v>
                </c:pt>
                <c:pt idx="39">
                  <c:v>3.25</c:v>
                </c:pt>
                <c:pt idx="40">
                  <c:v>3.3332999999999977</c:v>
                </c:pt>
                <c:pt idx="41">
                  <c:v>3.4166999999999961</c:v>
                </c:pt>
                <c:pt idx="42">
                  <c:v>3.5</c:v>
                </c:pt>
                <c:pt idx="43">
                  <c:v>3.5832999999999999</c:v>
                </c:pt>
                <c:pt idx="44">
                  <c:v>3.6667000000000001</c:v>
                </c:pt>
                <c:pt idx="45">
                  <c:v>3.75</c:v>
                </c:pt>
                <c:pt idx="46">
                  <c:v>3.8332999999999977</c:v>
                </c:pt>
                <c:pt idx="47">
                  <c:v>3.9166999999999961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100</c:v>
                </c:pt>
                <c:pt idx="3">
                  <c:v>100</c:v>
                </c:pt>
                <c:pt idx="4">
                  <c:v>100</c:v>
                </c:pt>
                <c:pt idx="5">
                  <c:v>99.967000000000027</c:v>
                </c:pt>
                <c:pt idx="6">
                  <c:v>99.793000000000006</c:v>
                </c:pt>
                <c:pt idx="7">
                  <c:v>99.345000000000013</c:v>
                </c:pt>
                <c:pt idx="8">
                  <c:v>99.271000000000001</c:v>
                </c:pt>
                <c:pt idx="9">
                  <c:v>99.236999999999995</c:v>
                </c:pt>
                <c:pt idx="10">
                  <c:v>99.236999999999995</c:v>
                </c:pt>
                <c:pt idx="11">
                  <c:v>99.236999999999995</c:v>
                </c:pt>
                <c:pt idx="12">
                  <c:v>99.236999999999995</c:v>
                </c:pt>
                <c:pt idx="13">
                  <c:v>99.236999999999995</c:v>
                </c:pt>
                <c:pt idx="14">
                  <c:v>99.208000000000013</c:v>
                </c:pt>
                <c:pt idx="15">
                  <c:v>99.208000000000013</c:v>
                </c:pt>
                <c:pt idx="16">
                  <c:v>99.106999999999999</c:v>
                </c:pt>
                <c:pt idx="17">
                  <c:v>98.915000000000006</c:v>
                </c:pt>
                <c:pt idx="18">
                  <c:v>98.661000000000001</c:v>
                </c:pt>
                <c:pt idx="19">
                  <c:v>98.35499999999999</c:v>
                </c:pt>
                <c:pt idx="20">
                  <c:v>98.272999999999982</c:v>
                </c:pt>
                <c:pt idx="21">
                  <c:v>98.198999999999998</c:v>
                </c:pt>
                <c:pt idx="22">
                  <c:v>98.188999999999979</c:v>
                </c:pt>
                <c:pt idx="23">
                  <c:v>98.177999999999983</c:v>
                </c:pt>
                <c:pt idx="24">
                  <c:v>98.177999999999983</c:v>
                </c:pt>
                <c:pt idx="25">
                  <c:v>98.177999999999983</c:v>
                </c:pt>
                <c:pt idx="26">
                  <c:v>98.164999999999992</c:v>
                </c:pt>
                <c:pt idx="27">
                  <c:v>98.098000000000013</c:v>
                </c:pt>
                <c:pt idx="28">
                  <c:v>98.016999999999996</c:v>
                </c:pt>
                <c:pt idx="29">
                  <c:v>97.881</c:v>
                </c:pt>
                <c:pt idx="30">
                  <c:v>97.676999999999978</c:v>
                </c:pt>
                <c:pt idx="31">
                  <c:v>97.375999999999948</c:v>
                </c:pt>
                <c:pt idx="32">
                  <c:v>97.320999999999998</c:v>
                </c:pt>
                <c:pt idx="33">
                  <c:v>97.251000000000005</c:v>
                </c:pt>
                <c:pt idx="34">
                  <c:v>97.236000000000004</c:v>
                </c:pt>
                <c:pt idx="35">
                  <c:v>97.236000000000004</c:v>
                </c:pt>
                <c:pt idx="36">
                  <c:v>97.221000000000004</c:v>
                </c:pt>
                <c:pt idx="37">
                  <c:v>97.221000000000004</c:v>
                </c:pt>
                <c:pt idx="38">
                  <c:v>97.221000000000004</c:v>
                </c:pt>
                <c:pt idx="39">
                  <c:v>97.185000000000002</c:v>
                </c:pt>
                <c:pt idx="40">
                  <c:v>97.075000000000003</c:v>
                </c:pt>
                <c:pt idx="41">
                  <c:v>96.85599999999998</c:v>
                </c:pt>
                <c:pt idx="42">
                  <c:v>96.635999999999981</c:v>
                </c:pt>
                <c:pt idx="43">
                  <c:v>96.414000000000129</c:v>
                </c:pt>
                <c:pt idx="44">
                  <c:v>96.208000000000013</c:v>
                </c:pt>
                <c:pt idx="45">
                  <c:v>96.169999999999987</c:v>
                </c:pt>
                <c:pt idx="46">
                  <c:v>96.150999999999982</c:v>
                </c:pt>
                <c:pt idx="47">
                  <c:v>96.150999999999982</c:v>
                </c:pt>
                <c:pt idx="48">
                  <c:v>96.150999999999982</c:v>
                </c:pt>
                <c:pt idx="49">
                  <c:v>96.150999999999982</c:v>
                </c:pt>
                <c:pt idx="50">
                  <c:v>96.150999999999982</c:v>
                </c:pt>
                <c:pt idx="51">
                  <c:v>96.125999999999948</c:v>
                </c:pt>
                <c:pt idx="52">
                  <c:v>95.953000000000003</c:v>
                </c:pt>
                <c:pt idx="53">
                  <c:v>95.754999999999995</c:v>
                </c:pt>
                <c:pt idx="54">
                  <c:v>95.408000000000001</c:v>
                </c:pt>
                <c:pt idx="55">
                  <c:v>95.259</c:v>
                </c:pt>
                <c:pt idx="56">
                  <c:v>95.182999999999979</c:v>
                </c:pt>
                <c:pt idx="57">
                  <c:v>95.182999999999979</c:v>
                </c:pt>
                <c:pt idx="58">
                  <c:v>95.155999999999949</c:v>
                </c:pt>
                <c:pt idx="59">
                  <c:v>95.127999999999986</c:v>
                </c:pt>
                <c:pt idx="60">
                  <c:v>95.127999999999986</c:v>
                </c:pt>
                <c:pt idx="61">
                  <c:v>95.127999999999986</c:v>
                </c:pt>
                <c:pt idx="62">
                  <c:v>95.093999999999994</c:v>
                </c:pt>
                <c:pt idx="63">
                  <c:v>95.06</c:v>
                </c:pt>
                <c:pt idx="64">
                  <c:v>94.923000000000002</c:v>
                </c:pt>
                <c:pt idx="65">
                  <c:v>94.784000000000006</c:v>
                </c:pt>
                <c:pt idx="66">
                  <c:v>94.680999999999983</c:v>
                </c:pt>
                <c:pt idx="67">
                  <c:v>94.436000000000007</c:v>
                </c:pt>
                <c:pt idx="68">
                  <c:v>94.4</c:v>
                </c:pt>
                <c:pt idx="69">
                  <c:v>94.364000000000004</c:v>
                </c:pt>
                <c:pt idx="70">
                  <c:v>94.364000000000004</c:v>
                </c:pt>
                <c:pt idx="71">
                  <c:v>94.364000000000004</c:v>
                </c:pt>
                <c:pt idx="72">
                  <c:v>94.364000000000004</c:v>
                </c:pt>
                <c:pt idx="73">
                  <c:v>94.364000000000004</c:v>
                </c:pt>
                <c:pt idx="74">
                  <c:v>94.364000000000004</c:v>
                </c:pt>
                <c:pt idx="75">
                  <c:v>94.315000000000012</c:v>
                </c:pt>
                <c:pt idx="76">
                  <c:v>94.265000000000001</c:v>
                </c:pt>
                <c:pt idx="77">
                  <c:v>94.018000000000001</c:v>
                </c:pt>
                <c:pt idx="78">
                  <c:v>93.72</c:v>
                </c:pt>
                <c:pt idx="79">
                  <c:v>93.620999999999981</c:v>
                </c:pt>
                <c:pt idx="80">
                  <c:v>93.519000000000005</c:v>
                </c:pt>
                <c:pt idx="81">
                  <c:v>93.519000000000005</c:v>
                </c:pt>
                <c:pt idx="82">
                  <c:v>93.519000000000005</c:v>
                </c:pt>
                <c:pt idx="83">
                  <c:v>93.519000000000005</c:v>
                </c:pt>
                <c:pt idx="84">
                  <c:v>93.519000000000005</c:v>
                </c:pt>
                <c:pt idx="85">
                  <c:v>93.519000000000005</c:v>
                </c:pt>
                <c:pt idx="86">
                  <c:v>93.519000000000005</c:v>
                </c:pt>
                <c:pt idx="87">
                  <c:v>93.45</c:v>
                </c:pt>
                <c:pt idx="88">
                  <c:v>93.311000000000007</c:v>
                </c:pt>
                <c:pt idx="89">
                  <c:v>93.170999999999978</c:v>
                </c:pt>
                <c:pt idx="90">
                  <c:v>92.961000000000027</c:v>
                </c:pt>
                <c:pt idx="91">
                  <c:v>92.606999999999999</c:v>
                </c:pt>
                <c:pt idx="92">
                  <c:v>92.606999999999999</c:v>
                </c:pt>
                <c:pt idx="93">
                  <c:v>92.606999999999999</c:v>
                </c:pt>
                <c:pt idx="94">
                  <c:v>92.606999999999999</c:v>
                </c:pt>
                <c:pt idx="95">
                  <c:v>92.606999999999999</c:v>
                </c:pt>
                <c:pt idx="96">
                  <c:v>92.606999999999999</c:v>
                </c:pt>
                <c:pt idx="97">
                  <c:v>92.606999999999999</c:v>
                </c:pt>
                <c:pt idx="98">
                  <c:v>92.606999999999999</c:v>
                </c:pt>
                <c:pt idx="99">
                  <c:v>92.606999999999999</c:v>
                </c:pt>
                <c:pt idx="100">
                  <c:v>92.402000000000001</c:v>
                </c:pt>
                <c:pt idx="101">
                  <c:v>92.195999999999998</c:v>
                </c:pt>
                <c:pt idx="102">
                  <c:v>91.887999999999991</c:v>
                </c:pt>
                <c:pt idx="103">
                  <c:v>91.578000000000003</c:v>
                </c:pt>
                <c:pt idx="104">
                  <c:v>91.471999999999994</c:v>
                </c:pt>
                <c:pt idx="105">
                  <c:v>91.471999999999994</c:v>
                </c:pt>
                <c:pt idx="106">
                  <c:v>91.471999999999994</c:v>
                </c:pt>
                <c:pt idx="107">
                  <c:v>91.471999999999994</c:v>
                </c:pt>
                <c:pt idx="108">
                  <c:v>91.471999999999994</c:v>
                </c:pt>
                <c:pt idx="109">
                  <c:v>91.471999999999994</c:v>
                </c:pt>
                <c:pt idx="110">
                  <c:v>91.471999999999994</c:v>
                </c:pt>
                <c:pt idx="111">
                  <c:v>91.471999999999994</c:v>
                </c:pt>
                <c:pt idx="112">
                  <c:v>91.156999999999982</c:v>
                </c:pt>
                <c:pt idx="113">
                  <c:v>90.998999999999995</c:v>
                </c:pt>
                <c:pt idx="114">
                  <c:v>90.840999999999994</c:v>
                </c:pt>
                <c:pt idx="115">
                  <c:v>90.361999999999995</c:v>
                </c:pt>
                <c:pt idx="116">
                  <c:v>90.361999999999995</c:v>
                </c:pt>
                <c:pt idx="117">
                  <c:v>90.197999999999993</c:v>
                </c:pt>
                <c:pt idx="118">
                  <c:v>90.197999999999993</c:v>
                </c:pt>
                <c:pt idx="119">
                  <c:v>90.197999999999993</c:v>
                </c:pt>
                <c:pt idx="120">
                  <c:v>90.197999999999993</c:v>
                </c:pt>
                <c:pt idx="121">
                  <c:v>90.197999999999993</c:v>
                </c:pt>
                <c:pt idx="122">
                  <c:v>90.197999999999993</c:v>
                </c:pt>
                <c:pt idx="123">
                  <c:v>90.197999999999993</c:v>
                </c:pt>
                <c:pt idx="124">
                  <c:v>89.953999999999994</c:v>
                </c:pt>
                <c:pt idx="125">
                  <c:v>89.465000000000003</c:v>
                </c:pt>
                <c:pt idx="126">
                  <c:v>89.465000000000003</c:v>
                </c:pt>
                <c:pt idx="127">
                  <c:v>89.465000000000003</c:v>
                </c:pt>
                <c:pt idx="128">
                  <c:v>89.212999999999994</c:v>
                </c:pt>
                <c:pt idx="129">
                  <c:v>89.212999999999994</c:v>
                </c:pt>
                <c:pt idx="130">
                  <c:v>89.212999999999994</c:v>
                </c:pt>
                <c:pt idx="131">
                  <c:v>89.212999999999994</c:v>
                </c:pt>
                <c:pt idx="132">
                  <c:v>89.212999999999994</c:v>
                </c:pt>
                <c:pt idx="133">
                  <c:v>89.212999999999994</c:v>
                </c:pt>
                <c:pt idx="134">
                  <c:v>89.212999999999994</c:v>
                </c:pt>
                <c:pt idx="135">
                  <c:v>88.843999999999994</c:v>
                </c:pt>
                <c:pt idx="136">
                  <c:v>88.843999999999994</c:v>
                </c:pt>
                <c:pt idx="137">
                  <c:v>88.471000000000004</c:v>
                </c:pt>
                <c:pt idx="138">
                  <c:v>88.098000000000013</c:v>
                </c:pt>
                <c:pt idx="139">
                  <c:v>88.098000000000013</c:v>
                </c:pt>
                <c:pt idx="140">
                  <c:v>88.098000000000013</c:v>
                </c:pt>
                <c:pt idx="141">
                  <c:v>88.098000000000013</c:v>
                </c:pt>
                <c:pt idx="142">
                  <c:v>88.098000000000013</c:v>
                </c:pt>
                <c:pt idx="143">
                  <c:v>88.098000000000013</c:v>
                </c:pt>
                <c:pt idx="144">
                  <c:v>88.098000000000013</c:v>
                </c:pt>
                <c:pt idx="145">
                  <c:v>88.098000000000013</c:v>
                </c:pt>
                <c:pt idx="146">
                  <c:v>88.098000000000013</c:v>
                </c:pt>
                <c:pt idx="147">
                  <c:v>88.098000000000013</c:v>
                </c:pt>
                <c:pt idx="148">
                  <c:v>88.098000000000013</c:v>
                </c:pt>
                <c:pt idx="149">
                  <c:v>88.098000000000013</c:v>
                </c:pt>
                <c:pt idx="150">
                  <c:v>88.098000000000013</c:v>
                </c:pt>
                <c:pt idx="151">
                  <c:v>87.507000000000005</c:v>
                </c:pt>
                <c:pt idx="152">
                  <c:v>87.507000000000005</c:v>
                </c:pt>
                <c:pt idx="153">
                  <c:v>87.507000000000005</c:v>
                </c:pt>
                <c:pt idx="154">
                  <c:v>87.507000000000005</c:v>
                </c:pt>
                <c:pt idx="155">
                  <c:v>87.507000000000005</c:v>
                </c:pt>
                <c:pt idx="156">
                  <c:v>87.507000000000005</c:v>
                </c:pt>
                <c:pt idx="157">
                  <c:v>87.507000000000005</c:v>
                </c:pt>
                <c:pt idx="158">
                  <c:v>87.507000000000005</c:v>
                </c:pt>
                <c:pt idx="159">
                  <c:v>87.507000000000005</c:v>
                </c:pt>
                <c:pt idx="160">
                  <c:v>87.507000000000005</c:v>
                </c:pt>
                <c:pt idx="161">
                  <c:v>86.575999999999979</c:v>
                </c:pt>
                <c:pt idx="162">
                  <c:v>86.575999999999979</c:v>
                </c:pt>
                <c:pt idx="163">
                  <c:v>86.575999999999979</c:v>
                </c:pt>
                <c:pt idx="164">
                  <c:v>86.575999999999979</c:v>
                </c:pt>
                <c:pt idx="165">
                  <c:v>86.575999999999979</c:v>
                </c:pt>
                <c:pt idx="166">
                  <c:v>86.575999999999979</c:v>
                </c:pt>
                <c:pt idx="167">
                  <c:v>86.575999999999979</c:v>
                </c:pt>
                <c:pt idx="168">
                  <c:v>86.575999999999979</c:v>
                </c:pt>
                <c:pt idx="169">
                  <c:v>86.575999999999979</c:v>
                </c:pt>
                <c:pt idx="170">
                  <c:v>86.575999999999979</c:v>
                </c:pt>
                <c:pt idx="171">
                  <c:v>86.575999999999979</c:v>
                </c:pt>
                <c:pt idx="172">
                  <c:v>86.575999999999979</c:v>
                </c:pt>
                <c:pt idx="173">
                  <c:v>86.575999999999979</c:v>
                </c:pt>
                <c:pt idx="174">
                  <c:v>86.575999999999979</c:v>
                </c:pt>
                <c:pt idx="175">
                  <c:v>86.575999999999979</c:v>
                </c:pt>
                <c:pt idx="176">
                  <c:v>86.575999999999979</c:v>
                </c:pt>
                <c:pt idx="177">
                  <c:v>86.575999999999979</c:v>
                </c:pt>
                <c:pt idx="178">
                  <c:v>86.575999999999979</c:v>
                </c:pt>
                <c:pt idx="179">
                  <c:v>86.575999999999979</c:v>
                </c:pt>
                <c:pt idx="180">
                  <c:v>86.575999999999979</c:v>
                </c:pt>
              </c:numCache>
            </c:numRef>
          </c:yVal>
          <c:smooth val="1"/>
        </c:ser>
        <c:axId val="342402176"/>
        <c:axId val="342404096"/>
      </c:scatterChart>
      <c:valAx>
        <c:axId val="342402176"/>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42404096"/>
        <c:crosses val="autoZero"/>
        <c:crossBetween val="midCat"/>
        <c:majorUnit val="1"/>
      </c:valAx>
      <c:valAx>
        <c:axId val="34240409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42402176"/>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66075586317840262"/>
          <c:w val="0.59262536873156346"/>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0.11423567013800852"/>
          <c:w val="0.86853006759110862"/>
          <c:h val="0.69009736686140044"/>
        </c:manualLayout>
      </c:layout>
      <c:lineChart>
        <c:grouping val="standard"/>
        <c:ser>
          <c:idx val="0"/>
          <c:order val="0"/>
          <c:tx>
            <c:strRef>
              <c:f>Sheet1!$A$2</c:f>
              <c:strCache>
                <c:ptCount val="1"/>
                <c:pt idx="0">
                  <c:v>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(N=2,504)</c:v>
                </c:pt>
                <c:pt idx="1">
                  <c:v>31 Days –  1 Year (N=4,347)</c:v>
                </c:pt>
                <c:pt idx="2">
                  <c:v>&gt;1 Year – 3 Years (N=3,910)</c:v>
                </c:pt>
                <c:pt idx="3">
                  <c:v>&gt;3 Years – 5 Years (N=2,217)</c:v>
                </c:pt>
                <c:pt idx="4">
                  <c:v>&gt;5 Years – 10 Years (N=2,615)</c:v>
                </c:pt>
                <c:pt idx="5">
                  <c:v>&gt;10 Years (N=756)</c:v>
                </c:pt>
              </c:strCache>
            </c:strRef>
          </c:cat>
          <c:val>
            <c:numRef>
              <c:f>Sheet1!$B$2:$G$2</c:f>
              <c:numCache>
                <c:formatCode>General</c:formatCode>
                <c:ptCount val="6"/>
                <c:pt idx="0">
                  <c:v>0.30000000000000032</c:v>
                </c:pt>
                <c:pt idx="1">
                  <c:v>4.5999999999999996</c:v>
                </c:pt>
                <c:pt idx="2">
                  <c:v>26</c:v>
                </c:pt>
                <c:pt idx="3">
                  <c:v>29.2</c:v>
                </c:pt>
                <c:pt idx="4">
                  <c:v>25.2</c:v>
                </c:pt>
                <c:pt idx="5">
                  <c:v>20.8</c:v>
                </c:pt>
              </c:numCache>
            </c:numRef>
          </c:val>
        </c:ser>
        <c:ser>
          <c:idx val="1"/>
          <c:order val="1"/>
          <c:tx>
            <c:strRef>
              <c:f>Sheet1!$A$3</c:f>
              <c:strCache>
                <c:ptCount val="1"/>
                <c:pt idx="0">
                  <c:v>Malignancy (non-Lymph/PTLD)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Sheet1!$B$1:$G$1</c:f>
              <c:strCache>
                <c:ptCount val="6"/>
                <c:pt idx="0">
                  <c:v>0-30 Days (N=2,504)</c:v>
                </c:pt>
                <c:pt idx="1">
                  <c:v>31 Days –  1 Year (N=4,347)</c:v>
                </c:pt>
                <c:pt idx="2">
                  <c:v>&gt;1 Year – 3 Years (N=3,910)</c:v>
                </c:pt>
                <c:pt idx="3">
                  <c:v>&gt;3 Years – 5 Years (N=2,217)</c:v>
                </c:pt>
                <c:pt idx="4">
                  <c:v>&gt;5 Years – 10 Years (N=2,615)</c:v>
                </c:pt>
                <c:pt idx="5">
                  <c:v>&gt;10 Years (N=756)</c:v>
                </c:pt>
              </c:strCache>
            </c:strRef>
          </c:cat>
          <c:val>
            <c:numRef>
              <c:f>Sheet1!$B$3:$G$3</c:f>
              <c:numCache>
                <c:formatCode>General</c:formatCode>
                <c:ptCount val="6"/>
                <c:pt idx="0">
                  <c:v>0.1</c:v>
                </c:pt>
                <c:pt idx="1">
                  <c:v>2.7</c:v>
                </c:pt>
                <c:pt idx="2">
                  <c:v>7</c:v>
                </c:pt>
                <c:pt idx="3">
                  <c:v>9.8000000000000007</c:v>
                </c:pt>
                <c:pt idx="4">
                  <c:v>12.4</c:v>
                </c:pt>
                <c:pt idx="5">
                  <c:v>11.9</c:v>
                </c:pt>
              </c:numCache>
            </c:numRef>
          </c:val>
        </c:ser>
        <c:ser>
          <c:idx val="2"/>
          <c:order val="2"/>
          <c:tx>
            <c:strRef>
              <c:f>Sheet1!$A$4</c:f>
              <c:strCache>
                <c:ptCount val="1"/>
                <c:pt idx="0">
                  <c:v>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Sheet1!$B$1:$G$1</c:f>
              <c:strCache>
                <c:ptCount val="6"/>
                <c:pt idx="0">
                  <c:v>0-30 Days (N=2,504)</c:v>
                </c:pt>
                <c:pt idx="1">
                  <c:v>31 Days –  1 Year (N=4,347)</c:v>
                </c:pt>
                <c:pt idx="2">
                  <c:v>&gt;1 Year – 3 Years (N=3,910)</c:v>
                </c:pt>
                <c:pt idx="3">
                  <c:v>&gt;3 Years – 5 Years (N=2,217)</c:v>
                </c:pt>
                <c:pt idx="4">
                  <c:v>&gt;5 Years – 10 Years (N=2,615)</c:v>
                </c:pt>
                <c:pt idx="5">
                  <c:v>&gt;10 Years (N=756)</c:v>
                </c:pt>
              </c:strCache>
            </c:strRef>
          </c:cat>
          <c:val>
            <c:numRef>
              <c:f>Sheet1!$B$4:$G$4</c:f>
              <c:numCache>
                <c:formatCode>General</c:formatCode>
                <c:ptCount val="6"/>
                <c:pt idx="0">
                  <c:v>20.100000000000001</c:v>
                </c:pt>
                <c:pt idx="1">
                  <c:v>35.9</c:v>
                </c:pt>
                <c:pt idx="2">
                  <c:v>22.9</c:v>
                </c:pt>
                <c:pt idx="3">
                  <c:v>19.600000000000001</c:v>
                </c:pt>
                <c:pt idx="4">
                  <c:v>18</c:v>
                </c:pt>
                <c:pt idx="5">
                  <c:v>16.8</c:v>
                </c:pt>
              </c:numCache>
            </c:numRef>
          </c:val>
        </c:ser>
        <c:ser>
          <c:idx val="3"/>
          <c:order val="3"/>
          <c:tx>
            <c:strRef>
              <c:f>Sheet1!$A$5</c:f>
              <c:strCache>
                <c:ptCount val="1"/>
                <c:pt idx="0">
                  <c:v>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Sheet1!$B$1:$G$1</c:f>
              <c:strCache>
                <c:ptCount val="6"/>
                <c:pt idx="0">
                  <c:v>0-30 Days (N=2,504)</c:v>
                </c:pt>
                <c:pt idx="1">
                  <c:v>31 Days –  1 Year (N=4,347)</c:v>
                </c:pt>
                <c:pt idx="2">
                  <c:v>&gt;1 Year – 3 Years (N=3,910)</c:v>
                </c:pt>
                <c:pt idx="3">
                  <c:v>&gt;3 Years – 5 Years (N=2,217)</c:v>
                </c:pt>
                <c:pt idx="4">
                  <c:v>&gt;5 Years – 10 Years (N=2,615)</c:v>
                </c:pt>
                <c:pt idx="5">
                  <c:v>&gt;10 Years (N=756)</c:v>
                </c:pt>
              </c:strCache>
            </c:strRef>
          </c:cat>
          <c:val>
            <c:numRef>
              <c:f>Sheet1!$B$5:$G$5</c:f>
              <c:numCache>
                <c:formatCode>General</c:formatCode>
                <c:ptCount val="6"/>
                <c:pt idx="0">
                  <c:v>26</c:v>
                </c:pt>
                <c:pt idx="1">
                  <c:v>17</c:v>
                </c:pt>
                <c:pt idx="2">
                  <c:v>18.600000000000001</c:v>
                </c:pt>
                <c:pt idx="3">
                  <c:v>18.2</c:v>
                </c:pt>
                <c:pt idx="4">
                  <c:v>17.8</c:v>
                </c:pt>
                <c:pt idx="5">
                  <c:v>17.5</c:v>
                </c:pt>
              </c:numCache>
            </c:numRef>
          </c:val>
        </c:ser>
        <c:ser>
          <c:idx val="4"/>
          <c:order val="4"/>
          <c:tx>
            <c:strRef>
              <c:f>Sheet1!$A$6</c:f>
              <c:strCache>
                <c:ptCount val="1"/>
                <c:pt idx="0">
                  <c:v>Cardiovascular </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(N=2,504)</c:v>
                </c:pt>
                <c:pt idx="1">
                  <c:v>31 Days –  1 Year (N=4,347)</c:v>
                </c:pt>
                <c:pt idx="2">
                  <c:v>&gt;1 Year – 3 Years (N=3,910)</c:v>
                </c:pt>
                <c:pt idx="3">
                  <c:v>&gt;3 Years – 5 Years (N=2,217)</c:v>
                </c:pt>
                <c:pt idx="4">
                  <c:v>&gt;5 Years – 10 Years (N=2,615)</c:v>
                </c:pt>
                <c:pt idx="5">
                  <c:v>&gt;10 Years (N=756)</c:v>
                </c:pt>
              </c:strCache>
            </c:strRef>
          </c:cat>
          <c:val>
            <c:numRef>
              <c:f>Sheet1!$B$6:$G$6</c:f>
              <c:numCache>
                <c:formatCode>General</c:formatCode>
                <c:ptCount val="6"/>
                <c:pt idx="0">
                  <c:v>10.7</c:v>
                </c:pt>
                <c:pt idx="1">
                  <c:v>4.5</c:v>
                </c:pt>
                <c:pt idx="2">
                  <c:v>3.9</c:v>
                </c:pt>
                <c:pt idx="3">
                  <c:v>4.8</c:v>
                </c:pt>
                <c:pt idx="4">
                  <c:v>5.0999999999999996</c:v>
                </c:pt>
                <c:pt idx="5">
                  <c:v>6.6</c:v>
                </c:pt>
              </c:numCache>
            </c:numRef>
          </c:val>
        </c:ser>
        <c:marker val="1"/>
        <c:axId val="342993920"/>
        <c:axId val="343008384"/>
      </c:lineChart>
      <c:catAx>
        <c:axId val="342993920"/>
        <c:scaling>
          <c:orientation val="minMax"/>
        </c:scaling>
        <c:axPos val="b"/>
        <c:numFmt formatCode="#,##0" sourceLinked="1"/>
        <c:tickLblPos val="nextTo"/>
        <c:txPr>
          <a:bodyPr rot="0"/>
          <a:lstStyle/>
          <a:p>
            <a:pPr>
              <a:defRPr sz="1300" b="1"/>
            </a:pPr>
            <a:endParaRPr lang="en-US"/>
          </a:p>
        </c:txPr>
        <c:crossAx val="343008384"/>
        <c:crosses val="autoZero"/>
        <c:auto val="1"/>
        <c:lblAlgn val="ctr"/>
        <c:lblOffset val="100"/>
      </c:catAx>
      <c:valAx>
        <c:axId val="343008384"/>
        <c:scaling>
          <c:orientation val="minMax"/>
          <c:max val="5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391"/>
            </c:manualLayout>
          </c:layout>
        </c:title>
        <c:numFmt formatCode="General" sourceLinked="1"/>
        <c:tickLblPos val="nextTo"/>
        <c:txPr>
          <a:bodyPr/>
          <a:lstStyle/>
          <a:p>
            <a:pPr>
              <a:defRPr sz="1500" b="1"/>
            </a:pPr>
            <a:endParaRPr lang="en-US"/>
          </a:p>
        </c:txPr>
        <c:crossAx val="342993920"/>
        <c:crosses val="autoZero"/>
        <c:crossBetween val="between"/>
        <c:majorUnit val="10"/>
      </c:valAx>
      <c:spPr>
        <a:solidFill>
          <a:schemeClr val="bg2"/>
        </a:solidFill>
        <a:ln>
          <a:solidFill>
            <a:schemeClr val="tx1"/>
          </a:solidFill>
        </a:ln>
      </c:spPr>
    </c:plotArea>
    <c:legend>
      <c:legendPos val="r"/>
      <c:layout>
        <c:manualLayout>
          <c:xMode val="edge"/>
          <c:yMode val="edge"/>
          <c:x val="0.115"/>
          <c:y val="4.8999237998476677E-2"/>
          <c:w val="0.768923303834812"/>
          <c:h val="0.16118660570654467"/>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249030265022457"/>
          <c:y val="9.9068026332774228E-2"/>
          <c:w val="0.85099319443476662"/>
          <c:h val="0.68911040833010662"/>
        </c:manualLayout>
      </c:layout>
      <c:barChart>
        <c:barDir val="col"/>
        <c:grouping val="percentStacked"/>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cat>
            <c:numRef>
              <c:f>Sheet1!$A$2:$A$64</c:f>
              <c:numCache>
                <c:formatCode>General</c:formatCode>
                <c:ptCount val="6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numCache>
            </c:numRef>
          </c:cat>
          <c:val>
            <c:numRef>
              <c:f>Sheet1!$B$2:$B$64</c:f>
              <c:numCache>
                <c:formatCode>General</c:formatCode>
                <c:ptCount val="63"/>
                <c:pt idx="0">
                  <c:v>47.321400000000004</c:v>
                </c:pt>
                <c:pt idx="1">
                  <c:v>46.428600000000003</c:v>
                </c:pt>
                <c:pt idx="2">
                  <c:v>48.227000000000011</c:v>
                </c:pt>
                <c:pt idx="3">
                  <c:v>46.610200000000006</c:v>
                </c:pt>
                <c:pt idx="4">
                  <c:v>57.857099999999996</c:v>
                </c:pt>
                <c:pt idx="5">
                  <c:v>59.859200000000001</c:v>
                </c:pt>
                <c:pt idx="6">
                  <c:v>56.051000000000002</c:v>
                </c:pt>
                <c:pt idx="7">
                  <c:v>65.151499999999999</c:v>
                </c:pt>
                <c:pt idx="8">
                  <c:v>73.912999999999997</c:v>
                </c:pt>
                <c:pt idx="9">
                  <c:v>77.966099999999997</c:v>
                </c:pt>
                <c:pt idx="10">
                  <c:v>72.807000000000002</c:v>
                </c:pt>
                <c:pt idx="11">
                  <c:v>83.636399999999981</c:v>
                </c:pt>
                <c:pt idx="12">
                  <c:v>80.197999999999993</c:v>
                </c:pt>
                <c:pt idx="13">
                  <c:v>86.407799999999995</c:v>
                </c:pt>
                <c:pt idx="14">
                  <c:v>86.206900000000005</c:v>
                </c:pt>
                <c:pt idx="15">
                  <c:v>0</c:v>
                </c:pt>
                <c:pt idx="16">
                  <c:v>27.765199999999787</c:v>
                </c:pt>
                <c:pt idx="17">
                  <c:v>27.474699999999856</c:v>
                </c:pt>
                <c:pt idx="18">
                  <c:v>30.241199999999989</c:v>
                </c:pt>
                <c:pt idx="19">
                  <c:v>27.96609999999982</c:v>
                </c:pt>
                <c:pt idx="20">
                  <c:v>29.237900000000035</c:v>
                </c:pt>
                <c:pt idx="21">
                  <c:v>30.163399999999989</c:v>
                </c:pt>
                <c:pt idx="22">
                  <c:v>38.904499999999999</c:v>
                </c:pt>
                <c:pt idx="23">
                  <c:v>43.197800000000001</c:v>
                </c:pt>
                <c:pt idx="24">
                  <c:v>45.844899999999996</c:v>
                </c:pt>
                <c:pt idx="25">
                  <c:v>49.363900000000001</c:v>
                </c:pt>
                <c:pt idx="26">
                  <c:v>58.362200000000001</c:v>
                </c:pt>
                <c:pt idx="27">
                  <c:v>63.583800000000004</c:v>
                </c:pt>
                <c:pt idx="28">
                  <c:v>65.556799999999981</c:v>
                </c:pt>
                <c:pt idx="29">
                  <c:v>66.448099999999997</c:v>
                </c:pt>
                <c:pt idx="30">
                  <c:v>70.378199999999978</c:v>
                </c:pt>
                <c:pt idx="31">
                  <c:v>0</c:v>
                </c:pt>
                <c:pt idx="32">
                  <c:v>28.138500000000001</c:v>
                </c:pt>
                <c:pt idx="33">
                  <c:v>21.461200000000002</c:v>
                </c:pt>
                <c:pt idx="34">
                  <c:v>19.1235</c:v>
                </c:pt>
                <c:pt idx="35">
                  <c:v>23.346299999999989</c:v>
                </c:pt>
                <c:pt idx="36">
                  <c:v>30.7393</c:v>
                </c:pt>
                <c:pt idx="37">
                  <c:v>31.205699999999794</c:v>
                </c:pt>
                <c:pt idx="38">
                  <c:v>35.029900000000012</c:v>
                </c:pt>
                <c:pt idx="39">
                  <c:v>41.333300000000001</c:v>
                </c:pt>
                <c:pt idx="40">
                  <c:v>44.136500000000012</c:v>
                </c:pt>
                <c:pt idx="41">
                  <c:v>45.882400000000004</c:v>
                </c:pt>
                <c:pt idx="42">
                  <c:v>46.789000000000001</c:v>
                </c:pt>
                <c:pt idx="43">
                  <c:v>49.078900000000012</c:v>
                </c:pt>
                <c:pt idx="44">
                  <c:v>51.253100000000003</c:v>
                </c:pt>
                <c:pt idx="45">
                  <c:v>50.964800000000004</c:v>
                </c:pt>
                <c:pt idx="46">
                  <c:v>55.246300000000012</c:v>
                </c:pt>
                <c:pt idx="47">
                  <c:v>0</c:v>
                </c:pt>
                <c:pt idx="48">
                  <c:v>81.667000000000002</c:v>
                </c:pt>
                <c:pt idx="49">
                  <c:v>90.322999999999979</c:v>
                </c:pt>
                <c:pt idx="50">
                  <c:v>87.037000000000006</c:v>
                </c:pt>
                <c:pt idx="51">
                  <c:v>86.441000000000585</c:v>
                </c:pt>
                <c:pt idx="52">
                  <c:v>92.982000000000014</c:v>
                </c:pt>
                <c:pt idx="53">
                  <c:v>90</c:v>
                </c:pt>
                <c:pt idx="54">
                  <c:v>88.06</c:v>
                </c:pt>
                <c:pt idx="55">
                  <c:v>95.587999999999994</c:v>
                </c:pt>
                <c:pt idx="56">
                  <c:v>94.545000000000002</c:v>
                </c:pt>
                <c:pt idx="57">
                  <c:v>92.647000000000006</c:v>
                </c:pt>
                <c:pt idx="58">
                  <c:v>100</c:v>
                </c:pt>
                <c:pt idx="59">
                  <c:v>94.828000000000003</c:v>
                </c:pt>
                <c:pt idx="60">
                  <c:v>93.938999999999993</c:v>
                </c:pt>
                <c:pt idx="61">
                  <c:v>98.63</c:v>
                </c:pt>
                <c:pt idx="62">
                  <c:v>95.651999999999987</c:v>
                </c:pt>
              </c:numCache>
            </c:numRef>
          </c:val>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cat>
            <c:numRef>
              <c:f>Sheet1!$A$2:$A$64</c:f>
              <c:numCache>
                <c:formatCode>General</c:formatCode>
                <c:ptCount val="6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numCache>
            </c:numRef>
          </c:cat>
          <c:val>
            <c:numRef>
              <c:f>Sheet1!$C$2:$C$64</c:f>
              <c:numCache>
                <c:formatCode>General</c:formatCode>
                <c:ptCount val="63"/>
                <c:pt idx="0">
                  <c:v>52.678600000000003</c:v>
                </c:pt>
                <c:pt idx="1">
                  <c:v>53.571400000000004</c:v>
                </c:pt>
                <c:pt idx="2">
                  <c:v>51.773000000000003</c:v>
                </c:pt>
                <c:pt idx="3">
                  <c:v>53.389800000000001</c:v>
                </c:pt>
                <c:pt idx="4">
                  <c:v>42.142900000000012</c:v>
                </c:pt>
                <c:pt idx="5">
                  <c:v>40.140800000000006</c:v>
                </c:pt>
                <c:pt idx="6">
                  <c:v>43.949000000000005</c:v>
                </c:pt>
                <c:pt idx="7">
                  <c:v>34.848500000000001</c:v>
                </c:pt>
                <c:pt idx="8">
                  <c:v>26.087</c:v>
                </c:pt>
                <c:pt idx="9">
                  <c:v>22.033899999999999</c:v>
                </c:pt>
                <c:pt idx="10">
                  <c:v>27.193000000000001</c:v>
                </c:pt>
                <c:pt idx="11">
                  <c:v>16.363600000000002</c:v>
                </c:pt>
                <c:pt idx="12">
                  <c:v>19.802</c:v>
                </c:pt>
                <c:pt idx="13">
                  <c:v>13.5922</c:v>
                </c:pt>
                <c:pt idx="14">
                  <c:v>13.793100000000001</c:v>
                </c:pt>
                <c:pt idx="15">
                  <c:v>0</c:v>
                </c:pt>
                <c:pt idx="16">
                  <c:v>72.234800000000007</c:v>
                </c:pt>
                <c:pt idx="17">
                  <c:v>72.525299999999987</c:v>
                </c:pt>
                <c:pt idx="18">
                  <c:v>69.758799999999979</c:v>
                </c:pt>
                <c:pt idx="19">
                  <c:v>72.033900000000003</c:v>
                </c:pt>
                <c:pt idx="20">
                  <c:v>70.762100000000004</c:v>
                </c:pt>
                <c:pt idx="21">
                  <c:v>69.836600000000004</c:v>
                </c:pt>
                <c:pt idx="22">
                  <c:v>61.095500000000271</c:v>
                </c:pt>
                <c:pt idx="23">
                  <c:v>56.802200000000006</c:v>
                </c:pt>
                <c:pt idx="24">
                  <c:v>54.155100000000012</c:v>
                </c:pt>
                <c:pt idx="25">
                  <c:v>50.636100000000013</c:v>
                </c:pt>
                <c:pt idx="26">
                  <c:v>41.637800000000006</c:v>
                </c:pt>
                <c:pt idx="27">
                  <c:v>36.416200000000003</c:v>
                </c:pt>
                <c:pt idx="28">
                  <c:v>34.443200000000004</c:v>
                </c:pt>
                <c:pt idx="29">
                  <c:v>33.551899999999996</c:v>
                </c:pt>
                <c:pt idx="30">
                  <c:v>29.621800000000135</c:v>
                </c:pt>
                <c:pt idx="31">
                  <c:v>0</c:v>
                </c:pt>
                <c:pt idx="32">
                  <c:v>71.861500000000007</c:v>
                </c:pt>
                <c:pt idx="33">
                  <c:v>78.538799999999981</c:v>
                </c:pt>
                <c:pt idx="34">
                  <c:v>80.876499999999979</c:v>
                </c:pt>
                <c:pt idx="35">
                  <c:v>76.653699999999986</c:v>
                </c:pt>
                <c:pt idx="36">
                  <c:v>69.2607</c:v>
                </c:pt>
                <c:pt idx="37">
                  <c:v>68.794300000000007</c:v>
                </c:pt>
                <c:pt idx="38">
                  <c:v>64.970100000000002</c:v>
                </c:pt>
                <c:pt idx="39">
                  <c:v>58.666700000000013</c:v>
                </c:pt>
                <c:pt idx="40">
                  <c:v>55.863500000000002</c:v>
                </c:pt>
                <c:pt idx="41">
                  <c:v>54.117600000000003</c:v>
                </c:pt>
                <c:pt idx="42">
                  <c:v>53.211000000000006</c:v>
                </c:pt>
                <c:pt idx="43">
                  <c:v>50.921100000000003</c:v>
                </c:pt>
                <c:pt idx="44">
                  <c:v>48.746900000000011</c:v>
                </c:pt>
                <c:pt idx="45">
                  <c:v>49.035200000000003</c:v>
                </c:pt>
                <c:pt idx="46">
                  <c:v>44.753700000000002</c:v>
                </c:pt>
                <c:pt idx="47">
                  <c:v>0</c:v>
                </c:pt>
                <c:pt idx="48">
                  <c:v>18.333300000000001</c:v>
                </c:pt>
                <c:pt idx="49">
                  <c:v>9.6774000000000004</c:v>
                </c:pt>
                <c:pt idx="50">
                  <c:v>12.963000000000006</c:v>
                </c:pt>
                <c:pt idx="51">
                  <c:v>13.5593</c:v>
                </c:pt>
                <c:pt idx="52">
                  <c:v>7.0174999999999965</c:v>
                </c:pt>
                <c:pt idx="53">
                  <c:v>10</c:v>
                </c:pt>
                <c:pt idx="54">
                  <c:v>11.940300000000001</c:v>
                </c:pt>
                <c:pt idx="55">
                  <c:v>4.4118000000000004</c:v>
                </c:pt>
                <c:pt idx="56">
                  <c:v>5.4544999999999995</c:v>
                </c:pt>
                <c:pt idx="57">
                  <c:v>7.3528999999999956</c:v>
                </c:pt>
                <c:pt idx="58">
                  <c:v>0</c:v>
                </c:pt>
                <c:pt idx="59">
                  <c:v>5.1723999999999997</c:v>
                </c:pt>
                <c:pt idx="60">
                  <c:v>6.0606</c:v>
                </c:pt>
                <c:pt idx="61">
                  <c:v>1.369899999999991</c:v>
                </c:pt>
                <c:pt idx="62">
                  <c:v>4.3477999999999986</c:v>
                </c:pt>
              </c:numCache>
            </c:numRef>
          </c:val>
        </c:ser>
        <c:gapWidth val="0"/>
        <c:overlap val="100"/>
        <c:axId val="311048064"/>
        <c:axId val="311049600"/>
      </c:barChart>
      <c:catAx>
        <c:axId val="311048064"/>
        <c:scaling>
          <c:orientation val="minMax"/>
        </c:scaling>
        <c:axPos val="b"/>
        <c:numFmt formatCode="General" sourceLinked="1"/>
        <c:tickLblPos val="nextTo"/>
        <c:txPr>
          <a:bodyPr rot="-5400000" vert="horz"/>
          <a:lstStyle/>
          <a:p>
            <a:pPr>
              <a:defRPr sz="1000" b="1"/>
            </a:pPr>
            <a:endParaRPr lang="en-US"/>
          </a:p>
        </c:txPr>
        <c:crossAx val="311049600"/>
        <c:crosses val="autoZero"/>
        <c:auto val="1"/>
        <c:lblAlgn val="ctr"/>
        <c:lblOffset val="100"/>
        <c:tickLblSkip val="2"/>
      </c:catAx>
      <c:valAx>
        <c:axId val="311049600"/>
        <c:scaling>
          <c:orientation val="minMax"/>
        </c:scaling>
        <c:axPos val="l"/>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311048064"/>
        <c:crosses val="autoZero"/>
        <c:crossBetween val="between"/>
      </c:valAx>
      <c:spPr>
        <a:solidFill>
          <a:srgbClr val="000000"/>
        </a:solidFill>
        <a:ln>
          <a:solidFill>
            <a:srgbClr val="FFFFFF"/>
          </a:solidFill>
        </a:ln>
      </c:spPr>
    </c:plotArea>
    <c:legend>
      <c:legendPos val="t"/>
      <c:layout>
        <c:manualLayout>
          <c:xMode val="edge"/>
          <c:yMode val="edge"/>
          <c:x val="0.17461094464961788"/>
          <c:y val="1.6393442622950821E-2"/>
          <c:w val="0.76287238984507466"/>
          <c:h val="6.1727550449636834E-2"/>
        </c:manualLayout>
      </c:layout>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7492830757267124E-2"/>
          <c:y val="0.20829580512962384"/>
          <c:w val="0.37514059006513084"/>
          <c:h val="0.71079269696552039"/>
        </c:manualLayout>
      </c:layout>
      <c:pieChart>
        <c:varyColors val="1"/>
        <c:ser>
          <c:idx val="0"/>
          <c:order val="0"/>
          <c:tx>
            <c:strRef>
              <c:f>Sheet1!$B$1</c:f>
              <c:strCache>
                <c:ptCount val="1"/>
                <c:pt idx="0">
                  <c:v>Single</c:v>
                </c:pt>
              </c:strCache>
            </c:strRef>
          </c:tx>
          <c:spPr>
            <a:ln>
              <a:solidFill>
                <a:srgbClr val="000000"/>
              </a:solidFill>
            </a:ln>
          </c:spPr>
          <c:dPt>
            <c:idx val="0"/>
            <c:spPr>
              <a:solidFill>
                <a:srgbClr val="FF0000"/>
              </a:solidFill>
              <a:ln>
                <a:solidFill>
                  <a:srgbClr val="000000"/>
                </a:solidFill>
              </a:ln>
            </c:spPr>
          </c:dPt>
          <c:dPt>
            <c:idx val="1"/>
            <c:spPr>
              <a:solidFill>
                <a:srgbClr val="00FF00"/>
              </a:solidFill>
              <a:ln>
                <a:solidFill>
                  <a:srgbClr val="000000"/>
                </a:solidFill>
              </a:ln>
            </c:spPr>
          </c:dPt>
          <c:dPt>
            <c:idx val="2"/>
            <c:spPr>
              <a:solidFill>
                <a:srgbClr val="990099"/>
              </a:solidFill>
              <a:ln>
                <a:solidFill>
                  <a:srgbClr val="000000"/>
                </a:solidFill>
              </a:ln>
            </c:spPr>
          </c:dPt>
          <c:dPt>
            <c:idx val="3"/>
            <c:spPr>
              <a:solidFill>
                <a:srgbClr val="FFFF00"/>
              </a:solidFill>
              <a:ln>
                <a:solidFill>
                  <a:srgbClr val="000000"/>
                </a:solidFill>
              </a:ln>
            </c:spPr>
          </c:dPt>
          <c:dPt>
            <c:idx val="4"/>
            <c:spPr>
              <a:solidFill>
                <a:schemeClr val="bg1">
                  <a:lumMod val="50000"/>
                  <a:lumOff val="50000"/>
                </a:schemeClr>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4"/>
              <c:layout>
                <c:manualLayout>
                  <c:x val="-6.5359477124183121E-3"/>
                  <c:y val="-1.1695906432748536E-2"/>
                </c:manualLayout>
              </c:layout>
              <c:dLblPos val="bestFit"/>
              <c:showVal val="1"/>
            </c:dLbl>
            <c:numFmt formatCode="0%" sourceLinked="0"/>
            <c:txPr>
              <a:bodyPr/>
              <a:lstStyle/>
              <a:p>
                <a:pPr>
                  <a:defRPr sz="1500" b="1"/>
                </a:pPr>
                <a:endParaRPr lang="en-US"/>
              </a:p>
            </c:txPr>
            <c:dLblPos val="outEnd"/>
            <c:showVal val="1"/>
            <c:showLeaderLines val="1"/>
          </c:dLbls>
          <c:cat>
            <c:strRef>
              <c:f>Sheet1!$A$2:$A$8</c:f>
              <c:strCache>
                <c:ptCount val="7"/>
                <c:pt idx="0">
                  <c:v>Alpha-1</c:v>
                </c:pt>
                <c:pt idx="1">
                  <c:v>COPD</c:v>
                </c:pt>
                <c:pt idx="2">
                  <c:v>CF</c:v>
                </c:pt>
                <c:pt idx="3">
                  <c:v>IPF</c:v>
                </c:pt>
                <c:pt idx="4">
                  <c:v>IPAH</c:v>
                </c:pt>
                <c:pt idx="5">
                  <c:v>Re-Tx</c:v>
                </c:pt>
                <c:pt idx="6">
                  <c:v>Other*</c:v>
                </c:pt>
              </c:strCache>
            </c:strRef>
          </c:cat>
          <c:val>
            <c:numRef>
              <c:f>Sheet1!$B$2:$B$8</c:f>
              <c:numCache>
                <c:formatCode>0.00%</c:formatCode>
                <c:ptCount val="7"/>
                <c:pt idx="0">
                  <c:v>5.5836000000000427E-2</c:v>
                </c:pt>
                <c:pt idx="1">
                  <c:v>0.45573000000000002</c:v>
                </c:pt>
                <c:pt idx="2">
                  <c:v>1.6501999999999999E-2</c:v>
                </c:pt>
                <c:pt idx="3">
                  <c:v>0.33381000000000366</c:v>
                </c:pt>
                <c:pt idx="4">
                  <c:v>6.1790000000000438E-3</c:v>
                </c:pt>
                <c:pt idx="5">
                  <c:v>3.2024999999999998E-2</c:v>
                </c:pt>
                <c:pt idx="6">
                  <c:v>9.9917000000000006E-2</c:v>
                </c:pt>
              </c:numCache>
            </c:numRef>
          </c:val>
        </c:ser>
        <c:firstSliceAng val="100"/>
      </c:pieChart>
    </c:plotArea>
    <c:legend>
      <c:legendPos val="t"/>
      <c:layout/>
      <c:spPr>
        <a:solidFill>
          <a:schemeClr val="bg2"/>
        </a:solidFill>
        <a:ln>
          <a:solidFill>
            <a:schemeClr val="tx1"/>
          </a:solidFill>
        </a:ln>
      </c:spPr>
    </c:legend>
    <c:plotVisOnly val="1"/>
  </c:chart>
  <c:txPr>
    <a:bodyPr/>
    <a:lstStyle/>
    <a:p>
      <a:pPr>
        <a:defRPr sz="18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7492830757267124E-2"/>
          <c:y val="0.20829580512962392"/>
          <c:w val="0.37514059006513084"/>
          <c:h val="0.71079269696552072"/>
        </c:manualLayout>
      </c:layout>
      <c:pieChart>
        <c:varyColors val="1"/>
        <c:ser>
          <c:idx val="0"/>
          <c:order val="0"/>
          <c:tx>
            <c:strRef>
              <c:f>Sheet1!$B$1</c:f>
              <c:strCache>
                <c:ptCount val="1"/>
                <c:pt idx="0">
                  <c:v>Doulbe</c:v>
                </c:pt>
              </c:strCache>
            </c:strRef>
          </c:tx>
          <c:spPr>
            <a:ln>
              <a:solidFill>
                <a:srgbClr val="000000"/>
              </a:solidFill>
            </a:ln>
          </c:spPr>
          <c:dPt>
            <c:idx val="0"/>
            <c:spPr>
              <a:solidFill>
                <a:srgbClr val="FF0000"/>
              </a:solidFill>
              <a:ln>
                <a:solidFill>
                  <a:srgbClr val="000000"/>
                </a:solidFill>
              </a:ln>
            </c:spPr>
          </c:dPt>
          <c:dPt>
            <c:idx val="1"/>
            <c:spPr>
              <a:solidFill>
                <a:srgbClr val="00FF00"/>
              </a:solidFill>
              <a:ln>
                <a:solidFill>
                  <a:srgbClr val="000000"/>
                </a:solidFill>
              </a:ln>
            </c:spPr>
          </c:dPt>
          <c:dPt>
            <c:idx val="2"/>
            <c:spPr>
              <a:solidFill>
                <a:srgbClr val="990099"/>
              </a:solidFill>
              <a:ln>
                <a:solidFill>
                  <a:srgbClr val="000000"/>
                </a:solidFill>
              </a:ln>
            </c:spPr>
          </c:dPt>
          <c:dPt>
            <c:idx val="3"/>
            <c:spPr>
              <a:solidFill>
                <a:srgbClr val="FFFF00"/>
              </a:solidFill>
              <a:ln>
                <a:solidFill>
                  <a:srgbClr val="000000"/>
                </a:solidFill>
              </a:ln>
            </c:spPr>
          </c:dPt>
          <c:dPt>
            <c:idx val="4"/>
            <c:spPr>
              <a:solidFill>
                <a:schemeClr val="bg1">
                  <a:lumMod val="50000"/>
                  <a:lumOff val="50000"/>
                </a:schemeClr>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4"/>
              <c:layout>
                <c:manualLayout>
                  <c:x val="-6.5359191212209814E-3"/>
                  <c:y val="1.1695906432748536E-2"/>
                </c:manualLayout>
              </c:layout>
              <c:dLblPos val="bestFit"/>
              <c:showVal val="1"/>
            </c:dLbl>
            <c:numFmt formatCode="0%" sourceLinked="0"/>
            <c:txPr>
              <a:bodyPr/>
              <a:lstStyle/>
              <a:p>
                <a:pPr>
                  <a:defRPr sz="1500" b="1"/>
                </a:pPr>
                <a:endParaRPr lang="en-US"/>
              </a:p>
            </c:txPr>
            <c:dLblPos val="outEnd"/>
            <c:showVal val="1"/>
            <c:showLeaderLines val="1"/>
          </c:dLbls>
          <c:cat>
            <c:strRef>
              <c:f>Sheet1!$A$2:$A$8</c:f>
              <c:strCache>
                <c:ptCount val="7"/>
                <c:pt idx="0">
                  <c:v>Alpha-1</c:v>
                </c:pt>
                <c:pt idx="1">
                  <c:v>COPD</c:v>
                </c:pt>
                <c:pt idx="2">
                  <c:v>CF</c:v>
                </c:pt>
                <c:pt idx="3">
                  <c:v>IPF</c:v>
                </c:pt>
                <c:pt idx="4">
                  <c:v>IPAH</c:v>
                </c:pt>
                <c:pt idx="5">
                  <c:v>Re-Tx</c:v>
                </c:pt>
                <c:pt idx="6">
                  <c:v>Other*</c:v>
                </c:pt>
              </c:strCache>
            </c:strRef>
          </c:cat>
          <c:val>
            <c:numRef>
              <c:f>Sheet1!$B$2:$B$8</c:f>
              <c:numCache>
                <c:formatCode>0.00%</c:formatCode>
                <c:ptCount val="7"/>
                <c:pt idx="0">
                  <c:v>6.3943E-2</c:v>
                </c:pt>
                <c:pt idx="1">
                  <c:v>0.26590000000000008</c:v>
                </c:pt>
                <c:pt idx="2">
                  <c:v>0.26254</c:v>
                </c:pt>
                <c:pt idx="3">
                  <c:v>0.16778000000000001</c:v>
                </c:pt>
                <c:pt idx="4">
                  <c:v>4.7140999999999995E-2</c:v>
                </c:pt>
                <c:pt idx="5">
                  <c:v>2.1361999999999999E-2</c:v>
                </c:pt>
                <c:pt idx="6">
                  <c:v>0.17133000000000001</c:v>
                </c:pt>
              </c:numCache>
            </c:numRef>
          </c:val>
        </c:ser>
        <c:firstSliceAng val="100"/>
      </c:pieChart>
    </c:plotArea>
    <c:legend>
      <c:legendPos val="t"/>
      <c:layout/>
      <c:spPr>
        <a:solidFill>
          <a:schemeClr val="bg2"/>
        </a:solidFill>
        <a:ln>
          <a:solidFill>
            <a:schemeClr val="tx1"/>
          </a:solidFill>
        </a:ln>
      </c:spPr>
    </c:legend>
    <c:plotVisOnly val="1"/>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870135798244244E-2"/>
          <c:y val="7.6791843327276399E-2"/>
          <c:w val="0.87655779984022075"/>
          <c:h val="0.71376256814052053"/>
        </c:manualLayout>
      </c:layout>
      <c:areaChart>
        <c:grouping val="stacked"/>
        <c:ser>
          <c:idx val="0"/>
          <c:order val="0"/>
          <c:tx>
            <c:strRef>
              <c:f>Sheet1!$B$1</c:f>
              <c:strCache>
                <c:ptCount val="1"/>
                <c:pt idx="0">
                  <c:v>CF</c:v>
                </c:pt>
              </c:strCache>
            </c:strRef>
          </c:tx>
          <c:spPr>
            <a:solidFill>
              <a:srgbClr val="990099"/>
            </a:solidFill>
            <a:ln>
              <a:solidFill>
                <a:schemeClr val="bg2"/>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Sheet1!$B$2:$B$22</c:f>
              <c:numCache>
                <c:formatCode>General</c:formatCode>
                <c:ptCount val="21"/>
                <c:pt idx="0">
                  <c:v>14.411800000000001</c:v>
                </c:pt>
                <c:pt idx="1">
                  <c:v>13.065300000000002</c:v>
                </c:pt>
                <c:pt idx="2">
                  <c:v>14.7563</c:v>
                </c:pt>
                <c:pt idx="3">
                  <c:v>14.902400000000073</c:v>
                </c:pt>
                <c:pt idx="4">
                  <c:v>14.8279</c:v>
                </c:pt>
                <c:pt idx="5">
                  <c:v>16.970199999999849</c:v>
                </c:pt>
                <c:pt idx="6">
                  <c:v>16.571899999999999</c:v>
                </c:pt>
                <c:pt idx="7">
                  <c:v>17.741900000000001</c:v>
                </c:pt>
                <c:pt idx="8">
                  <c:v>17.864799999999889</c:v>
                </c:pt>
                <c:pt idx="9">
                  <c:v>16.541399999999989</c:v>
                </c:pt>
                <c:pt idx="10">
                  <c:v>16.321400000000001</c:v>
                </c:pt>
                <c:pt idx="11">
                  <c:v>16.616700000000005</c:v>
                </c:pt>
                <c:pt idx="12">
                  <c:v>17.1782</c:v>
                </c:pt>
                <c:pt idx="13">
                  <c:v>18.0717</c:v>
                </c:pt>
                <c:pt idx="14">
                  <c:v>18.348599999999823</c:v>
                </c:pt>
                <c:pt idx="15">
                  <c:v>16.6736</c:v>
                </c:pt>
                <c:pt idx="16">
                  <c:v>17.3813</c:v>
                </c:pt>
                <c:pt idx="17">
                  <c:v>16.369599999999849</c:v>
                </c:pt>
                <c:pt idx="18">
                  <c:v>15.4093</c:v>
                </c:pt>
                <c:pt idx="19">
                  <c:v>16.2302</c:v>
                </c:pt>
                <c:pt idx="20">
                  <c:v>15.768800000000001</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Sheet1!$C$2:$C$22</c:f>
              <c:numCache>
                <c:formatCode>General</c:formatCode>
                <c:ptCount val="21"/>
                <c:pt idx="0">
                  <c:v>20.2941</c:v>
                </c:pt>
                <c:pt idx="1">
                  <c:v>18.927999999999987</c:v>
                </c:pt>
                <c:pt idx="2">
                  <c:v>14.361000000000002</c:v>
                </c:pt>
                <c:pt idx="3">
                  <c:v>13.977400000000006</c:v>
                </c:pt>
                <c:pt idx="4">
                  <c:v>13.5922</c:v>
                </c:pt>
                <c:pt idx="5">
                  <c:v>14.983400000000024</c:v>
                </c:pt>
                <c:pt idx="6">
                  <c:v>18.765199999999787</c:v>
                </c:pt>
                <c:pt idx="7">
                  <c:v>16.055700000000002</c:v>
                </c:pt>
                <c:pt idx="8">
                  <c:v>17.864799999999889</c:v>
                </c:pt>
                <c:pt idx="9">
                  <c:v>17.635000000000005</c:v>
                </c:pt>
                <c:pt idx="10">
                  <c:v>16.133099999999999</c:v>
                </c:pt>
                <c:pt idx="11">
                  <c:v>16.916599999999889</c:v>
                </c:pt>
                <c:pt idx="12">
                  <c:v>17.985999999999816</c:v>
                </c:pt>
                <c:pt idx="13">
                  <c:v>19.7576</c:v>
                </c:pt>
                <c:pt idx="14">
                  <c:v>22.646100000000001</c:v>
                </c:pt>
                <c:pt idx="15">
                  <c:v>24.678599999999989</c:v>
                </c:pt>
                <c:pt idx="16">
                  <c:v>25.0383</c:v>
                </c:pt>
                <c:pt idx="17">
                  <c:v>27.6464</c:v>
                </c:pt>
                <c:pt idx="18">
                  <c:v>28.398599999999849</c:v>
                </c:pt>
                <c:pt idx="19">
                  <c:v>28.483699999999754</c:v>
                </c:pt>
                <c:pt idx="20">
                  <c:v>28.268799999999754</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Sheet1!$D$2:$D$22</c:f>
              <c:numCache>
                <c:formatCode>General</c:formatCode>
                <c:ptCount val="21"/>
                <c:pt idx="0">
                  <c:v>20.2941</c:v>
                </c:pt>
                <c:pt idx="1">
                  <c:v>25.963099999999816</c:v>
                </c:pt>
                <c:pt idx="2">
                  <c:v>30.830000000000005</c:v>
                </c:pt>
                <c:pt idx="3">
                  <c:v>37.4101</c:v>
                </c:pt>
                <c:pt idx="4">
                  <c:v>37.599300000000063</c:v>
                </c:pt>
                <c:pt idx="5">
                  <c:v>35.761600000000001</c:v>
                </c:pt>
                <c:pt idx="6">
                  <c:v>36.068200000000012</c:v>
                </c:pt>
                <c:pt idx="7">
                  <c:v>36.290300000000293</c:v>
                </c:pt>
                <c:pt idx="8">
                  <c:v>38.363</c:v>
                </c:pt>
                <c:pt idx="9">
                  <c:v>40.3964</c:v>
                </c:pt>
                <c:pt idx="10">
                  <c:v>40.364100000000001</c:v>
                </c:pt>
                <c:pt idx="11">
                  <c:v>40.371899999999997</c:v>
                </c:pt>
                <c:pt idx="12">
                  <c:v>38.341399999999993</c:v>
                </c:pt>
                <c:pt idx="13">
                  <c:v>37.565900000000013</c:v>
                </c:pt>
                <c:pt idx="14">
                  <c:v>34.862400000000001</c:v>
                </c:pt>
                <c:pt idx="15">
                  <c:v>32.642100000000013</c:v>
                </c:pt>
                <c:pt idx="16">
                  <c:v>33.231200000000001</c:v>
                </c:pt>
                <c:pt idx="17">
                  <c:v>31.465999999999823</c:v>
                </c:pt>
                <c:pt idx="18">
                  <c:v>30.996399999999838</c:v>
                </c:pt>
                <c:pt idx="19">
                  <c:v>29.582899999999889</c:v>
                </c:pt>
                <c:pt idx="20">
                  <c:v>28.813600000000001</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Sheet1!$E$2:$E$22</c:f>
              <c:numCache>
                <c:formatCode>General</c:formatCode>
                <c:ptCount val="21"/>
                <c:pt idx="0">
                  <c:v>17.058800000000005</c:v>
                </c:pt>
                <c:pt idx="1">
                  <c:v>15.9129</c:v>
                </c:pt>
                <c:pt idx="2">
                  <c:v>17.918299999999856</c:v>
                </c:pt>
                <c:pt idx="3">
                  <c:v>12.8469</c:v>
                </c:pt>
                <c:pt idx="4">
                  <c:v>11.0327</c:v>
                </c:pt>
                <c:pt idx="5">
                  <c:v>11.092700000000002</c:v>
                </c:pt>
                <c:pt idx="6">
                  <c:v>9.0983000000000001</c:v>
                </c:pt>
                <c:pt idx="7">
                  <c:v>10.2639</c:v>
                </c:pt>
                <c:pt idx="8">
                  <c:v>10.035600000000002</c:v>
                </c:pt>
                <c:pt idx="9">
                  <c:v>8.0656000000000247</c:v>
                </c:pt>
                <c:pt idx="10">
                  <c:v>8.7883999999999993</c:v>
                </c:pt>
                <c:pt idx="11">
                  <c:v>8.5183</c:v>
                </c:pt>
                <c:pt idx="12">
                  <c:v>8.4545000000000048</c:v>
                </c:pt>
                <c:pt idx="13">
                  <c:v>6.9546999999999999</c:v>
                </c:pt>
                <c:pt idx="14">
                  <c:v>6.7117000000000004</c:v>
                </c:pt>
                <c:pt idx="15">
                  <c:v>4.8941999999999855</c:v>
                </c:pt>
                <c:pt idx="16">
                  <c:v>4.3644999999999845</c:v>
                </c:pt>
                <c:pt idx="17">
                  <c:v>4.0015000000000001</c:v>
                </c:pt>
                <c:pt idx="18">
                  <c:v>3.5943000000000001</c:v>
                </c:pt>
                <c:pt idx="19">
                  <c:v>3.3300999999999967</c:v>
                </c:pt>
                <c:pt idx="20">
                  <c:v>3.5108999999999977</c:v>
                </c:pt>
              </c:numCache>
            </c:numRef>
          </c:val>
        </c:ser>
        <c:ser>
          <c:idx val="4"/>
          <c:order val="4"/>
          <c:tx>
            <c:strRef>
              <c:f>Sheet1!$F$1</c:f>
              <c:strCache>
                <c:ptCount val="1"/>
                <c:pt idx="0">
                  <c:v>IPAH</c:v>
                </c:pt>
              </c:strCache>
            </c:strRef>
          </c:tx>
          <c:spPr>
            <a:solidFill>
              <a:schemeClr val="bg1">
                <a:lumMod val="50000"/>
                <a:lumOff val="50000"/>
              </a:schemeClr>
            </a:solidFill>
            <a:ln>
              <a:solidFill>
                <a:srgbClr val="000000"/>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Sheet1!$F$2:$F$22</c:f>
              <c:numCache>
                <c:formatCode>General</c:formatCode>
                <c:ptCount val="21"/>
                <c:pt idx="0">
                  <c:v>11.764700000000001</c:v>
                </c:pt>
                <c:pt idx="1">
                  <c:v>10.385300000000004</c:v>
                </c:pt>
                <c:pt idx="2">
                  <c:v>10.1449</c:v>
                </c:pt>
                <c:pt idx="3">
                  <c:v>6.5776000000000003</c:v>
                </c:pt>
                <c:pt idx="4">
                  <c:v>7.5022000000000002</c:v>
                </c:pt>
                <c:pt idx="5">
                  <c:v>6.2085999999999997</c:v>
                </c:pt>
                <c:pt idx="6">
                  <c:v>4.8740999999999985</c:v>
                </c:pt>
                <c:pt idx="7">
                  <c:v>4.5454999999999997</c:v>
                </c:pt>
                <c:pt idx="8">
                  <c:v>3.8433999999999999</c:v>
                </c:pt>
                <c:pt idx="9">
                  <c:v>4.0327999999999999</c:v>
                </c:pt>
                <c:pt idx="10">
                  <c:v>3.5781999999999998</c:v>
                </c:pt>
                <c:pt idx="11">
                  <c:v>3.5992999999999977</c:v>
                </c:pt>
                <c:pt idx="12">
                  <c:v>3.6080000000000001</c:v>
                </c:pt>
                <c:pt idx="13">
                  <c:v>3.5827</c:v>
                </c:pt>
                <c:pt idx="14">
                  <c:v>2.6556999999999977</c:v>
                </c:pt>
                <c:pt idx="15">
                  <c:v>2.8203999999999998</c:v>
                </c:pt>
                <c:pt idx="16">
                  <c:v>2.1057000000000001</c:v>
                </c:pt>
                <c:pt idx="17">
                  <c:v>2.1099000000000001</c:v>
                </c:pt>
                <c:pt idx="18">
                  <c:v>2.3487999999999998</c:v>
                </c:pt>
                <c:pt idx="19">
                  <c:v>2.3601999999999999</c:v>
                </c:pt>
                <c:pt idx="20">
                  <c:v>2.7845000000000186</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Sheet1!$G$2:$G$22</c:f>
              <c:numCache>
                <c:formatCode>General</c:formatCode>
                <c:ptCount val="21"/>
                <c:pt idx="0">
                  <c:v>5</c:v>
                </c:pt>
                <c:pt idx="1">
                  <c:v>3.0150799999999967</c:v>
                </c:pt>
                <c:pt idx="2">
                  <c:v>2.5032899999999998</c:v>
                </c:pt>
                <c:pt idx="3">
                  <c:v>1.5416199999999998</c:v>
                </c:pt>
                <c:pt idx="4">
                  <c:v>3.2656700000000001</c:v>
                </c:pt>
                <c:pt idx="5">
                  <c:v>1.49007</c:v>
                </c:pt>
                <c:pt idx="6">
                  <c:v>1.7871599999999999</c:v>
                </c:pt>
                <c:pt idx="7">
                  <c:v>2.7126099999999824</c:v>
                </c:pt>
                <c:pt idx="8">
                  <c:v>1.565839999999991</c:v>
                </c:pt>
                <c:pt idx="9">
                  <c:v>1.8455199999999998</c:v>
                </c:pt>
                <c:pt idx="10">
                  <c:v>1.3182700000000001</c:v>
                </c:pt>
                <c:pt idx="11">
                  <c:v>1.9796</c:v>
                </c:pt>
                <c:pt idx="12">
                  <c:v>1.88476</c:v>
                </c:pt>
                <c:pt idx="13">
                  <c:v>2.0547900000000001</c:v>
                </c:pt>
                <c:pt idx="14">
                  <c:v>1.7382899999999999</c:v>
                </c:pt>
                <c:pt idx="15">
                  <c:v>2.8618799999999927</c:v>
                </c:pt>
                <c:pt idx="16">
                  <c:v>2.56508</c:v>
                </c:pt>
                <c:pt idx="17">
                  <c:v>3.74682</c:v>
                </c:pt>
                <c:pt idx="18">
                  <c:v>3.1672600000000002</c:v>
                </c:pt>
                <c:pt idx="19">
                  <c:v>3.65341</c:v>
                </c:pt>
                <c:pt idx="20">
                  <c:v>3.2687700000000173</c:v>
                </c:pt>
              </c:numCache>
            </c:numRef>
          </c:val>
        </c:ser>
        <c:axId val="311676928"/>
        <c:axId val="311678848"/>
      </c:areaChart>
      <c:catAx>
        <c:axId val="311676928"/>
        <c:scaling>
          <c:orientation val="minMax"/>
        </c:scaling>
        <c:axPos val="b"/>
        <c:title>
          <c:tx>
            <c:rich>
              <a:bodyPr/>
              <a:lstStyle/>
              <a:p>
                <a:pPr>
                  <a:defRPr sz="1700"/>
                </a:pPr>
                <a:r>
                  <a:rPr lang="en-US" sz="1700" dirty="0" smtClean="0"/>
                  <a:t>Transplant Year</a:t>
                </a:r>
                <a:endParaRPr lang="en-US" sz="1700" dirty="0"/>
              </a:p>
            </c:rich>
          </c:tx>
          <c:layout/>
        </c:title>
        <c:numFmt formatCode="0" sourceLinked="0"/>
        <c:tickLblPos val="nextTo"/>
        <c:txPr>
          <a:bodyPr rot="-2700000" vert="horz"/>
          <a:lstStyle/>
          <a:p>
            <a:pPr>
              <a:defRPr sz="1400" b="1"/>
            </a:pPr>
            <a:endParaRPr lang="en-US"/>
          </a:p>
        </c:txPr>
        <c:crossAx val="311678848"/>
        <c:crosses val="autoZero"/>
        <c:auto val="1"/>
        <c:lblAlgn val="ctr"/>
        <c:lblOffset val="100"/>
        <c:tickLblSkip val="1"/>
      </c:catAx>
      <c:valAx>
        <c:axId val="311678848"/>
        <c:scaling>
          <c:orientation val="minMax"/>
          <c:max val="100"/>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0907"/>
            </c:manualLayout>
          </c:layout>
        </c:title>
        <c:numFmt formatCode="General" sourceLinked="1"/>
        <c:tickLblPos val="nextTo"/>
        <c:txPr>
          <a:bodyPr/>
          <a:lstStyle/>
          <a:p>
            <a:pPr>
              <a:defRPr sz="1500" b="1"/>
            </a:pPr>
            <a:endParaRPr lang="en-US"/>
          </a:p>
        </c:txPr>
        <c:crossAx val="311676928"/>
        <c:crosses val="autoZero"/>
        <c:crossBetween val="midCat"/>
        <c:majorUnit val="20"/>
      </c:valAx>
      <c:spPr>
        <a:solidFill>
          <a:srgbClr val="000000"/>
        </a:solidFill>
        <a:ln w="15875">
          <a:solidFill>
            <a:srgbClr val="FFFFFF"/>
          </a:solidFill>
        </a:ln>
      </c:spPr>
    </c:plotArea>
    <c:legend>
      <c:legendPos val="t"/>
      <c:layout>
        <c:manualLayout>
          <c:xMode val="edge"/>
          <c:yMode val="edge"/>
          <c:x val="0.13864247403857127"/>
          <c:y val="4.7642640823744024E-2"/>
          <c:w val="0.7951787059226183"/>
          <c:h val="8.3265899454877876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065274449389477"/>
          <c:y val="4.560892388451443E-2"/>
          <c:w val="0.84177519114459642"/>
          <c:h val="0.74494528568545104"/>
        </c:manualLayout>
      </c:layout>
      <c:areaChart>
        <c:grouping val="stacked"/>
        <c:ser>
          <c:idx val="0"/>
          <c:order val="0"/>
          <c:tx>
            <c:strRef>
              <c:f>Sheet1!$B$1</c:f>
              <c:strCache>
                <c:ptCount val="1"/>
                <c:pt idx="0">
                  <c:v>CF</c:v>
                </c:pt>
              </c:strCache>
            </c:strRef>
          </c:tx>
          <c:spPr>
            <a:solidFill>
              <a:srgbClr val="990099"/>
            </a:solidFill>
            <a:ln>
              <a:solidFill>
                <a:schemeClr val="bg2"/>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Sheet1!$B$2:$B$22</c:f>
              <c:numCache>
                <c:formatCode>General</c:formatCode>
                <c:ptCount val="21"/>
                <c:pt idx="0">
                  <c:v>49</c:v>
                </c:pt>
                <c:pt idx="1">
                  <c:v>78</c:v>
                </c:pt>
                <c:pt idx="2">
                  <c:v>112</c:v>
                </c:pt>
                <c:pt idx="3">
                  <c:v>145</c:v>
                </c:pt>
                <c:pt idx="4">
                  <c:v>168</c:v>
                </c:pt>
                <c:pt idx="5">
                  <c:v>205</c:v>
                </c:pt>
                <c:pt idx="6">
                  <c:v>204</c:v>
                </c:pt>
                <c:pt idx="7">
                  <c:v>242</c:v>
                </c:pt>
                <c:pt idx="8">
                  <c:v>251</c:v>
                </c:pt>
                <c:pt idx="9">
                  <c:v>242</c:v>
                </c:pt>
                <c:pt idx="10">
                  <c:v>260</c:v>
                </c:pt>
                <c:pt idx="11">
                  <c:v>277</c:v>
                </c:pt>
                <c:pt idx="12">
                  <c:v>319</c:v>
                </c:pt>
                <c:pt idx="13">
                  <c:v>343</c:v>
                </c:pt>
                <c:pt idx="14">
                  <c:v>380</c:v>
                </c:pt>
                <c:pt idx="15">
                  <c:v>402</c:v>
                </c:pt>
                <c:pt idx="16">
                  <c:v>454</c:v>
                </c:pt>
                <c:pt idx="17">
                  <c:v>450</c:v>
                </c:pt>
                <c:pt idx="18">
                  <c:v>433</c:v>
                </c:pt>
                <c:pt idx="19">
                  <c:v>502</c:v>
                </c:pt>
                <c:pt idx="20">
                  <c:v>521</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Sheet1!$C$2:$C$22</c:f>
              <c:numCache>
                <c:formatCode>General</c:formatCode>
                <c:ptCount val="21"/>
                <c:pt idx="0">
                  <c:v>69</c:v>
                </c:pt>
                <c:pt idx="1">
                  <c:v>113</c:v>
                </c:pt>
                <c:pt idx="2">
                  <c:v>109</c:v>
                </c:pt>
                <c:pt idx="3">
                  <c:v>136</c:v>
                </c:pt>
                <c:pt idx="4">
                  <c:v>154</c:v>
                </c:pt>
                <c:pt idx="5">
                  <c:v>181</c:v>
                </c:pt>
                <c:pt idx="6">
                  <c:v>231</c:v>
                </c:pt>
                <c:pt idx="7">
                  <c:v>219</c:v>
                </c:pt>
                <c:pt idx="8">
                  <c:v>251</c:v>
                </c:pt>
                <c:pt idx="9">
                  <c:v>258</c:v>
                </c:pt>
                <c:pt idx="10">
                  <c:v>257</c:v>
                </c:pt>
                <c:pt idx="11">
                  <c:v>282</c:v>
                </c:pt>
                <c:pt idx="12">
                  <c:v>334</c:v>
                </c:pt>
                <c:pt idx="13">
                  <c:v>375</c:v>
                </c:pt>
                <c:pt idx="14">
                  <c:v>469</c:v>
                </c:pt>
                <c:pt idx="15">
                  <c:v>595</c:v>
                </c:pt>
                <c:pt idx="16">
                  <c:v>654</c:v>
                </c:pt>
                <c:pt idx="17">
                  <c:v>760</c:v>
                </c:pt>
                <c:pt idx="18">
                  <c:v>798</c:v>
                </c:pt>
                <c:pt idx="19">
                  <c:v>881</c:v>
                </c:pt>
                <c:pt idx="20">
                  <c:v>934</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Sheet1!$D$2:$D$22</c:f>
              <c:numCache>
                <c:formatCode>General</c:formatCode>
                <c:ptCount val="21"/>
                <c:pt idx="0">
                  <c:v>69</c:v>
                </c:pt>
                <c:pt idx="1">
                  <c:v>155</c:v>
                </c:pt>
                <c:pt idx="2">
                  <c:v>234</c:v>
                </c:pt>
                <c:pt idx="3">
                  <c:v>364</c:v>
                </c:pt>
                <c:pt idx="4">
                  <c:v>426</c:v>
                </c:pt>
                <c:pt idx="5">
                  <c:v>432</c:v>
                </c:pt>
                <c:pt idx="6">
                  <c:v>444</c:v>
                </c:pt>
                <c:pt idx="7">
                  <c:v>495</c:v>
                </c:pt>
                <c:pt idx="8">
                  <c:v>539</c:v>
                </c:pt>
                <c:pt idx="9">
                  <c:v>591</c:v>
                </c:pt>
                <c:pt idx="10">
                  <c:v>643</c:v>
                </c:pt>
                <c:pt idx="11">
                  <c:v>673</c:v>
                </c:pt>
                <c:pt idx="12">
                  <c:v>712</c:v>
                </c:pt>
                <c:pt idx="13">
                  <c:v>713</c:v>
                </c:pt>
                <c:pt idx="14">
                  <c:v>722</c:v>
                </c:pt>
                <c:pt idx="15">
                  <c:v>787</c:v>
                </c:pt>
                <c:pt idx="16">
                  <c:v>868</c:v>
                </c:pt>
                <c:pt idx="17">
                  <c:v>865</c:v>
                </c:pt>
                <c:pt idx="18">
                  <c:v>871</c:v>
                </c:pt>
                <c:pt idx="19">
                  <c:v>915</c:v>
                </c:pt>
                <c:pt idx="20">
                  <c:v>952</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Sheet1!$E$2:$E$22</c:f>
              <c:numCache>
                <c:formatCode>General</c:formatCode>
                <c:ptCount val="21"/>
                <c:pt idx="0">
                  <c:v>58</c:v>
                </c:pt>
                <c:pt idx="1">
                  <c:v>95</c:v>
                </c:pt>
                <c:pt idx="2">
                  <c:v>136</c:v>
                </c:pt>
                <c:pt idx="3">
                  <c:v>125</c:v>
                </c:pt>
                <c:pt idx="4">
                  <c:v>125</c:v>
                </c:pt>
                <c:pt idx="5">
                  <c:v>134</c:v>
                </c:pt>
                <c:pt idx="6">
                  <c:v>112</c:v>
                </c:pt>
                <c:pt idx="7">
                  <c:v>140</c:v>
                </c:pt>
                <c:pt idx="8">
                  <c:v>141</c:v>
                </c:pt>
                <c:pt idx="9">
                  <c:v>118</c:v>
                </c:pt>
                <c:pt idx="10">
                  <c:v>140</c:v>
                </c:pt>
                <c:pt idx="11">
                  <c:v>142</c:v>
                </c:pt>
                <c:pt idx="12">
                  <c:v>157</c:v>
                </c:pt>
                <c:pt idx="13">
                  <c:v>132</c:v>
                </c:pt>
                <c:pt idx="14">
                  <c:v>139</c:v>
                </c:pt>
                <c:pt idx="15">
                  <c:v>118</c:v>
                </c:pt>
                <c:pt idx="16">
                  <c:v>114</c:v>
                </c:pt>
                <c:pt idx="17">
                  <c:v>110</c:v>
                </c:pt>
                <c:pt idx="18">
                  <c:v>101</c:v>
                </c:pt>
                <c:pt idx="19">
                  <c:v>103</c:v>
                </c:pt>
                <c:pt idx="20">
                  <c:v>116</c:v>
                </c:pt>
              </c:numCache>
            </c:numRef>
          </c:val>
        </c:ser>
        <c:ser>
          <c:idx val="4"/>
          <c:order val="4"/>
          <c:tx>
            <c:strRef>
              <c:f>Sheet1!$F$1</c:f>
              <c:strCache>
                <c:ptCount val="1"/>
                <c:pt idx="0">
                  <c:v>IPAH</c:v>
                </c:pt>
              </c:strCache>
            </c:strRef>
          </c:tx>
          <c:spPr>
            <a:solidFill>
              <a:schemeClr val="bg1">
                <a:lumMod val="50000"/>
                <a:lumOff val="50000"/>
              </a:schemeClr>
            </a:solidFill>
            <a:ln>
              <a:solidFill>
                <a:schemeClr val="bg2"/>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Sheet1!$F$2:$F$22</c:f>
              <c:numCache>
                <c:formatCode>General</c:formatCode>
                <c:ptCount val="21"/>
                <c:pt idx="0">
                  <c:v>40</c:v>
                </c:pt>
                <c:pt idx="1">
                  <c:v>62</c:v>
                </c:pt>
                <c:pt idx="2">
                  <c:v>77</c:v>
                </c:pt>
                <c:pt idx="3">
                  <c:v>64</c:v>
                </c:pt>
                <c:pt idx="4">
                  <c:v>85</c:v>
                </c:pt>
                <c:pt idx="5">
                  <c:v>75</c:v>
                </c:pt>
                <c:pt idx="6">
                  <c:v>60</c:v>
                </c:pt>
                <c:pt idx="7">
                  <c:v>62</c:v>
                </c:pt>
                <c:pt idx="8">
                  <c:v>54</c:v>
                </c:pt>
                <c:pt idx="9">
                  <c:v>59</c:v>
                </c:pt>
                <c:pt idx="10">
                  <c:v>57</c:v>
                </c:pt>
                <c:pt idx="11">
                  <c:v>60</c:v>
                </c:pt>
                <c:pt idx="12">
                  <c:v>67</c:v>
                </c:pt>
                <c:pt idx="13">
                  <c:v>68</c:v>
                </c:pt>
                <c:pt idx="14">
                  <c:v>55</c:v>
                </c:pt>
                <c:pt idx="15">
                  <c:v>68</c:v>
                </c:pt>
                <c:pt idx="16">
                  <c:v>55</c:v>
                </c:pt>
                <c:pt idx="17">
                  <c:v>58</c:v>
                </c:pt>
                <c:pt idx="18">
                  <c:v>66</c:v>
                </c:pt>
                <c:pt idx="19">
                  <c:v>73</c:v>
                </c:pt>
                <c:pt idx="20">
                  <c:v>92</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Sheet1!$G$2:$G$22</c:f>
              <c:numCache>
                <c:formatCode>General</c:formatCode>
                <c:ptCount val="21"/>
                <c:pt idx="0">
                  <c:v>17</c:v>
                </c:pt>
                <c:pt idx="1">
                  <c:v>18</c:v>
                </c:pt>
                <c:pt idx="2">
                  <c:v>19</c:v>
                </c:pt>
                <c:pt idx="3">
                  <c:v>15</c:v>
                </c:pt>
                <c:pt idx="4">
                  <c:v>37</c:v>
                </c:pt>
                <c:pt idx="5">
                  <c:v>18</c:v>
                </c:pt>
                <c:pt idx="6">
                  <c:v>22</c:v>
                </c:pt>
                <c:pt idx="7">
                  <c:v>37</c:v>
                </c:pt>
                <c:pt idx="8">
                  <c:v>22</c:v>
                </c:pt>
                <c:pt idx="9">
                  <c:v>27</c:v>
                </c:pt>
                <c:pt idx="10">
                  <c:v>21</c:v>
                </c:pt>
                <c:pt idx="11">
                  <c:v>33</c:v>
                </c:pt>
                <c:pt idx="12">
                  <c:v>35</c:v>
                </c:pt>
                <c:pt idx="13">
                  <c:v>39</c:v>
                </c:pt>
                <c:pt idx="14">
                  <c:v>36</c:v>
                </c:pt>
                <c:pt idx="15">
                  <c:v>69</c:v>
                </c:pt>
                <c:pt idx="16">
                  <c:v>67</c:v>
                </c:pt>
                <c:pt idx="17">
                  <c:v>103</c:v>
                </c:pt>
                <c:pt idx="18">
                  <c:v>89</c:v>
                </c:pt>
                <c:pt idx="19">
                  <c:v>113</c:v>
                </c:pt>
                <c:pt idx="20">
                  <c:v>108</c:v>
                </c:pt>
              </c:numCache>
            </c:numRef>
          </c:val>
        </c:ser>
        <c:axId val="311740672"/>
        <c:axId val="311751040"/>
      </c:areaChart>
      <c:catAx>
        <c:axId val="311740672"/>
        <c:scaling>
          <c:orientation val="minMax"/>
        </c:scaling>
        <c:axPos val="b"/>
        <c:title>
          <c:tx>
            <c:rich>
              <a:bodyPr/>
              <a:lstStyle/>
              <a:p>
                <a:pPr>
                  <a:defRPr sz="1700"/>
                </a:pPr>
                <a:r>
                  <a:rPr lang="en-US" sz="1700" dirty="0" smtClean="0"/>
                  <a:t>Transplant Year</a:t>
                </a:r>
                <a:endParaRPr lang="en-US" sz="1700" dirty="0"/>
              </a:p>
            </c:rich>
          </c:tx>
          <c:layout/>
        </c:title>
        <c:numFmt formatCode="0" sourceLinked="0"/>
        <c:tickLblPos val="nextTo"/>
        <c:txPr>
          <a:bodyPr rot="-2700000" vert="horz"/>
          <a:lstStyle/>
          <a:p>
            <a:pPr>
              <a:defRPr sz="1500" b="1"/>
            </a:pPr>
            <a:endParaRPr lang="en-US"/>
          </a:p>
        </c:txPr>
        <c:crossAx val="311751040"/>
        <c:crosses val="autoZero"/>
        <c:auto val="1"/>
        <c:lblAlgn val="ctr"/>
        <c:lblOffset val="100"/>
        <c:tickLblSkip val="1"/>
      </c:catAx>
      <c:valAx>
        <c:axId val="311751040"/>
        <c:scaling>
          <c:orientation val="minMax"/>
          <c:max val="2750"/>
        </c:scaling>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9.7842063220358322E-3"/>
              <c:y val="0.19045656591313168"/>
            </c:manualLayout>
          </c:layout>
        </c:title>
        <c:numFmt formatCode="#,##0" sourceLinked="0"/>
        <c:tickLblPos val="nextTo"/>
        <c:txPr>
          <a:bodyPr/>
          <a:lstStyle/>
          <a:p>
            <a:pPr>
              <a:defRPr sz="1500" b="1"/>
            </a:pPr>
            <a:endParaRPr lang="en-US"/>
          </a:p>
        </c:txPr>
        <c:crossAx val="311740672"/>
        <c:crosses val="autoZero"/>
        <c:crossBetween val="midCat"/>
        <c:majorUnit val="250"/>
      </c:valAx>
      <c:spPr>
        <a:solidFill>
          <a:srgbClr val="000000"/>
        </a:solidFill>
        <a:ln w="15875">
          <a:solidFill>
            <a:srgbClr val="FFFFFF"/>
          </a:solidFill>
        </a:ln>
      </c:spPr>
    </c:plotArea>
    <c:legend>
      <c:legendPos val="t"/>
      <c:layout>
        <c:manualLayout>
          <c:xMode val="edge"/>
          <c:yMode val="edge"/>
          <c:x val="0.13864247403857127"/>
          <c:y val="4.7311730264486533E-2"/>
          <c:w val="0.76474392331394159"/>
          <c:h val="6.5772161544323124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6996"/>
          <c:h val="0.68936224705782756"/>
        </c:manualLayout>
      </c:layout>
      <c:barChart>
        <c:barDir val="col"/>
        <c:grouping val="percentStacked"/>
        <c:ser>
          <c:idx val="0"/>
          <c:order val="0"/>
          <c:tx>
            <c:strRef>
              <c:f>Sheet1!$A$2</c:f>
              <c:strCache>
                <c:ptCount val="1"/>
                <c:pt idx="0">
                  <c:v>18-34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2075</c:v>
                </c:pt>
                <c:pt idx="1">
                  <c:v>2212</c:v>
                </c:pt>
                <c:pt idx="2">
                  <c:v>414</c:v>
                </c:pt>
              </c:numCache>
            </c:numRef>
          </c:val>
        </c:ser>
        <c:ser>
          <c:idx val="1"/>
          <c:order val="1"/>
          <c:tx>
            <c:strRef>
              <c:f>Sheet1!$A$3</c:f>
              <c:strCache>
                <c:ptCount val="1"/>
                <c:pt idx="0">
                  <c:v>35-49 years</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2487</c:v>
                </c:pt>
                <c:pt idx="1">
                  <c:v>2989</c:v>
                </c:pt>
                <c:pt idx="2">
                  <c:v>419</c:v>
                </c:pt>
              </c:numCache>
            </c:numRef>
          </c:val>
        </c:ser>
        <c:ser>
          <c:idx val="2"/>
          <c:order val="2"/>
          <c:tx>
            <c:strRef>
              <c:f>Sheet1!$A$4</c:f>
              <c:strCache>
                <c:ptCount val="1"/>
                <c:pt idx="0">
                  <c:v>50-59 years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3762</c:v>
                </c:pt>
                <c:pt idx="1">
                  <c:v>5255</c:v>
                </c:pt>
                <c:pt idx="2">
                  <c:v>620</c:v>
                </c:pt>
              </c:numCache>
            </c:numRef>
          </c:val>
        </c:ser>
        <c:ser>
          <c:idx val="3"/>
          <c:order val="3"/>
          <c:tx>
            <c:strRef>
              <c:f>Sheet1!$A$5</c:f>
              <c:strCache>
                <c:ptCount val="1"/>
                <c:pt idx="0">
                  <c:v>60-65 years</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1577</c:v>
                </c:pt>
                <c:pt idx="1">
                  <c:v>4162</c:v>
                </c:pt>
                <c:pt idx="2">
                  <c:v>299</c:v>
                </c:pt>
              </c:numCache>
            </c:numRef>
          </c:val>
        </c:ser>
        <c:ser>
          <c:idx val="4"/>
          <c:order val="4"/>
          <c:tx>
            <c:strRef>
              <c:f>Sheet1!$A$6</c:f>
              <c:strCache>
                <c:ptCount val="1"/>
                <c:pt idx="0">
                  <c:v>&gt;65 years</c:v>
                </c:pt>
              </c:strCache>
            </c:strRef>
          </c:tx>
          <c:spPr>
            <a:gradFill flip="none" rotWithShape="1">
              <a:gsLst>
                <a:gs pos="0">
                  <a:srgbClr val="7030A0"/>
                </a:gs>
                <a:gs pos="50000">
                  <a:srgbClr val="9966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173</c:v>
                </c:pt>
                <c:pt idx="1">
                  <c:v>1628</c:v>
                </c:pt>
                <c:pt idx="2">
                  <c:v>46</c:v>
                </c:pt>
              </c:numCache>
            </c:numRef>
          </c:val>
        </c:ser>
        <c:gapWidth val="40"/>
        <c:overlap val="100"/>
        <c:axId val="311823360"/>
        <c:axId val="316175104"/>
      </c:barChart>
      <c:catAx>
        <c:axId val="311823360"/>
        <c:scaling>
          <c:orientation val="minMax"/>
        </c:scaling>
        <c:axPos val="b"/>
        <c:tickLblPos val="nextTo"/>
        <c:txPr>
          <a:bodyPr/>
          <a:lstStyle/>
          <a:p>
            <a:pPr>
              <a:defRPr sz="1500" b="1"/>
            </a:pPr>
            <a:endParaRPr lang="en-US"/>
          </a:p>
        </c:txPr>
        <c:crossAx val="316175104"/>
        <c:crosses val="autoZero"/>
        <c:auto val="1"/>
        <c:lblAlgn val="ctr"/>
        <c:lblOffset val="100"/>
      </c:catAx>
      <c:valAx>
        <c:axId val="31617510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311823360"/>
        <c:crosses val="autoZero"/>
        <c:crossBetween val="between"/>
        <c:majorUnit val="0.2"/>
      </c:valAx>
      <c:spPr>
        <a:solidFill>
          <a:srgbClr val="000000"/>
        </a:solidFill>
        <a:ln w="12700">
          <a:solidFill>
            <a:srgbClr val="FFFFFF"/>
          </a:solidFill>
        </a:ln>
      </c:spPr>
    </c:plotArea>
    <c:legend>
      <c:legendPos val="t"/>
      <c:layout>
        <c:manualLayout>
          <c:xMode val="edge"/>
          <c:yMode val="edge"/>
          <c:x val="0.12642042471963733"/>
          <c:y val="4.6874999999999986E-2"/>
          <c:w val="0.81145836315915054"/>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46549461489487"/>
          <c:y val="2.2460834973753282E-2"/>
          <c:w val="0.81876448094850263"/>
          <c:h val="0.81696645341207363"/>
        </c:manualLayout>
      </c:layout>
      <c:barChart>
        <c:barDir val="col"/>
        <c:grouping val="percentStacked"/>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0"/>
                  <c:y val="6.5104166666666546E-2"/>
                </c:manualLayout>
              </c:layout>
              <c:showCatName val="1"/>
            </c:dLbl>
            <c:dLbl>
              <c:idx val="1"/>
              <c:layout>
                <c:manualLayout>
                  <c:x val="0"/>
                  <c:y val="5.4687499999999924E-2"/>
                </c:manualLayout>
              </c:layout>
              <c:showCatName val="1"/>
            </c:dLbl>
            <c:dLbl>
              <c:idx val="2"/>
              <c:layout>
                <c:manualLayout>
                  <c:x val="2.8735632183908319E-3"/>
                  <c:y val="5.7291666666666664E-2"/>
                </c:manualLayout>
              </c:layout>
              <c:showCatName val="1"/>
            </c:dLbl>
            <c:txPr>
              <a:bodyPr/>
              <a:lstStyle/>
              <a:p>
                <a:pPr>
                  <a:defRPr sz="1500" b="1"/>
                </a:pPr>
                <a:endParaRPr lang="en-US"/>
              </a:p>
            </c:txPr>
            <c:showCatName val="1"/>
          </c:dLbls>
          <c:cat>
            <c:strRef>
              <c:f>Sheet1!$B$1:$E$1</c:f>
              <c:strCache>
                <c:ptCount val="4"/>
                <c:pt idx="0">
                  <c:v>Europe</c:v>
                </c:pt>
                <c:pt idx="1">
                  <c:v>North America</c:v>
                </c:pt>
                <c:pt idx="2">
                  <c:v>Other</c:v>
                </c:pt>
                <c:pt idx="3">
                  <c:v>Column1</c:v>
                </c:pt>
              </c:strCache>
            </c:strRef>
          </c:cat>
          <c:val>
            <c:numRef>
              <c:f>Sheet1!$B$2:$E$2</c:f>
              <c:numCache>
                <c:formatCode>General</c:formatCode>
                <c:ptCount val="4"/>
                <c:pt idx="0">
                  <c:v>632</c:v>
                </c:pt>
                <c:pt idx="1">
                  <c:v>719</c:v>
                </c:pt>
                <c:pt idx="2">
                  <c:v>78</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cat>
            <c:strRef>
              <c:f>Sheet1!$B$1:$E$1</c:f>
              <c:strCache>
                <c:ptCount val="4"/>
                <c:pt idx="0">
                  <c:v>Europe</c:v>
                </c:pt>
                <c:pt idx="1">
                  <c:v>North America</c:v>
                </c:pt>
                <c:pt idx="2">
                  <c:v>Other</c:v>
                </c:pt>
                <c:pt idx="3">
                  <c:v>Column1</c:v>
                </c:pt>
              </c:strCache>
            </c:strRef>
          </c:cat>
          <c:val>
            <c:numRef>
              <c:f>Sheet1!$B$3:$E$3</c:f>
              <c:numCache>
                <c:formatCode>General</c:formatCode>
                <c:ptCount val="4"/>
                <c:pt idx="0">
                  <c:v>307</c:v>
                </c:pt>
                <c:pt idx="1">
                  <c:v>299</c:v>
                </c:pt>
                <c:pt idx="2">
                  <c:v>138</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Sheet1!$B$4:$E$4</c:f>
              <c:numCache>
                <c:formatCode>General</c:formatCode>
                <c:ptCount val="4"/>
                <c:pt idx="0">
                  <c:v>3286</c:v>
                </c:pt>
                <c:pt idx="1">
                  <c:v>5239</c:v>
                </c:pt>
                <c:pt idx="2">
                  <c:v>565</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Sheet1!$B$5:$E$5</c:f>
              <c:numCache>
                <c:formatCode>General</c:formatCode>
                <c:ptCount val="4"/>
                <c:pt idx="0">
                  <c:v>1909</c:v>
                </c:pt>
                <c:pt idx="1">
                  <c:v>2273</c:v>
                </c:pt>
                <c:pt idx="2">
                  <c:v>364</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cat>
            <c:strRef>
              <c:f>Sheet1!$B$1:$E$1</c:f>
              <c:strCache>
                <c:ptCount val="4"/>
                <c:pt idx="0">
                  <c:v>Europe</c:v>
                </c:pt>
                <c:pt idx="1">
                  <c:v>North America</c:v>
                </c:pt>
                <c:pt idx="2">
                  <c:v>Other</c:v>
                </c:pt>
                <c:pt idx="3">
                  <c:v>Column1</c:v>
                </c:pt>
              </c:strCache>
            </c:strRef>
          </c:cat>
          <c:val>
            <c:numRef>
              <c:f>Sheet1!$B$6:$E$6</c:f>
              <c:numCache>
                <c:formatCode>General</c:formatCode>
                <c:ptCount val="4"/>
                <c:pt idx="0">
                  <c:v>1850</c:v>
                </c:pt>
                <c:pt idx="1">
                  <c:v>4707</c:v>
                </c:pt>
                <c:pt idx="2">
                  <c:v>229</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Sheet1!$B$1:$E$1</c:f>
              <c:strCache>
                <c:ptCount val="4"/>
                <c:pt idx="0">
                  <c:v>Europe</c:v>
                </c:pt>
                <c:pt idx="1">
                  <c:v>North America</c:v>
                </c:pt>
                <c:pt idx="2">
                  <c:v>Other</c:v>
                </c:pt>
                <c:pt idx="3">
                  <c:v>Column1</c:v>
                </c:pt>
              </c:strCache>
            </c:strRef>
          </c:cat>
          <c:val>
            <c:numRef>
              <c:f>Sheet1!$B$7:$E$7</c:f>
              <c:numCache>
                <c:formatCode>General</c:formatCode>
                <c:ptCount val="4"/>
                <c:pt idx="0">
                  <c:v>311</c:v>
                </c:pt>
                <c:pt idx="1">
                  <c:v>388</c:v>
                </c:pt>
                <c:pt idx="2">
                  <c:v>55</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cat>
            <c:strRef>
              <c:f>Sheet1!$B$1:$E$1</c:f>
              <c:strCache>
                <c:ptCount val="4"/>
                <c:pt idx="0">
                  <c:v>Europe</c:v>
                </c:pt>
                <c:pt idx="1">
                  <c:v>North America</c:v>
                </c:pt>
                <c:pt idx="2">
                  <c:v>Other</c:v>
                </c:pt>
                <c:pt idx="3">
                  <c:v>Column1</c:v>
                </c:pt>
              </c:strCache>
            </c:strRef>
          </c:cat>
          <c:val>
            <c:numRef>
              <c:f>Sheet1!$B$8:$E$8</c:f>
              <c:numCache>
                <c:formatCode>General</c:formatCode>
                <c:ptCount val="4"/>
                <c:pt idx="0">
                  <c:v>432</c:v>
                </c:pt>
                <c:pt idx="1">
                  <c:v>558</c:v>
                </c:pt>
                <c:pt idx="2">
                  <c:v>39</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Sheet1!$B$9:$E$9</c:f>
              <c:numCache>
                <c:formatCode>General</c:formatCode>
                <c:ptCount val="4"/>
                <c:pt idx="0">
                  <c:v>161</c:v>
                </c:pt>
                <c:pt idx="1">
                  <c:v>541</c:v>
                </c:pt>
                <c:pt idx="2">
                  <c:v>46</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Sheet1!$B$10:$E$10</c:f>
              <c:numCache>
                <c:formatCode>General</c:formatCode>
                <c:ptCount val="4"/>
                <c:pt idx="0">
                  <c:v>201</c:v>
                </c:pt>
                <c:pt idx="1">
                  <c:v>510</c:v>
                </c:pt>
                <c:pt idx="2">
                  <c:v>10</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cat>
            <c:strRef>
              <c:f>Sheet1!$B$1:$E$1</c:f>
              <c:strCache>
                <c:ptCount val="4"/>
                <c:pt idx="0">
                  <c:v>Europe</c:v>
                </c:pt>
                <c:pt idx="1">
                  <c:v>North America</c:v>
                </c:pt>
                <c:pt idx="2">
                  <c:v>Other</c:v>
                </c:pt>
                <c:pt idx="3">
                  <c:v>Column1</c:v>
                </c:pt>
              </c:strCache>
            </c:strRef>
          </c:cat>
          <c:val>
            <c:numRef>
              <c:f>Sheet1!$B$11:$E$11</c:f>
              <c:numCache>
                <c:formatCode>General</c:formatCode>
                <c:ptCount val="4"/>
                <c:pt idx="0">
                  <c:v>513</c:v>
                </c:pt>
                <c:pt idx="1">
                  <c:v>1004</c:v>
                </c:pt>
                <c:pt idx="2">
                  <c:v>79</c:v>
                </c:pt>
              </c:numCache>
            </c:numRef>
          </c:val>
        </c:ser>
        <c:gapWidth val="45"/>
        <c:overlap val="100"/>
        <c:axId val="316252928"/>
        <c:axId val="316254464"/>
      </c:barChart>
      <c:catAx>
        <c:axId val="316252928"/>
        <c:scaling>
          <c:orientation val="minMax"/>
        </c:scaling>
        <c:delete val="1"/>
        <c:axPos val="b"/>
        <c:tickLblPos val="none"/>
        <c:crossAx val="316254464"/>
        <c:crosses val="autoZero"/>
        <c:auto val="1"/>
        <c:lblAlgn val="ctr"/>
        <c:lblOffset val="100"/>
      </c:catAx>
      <c:valAx>
        <c:axId val="31625446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316252928"/>
        <c:crosses val="autoZero"/>
        <c:crossBetween val="between"/>
        <c:majorUnit val="0.2"/>
      </c:valAx>
      <c:spPr>
        <a:solidFill>
          <a:srgbClr val="000000"/>
        </a:solidFill>
        <a:ln w="12700">
          <a:solidFill>
            <a:srgbClr val="FFFFFF"/>
          </a:solidFill>
        </a:ln>
      </c:spPr>
    </c:plotArea>
    <c:legend>
      <c:legendPos val="r"/>
      <c:layout>
        <c:manualLayout>
          <c:xMode val="edge"/>
          <c:yMode val="edge"/>
          <c:x val="0.70706738166349892"/>
          <c:y val="0.14214033792650921"/>
          <c:w val="0.28431192868132865"/>
          <c:h val="0.55946932414698158"/>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1543272245836518"/>
          <c:h val="0.69970440170390003"/>
        </c:manualLayout>
      </c:layout>
      <c:barChart>
        <c:barDir val="col"/>
        <c:grouping val="clustered"/>
        <c:ser>
          <c:idx val="0"/>
          <c:order val="0"/>
          <c:tx>
            <c:strRef>
              <c:f>Sheet1!$B$1</c:f>
              <c:strCache>
                <c:ptCount val="1"/>
                <c:pt idx="0">
                  <c:v>Number of centers</c:v>
                </c:pt>
              </c:strCache>
            </c:strRef>
          </c:tx>
          <c:spPr>
            <a:gradFill flip="none" rotWithShape="1">
              <a:gsLst>
                <a:gs pos="0">
                  <a:srgbClr val="208C03"/>
                </a:gs>
                <a:gs pos="50000">
                  <a:srgbClr val="20F703"/>
                </a:gs>
                <a:gs pos="100000">
                  <a:srgbClr val="208C03"/>
                </a:gs>
              </a:gsLst>
              <a:lin ang="10800000" scaled="1"/>
              <a:tileRect/>
            </a:gradFill>
          </c:spPr>
          <c:dLbls>
            <c:txPr>
              <a:bodyPr/>
              <a:lstStyle/>
              <a:p>
                <a:pPr>
                  <a:defRPr sz="1600" b="1">
                    <a:solidFill>
                      <a:schemeClr val="bg2"/>
                    </a:solidFill>
                  </a:defRPr>
                </a:pPr>
                <a:endParaRPr lang="en-US"/>
              </a:p>
            </c:txPr>
            <c:dLblPos val="ctr"/>
            <c:showVal val="1"/>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52</c:v>
                </c:pt>
                <c:pt idx="1">
                  <c:v>32</c:v>
                </c:pt>
                <c:pt idx="2">
                  <c:v>38</c:v>
                </c:pt>
                <c:pt idx="3">
                  <c:v>26</c:v>
                </c:pt>
                <c:pt idx="4">
                  <c:v>15</c:v>
                </c:pt>
                <c:pt idx="5">
                  <c:v>8</c:v>
                </c:pt>
                <c:pt idx="6">
                  <c:v>7</c:v>
                </c:pt>
              </c:numCache>
            </c:numRef>
          </c:val>
        </c:ser>
        <c:gapWidth val="35"/>
        <c:axId val="200185344"/>
        <c:axId val="200286976"/>
      </c:barChart>
      <c:lineChart>
        <c:grouping val="standard"/>
        <c:ser>
          <c:idx val="1"/>
          <c:order val="1"/>
          <c:tx>
            <c:strRef>
              <c:f>Sheet1!$C$1</c:f>
              <c:strCache>
                <c:ptCount val="1"/>
                <c:pt idx="0">
                  <c:v>Percentage of transplants</c:v>
                </c:pt>
              </c:strCache>
            </c:strRef>
          </c:tx>
          <c:spPr>
            <a:ln w="41275">
              <a:solidFill>
                <a:srgbClr val="FF0000"/>
              </a:solidFill>
            </a:ln>
          </c:spPr>
          <c:marker>
            <c:spPr>
              <a:solidFill>
                <a:srgbClr val="FF0000"/>
              </a:solidFill>
              <a:ln>
                <a:solidFill>
                  <a:srgbClr val="FF0000"/>
                </a:solidFill>
              </a:ln>
            </c:spPr>
          </c:marker>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2.5</c:v>
                </c:pt>
                <c:pt idx="1">
                  <c:v>6.6</c:v>
                </c:pt>
                <c:pt idx="2">
                  <c:v>18.600000000000001</c:v>
                </c:pt>
                <c:pt idx="3">
                  <c:v>22.6</c:v>
                </c:pt>
                <c:pt idx="4">
                  <c:v>17.600000000000001</c:v>
                </c:pt>
                <c:pt idx="5">
                  <c:v>12.2</c:v>
                </c:pt>
                <c:pt idx="6">
                  <c:v>19.899999999999999</c:v>
                </c:pt>
              </c:numCache>
            </c:numRef>
          </c:val>
        </c:ser>
        <c:marker val="1"/>
        <c:axId val="200512640"/>
        <c:axId val="200289280"/>
      </c:lineChart>
      <c:catAx>
        <c:axId val="200185344"/>
        <c:scaling>
          <c:orientation val="minMax"/>
        </c:scaling>
        <c:axPos val="b"/>
        <c:title>
          <c:tx>
            <c:rich>
              <a:bodyPr/>
              <a:lstStyle/>
              <a:p>
                <a:pPr>
                  <a:defRPr sz="1700"/>
                </a:pPr>
                <a:r>
                  <a:rPr lang="en-US" sz="1700" dirty="0" smtClean="0"/>
                  <a:t>Average number of lung transplants per year</a:t>
                </a:r>
                <a:endParaRPr lang="en-US" sz="1700" dirty="0"/>
              </a:p>
            </c:rich>
          </c:tx>
          <c:layout/>
        </c:title>
        <c:numFmt formatCode="General" sourceLinked="1"/>
        <c:tickLblPos val="nextTo"/>
        <c:txPr>
          <a:bodyPr rot="0"/>
          <a:lstStyle/>
          <a:p>
            <a:pPr>
              <a:defRPr sz="1500" b="1"/>
            </a:pPr>
            <a:endParaRPr lang="en-US"/>
          </a:p>
        </c:txPr>
        <c:crossAx val="200286976"/>
        <c:crosses val="autoZero"/>
        <c:auto val="1"/>
        <c:lblAlgn val="ctr"/>
        <c:lblOffset val="100"/>
        <c:tickLblSkip val="1"/>
      </c:catAx>
      <c:valAx>
        <c:axId val="200286976"/>
        <c:scaling>
          <c:orientation val="minMax"/>
          <c:max val="60"/>
        </c:scaling>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title>
        <c:numFmt formatCode="General" sourceLinked="1"/>
        <c:tickLblPos val="nextTo"/>
        <c:txPr>
          <a:bodyPr/>
          <a:lstStyle/>
          <a:p>
            <a:pPr>
              <a:defRPr sz="1500" b="1"/>
            </a:pPr>
            <a:endParaRPr lang="en-US"/>
          </a:p>
        </c:txPr>
        <c:crossAx val="200185344"/>
        <c:crosses val="autoZero"/>
        <c:crossBetween val="between"/>
        <c:majorUnit val="10"/>
      </c:valAx>
      <c:valAx>
        <c:axId val="200289280"/>
        <c:scaling>
          <c:orientation val="minMax"/>
          <c:max val="24"/>
        </c:scaling>
        <c:axPos val="r"/>
        <c:title>
          <c:tx>
            <c:rich>
              <a:bodyPr rot="-5400000" vert="horz"/>
              <a:lstStyle/>
              <a:p>
                <a:pPr>
                  <a:defRPr sz="1700"/>
                </a:pPr>
                <a:r>
                  <a:rPr lang="en-US" sz="1700" dirty="0" smtClean="0"/>
                  <a:t>% of Transplants</a:t>
                </a:r>
                <a:endParaRPr lang="en-US" sz="1700" dirty="0"/>
              </a:p>
            </c:rich>
          </c:tx>
          <c:layout/>
        </c:title>
        <c:numFmt formatCode="General" sourceLinked="1"/>
        <c:tickLblPos val="nextTo"/>
        <c:txPr>
          <a:bodyPr/>
          <a:lstStyle/>
          <a:p>
            <a:pPr>
              <a:defRPr sz="1500" b="1"/>
            </a:pPr>
            <a:endParaRPr lang="en-US"/>
          </a:p>
        </c:txPr>
        <c:crossAx val="200512640"/>
        <c:crosses val="max"/>
        <c:crossBetween val="between"/>
        <c:majorUnit val="4"/>
      </c:valAx>
      <c:catAx>
        <c:axId val="200512640"/>
        <c:scaling>
          <c:orientation val="minMax"/>
        </c:scaling>
        <c:delete val="1"/>
        <c:axPos val="b"/>
        <c:tickLblPos val="none"/>
        <c:crossAx val="200289280"/>
        <c:crosses val="autoZero"/>
        <c:auto val="1"/>
        <c:lblAlgn val="ctr"/>
        <c:lblOffset val="100"/>
      </c:catAx>
      <c:spPr>
        <a:solidFill>
          <a:schemeClr val="bg2"/>
        </a:solidFill>
        <a:ln>
          <a:solidFill>
            <a:schemeClr val="tx1"/>
          </a:solidFill>
        </a:ln>
      </c:spPr>
    </c:plotArea>
    <c:legend>
      <c:legendPos val="b"/>
      <c:layout/>
      <c:spPr>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384480495972488"/>
          <c:y val="0.19910337169392289"/>
          <c:w val="0.87910930853471314"/>
          <c:h val="0.58279184332727663"/>
        </c:manualLayout>
      </c:layout>
      <c:barChart>
        <c:barDir val="col"/>
        <c:grouping val="percentStacked"/>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Sheet1!$B$2:$I$2</c:f>
              <c:numCache>
                <c:formatCode>General</c:formatCode>
                <c:ptCount val="8"/>
                <c:pt idx="0">
                  <c:v>277</c:v>
                </c:pt>
                <c:pt idx="1">
                  <c:v>355</c:v>
                </c:pt>
                <c:pt idx="3">
                  <c:v>394</c:v>
                </c:pt>
                <c:pt idx="4">
                  <c:v>325</c:v>
                </c:pt>
                <c:pt idx="6">
                  <c:v>39</c:v>
                </c:pt>
                <c:pt idx="7">
                  <c:v>39</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Sheet1!$B$3:$I$3</c:f>
              <c:numCache>
                <c:formatCode>General</c:formatCode>
                <c:ptCount val="8"/>
                <c:pt idx="0">
                  <c:v>111</c:v>
                </c:pt>
                <c:pt idx="1">
                  <c:v>196</c:v>
                </c:pt>
                <c:pt idx="3">
                  <c:v>120</c:v>
                </c:pt>
                <c:pt idx="4">
                  <c:v>179</c:v>
                </c:pt>
                <c:pt idx="6">
                  <c:v>42</c:v>
                </c:pt>
                <c:pt idx="7">
                  <c:v>96</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Sheet1!$B$4:$I$4</c:f>
              <c:numCache>
                <c:formatCode>General</c:formatCode>
                <c:ptCount val="8"/>
                <c:pt idx="0">
                  <c:v>996</c:v>
                </c:pt>
                <c:pt idx="1">
                  <c:v>2290</c:v>
                </c:pt>
                <c:pt idx="3">
                  <c:v>2276</c:v>
                </c:pt>
                <c:pt idx="4">
                  <c:v>2963</c:v>
                </c:pt>
                <c:pt idx="6">
                  <c:v>191</c:v>
                </c:pt>
                <c:pt idx="7">
                  <c:v>374</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Sheet1!$B$5:$I$5</c:f>
              <c:numCache>
                <c:formatCode>General</c:formatCode>
                <c:ptCount val="8"/>
                <c:pt idx="0">
                  <c:v>577</c:v>
                </c:pt>
                <c:pt idx="1">
                  <c:v>1332</c:v>
                </c:pt>
                <c:pt idx="3">
                  <c:v>864</c:v>
                </c:pt>
                <c:pt idx="4">
                  <c:v>1409</c:v>
                </c:pt>
                <c:pt idx="6">
                  <c:v>138</c:v>
                </c:pt>
                <c:pt idx="7">
                  <c:v>226</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Sheet1!$B$6:$I$6</c:f>
              <c:numCache>
                <c:formatCode>General</c:formatCode>
                <c:ptCount val="8"/>
                <c:pt idx="0">
                  <c:v>518</c:v>
                </c:pt>
                <c:pt idx="1">
                  <c:v>1332</c:v>
                </c:pt>
                <c:pt idx="3">
                  <c:v>1135</c:v>
                </c:pt>
                <c:pt idx="4">
                  <c:v>3572</c:v>
                </c:pt>
                <c:pt idx="6">
                  <c:v>64</c:v>
                </c:pt>
                <c:pt idx="7">
                  <c:v>165</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Sheet1!$B$7:$I$7</c:f>
              <c:numCache>
                <c:formatCode>General</c:formatCode>
                <c:ptCount val="8"/>
                <c:pt idx="0">
                  <c:v>105</c:v>
                </c:pt>
                <c:pt idx="1">
                  <c:v>206</c:v>
                </c:pt>
                <c:pt idx="3">
                  <c:v>188</c:v>
                </c:pt>
                <c:pt idx="4">
                  <c:v>200</c:v>
                </c:pt>
                <c:pt idx="6">
                  <c:v>14</c:v>
                </c:pt>
                <c:pt idx="7">
                  <c:v>41</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Sheet1!$B$8:$I$8</c:f>
              <c:numCache>
                <c:formatCode>General</c:formatCode>
                <c:ptCount val="8"/>
                <c:pt idx="0">
                  <c:v>116</c:v>
                </c:pt>
                <c:pt idx="1">
                  <c:v>316</c:v>
                </c:pt>
                <c:pt idx="3">
                  <c:v>108</c:v>
                </c:pt>
                <c:pt idx="4">
                  <c:v>450</c:v>
                </c:pt>
                <c:pt idx="6">
                  <c:v>1</c:v>
                </c:pt>
                <c:pt idx="7">
                  <c:v>38</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Sheet1!$B$9:$I$9</c:f>
              <c:numCache>
                <c:formatCode>General</c:formatCode>
                <c:ptCount val="8"/>
                <c:pt idx="0">
                  <c:v>32</c:v>
                </c:pt>
                <c:pt idx="1">
                  <c:v>129</c:v>
                </c:pt>
                <c:pt idx="3">
                  <c:v>130</c:v>
                </c:pt>
                <c:pt idx="4">
                  <c:v>411</c:v>
                </c:pt>
                <c:pt idx="6">
                  <c:v>2</c:v>
                </c:pt>
                <c:pt idx="7">
                  <c:v>44</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Sheet1!$B$10:$I$10</c:f>
              <c:numCache>
                <c:formatCode>General</c:formatCode>
                <c:ptCount val="8"/>
                <c:pt idx="0">
                  <c:v>47</c:v>
                </c:pt>
                <c:pt idx="1">
                  <c:v>154</c:v>
                </c:pt>
                <c:pt idx="3">
                  <c:v>166</c:v>
                </c:pt>
                <c:pt idx="4">
                  <c:v>344</c:v>
                </c:pt>
                <c:pt idx="6">
                  <c:v>3</c:v>
                </c:pt>
                <c:pt idx="7">
                  <c:v>7</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Sheet1!$B$11:$I$11</c:f>
              <c:numCache>
                <c:formatCode>General</c:formatCode>
                <c:ptCount val="8"/>
                <c:pt idx="0">
                  <c:v>145</c:v>
                </c:pt>
                <c:pt idx="1">
                  <c:v>368</c:v>
                </c:pt>
                <c:pt idx="3">
                  <c:v>272</c:v>
                </c:pt>
                <c:pt idx="4">
                  <c:v>732</c:v>
                </c:pt>
                <c:pt idx="6">
                  <c:v>15</c:v>
                </c:pt>
                <c:pt idx="7">
                  <c:v>64</c:v>
                </c:pt>
              </c:numCache>
            </c:numRef>
          </c:val>
        </c:ser>
        <c:gapWidth val="15"/>
        <c:overlap val="100"/>
        <c:axId val="316770176"/>
        <c:axId val="316771712"/>
      </c:barChart>
      <c:catAx>
        <c:axId val="316770176"/>
        <c:scaling>
          <c:orientation val="minMax"/>
        </c:scaling>
        <c:delete val="1"/>
        <c:axPos val="b"/>
        <c:tickLblPos val="none"/>
        <c:crossAx val="316771712"/>
        <c:crosses val="autoZero"/>
        <c:auto val="1"/>
        <c:lblAlgn val="ctr"/>
        <c:lblOffset val="100"/>
      </c:catAx>
      <c:valAx>
        <c:axId val="31677171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74907726377953"/>
            </c:manualLayout>
          </c:layout>
        </c:title>
        <c:numFmt formatCode="0%" sourceLinked="1"/>
        <c:tickLblPos val="nextTo"/>
        <c:txPr>
          <a:bodyPr/>
          <a:lstStyle/>
          <a:p>
            <a:pPr>
              <a:defRPr sz="1500" b="1"/>
            </a:pPr>
            <a:endParaRPr lang="en-US"/>
          </a:p>
        </c:txPr>
        <c:crossAx val="316770176"/>
        <c:crosses val="autoZero"/>
        <c:crossBetween val="between"/>
        <c:majorUnit val="0.2"/>
      </c:valAx>
      <c:spPr>
        <a:solidFill>
          <a:srgbClr val="000000"/>
        </a:solidFill>
        <a:ln w="12700">
          <a:solidFill>
            <a:srgbClr val="FFFFFF"/>
          </a:solidFill>
        </a:ln>
      </c:spPr>
    </c:plotArea>
    <c:legend>
      <c:legendPos val="t"/>
      <c:layout>
        <c:manualLayout>
          <c:xMode val="edge"/>
          <c:yMode val="edge"/>
          <c:x val="0.11063218390804599"/>
          <c:y val="1.3060973147587444E-2"/>
          <c:w val="0.86155647569915861"/>
          <c:h val="0.15690066626287141"/>
        </c:manualLayout>
      </c:layout>
      <c:spPr>
        <a:solidFill>
          <a:schemeClr val="bg2"/>
        </a:solidFill>
        <a:ln w="12700">
          <a:solidFill>
            <a:srgbClr val="FFFFFF"/>
          </a:solidFill>
        </a:ln>
      </c:spPr>
      <c:txPr>
        <a:bodyPr/>
        <a:lstStyle/>
        <a:p>
          <a:pPr>
            <a:defRPr sz="1300" b="1"/>
          </a:pPr>
          <a:endParaRPr lang="en-US"/>
        </a:p>
      </c:txPr>
    </c:legend>
    <c:plotVisOnly val="1"/>
  </c:chart>
  <c:txPr>
    <a:bodyPr/>
    <a:lstStyle/>
    <a:p>
      <a:pPr>
        <a:defRPr sz="1800"/>
      </a:pPr>
      <a:endParaRPr lang="en-US"/>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246549461489484"/>
          <c:y val="0.10632406744611485"/>
          <c:w val="0.85181045796000165"/>
          <c:h val="0.7423926270579817"/>
        </c:manualLayout>
      </c:layout>
      <c:barChart>
        <c:barDir val="col"/>
        <c:grouping val="percentStacked"/>
        <c:ser>
          <c:idx val="0"/>
          <c:order val="0"/>
          <c:tx>
            <c:strRef>
              <c:f>Sheet1!$A$2</c:f>
              <c:strCache>
                <c:ptCount val="1"/>
                <c:pt idx="0">
                  <c:v>1-10</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30</c:v>
                </c:pt>
                <c:pt idx="1">
                  <c:v>78</c:v>
                </c:pt>
                <c:pt idx="2">
                  <c:v>9</c:v>
                </c:pt>
              </c:numCache>
            </c:numRef>
          </c:val>
        </c:ser>
        <c:ser>
          <c:idx val="1"/>
          <c:order val="1"/>
          <c:tx>
            <c:strRef>
              <c:f>Sheet1!$A$3</c:f>
              <c:strCache>
                <c:ptCount val="1"/>
                <c:pt idx="0">
                  <c:v>11-17</c:v>
                </c:pt>
              </c:strCache>
            </c:strRef>
          </c:tx>
          <c:spPr>
            <a:gradFill flip="none" rotWithShape="1">
              <a:gsLst>
                <a:gs pos="0">
                  <a:srgbClr val="9999FF"/>
                </a:gs>
                <a:gs pos="50000">
                  <a:srgbClr val="99CCFF"/>
                </a:gs>
                <a:gs pos="100000">
                  <a:srgbClr val="9999FF"/>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534</c:v>
                </c:pt>
                <c:pt idx="1">
                  <c:v>1859</c:v>
                </c:pt>
                <c:pt idx="2">
                  <c:v>157</c:v>
                </c:pt>
              </c:numCache>
            </c:numRef>
          </c:val>
        </c:ser>
        <c:ser>
          <c:idx val="2"/>
          <c:order val="2"/>
          <c:tx>
            <c:strRef>
              <c:f>Sheet1!$A$4</c:f>
              <c:strCache>
                <c:ptCount val="1"/>
                <c:pt idx="0">
                  <c:v>18-34</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2613</c:v>
                </c:pt>
                <c:pt idx="1">
                  <c:v>6850</c:v>
                </c:pt>
                <c:pt idx="2">
                  <c:v>586</c:v>
                </c:pt>
              </c:numCache>
            </c:numRef>
          </c:val>
        </c:ser>
        <c:ser>
          <c:idx val="3"/>
          <c:order val="3"/>
          <c:tx>
            <c:strRef>
              <c:f>Sheet1!$A$5</c:f>
              <c:strCache>
                <c:ptCount val="1"/>
                <c:pt idx="0">
                  <c:v>35-49</c:v>
                </c:pt>
              </c:strCache>
            </c:strRef>
          </c:tx>
          <c:spPr>
            <a:gradFill flip="none" rotWithShape="1">
              <a:gsLst>
                <a:gs pos="0">
                  <a:srgbClr val="CCCC00"/>
                </a:gs>
                <a:gs pos="50000">
                  <a:srgbClr val="FFFF00"/>
                </a:gs>
                <a:gs pos="100000">
                  <a:srgbClr val="CCCC0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3693</c:v>
                </c:pt>
                <c:pt idx="1">
                  <c:v>4433</c:v>
                </c:pt>
                <c:pt idx="2">
                  <c:v>511</c:v>
                </c:pt>
              </c:numCache>
            </c:numRef>
          </c:val>
        </c:ser>
        <c:ser>
          <c:idx val="4"/>
          <c:order val="4"/>
          <c:tx>
            <c:strRef>
              <c:f>Sheet1!$A$6</c:f>
              <c:strCache>
                <c:ptCount val="1"/>
                <c:pt idx="0">
                  <c:v>50-59</c:v>
                </c:pt>
              </c:strCache>
            </c:strRef>
          </c:tx>
          <c:spPr>
            <a:gradFill>
              <a:gsLst>
                <a:gs pos="0">
                  <a:srgbClr val="00004C">
                    <a:lumMod val="75000"/>
                    <a:lumOff val="25000"/>
                  </a:srgbClr>
                </a:gs>
                <a:gs pos="50000">
                  <a:srgbClr val="00004C">
                    <a:lumMod val="50000"/>
                    <a:lumOff val="50000"/>
                  </a:srgbClr>
                </a:gs>
                <a:gs pos="100000">
                  <a:schemeClr val="bg1">
                    <a:lumMod val="75000"/>
                    <a:lumOff val="25000"/>
                  </a:schemeClr>
                </a:gs>
              </a:gsLst>
              <a:lin ang="0" scaled="1"/>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2433</c:v>
                </c:pt>
                <c:pt idx="1">
                  <c:v>2279</c:v>
                </c:pt>
                <c:pt idx="2">
                  <c:v>344</c:v>
                </c:pt>
              </c:numCache>
            </c:numRef>
          </c:val>
        </c:ser>
        <c:ser>
          <c:idx val="5"/>
          <c:order val="5"/>
          <c:tx>
            <c:strRef>
              <c:f>Sheet1!$A$7</c:f>
              <c:strCache>
                <c:ptCount val="1"/>
                <c:pt idx="0">
                  <c:v>60-65</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Sheet1!$B$7:$D$7</c:f>
              <c:numCache>
                <c:formatCode>General</c:formatCode>
                <c:ptCount val="3"/>
                <c:pt idx="0">
                  <c:v>613</c:v>
                </c:pt>
                <c:pt idx="1">
                  <c:v>453</c:v>
                </c:pt>
                <c:pt idx="2">
                  <c:v>109</c:v>
                </c:pt>
              </c:numCache>
            </c:numRef>
          </c:val>
        </c:ser>
        <c:ser>
          <c:idx val="6"/>
          <c:order val="6"/>
          <c:tx>
            <c:strRef>
              <c:f>Sheet1!$A$8</c:f>
              <c:strCache>
                <c:ptCount val="1"/>
                <c:pt idx="0">
                  <c:v>&gt;65</c:v>
                </c:pt>
              </c:strCache>
            </c:strRef>
          </c:tx>
          <c:spPr>
            <a:gradFill>
              <a:gsLst>
                <a:gs pos="0">
                  <a:srgbClr val="7030A0"/>
                </a:gs>
                <a:gs pos="50000">
                  <a:srgbClr val="9966FF"/>
                </a:gs>
                <a:gs pos="100000">
                  <a:srgbClr val="7030A0"/>
                </a:gs>
              </a:gsLst>
              <a:lin ang="10800000" scaled="1"/>
            </a:gradFill>
            <a:ln>
              <a:solidFill>
                <a:srgbClr val="000000"/>
              </a:solidFill>
            </a:ln>
          </c:spPr>
          <c:cat>
            <c:strRef>
              <c:f>Sheet1!$B$1:$D$1</c:f>
              <c:strCache>
                <c:ptCount val="3"/>
                <c:pt idx="0">
                  <c:v>Europe</c:v>
                </c:pt>
                <c:pt idx="1">
                  <c:v>North America</c:v>
                </c:pt>
                <c:pt idx="2">
                  <c:v>Other</c:v>
                </c:pt>
              </c:strCache>
            </c:strRef>
          </c:cat>
          <c:val>
            <c:numRef>
              <c:f>Sheet1!$B$8:$D$8</c:f>
              <c:numCache>
                <c:formatCode>General</c:formatCode>
                <c:ptCount val="3"/>
                <c:pt idx="0">
                  <c:v>152</c:v>
                </c:pt>
                <c:pt idx="1">
                  <c:v>176</c:v>
                </c:pt>
                <c:pt idx="2">
                  <c:v>26</c:v>
                </c:pt>
              </c:numCache>
            </c:numRef>
          </c:val>
        </c:ser>
        <c:gapWidth val="45"/>
        <c:overlap val="100"/>
        <c:axId val="316867328"/>
        <c:axId val="316868864"/>
      </c:barChart>
      <c:catAx>
        <c:axId val="316867328"/>
        <c:scaling>
          <c:orientation val="minMax"/>
        </c:scaling>
        <c:axPos val="b"/>
        <c:tickLblPos val="nextTo"/>
        <c:txPr>
          <a:bodyPr/>
          <a:lstStyle/>
          <a:p>
            <a:pPr>
              <a:defRPr sz="1500" b="1"/>
            </a:pPr>
            <a:endParaRPr lang="en-US"/>
          </a:p>
        </c:txPr>
        <c:crossAx val="316868864"/>
        <c:crosses val="autoZero"/>
        <c:auto val="1"/>
        <c:lblAlgn val="ctr"/>
        <c:lblOffset val="100"/>
      </c:catAx>
      <c:valAx>
        <c:axId val="31686886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manualLayout>
              <c:xMode val="edge"/>
              <c:yMode val="edge"/>
              <c:x val="9.2878314779618106E-3"/>
              <c:y val="0.31176160597112862"/>
            </c:manualLayout>
          </c:layout>
        </c:title>
        <c:numFmt formatCode="0%" sourceLinked="1"/>
        <c:tickLblPos val="nextTo"/>
        <c:txPr>
          <a:bodyPr/>
          <a:lstStyle/>
          <a:p>
            <a:pPr>
              <a:defRPr sz="1500" b="1"/>
            </a:pPr>
            <a:endParaRPr lang="en-US"/>
          </a:p>
        </c:txPr>
        <c:crossAx val="316867328"/>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094E-2"/>
          <c:w val="0.6702529640691467"/>
          <c:h val="7.4727988546886295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1988-1995 (N=5,949)</c:v>
                </c:pt>
              </c:strCache>
            </c:strRef>
          </c:tx>
          <c:spPr>
            <a:ln w="41275">
              <a:solidFill>
                <a:srgbClr val="00FF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86.571999999999989</c:v>
                </c:pt>
                <c:pt idx="2">
                  <c:v>82.691999999999993</c:v>
                </c:pt>
                <c:pt idx="3">
                  <c:v>80.611999999999995</c:v>
                </c:pt>
                <c:pt idx="4">
                  <c:v>79.178999999999988</c:v>
                </c:pt>
                <c:pt idx="5">
                  <c:v>77.709000000000003</c:v>
                </c:pt>
                <c:pt idx="6">
                  <c:v>76.119</c:v>
                </c:pt>
                <c:pt idx="7">
                  <c:v>74.834000000000003</c:v>
                </c:pt>
                <c:pt idx="8">
                  <c:v>73.804000000000002</c:v>
                </c:pt>
                <c:pt idx="9">
                  <c:v>72.738</c:v>
                </c:pt>
                <c:pt idx="10">
                  <c:v>71.774000000000001</c:v>
                </c:pt>
                <c:pt idx="11">
                  <c:v>70.878999999999948</c:v>
                </c:pt>
                <c:pt idx="12">
                  <c:v>70.135999999999981</c:v>
                </c:pt>
                <c:pt idx="13">
                  <c:v>61.843999999999994</c:v>
                </c:pt>
                <c:pt idx="14">
                  <c:v>55.310999999999993</c:v>
                </c:pt>
                <c:pt idx="15">
                  <c:v>49.408000000000001</c:v>
                </c:pt>
                <c:pt idx="16">
                  <c:v>44.547000000000004</c:v>
                </c:pt>
                <c:pt idx="17">
                  <c:v>39.450999999999993</c:v>
                </c:pt>
                <c:pt idx="18">
                  <c:v>34.952999999999996</c:v>
                </c:pt>
                <c:pt idx="19">
                  <c:v>31.228000000000002</c:v>
                </c:pt>
                <c:pt idx="20">
                  <c:v>27.461999999999989</c:v>
                </c:pt>
                <c:pt idx="21">
                  <c:v>24.154000000000035</c:v>
                </c:pt>
                <c:pt idx="22">
                  <c:v>20.927999999999987</c:v>
                </c:pt>
                <c:pt idx="23">
                  <c:v>18.751000000000001</c:v>
                </c:pt>
                <c:pt idx="24">
                  <c:v>16.276</c:v>
                </c:pt>
                <c:pt idx="25">
                  <c:v>14.338000000000001</c:v>
                </c:pt>
              </c:numCache>
            </c:numRef>
          </c:yVal>
        </c:ser>
        <c:ser>
          <c:idx val="1"/>
          <c:order val="1"/>
          <c:tx>
            <c:strRef>
              <c:f>Sheet1!$C$1</c:f>
              <c:strCache>
                <c:ptCount val="1"/>
                <c:pt idx="0">
                  <c:v>1996-2003 (N=12,632)</c:v>
                </c:pt>
              </c:strCache>
            </c:strRef>
          </c:tx>
          <c:spPr>
            <a:ln w="41275">
              <a:solidFill>
                <a:srgbClr val="FFFF00"/>
              </a:solidFill>
              <a:prstDash val="solid"/>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91.467000000000027</c:v>
                </c:pt>
                <c:pt idx="2">
                  <c:v>88.724000000000004</c:v>
                </c:pt>
                <c:pt idx="3">
                  <c:v>86.555999999999983</c:v>
                </c:pt>
                <c:pt idx="4">
                  <c:v>85.179999999999978</c:v>
                </c:pt>
                <c:pt idx="5">
                  <c:v>83.899000000000001</c:v>
                </c:pt>
                <c:pt idx="6">
                  <c:v>82.673999999999978</c:v>
                </c:pt>
                <c:pt idx="7">
                  <c:v>81.504999999999995</c:v>
                </c:pt>
                <c:pt idx="8">
                  <c:v>80.651999999999987</c:v>
                </c:pt>
                <c:pt idx="9">
                  <c:v>79.741000000000227</c:v>
                </c:pt>
                <c:pt idx="10">
                  <c:v>78.853999999999999</c:v>
                </c:pt>
                <c:pt idx="11">
                  <c:v>77.861000000000004</c:v>
                </c:pt>
                <c:pt idx="12">
                  <c:v>77.003</c:v>
                </c:pt>
                <c:pt idx="13">
                  <c:v>68.967000000000027</c:v>
                </c:pt>
                <c:pt idx="14">
                  <c:v>62.226000000000013</c:v>
                </c:pt>
                <c:pt idx="15">
                  <c:v>56.609000000000002</c:v>
                </c:pt>
                <c:pt idx="16">
                  <c:v>51.454999999999998</c:v>
                </c:pt>
                <c:pt idx="17">
                  <c:v>46.497</c:v>
                </c:pt>
                <c:pt idx="18">
                  <c:v>42.36</c:v>
                </c:pt>
                <c:pt idx="19">
                  <c:v>37.983999999999995</c:v>
                </c:pt>
                <c:pt idx="20">
                  <c:v>34.078000000000003</c:v>
                </c:pt>
                <c:pt idx="21">
                  <c:v>30.111000000000146</c:v>
                </c:pt>
                <c:pt idx="22">
                  <c:v>26.843</c:v>
                </c:pt>
                <c:pt idx="23">
                  <c:v>24.282999999999841</c:v>
                </c:pt>
                <c:pt idx="24">
                  <c:v>21.515000000000001</c:v>
                </c:pt>
                <c:pt idx="25">
                  <c:v>19.100999999999999</c:v>
                </c:pt>
              </c:numCache>
            </c:numRef>
          </c:yVal>
        </c:ser>
        <c:ser>
          <c:idx val="2"/>
          <c:order val="2"/>
          <c:tx>
            <c:strRef>
              <c:f>Sheet1!$D$1</c:f>
              <c:strCache>
                <c:ptCount val="1"/>
                <c:pt idx="0">
                  <c:v>2004-6/2010 (N=17,715)</c:v>
                </c:pt>
              </c:strCache>
            </c:strRef>
          </c:tx>
          <c:spPr>
            <a:ln w="41275">
              <a:solidFill>
                <a:srgbClr val="00FF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93.85599999999998</c:v>
                </c:pt>
                <c:pt idx="2">
                  <c:v>91.531000000000006</c:v>
                </c:pt>
                <c:pt idx="3">
                  <c:v>89.92</c:v>
                </c:pt>
                <c:pt idx="4">
                  <c:v>88.661000000000001</c:v>
                </c:pt>
                <c:pt idx="5">
                  <c:v>87.477999999999994</c:v>
                </c:pt>
                <c:pt idx="6">
                  <c:v>86.403000000000006</c:v>
                </c:pt>
                <c:pt idx="7">
                  <c:v>85.403000000000006</c:v>
                </c:pt>
                <c:pt idx="8">
                  <c:v>84.546999999999997</c:v>
                </c:pt>
                <c:pt idx="9">
                  <c:v>83.772999999999982</c:v>
                </c:pt>
                <c:pt idx="10">
                  <c:v>82.903000000000006</c:v>
                </c:pt>
                <c:pt idx="11">
                  <c:v>82.11999999999999</c:v>
                </c:pt>
                <c:pt idx="12">
                  <c:v>81.364000000000004</c:v>
                </c:pt>
                <c:pt idx="13">
                  <c:v>72.812000000000012</c:v>
                </c:pt>
                <c:pt idx="14">
                  <c:v>65.802999999999983</c:v>
                </c:pt>
                <c:pt idx="15">
                  <c:v>59.784000000000006</c:v>
                </c:pt>
                <c:pt idx="16">
                  <c:v>54.310999999999993</c:v>
                </c:pt>
                <c:pt idx="17">
                  <c:v>49.568000000000012</c:v>
                </c:pt>
              </c:numCache>
            </c:numRef>
          </c:yVal>
        </c:ser>
        <c:axId val="317092224"/>
        <c:axId val="317094144"/>
      </c:scatterChart>
      <c:valAx>
        <c:axId val="317092224"/>
        <c:scaling>
          <c:orientation val="minMax"/>
          <c:max val="14"/>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7094144"/>
        <c:crosses val="autoZero"/>
        <c:crossBetween val="midCat"/>
        <c:majorUnit val="1"/>
      </c:valAx>
      <c:valAx>
        <c:axId val="3170941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7092224"/>
        <c:crosses val="autoZero"/>
        <c:crossBetween val="midCat"/>
        <c:majorUnit val="20"/>
      </c:valAx>
      <c:spPr>
        <a:solidFill>
          <a:schemeClr val="bg2"/>
        </a:solidFill>
        <a:ln>
          <a:solidFill>
            <a:schemeClr val="tx1"/>
          </a:solidFill>
        </a:ln>
      </c:spPr>
    </c:plotArea>
    <c:legend>
      <c:legendPos val="r"/>
      <c:layout>
        <c:manualLayout>
          <c:xMode val="edge"/>
          <c:yMode val="edge"/>
          <c:x val="0.24614300977864492"/>
          <c:y val="5.0540809414951857E-2"/>
          <c:w val="0.2698009430237151"/>
          <c:h val="0.1732550165100330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18-34 (N = 6,355)</c:v>
                </c:pt>
              </c:strCache>
            </c:strRef>
          </c:tx>
          <c:spPr>
            <a:ln w="41275">
              <a:solidFill>
                <a:srgbClr val="00FF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91.572999999999979</c:v>
                </c:pt>
                <c:pt idx="2">
                  <c:v>89.465000000000003</c:v>
                </c:pt>
                <c:pt idx="3">
                  <c:v>88.124999999999986</c:v>
                </c:pt>
                <c:pt idx="4">
                  <c:v>87.08</c:v>
                </c:pt>
                <c:pt idx="5">
                  <c:v>86.016000000000005</c:v>
                </c:pt>
                <c:pt idx="6">
                  <c:v>84.818000000000012</c:v>
                </c:pt>
                <c:pt idx="7">
                  <c:v>83.85</c:v>
                </c:pt>
                <c:pt idx="8">
                  <c:v>83.247000000000227</c:v>
                </c:pt>
                <c:pt idx="9">
                  <c:v>82.509</c:v>
                </c:pt>
                <c:pt idx="10">
                  <c:v>81.818000000000012</c:v>
                </c:pt>
                <c:pt idx="11">
                  <c:v>80.85299999999998</c:v>
                </c:pt>
                <c:pt idx="12">
                  <c:v>80.082999999999998</c:v>
                </c:pt>
                <c:pt idx="13">
                  <c:v>71.711000000000027</c:v>
                </c:pt>
                <c:pt idx="14">
                  <c:v>64.735000000000014</c:v>
                </c:pt>
                <c:pt idx="15">
                  <c:v>59.47</c:v>
                </c:pt>
                <c:pt idx="16">
                  <c:v>55.049000000000007</c:v>
                </c:pt>
                <c:pt idx="17">
                  <c:v>51.089000000000006</c:v>
                </c:pt>
                <c:pt idx="18">
                  <c:v>48.159000000000006</c:v>
                </c:pt>
                <c:pt idx="19">
                  <c:v>44.53</c:v>
                </c:pt>
                <c:pt idx="20">
                  <c:v>41.873000000000005</c:v>
                </c:pt>
                <c:pt idx="21">
                  <c:v>39.399000000000001</c:v>
                </c:pt>
                <c:pt idx="22">
                  <c:v>36.317999999999998</c:v>
                </c:pt>
                <c:pt idx="23">
                  <c:v>34.285000000000011</c:v>
                </c:pt>
                <c:pt idx="24">
                  <c:v>32.159000000000006</c:v>
                </c:pt>
                <c:pt idx="25">
                  <c:v>30.244999999999987</c:v>
                </c:pt>
              </c:numCache>
            </c:numRef>
          </c:yVal>
        </c:ser>
        <c:ser>
          <c:idx val="1"/>
          <c:order val="1"/>
          <c:tx>
            <c:strRef>
              <c:f>Sheet1!$C$1</c:f>
              <c:strCache>
                <c:ptCount val="1"/>
                <c:pt idx="0">
                  <c:v>35-49 (N = 8,860)</c:v>
                </c:pt>
              </c:strCache>
            </c:strRef>
          </c:tx>
          <c:spPr>
            <a:ln w="41275">
              <a:solidFill>
                <a:srgbClr val="00FF00"/>
              </a:solidFill>
              <a:prstDash val="solid"/>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91.127999999999986</c:v>
                </c:pt>
                <c:pt idx="2">
                  <c:v>88.405000000000001</c:v>
                </c:pt>
                <c:pt idx="3">
                  <c:v>86.563000000000002</c:v>
                </c:pt>
                <c:pt idx="4">
                  <c:v>85.391000000000005</c:v>
                </c:pt>
                <c:pt idx="5">
                  <c:v>84.287999999999997</c:v>
                </c:pt>
                <c:pt idx="6">
                  <c:v>83.242000000000004</c:v>
                </c:pt>
                <c:pt idx="7">
                  <c:v>82.42</c:v>
                </c:pt>
                <c:pt idx="8">
                  <c:v>81.715999999999994</c:v>
                </c:pt>
                <c:pt idx="9">
                  <c:v>81.033000000000001</c:v>
                </c:pt>
                <c:pt idx="10">
                  <c:v>80.241000000000227</c:v>
                </c:pt>
                <c:pt idx="11">
                  <c:v>79.421000000000006</c:v>
                </c:pt>
                <c:pt idx="12">
                  <c:v>78.700999999999993</c:v>
                </c:pt>
                <c:pt idx="13">
                  <c:v>71.581999999999994</c:v>
                </c:pt>
                <c:pt idx="14">
                  <c:v>65.7</c:v>
                </c:pt>
                <c:pt idx="15">
                  <c:v>60.457999999999998</c:v>
                </c:pt>
                <c:pt idx="16">
                  <c:v>56.059000000000005</c:v>
                </c:pt>
                <c:pt idx="17">
                  <c:v>51.725000000000271</c:v>
                </c:pt>
                <c:pt idx="18">
                  <c:v>47.962000000000003</c:v>
                </c:pt>
                <c:pt idx="19">
                  <c:v>43.951999999999998</c:v>
                </c:pt>
                <c:pt idx="20">
                  <c:v>40.230000000000011</c:v>
                </c:pt>
                <c:pt idx="21">
                  <c:v>36.771000000000001</c:v>
                </c:pt>
                <c:pt idx="22">
                  <c:v>32.854999999999997</c:v>
                </c:pt>
                <c:pt idx="23">
                  <c:v>30.161999999999999</c:v>
                </c:pt>
                <c:pt idx="24">
                  <c:v>27.285999999999845</c:v>
                </c:pt>
                <c:pt idx="25">
                  <c:v>24.704000000000001</c:v>
                </c:pt>
              </c:numCache>
            </c:numRef>
          </c:yVal>
        </c:ser>
        <c:ser>
          <c:idx val="2"/>
          <c:order val="2"/>
          <c:tx>
            <c:strRef>
              <c:f>Sheet1!$D$1</c:f>
              <c:strCache>
                <c:ptCount val="1"/>
                <c:pt idx="0">
                  <c:v>50-59 (N = 12,690)</c:v>
                </c:pt>
              </c:strCache>
            </c:strRef>
          </c:tx>
          <c:spPr>
            <a:ln w="41275">
              <a:solidFill>
                <a:srgbClr val="FF00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92.10499999999999</c:v>
                </c:pt>
                <c:pt idx="2">
                  <c:v>89.266000000000005</c:v>
                </c:pt>
                <c:pt idx="3">
                  <c:v>87.266000000000005</c:v>
                </c:pt>
                <c:pt idx="4">
                  <c:v>85.945000000000007</c:v>
                </c:pt>
                <c:pt idx="5">
                  <c:v>84.697000000000003</c:v>
                </c:pt>
                <c:pt idx="6">
                  <c:v>83.563000000000002</c:v>
                </c:pt>
                <c:pt idx="7">
                  <c:v>82.433999999999997</c:v>
                </c:pt>
                <c:pt idx="8">
                  <c:v>81.486999999999995</c:v>
                </c:pt>
                <c:pt idx="9">
                  <c:v>80.577999999999989</c:v>
                </c:pt>
                <c:pt idx="10">
                  <c:v>79.665999999999983</c:v>
                </c:pt>
                <c:pt idx="11">
                  <c:v>78.86</c:v>
                </c:pt>
                <c:pt idx="12">
                  <c:v>78.019000000000005</c:v>
                </c:pt>
                <c:pt idx="13">
                  <c:v>69.849999999999994</c:v>
                </c:pt>
                <c:pt idx="14">
                  <c:v>62.591000000000001</c:v>
                </c:pt>
                <c:pt idx="15">
                  <c:v>56.478000000000002</c:v>
                </c:pt>
                <c:pt idx="16">
                  <c:v>51.099000000000011</c:v>
                </c:pt>
                <c:pt idx="17">
                  <c:v>45.221000000000011</c:v>
                </c:pt>
                <c:pt idx="18">
                  <c:v>39.833000000000006</c:v>
                </c:pt>
                <c:pt idx="19">
                  <c:v>35.237000000000002</c:v>
                </c:pt>
                <c:pt idx="20">
                  <c:v>30.27</c:v>
                </c:pt>
                <c:pt idx="21">
                  <c:v>25.041</c:v>
                </c:pt>
                <c:pt idx="22">
                  <c:v>21.553999999999988</c:v>
                </c:pt>
                <c:pt idx="23">
                  <c:v>18.652000000000001</c:v>
                </c:pt>
                <c:pt idx="24">
                  <c:v>15.197999999999999</c:v>
                </c:pt>
                <c:pt idx="25">
                  <c:v>12.593</c:v>
                </c:pt>
              </c:numCache>
            </c:numRef>
          </c:yVal>
        </c:ser>
        <c:ser>
          <c:idx val="3"/>
          <c:order val="3"/>
          <c:tx>
            <c:strRef>
              <c:f>Sheet1!$E$1</c:f>
              <c:strCache>
                <c:ptCount val="1"/>
                <c:pt idx="0">
                  <c:v>60-65 (N = 6,515)</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Sheet1!$E$2:$E$27</c:f>
              <c:numCache>
                <c:formatCode>General</c:formatCode>
                <c:ptCount val="26"/>
                <c:pt idx="0">
                  <c:v>100</c:v>
                </c:pt>
                <c:pt idx="1">
                  <c:v>92.638999999999982</c:v>
                </c:pt>
                <c:pt idx="2">
                  <c:v>89.677999999999983</c:v>
                </c:pt>
                <c:pt idx="3">
                  <c:v>87.397999999999996</c:v>
                </c:pt>
                <c:pt idx="4">
                  <c:v>85.709000000000003</c:v>
                </c:pt>
                <c:pt idx="5">
                  <c:v>84.113</c:v>
                </c:pt>
                <c:pt idx="6">
                  <c:v>82.531000000000006</c:v>
                </c:pt>
                <c:pt idx="7">
                  <c:v>81.22</c:v>
                </c:pt>
                <c:pt idx="8">
                  <c:v>80.018000000000001</c:v>
                </c:pt>
                <c:pt idx="9">
                  <c:v>78.796999999999997</c:v>
                </c:pt>
                <c:pt idx="10">
                  <c:v>77.768000000000001</c:v>
                </c:pt>
                <c:pt idx="11">
                  <c:v>76.72</c:v>
                </c:pt>
                <c:pt idx="12">
                  <c:v>75.956000000000003</c:v>
                </c:pt>
                <c:pt idx="13">
                  <c:v>66.464000000000027</c:v>
                </c:pt>
                <c:pt idx="14">
                  <c:v>59.349000000000004</c:v>
                </c:pt>
                <c:pt idx="15">
                  <c:v>52.694000000000003</c:v>
                </c:pt>
                <c:pt idx="16">
                  <c:v>45.450999999999993</c:v>
                </c:pt>
                <c:pt idx="17">
                  <c:v>39.405000000000001</c:v>
                </c:pt>
                <c:pt idx="18">
                  <c:v>33.33</c:v>
                </c:pt>
                <c:pt idx="19">
                  <c:v>27.358000000000001</c:v>
                </c:pt>
                <c:pt idx="20">
                  <c:v>22.907</c:v>
                </c:pt>
                <c:pt idx="21">
                  <c:v>18.564</c:v>
                </c:pt>
                <c:pt idx="22">
                  <c:v>14.307</c:v>
                </c:pt>
                <c:pt idx="23">
                  <c:v>11.360000000000024</c:v>
                </c:pt>
                <c:pt idx="24">
                  <c:v>7.1609999999999845</c:v>
                </c:pt>
                <c:pt idx="25">
                  <c:v>4.4850000000000003</c:v>
                </c:pt>
              </c:numCache>
            </c:numRef>
          </c:yVal>
        </c:ser>
        <c:ser>
          <c:idx val="4"/>
          <c:order val="4"/>
          <c:tx>
            <c:strRef>
              <c:f>Sheet1!$F$1</c:f>
              <c:strCache>
                <c:ptCount val="1"/>
                <c:pt idx="0">
                  <c:v>&gt;65 (N = 1,595)</c:v>
                </c:pt>
              </c:strCache>
            </c:strRef>
          </c:tx>
          <c:spPr>
            <a:ln w="41275">
              <a:solidFill>
                <a:srgbClr val="FFFF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Sheet1!$F$2:$F$27</c:f>
              <c:numCache>
                <c:formatCode>General</c:formatCode>
                <c:ptCount val="26"/>
                <c:pt idx="0">
                  <c:v>100</c:v>
                </c:pt>
                <c:pt idx="1">
                  <c:v>94.028999999999982</c:v>
                </c:pt>
                <c:pt idx="2">
                  <c:v>91.230999999999995</c:v>
                </c:pt>
                <c:pt idx="3">
                  <c:v>89.498999999999995</c:v>
                </c:pt>
                <c:pt idx="4">
                  <c:v>87.695999999999998</c:v>
                </c:pt>
                <c:pt idx="5">
                  <c:v>85.953999999999994</c:v>
                </c:pt>
                <c:pt idx="6">
                  <c:v>84.467000000000027</c:v>
                </c:pt>
                <c:pt idx="7">
                  <c:v>82.135999999999981</c:v>
                </c:pt>
                <c:pt idx="8">
                  <c:v>80.84</c:v>
                </c:pt>
                <c:pt idx="9">
                  <c:v>80.063000000000002</c:v>
                </c:pt>
                <c:pt idx="10">
                  <c:v>78.570999999999998</c:v>
                </c:pt>
                <c:pt idx="11">
                  <c:v>77.718999999999994</c:v>
                </c:pt>
                <c:pt idx="12">
                  <c:v>76.581999999999994</c:v>
                </c:pt>
                <c:pt idx="13">
                  <c:v>63.989000000000004</c:v>
                </c:pt>
                <c:pt idx="14">
                  <c:v>55.341999999999999</c:v>
                </c:pt>
                <c:pt idx="15">
                  <c:v>46.293000000000013</c:v>
                </c:pt>
                <c:pt idx="16">
                  <c:v>38.589000000000006</c:v>
                </c:pt>
                <c:pt idx="17">
                  <c:v>33.350999999999999</c:v>
                </c:pt>
                <c:pt idx="18">
                  <c:v>25.451000000000001</c:v>
                </c:pt>
                <c:pt idx="19">
                  <c:v>20.512</c:v>
                </c:pt>
                <c:pt idx="20">
                  <c:v>14.663</c:v>
                </c:pt>
              </c:numCache>
            </c:numRef>
          </c:yVal>
        </c:ser>
        <c:axId val="317310848"/>
        <c:axId val="317321216"/>
      </c:scatterChart>
      <c:valAx>
        <c:axId val="317310848"/>
        <c:scaling>
          <c:orientation val="minMax"/>
          <c:max val="14"/>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7321216"/>
        <c:crosses val="autoZero"/>
        <c:crossBetween val="midCat"/>
        <c:majorUnit val="1"/>
      </c:valAx>
      <c:valAx>
        <c:axId val="3173212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7310848"/>
        <c:crosses val="autoZero"/>
        <c:crossBetween val="midCat"/>
        <c:majorUnit val="20"/>
      </c:valAx>
      <c:spPr>
        <a:solidFill>
          <a:schemeClr val="bg2"/>
        </a:solidFill>
        <a:ln>
          <a:solidFill>
            <a:schemeClr val="tx1"/>
          </a:solidFill>
        </a:ln>
      </c:spPr>
    </c:plotArea>
    <c:legend>
      <c:legendPos val="r"/>
      <c:layout>
        <c:manualLayout>
          <c:xMode val="edge"/>
          <c:yMode val="edge"/>
          <c:x val="0.13404861449840894"/>
          <c:y val="0.49946554059775083"/>
          <c:w val="0.21812684365781709"/>
          <c:h val="0.288758360850055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Male (N=19,569)</c:v>
                </c:pt>
              </c:strCache>
            </c:strRef>
          </c:tx>
          <c:spPr>
            <a:ln w="41275">
              <a:solidFill>
                <a:srgbClr val="00FFFF"/>
              </a:solidFill>
            </a:ln>
          </c:spPr>
          <c:marker>
            <c:symbol val="none"/>
          </c:marker>
          <c:xVal>
            <c:numRef>
              <c:f>Sheet1!$A$2:$A$30</c:f>
              <c:numCache>
                <c:formatCode>General</c:formatCode>
                <c:ptCount val="29"/>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91.766999999999996</c:v>
                </c:pt>
                <c:pt idx="2">
                  <c:v>88.702000000000012</c:v>
                </c:pt>
                <c:pt idx="3">
                  <c:v>86.652999999999949</c:v>
                </c:pt>
                <c:pt idx="4">
                  <c:v>85.170999999999978</c:v>
                </c:pt>
                <c:pt idx="5">
                  <c:v>83.835999999999999</c:v>
                </c:pt>
                <c:pt idx="6">
                  <c:v>82.504999999999995</c:v>
                </c:pt>
                <c:pt idx="7">
                  <c:v>81.325999999999979</c:v>
                </c:pt>
                <c:pt idx="8">
                  <c:v>80.446000000000026</c:v>
                </c:pt>
                <c:pt idx="9">
                  <c:v>79.558999999999983</c:v>
                </c:pt>
                <c:pt idx="10">
                  <c:v>78.554000000000002</c:v>
                </c:pt>
                <c:pt idx="11">
                  <c:v>77.691999999999993</c:v>
                </c:pt>
                <c:pt idx="12">
                  <c:v>76.891000000000005</c:v>
                </c:pt>
                <c:pt idx="13">
                  <c:v>68.557999999999993</c:v>
                </c:pt>
                <c:pt idx="14">
                  <c:v>61.793000000000013</c:v>
                </c:pt>
                <c:pt idx="15">
                  <c:v>55.89</c:v>
                </c:pt>
                <c:pt idx="16">
                  <c:v>50.5</c:v>
                </c:pt>
                <c:pt idx="17">
                  <c:v>45.491</c:v>
                </c:pt>
                <c:pt idx="18">
                  <c:v>40.945</c:v>
                </c:pt>
                <c:pt idx="19">
                  <c:v>36.748000000000012</c:v>
                </c:pt>
                <c:pt idx="20">
                  <c:v>32.705000000000013</c:v>
                </c:pt>
                <c:pt idx="21">
                  <c:v>28.919</c:v>
                </c:pt>
                <c:pt idx="22">
                  <c:v>25.504999999999999</c:v>
                </c:pt>
                <c:pt idx="23">
                  <c:v>22.582999999999853</c:v>
                </c:pt>
                <c:pt idx="24">
                  <c:v>19.577000000000005</c:v>
                </c:pt>
                <c:pt idx="25">
                  <c:v>17.57</c:v>
                </c:pt>
                <c:pt idx="26">
                  <c:v>15.021000000000001</c:v>
                </c:pt>
                <c:pt idx="27">
                  <c:v>12.950000000000006</c:v>
                </c:pt>
                <c:pt idx="28">
                  <c:v>11.424000000000001</c:v>
                </c:pt>
              </c:numCache>
            </c:numRef>
          </c:yVal>
        </c:ser>
        <c:ser>
          <c:idx val="1"/>
          <c:order val="1"/>
          <c:tx>
            <c:strRef>
              <c:f>Sheet1!$C$1</c:f>
              <c:strCache>
                <c:ptCount val="1"/>
                <c:pt idx="0">
                  <c:v>Female (N=16,445)</c:v>
                </c:pt>
              </c:strCache>
            </c:strRef>
          </c:tx>
          <c:spPr>
            <a:ln w="41275">
              <a:solidFill>
                <a:srgbClr val="00FF00"/>
              </a:solidFill>
              <a:prstDash val="solid"/>
            </a:ln>
          </c:spPr>
          <c:marker>
            <c:symbol val="none"/>
          </c:marker>
          <c:xVal>
            <c:numRef>
              <c:f>Sheet1!$A$2:$A$30</c:f>
              <c:numCache>
                <c:formatCode>General</c:formatCode>
                <c:ptCount val="29"/>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92.179999999999978</c:v>
                </c:pt>
                <c:pt idx="2">
                  <c:v>89.910000000000025</c:v>
                </c:pt>
                <c:pt idx="3">
                  <c:v>88.222999999999999</c:v>
                </c:pt>
                <c:pt idx="4">
                  <c:v>87.087000000000003</c:v>
                </c:pt>
                <c:pt idx="5">
                  <c:v>85.903999999999996</c:v>
                </c:pt>
                <c:pt idx="6">
                  <c:v>84.816000000000003</c:v>
                </c:pt>
                <c:pt idx="7">
                  <c:v>83.783000000000001</c:v>
                </c:pt>
                <c:pt idx="8">
                  <c:v>82.881999999999991</c:v>
                </c:pt>
                <c:pt idx="9">
                  <c:v>82.024999999999991</c:v>
                </c:pt>
                <c:pt idx="10">
                  <c:v>81.269000000000005</c:v>
                </c:pt>
                <c:pt idx="11">
                  <c:v>80.36</c:v>
                </c:pt>
                <c:pt idx="12">
                  <c:v>79.566000000000003</c:v>
                </c:pt>
                <c:pt idx="13">
                  <c:v>71.171999999999983</c:v>
                </c:pt>
                <c:pt idx="14">
                  <c:v>64.173999999999978</c:v>
                </c:pt>
                <c:pt idx="15">
                  <c:v>58.275000000000013</c:v>
                </c:pt>
                <c:pt idx="16">
                  <c:v>53.082000000000001</c:v>
                </c:pt>
                <c:pt idx="17">
                  <c:v>47.873999999999995</c:v>
                </c:pt>
                <c:pt idx="18">
                  <c:v>43.195000000000213</c:v>
                </c:pt>
                <c:pt idx="19">
                  <c:v>38.568000000000012</c:v>
                </c:pt>
                <c:pt idx="20">
                  <c:v>34.443999999999996</c:v>
                </c:pt>
                <c:pt idx="21">
                  <c:v>30.300999999999988</c:v>
                </c:pt>
                <c:pt idx="22">
                  <c:v>26.626999999999999</c:v>
                </c:pt>
                <c:pt idx="23">
                  <c:v>24.437000000000001</c:v>
                </c:pt>
                <c:pt idx="24">
                  <c:v>21.597999999999999</c:v>
                </c:pt>
                <c:pt idx="25">
                  <c:v>18.876999999999999</c:v>
                </c:pt>
                <c:pt idx="26">
                  <c:v>17.132999999999999</c:v>
                </c:pt>
                <c:pt idx="27">
                  <c:v>15.12</c:v>
                </c:pt>
                <c:pt idx="28">
                  <c:v>13.488</c:v>
                </c:pt>
              </c:numCache>
            </c:numRef>
          </c:yVal>
        </c:ser>
        <c:axId val="317539456"/>
        <c:axId val="317541376"/>
      </c:scatterChart>
      <c:valAx>
        <c:axId val="317539456"/>
        <c:scaling>
          <c:orientation val="minMax"/>
          <c:max val="17"/>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7541376"/>
        <c:crosses val="autoZero"/>
        <c:crossBetween val="midCat"/>
        <c:majorUnit val="1"/>
      </c:valAx>
      <c:valAx>
        <c:axId val="31754137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7539456"/>
        <c:crosses val="autoZero"/>
        <c:crossBetween val="midCat"/>
        <c:majorUnit val="20"/>
      </c:valAx>
      <c:spPr>
        <a:solidFill>
          <a:schemeClr val="bg2"/>
        </a:solidFill>
        <a:ln>
          <a:solidFill>
            <a:schemeClr val="tx1"/>
          </a:solidFill>
        </a:ln>
      </c:spPr>
    </c:plotArea>
    <c:legend>
      <c:legendPos val="r"/>
      <c:layout>
        <c:manualLayout>
          <c:xMode val="edge"/>
          <c:yMode val="edge"/>
          <c:x val="0.63552354075209627"/>
          <c:y val="5.0540809414951857E-2"/>
          <c:w val="0.22500743269923129"/>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Alpha-1 (N=2,490)</c:v>
                </c:pt>
              </c:strCache>
            </c:strRef>
          </c:tx>
          <c:spPr>
            <a:ln w="41275">
              <a:solidFill>
                <a:srgbClr val="00FF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93.194000000000003</c:v>
                </c:pt>
                <c:pt idx="2">
                  <c:v>89.887999999999991</c:v>
                </c:pt>
                <c:pt idx="3">
                  <c:v>87.492999999999995</c:v>
                </c:pt>
                <c:pt idx="4">
                  <c:v>86.335999999999999</c:v>
                </c:pt>
                <c:pt idx="5">
                  <c:v>85.054000000000002</c:v>
                </c:pt>
                <c:pt idx="6">
                  <c:v>83.77</c:v>
                </c:pt>
                <c:pt idx="7">
                  <c:v>82.85799999999999</c:v>
                </c:pt>
                <c:pt idx="8">
                  <c:v>82.192999999999998</c:v>
                </c:pt>
                <c:pt idx="9">
                  <c:v>81.361999999999995</c:v>
                </c:pt>
                <c:pt idx="10">
                  <c:v>80.611999999999995</c:v>
                </c:pt>
                <c:pt idx="11">
                  <c:v>79.569000000000003</c:v>
                </c:pt>
                <c:pt idx="12">
                  <c:v>78.769000000000005</c:v>
                </c:pt>
                <c:pt idx="13">
                  <c:v>71.238</c:v>
                </c:pt>
                <c:pt idx="14">
                  <c:v>65.025999999999982</c:v>
                </c:pt>
                <c:pt idx="15">
                  <c:v>60.183</c:v>
                </c:pt>
                <c:pt idx="16">
                  <c:v>55.913999999999994</c:v>
                </c:pt>
                <c:pt idx="17">
                  <c:v>50.906000000000006</c:v>
                </c:pt>
                <c:pt idx="18">
                  <c:v>46.426000000000002</c:v>
                </c:pt>
                <c:pt idx="19">
                  <c:v>41.961000000000006</c:v>
                </c:pt>
                <c:pt idx="20">
                  <c:v>37.736000000000011</c:v>
                </c:pt>
                <c:pt idx="21">
                  <c:v>33.882999999999996</c:v>
                </c:pt>
                <c:pt idx="22">
                  <c:v>30.207999999999988</c:v>
                </c:pt>
                <c:pt idx="23">
                  <c:v>26.771000000000001</c:v>
                </c:pt>
                <c:pt idx="24">
                  <c:v>23.279</c:v>
                </c:pt>
                <c:pt idx="25">
                  <c:v>19.876000000000001</c:v>
                </c:pt>
              </c:numCache>
            </c:numRef>
          </c:yVal>
        </c:ser>
        <c:ser>
          <c:idx val="1"/>
          <c:order val="1"/>
          <c:tx>
            <c:strRef>
              <c:f>Sheet1!$C$1</c:f>
              <c:strCache>
                <c:ptCount val="1"/>
                <c:pt idx="0">
                  <c:v>CF (N=5,608)</c:v>
                </c:pt>
              </c:strCache>
            </c:strRef>
          </c:tx>
          <c:spPr>
            <a:ln w="41275">
              <a:solidFill>
                <a:srgbClr val="00FF00"/>
              </a:solidFill>
              <a:prstDash val="solid"/>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93.76</c:v>
                </c:pt>
                <c:pt idx="2">
                  <c:v>91.745000000000005</c:v>
                </c:pt>
                <c:pt idx="3">
                  <c:v>90.158999999999978</c:v>
                </c:pt>
                <c:pt idx="4">
                  <c:v>89.111000000000004</c:v>
                </c:pt>
                <c:pt idx="5">
                  <c:v>88.117000000000004</c:v>
                </c:pt>
                <c:pt idx="6">
                  <c:v>87.01</c:v>
                </c:pt>
                <c:pt idx="7">
                  <c:v>86.013000000000005</c:v>
                </c:pt>
                <c:pt idx="8">
                  <c:v>85.391000000000005</c:v>
                </c:pt>
                <c:pt idx="9">
                  <c:v>84.69</c:v>
                </c:pt>
                <c:pt idx="10">
                  <c:v>84.081999999999994</c:v>
                </c:pt>
                <c:pt idx="11">
                  <c:v>83.184999999999988</c:v>
                </c:pt>
                <c:pt idx="12">
                  <c:v>82.45</c:v>
                </c:pt>
                <c:pt idx="13">
                  <c:v>75.013000000000005</c:v>
                </c:pt>
                <c:pt idx="14">
                  <c:v>68.575999999999979</c:v>
                </c:pt>
                <c:pt idx="15">
                  <c:v>63.218000000000011</c:v>
                </c:pt>
                <c:pt idx="16">
                  <c:v>58.773000000000003</c:v>
                </c:pt>
                <c:pt idx="17">
                  <c:v>54.983999999999995</c:v>
                </c:pt>
                <c:pt idx="18">
                  <c:v>52.016000000000005</c:v>
                </c:pt>
                <c:pt idx="19">
                  <c:v>48.258000000000003</c:v>
                </c:pt>
                <c:pt idx="20">
                  <c:v>45.080999999999996</c:v>
                </c:pt>
                <c:pt idx="21">
                  <c:v>42.305</c:v>
                </c:pt>
                <c:pt idx="22">
                  <c:v>38.940999999999995</c:v>
                </c:pt>
                <c:pt idx="23">
                  <c:v>36.578000000000003</c:v>
                </c:pt>
                <c:pt idx="24">
                  <c:v>34.756</c:v>
                </c:pt>
                <c:pt idx="25">
                  <c:v>32.211000000000006</c:v>
                </c:pt>
              </c:numCache>
            </c:numRef>
          </c:yVal>
        </c:ser>
        <c:ser>
          <c:idx val="2"/>
          <c:order val="2"/>
          <c:tx>
            <c:strRef>
              <c:f>Sheet1!$D$1</c:f>
              <c:strCache>
                <c:ptCount val="1"/>
                <c:pt idx="0">
                  <c:v>COPD (N=11,948)</c:v>
                </c:pt>
              </c:strCache>
            </c:strRef>
          </c:tx>
          <c:spPr>
            <a:ln w="41275">
              <a:solidFill>
                <a:srgbClr val="FF00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94.534999999999997</c:v>
                </c:pt>
                <c:pt idx="2">
                  <c:v>92.369</c:v>
                </c:pt>
                <c:pt idx="3">
                  <c:v>90.837999999999994</c:v>
                </c:pt>
                <c:pt idx="4">
                  <c:v>89.56</c:v>
                </c:pt>
                <c:pt idx="5">
                  <c:v>88.42</c:v>
                </c:pt>
                <c:pt idx="6">
                  <c:v>87.367000000000004</c:v>
                </c:pt>
                <c:pt idx="7">
                  <c:v>86.205000000000013</c:v>
                </c:pt>
                <c:pt idx="8">
                  <c:v>85.441000000000571</c:v>
                </c:pt>
                <c:pt idx="9">
                  <c:v>84.649000000000001</c:v>
                </c:pt>
                <c:pt idx="10">
                  <c:v>83.756</c:v>
                </c:pt>
                <c:pt idx="11">
                  <c:v>82.949000000000026</c:v>
                </c:pt>
                <c:pt idx="12">
                  <c:v>82.034999999999997</c:v>
                </c:pt>
                <c:pt idx="13">
                  <c:v>72.989999999999995</c:v>
                </c:pt>
                <c:pt idx="14">
                  <c:v>65.36999999999999</c:v>
                </c:pt>
                <c:pt idx="15">
                  <c:v>58.556000000000004</c:v>
                </c:pt>
                <c:pt idx="16">
                  <c:v>51.881999999999998</c:v>
                </c:pt>
                <c:pt idx="17">
                  <c:v>45.489000000000004</c:v>
                </c:pt>
                <c:pt idx="18">
                  <c:v>39.953999999999994</c:v>
                </c:pt>
                <c:pt idx="19">
                  <c:v>34.698000000000249</c:v>
                </c:pt>
                <c:pt idx="20">
                  <c:v>29.756</c:v>
                </c:pt>
                <c:pt idx="21">
                  <c:v>24.719000000000001</c:v>
                </c:pt>
                <c:pt idx="22">
                  <c:v>20.795000000000002</c:v>
                </c:pt>
                <c:pt idx="23">
                  <c:v>18.264999999999986</c:v>
                </c:pt>
                <c:pt idx="24">
                  <c:v>14.809000000000006</c:v>
                </c:pt>
                <c:pt idx="25">
                  <c:v>12.243999999999998</c:v>
                </c:pt>
              </c:numCache>
            </c:numRef>
          </c:yVal>
        </c:ser>
        <c:ser>
          <c:idx val="3"/>
          <c:order val="3"/>
          <c:tx>
            <c:strRef>
              <c:f>Sheet1!$E$1</c:f>
              <c:strCache>
                <c:ptCount val="1"/>
                <c:pt idx="0">
                  <c:v>IPF (N=7,540)</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Sheet1!$E$2:$E$27</c:f>
              <c:numCache>
                <c:formatCode>General</c:formatCode>
                <c:ptCount val="26"/>
                <c:pt idx="0">
                  <c:v>100</c:v>
                </c:pt>
                <c:pt idx="1">
                  <c:v>90.894000000000005</c:v>
                </c:pt>
                <c:pt idx="2">
                  <c:v>87.546999999999997</c:v>
                </c:pt>
                <c:pt idx="3">
                  <c:v>85.260999999999996</c:v>
                </c:pt>
                <c:pt idx="4">
                  <c:v>83.798000000000002</c:v>
                </c:pt>
                <c:pt idx="5">
                  <c:v>82.331999999999994</c:v>
                </c:pt>
                <c:pt idx="6">
                  <c:v>80.781000000000006</c:v>
                </c:pt>
                <c:pt idx="7">
                  <c:v>79.515000000000001</c:v>
                </c:pt>
                <c:pt idx="8">
                  <c:v>78.134</c:v>
                </c:pt>
                <c:pt idx="9">
                  <c:v>77.057999999999993</c:v>
                </c:pt>
                <c:pt idx="10">
                  <c:v>75.894000000000005</c:v>
                </c:pt>
                <c:pt idx="11">
                  <c:v>74.977000000000004</c:v>
                </c:pt>
                <c:pt idx="12">
                  <c:v>74.16</c:v>
                </c:pt>
                <c:pt idx="13">
                  <c:v>65.656999999999982</c:v>
                </c:pt>
                <c:pt idx="14">
                  <c:v>58.796000000000063</c:v>
                </c:pt>
                <c:pt idx="15">
                  <c:v>52.291000000000011</c:v>
                </c:pt>
                <c:pt idx="16">
                  <c:v>46.602000000000011</c:v>
                </c:pt>
                <c:pt idx="17">
                  <c:v>41.717000000000006</c:v>
                </c:pt>
                <c:pt idx="18">
                  <c:v>36.347999999999999</c:v>
                </c:pt>
                <c:pt idx="19">
                  <c:v>32.053000000000004</c:v>
                </c:pt>
                <c:pt idx="20">
                  <c:v>27.947999999999986</c:v>
                </c:pt>
                <c:pt idx="21">
                  <c:v>23.798999999999989</c:v>
                </c:pt>
                <c:pt idx="22">
                  <c:v>20.655000000000001</c:v>
                </c:pt>
                <c:pt idx="23">
                  <c:v>18.145</c:v>
                </c:pt>
                <c:pt idx="24">
                  <c:v>15.467000000000002</c:v>
                </c:pt>
                <c:pt idx="25">
                  <c:v>13.114000000000001</c:v>
                </c:pt>
              </c:numCache>
            </c:numRef>
          </c:yVal>
        </c:ser>
        <c:ser>
          <c:idx val="4"/>
          <c:order val="4"/>
          <c:tx>
            <c:strRef>
              <c:f>Sheet1!$F$1</c:f>
              <c:strCache>
                <c:ptCount val="1"/>
                <c:pt idx="0">
                  <c:v>IPAH (N=1,308)</c:v>
                </c:pt>
              </c:strCache>
            </c:strRef>
          </c:tx>
          <c:spPr>
            <a:ln w="41275">
              <a:solidFill>
                <a:srgbClr val="FFFF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Sheet1!$F$2:$F$27</c:f>
              <c:numCache>
                <c:formatCode>General</c:formatCode>
                <c:ptCount val="26"/>
                <c:pt idx="0">
                  <c:v>100</c:v>
                </c:pt>
                <c:pt idx="1">
                  <c:v>81.759</c:v>
                </c:pt>
                <c:pt idx="2">
                  <c:v>78.864000000000004</c:v>
                </c:pt>
                <c:pt idx="3">
                  <c:v>76.524999999999991</c:v>
                </c:pt>
                <c:pt idx="4">
                  <c:v>75.474000000000004</c:v>
                </c:pt>
                <c:pt idx="5">
                  <c:v>74.421999999999997</c:v>
                </c:pt>
                <c:pt idx="6">
                  <c:v>74.018000000000001</c:v>
                </c:pt>
                <c:pt idx="7">
                  <c:v>72.961000000000027</c:v>
                </c:pt>
                <c:pt idx="8">
                  <c:v>71.900999999999996</c:v>
                </c:pt>
                <c:pt idx="9">
                  <c:v>71.327999999999989</c:v>
                </c:pt>
                <c:pt idx="10">
                  <c:v>70.998999999999995</c:v>
                </c:pt>
                <c:pt idx="11">
                  <c:v>70.751000000000005</c:v>
                </c:pt>
                <c:pt idx="12">
                  <c:v>69.834000000000003</c:v>
                </c:pt>
                <c:pt idx="13">
                  <c:v>63.596000000000011</c:v>
                </c:pt>
                <c:pt idx="14">
                  <c:v>58.86</c:v>
                </c:pt>
                <c:pt idx="15">
                  <c:v>54.74</c:v>
                </c:pt>
                <c:pt idx="16">
                  <c:v>50.244</c:v>
                </c:pt>
                <c:pt idx="17">
                  <c:v>47.325000000000003</c:v>
                </c:pt>
                <c:pt idx="18">
                  <c:v>43.969000000000001</c:v>
                </c:pt>
                <c:pt idx="19">
                  <c:v>41.139000000000003</c:v>
                </c:pt>
                <c:pt idx="20">
                  <c:v>37.185000000000002</c:v>
                </c:pt>
                <c:pt idx="21">
                  <c:v>34.758000000000003</c:v>
                </c:pt>
                <c:pt idx="22">
                  <c:v>31.47</c:v>
                </c:pt>
                <c:pt idx="23">
                  <c:v>28.74299999999986</c:v>
                </c:pt>
                <c:pt idx="24">
                  <c:v>26.62</c:v>
                </c:pt>
                <c:pt idx="25">
                  <c:v>25.154000000000035</c:v>
                </c:pt>
              </c:numCache>
            </c:numRef>
          </c:yVal>
        </c:ser>
        <c:ser>
          <c:idx val="5"/>
          <c:order val="5"/>
          <c:tx>
            <c:strRef>
              <c:f>Sheet1!$G$1</c:f>
              <c:strCache>
                <c:ptCount val="1"/>
                <c:pt idx="0">
                  <c:v>Sarcoidosis (N=849)</c:v>
                </c:pt>
              </c:strCache>
            </c:strRef>
          </c:tx>
          <c:spPr>
            <a:ln w="41275">
              <a:solidFill>
                <a:srgbClr val="FF00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Sheet1!$G$2:$G$27</c:f>
              <c:numCache>
                <c:formatCode>General</c:formatCode>
                <c:ptCount val="26"/>
                <c:pt idx="0">
                  <c:v>100</c:v>
                </c:pt>
                <c:pt idx="1">
                  <c:v>88.432000000000002</c:v>
                </c:pt>
                <c:pt idx="2">
                  <c:v>84.824999999999989</c:v>
                </c:pt>
                <c:pt idx="3">
                  <c:v>83.846999999999994</c:v>
                </c:pt>
                <c:pt idx="4">
                  <c:v>82.38</c:v>
                </c:pt>
                <c:pt idx="5">
                  <c:v>81.400000000000006</c:v>
                </c:pt>
                <c:pt idx="6">
                  <c:v>79.187999999999988</c:v>
                </c:pt>
                <c:pt idx="7">
                  <c:v>78.200999999999993</c:v>
                </c:pt>
                <c:pt idx="8">
                  <c:v>77.088999999999999</c:v>
                </c:pt>
                <c:pt idx="9">
                  <c:v>76.100999999999999</c:v>
                </c:pt>
                <c:pt idx="10">
                  <c:v>75.113</c:v>
                </c:pt>
                <c:pt idx="11">
                  <c:v>73.745999999999995</c:v>
                </c:pt>
                <c:pt idx="12">
                  <c:v>73.242000000000004</c:v>
                </c:pt>
                <c:pt idx="13">
                  <c:v>65.978999999999999</c:v>
                </c:pt>
                <c:pt idx="14">
                  <c:v>58.483000000000004</c:v>
                </c:pt>
                <c:pt idx="15">
                  <c:v>54.873000000000005</c:v>
                </c:pt>
                <c:pt idx="16">
                  <c:v>51.350999999999999</c:v>
                </c:pt>
                <c:pt idx="17">
                  <c:v>46.457999999999998</c:v>
                </c:pt>
                <c:pt idx="18">
                  <c:v>42.491</c:v>
                </c:pt>
                <c:pt idx="19">
                  <c:v>36.798000000000279</c:v>
                </c:pt>
                <c:pt idx="20">
                  <c:v>34.343000000000004</c:v>
                </c:pt>
                <c:pt idx="21">
                  <c:v>30.047000000000001</c:v>
                </c:pt>
                <c:pt idx="22">
                  <c:v>26.065999999999889</c:v>
                </c:pt>
                <c:pt idx="23">
                  <c:v>23.872</c:v>
                </c:pt>
                <c:pt idx="24">
                  <c:v>18.741</c:v>
                </c:pt>
              </c:numCache>
            </c:numRef>
          </c:yVal>
        </c:ser>
        <c:axId val="317730176"/>
        <c:axId val="317888000"/>
      </c:scatterChart>
      <c:valAx>
        <c:axId val="317730176"/>
        <c:scaling>
          <c:orientation val="minMax"/>
          <c:max val="14"/>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7888000"/>
        <c:crosses val="autoZero"/>
        <c:crossBetween val="midCat"/>
        <c:majorUnit val="1"/>
      </c:valAx>
      <c:valAx>
        <c:axId val="31788800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7730176"/>
        <c:crosses val="autoZero"/>
        <c:crossBetween val="midCat"/>
        <c:majorUnit val="20"/>
      </c:valAx>
      <c:spPr>
        <a:solidFill>
          <a:schemeClr val="bg2"/>
        </a:solidFill>
        <a:ln>
          <a:solidFill>
            <a:schemeClr val="tx1"/>
          </a:solidFill>
        </a:ln>
      </c:spPr>
    </c:plotArea>
    <c:legend>
      <c:legendPos val="r"/>
      <c:layout>
        <c:manualLayout>
          <c:xMode val="edge"/>
          <c:yMode val="edge"/>
          <c:x val="0.2107447796901494"/>
          <c:y val="3.4411777156887646E-2"/>
          <c:w val="0.74367256637168178"/>
          <c:h val="0.1533899278215223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Alpha-1 (N=2,119)</c:v>
                </c:pt>
              </c:strCache>
            </c:strRef>
          </c:tx>
          <c:spPr>
            <a:ln w="41275">
              <a:solidFill>
                <a:srgbClr val="00FF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100</c:v>
                </c:pt>
                <c:pt idx="2">
                  <c:v>100</c:v>
                </c:pt>
                <c:pt idx="3">
                  <c:v>99.953000000000003</c:v>
                </c:pt>
                <c:pt idx="4">
                  <c:v>98.631</c:v>
                </c:pt>
                <c:pt idx="5">
                  <c:v>97.165999999999983</c:v>
                </c:pt>
                <c:pt idx="6">
                  <c:v>95.698999999999998</c:v>
                </c:pt>
                <c:pt idx="7">
                  <c:v>94.656999999999982</c:v>
                </c:pt>
                <c:pt idx="8">
                  <c:v>93.897999999999996</c:v>
                </c:pt>
                <c:pt idx="9">
                  <c:v>92.948000000000022</c:v>
                </c:pt>
                <c:pt idx="10">
                  <c:v>92.092000000000013</c:v>
                </c:pt>
                <c:pt idx="11">
                  <c:v>90.9</c:v>
                </c:pt>
                <c:pt idx="12">
                  <c:v>89.986000000000004</c:v>
                </c:pt>
                <c:pt idx="13">
                  <c:v>81.382999999999981</c:v>
                </c:pt>
                <c:pt idx="14">
                  <c:v>74.286000000000001</c:v>
                </c:pt>
                <c:pt idx="15">
                  <c:v>68.754000000000005</c:v>
                </c:pt>
                <c:pt idx="16">
                  <c:v>63.876999999999995</c:v>
                </c:pt>
                <c:pt idx="17">
                  <c:v>58.155000000000001</c:v>
                </c:pt>
                <c:pt idx="18">
                  <c:v>53.038000000000011</c:v>
                </c:pt>
                <c:pt idx="19">
                  <c:v>47.937000000000005</c:v>
                </c:pt>
                <c:pt idx="20">
                  <c:v>43.11</c:v>
                </c:pt>
                <c:pt idx="21">
                  <c:v>38.708000000000013</c:v>
                </c:pt>
                <c:pt idx="22">
                  <c:v>34.509</c:v>
                </c:pt>
                <c:pt idx="23">
                  <c:v>30.584</c:v>
                </c:pt>
                <c:pt idx="24">
                  <c:v>26.594000000000001</c:v>
                </c:pt>
                <c:pt idx="25">
                  <c:v>22.707000000000001</c:v>
                </c:pt>
              </c:numCache>
            </c:numRef>
          </c:yVal>
        </c:ser>
        <c:ser>
          <c:idx val="1"/>
          <c:order val="1"/>
          <c:tx>
            <c:strRef>
              <c:f>Sheet1!$C$1</c:f>
              <c:strCache>
                <c:ptCount val="1"/>
                <c:pt idx="0">
                  <c:v>CF (N=4,828)</c:v>
                </c:pt>
              </c:strCache>
            </c:strRef>
          </c:tx>
          <c:spPr>
            <a:ln w="41275">
              <a:solidFill>
                <a:srgbClr val="00FF00"/>
              </a:solidFill>
              <a:prstDash val="solid"/>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100</c:v>
                </c:pt>
                <c:pt idx="2">
                  <c:v>100</c:v>
                </c:pt>
                <c:pt idx="3">
                  <c:v>99.938000000000002</c:v>
                </c:pt>
                <c:pt idx="4">
                  <c:v>98.775999999999982</c:v>
                </c:pt>
                <c:pt idx="5">
                  <c:v>97.674999999999983</c:v>
                </c:pt>
                <c:pt idx="6">
                  <c:v>96.448000000000022</c:v>
                </c:pt>
                <c:pt idx="7">
                  <c:v>95.343000000000004</c:v>
                </c:pt>
                <c:pt idx="8">
                  <c:v>94.651999999999987</c:v>
                </c:pt>
                <c:pt idx="9">
                  <c:v>93.875999999999948</c:v>
                </c:pt>
                <c:pt idx="10">
                  <c:v>93.202000000000012</c:v>
                </c:pt>
                <c:pt idx="11">
                  <c:v>92.206999999999994</c:v>
                </c:pt>
                <c:pt idx="12">
                  <c:v>91.393000000000001</c:v>
                </c:pt>
                <c:pt idx="13">
                  <c:v>83.149000000000001</c:v>
                </c:pt>
                <c:pt idx="14">
                  <c:v>76.013000000000005</c:v>
                </c:pt>
                <c:pt idx="15">
                  <c:v>70.074999999999989</c:v>
                </c:pt>
                <c:pt idx="16">
                  <c:v>65.147999999999996</c:v>
                </c:pt>
                <c:pt idx="17">
                  <c:v>60.948</c:v>
                </c:pt>
                <c:pt idx="18">
                  <c:v>57.658000000000001</c:v>
                </c:pt>
                <c:pt idx="19">
                  <c:v>53.492000000000012</c:v>
                </c:pt>
                <c:pt idx="20">
                  <c:v>49.971000000000004</c:v>
                </c:pt>
                <c:pt idx="21">
                  <c:v>46.893000000000001</c:v>
                </c:pt>
                <c:pt idx="22">
                  <c:v>43.164000000000001</c:v>
                </c:pt>
                <c:pt idx="23">
                  <c:v>40.546000000000006</c:v>
                </c:pt>
                <c:pt idx="24">
                  <c:v>38.525000000000013</c:v>
                </c:pt>
                <c:pt idx="25">
                  <c:v>35.705000000000013</c:v>
                </c:pt>
              </c:numCache>
            </c:numRef>
          </c:yVal>
        </c:ser>
        <c:ser>
          <c:idx val="2"/>
          <c:order val="2"/>
          <c:tx>
            <c:strRef>
              <c:f>Sheet1!$D$1</c:f>
              <c:strCache>
                <c:ptCount val="1"/>
                <c:pt idx="0">
                  <c:v>COPD (N=10,315)</c:v>
                </c:pt>
              </c:strCache>
            </c:strRef>
          </c:tx>
          <c:spPr>
            <a:ln w="41275">
              <a:solidFill>
                <a:srgbClr val="FF00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100</c:v>
                </c:pt>
                <c:pt idx="2">
                  <c:v>100</c:v>
                </c:pt>
                <c:pt idx="3">
                  <c:v>99.961000000000027</c:v>
                </c:pt>
                <c:pt idx="4">
                  <c:v>98.554000000000002</c:v>
                </c:pt>
                <c:pt idx="5">
                  <c:v>97.3</c:v>
                </c:pt>
                <c:pt idx="6">
                  <c:v>96.141000000000005</c:v>
                </c:pt>
                <c:pt idx="7">
                  <c:v>94.863</c:v>
                </c:pt>
                <c:pt idx="8">
                  <c:v>94.021999999999991</c:v>
                </c:pt>
                <c:pt idx="9">
                  <c:v>93.149999999999991</c:v>
                </c:pt>
                <c:pt idx="10">
                  <c:v>92.167000000000002</c:v>
                </c:pt>
                <c:pt idx="11">
                  <c:v>91.278999999999982</c:v>
                </c:pt>
                <c:pt idx="12">
                  <c:v>90.272999999999982</c:v>
                </c:pt>
                <c:pt idx="13">
                  <c:v>80.319999999999993</c:v>
                </c:pt>
                <c:pt idx="14">
                  <c:v>71.935000000000002</c:v>
                </c:pt>
                <c:pt idx="15">
                  <c:v>64.437000000000026</c:v>
                </c:pt>
                <c:pt idx="16">
                  <c:v>57.092000000000013</c:v>
                </c:pt>
                <c:pt idx="17">
                  <c:v>50.056999999999995</c:v>
                </c:pt>
                <c:pt idx="18">
                  <c:v>43.967000000000006</c:v>
                </c:pt>
                <c:pt idx="19">
                  <c:v>38.183</c:v>
                </c:pt>
                <c:pt idx="20">
                  <c:v>32.745000000000012</c:v>
                </c:pt>
                <c:pt idx="21">
                  <c:v>27.202000000000002</c:v>
                </c:pt>
                <c:pt idx="22">
                  <c:v>22.884</c:v>
                </c:pt>
                <c:pt idx="23">
                  <c:v>20.100000000000001</c:v>
                </c:pt>
                <c:pt idx="24">
                  <c:v>16.297000000000001</c:v>
                </c:pt>
                <c:pt idx="25">
                  <c:v>13.474</c:v>
                </c:pt>
              </c:numCache>
            </c:numRef>
          </c:yVal>
        </c:ser>
        <c:ser>
          <c:idx val="3"/>
          <c:order val="3"/>
          <c:tx>
            <c:strRef>
              <c:f>Sheet1!$E$1</c:f>
              <c:strCache>
                <c:ptCount val="1"/>
                <c:pt idx="0">
                  <c:v>IPF (N=6,188)</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Sheet1!$E$2:$E$27</c:f>
              <c:numCache>
                <c:formatCode>General</c:formatCode>
                <c:ptCount val="26"/>
                <c:pt idx="0">
                  <c:v>100</c:v>
                </c:pt>
                <c:pt idx="1">
                  <c:v>100</c:v>
                </c:pt>
                <c:pt idx="2">
                  <c:v>100</c:v>
                </c:pt>
                <c:pt idx="3">
                  <c:v>99.935000000000002</c:v>
                </c:pt>
                <c:pt idx="4">
                  <c:v>98.22</c:v>
                </c:pt>
                <c:pt idx="5">
                  <c:v>96.501999999999995</c:v>
                </c:pt>
                <c:pt idx="6">
                  <c:v>94.682999999999979</c:v>
                </c:pt>
                <c:pt idx="7">
                  <c:v>93.2</c:v>
                </c:pt>
                <c:pt idx="8">
                  <c:v>91.581999999999994</c:v>
                </c:pt>
                <c:pt idx="9">
                  <c:v>90.32</c:v>
                </c:pt>
                <c:pt idx="10">
                  <c:v>88.956000000000003</c:v>
                </c:pt>
                <c:pt idx="11">
                  <c:v>87.881</c:v>
                </c:pt>
                <c:pt idx="12">
                  <c:v>86.923000000000002</c:v>
                </c:pt>
                <c:pt idx="13">
                  <c:v>76.956999999999994</c:v>
                </c:pt>
                <c:pt idx="14">
                  <c:v>68.915000000000006</c:v>
                </c:pt>
                <c:pt idx="15">
                  <c:v>61.291000000000011</c:v>
                </c:pt>
                <c:pt idx="16">
                  <c:v>54.622000000000163</c:v>
                </c:pt>
                <c:pt idx="17">
                  <c:v>48.896000000000001</c:v>
                </c:pt>
                <c:pt idx="18">
                  <c:v>42.604000000000006</c:v>
                </c:pt>
                <c:pt idx="19">
                  <c:v>37.569000000000003</c:v>
                </c:pt>
                <c:pt idx="20">
                  <c:v>32.758000000000003</c:v>
                </c:pt>
                <c:pt idx="21">
                  <c:v>27.895</c:v>
                </c:pt>
                <c:pt idx="22">
                  <c:v>24.209</c:v>
                </c:pt>
                <c:pt idx="23">
                  <c:v>21.267999999999986</c:v>
                </c:pt>
                <c:pt idx="24">
                  <c:v>18.129000000000001</c:v>
                </c:pt>
                <c:pt idx="25">
                  <c:v>15.371</c:v>
                </c:pt>
              </c:numCache>
            </c:numRef>
          </c:yVal>
        </c:ser>
        <c:ser>
          <c:idx val="4"/>
          <c:order val="4"/>
          <c:tx>
            <c:strRef>
              <c:f>Sheet1!$F$1</c:f>
              <c:strCache>
                <c:ptCount val="1"/>
                <c:pt idx="0">
                  <c:v>IPAH (N=948)</c:v>
                </c:pt>
              </c:strCache>
            </c:strRef>
          </c:tx>
          <c:spPr>
            <a:ln w="41275">
              <a:solidFill>
                <a:srgbClr val="FFFF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Sheet1!$F$2:$F$27</c:f>
              <c:numCache>
                <c:formatCode>General</c:formatCode>
                <c:ptCount val="26"/>
                <c:pt idx="0">
                  <c:v>100</c:v>
                </c:pt>
                <c:pt idx="1">
                  <c:v>100</c:v>
                </c:pt>
                <c:pt idx="2">
                  <c:v>100</c:v>
                </c:pt>
                <c:pt idx="3">
                  <c:v>100</c:v>
                </c:pt>
                <c:pt idx="4">
                  <c:v>98.626999999999981</c:v>
                </c:pt>
                <c:pt idx="5">
                  <c:v>97.253</c:v>
                </c:pt>
                <c:pt idx="6">
                  <c:v>96.724000000000004</c:v>
                </c:pt>
                <c:pt idx="7">
                  <c:v>95.342000000000013</c:v>
                </c:pt>
                <c:pt idx="8">
                  <c:v>93.958000000000013</c:v>
                </c:pt>
                <c:pt idx="9">
                  <c:v>93.209000000000003</c:v>
                </c:pt>
                <c:pt idx="10">
                  <c:v>92.778999999999982</c:v>
                </c:pt>
                <c:pt idx="11">
                  <c:v>92.455000000000013</c:v>
                </c:pt>
                <c:pt idx="12">
                  <c:v>91.257000000000005</c:v>
                </c:pt>
                <c:pt idx="13">
                  <c:v>83.10499999999999</c:v>
                </c:pt>
                <c:pt idx="14">
                  <c:v>76.917000000000527</c:v>
                </c:pt>
                <c:pt idx="15">
                  <c:v>71.533000000000001</c:v>
                </c:pt>
                <c:pt idx="16">
                  <c:v>65.656999999999982</c:v>
                </c:pt>
                <c:pt idx="17">
                  <c:v>61.841999999999999</c:v>
                </c:pt>
                <c:pt idx="18">
                  <c:v>57.456999999999994</c:v>
                </c:pt>
                <c:pt idx="19">
                  <c:v>53.759</c:v>
                </c:pt>
                <c:pt idx="20">
                  <c:v>48.593000000000011</c:v>
                </c:pt>
                <c:pt idx="21">
                  <c:v>45.421000000000006</c:v>
                </c:pt>
                <c:pt idx="22">
                  <c:v>41.124000000000002</c:v>
                </c:pt>
                <c:pt idx="23">
                  <c:v>37.561</c:v>
                </c:pt>
                <c:pt idx="24">
                  <c:v>34.786000000000001</c:v>
                </c:pt>
                <c:pt idx="25">
                  <c:v>32.870999999999995</c:v>
                </c:pt>
              </c:numCache>
            </c:numRef>
          </c:yVal>
        </c:ser>
        <c:ser>
          <c:idx val="5"/>
          <c:order val="5"/>
          <c:tx>
            <c:strRef>
              <c:f>Sheet1!$G$1</c:f>
              <c:strCache>
                <c:ptCount val="1"/>
                <c:pt idx="0">
                  <c:v>Sarcoidosis (N=687)</c:v>
                </c:pt>
              </c:strCache>
            </c:strRef>
          </c:tx>
          <c:spPr>
            <a:ln w="41275">
              <a:solidFill>
                <a:srgbClr val="FF00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Sheet1!$G$2:$G$27</c:f>
              <c:numCache>
                <c:formatCode>General</c:formatCode>
                <c:ptCount val="26"/>
                <c:pt idx="0">
                  <c:v>100</c:v>
                </c:pt>
                <c:pt idx="1">
                  <c:v>100</c:v>
                </c:pt>
                <c:pt idx="2">
                  <c:v>100</c:v>
                </c:pt>
                <c:pt idx="3">
                  <c:v>99.853999999999999</c:v>
                </c:pt>
                <c:pt idx="4">
                  <c:v>98.106999999999999</c:v>
                </c:pt>
                <c:pt idx="5">
                  <c:v>96.940000000000026</c:v>
                </c:pt>
                <c:pt idx="6">
                  <c:v>94.305999999999983</c:v>
                </c:pt>
                <c:pt idx="7">
                  <c:v>93.13</c:v>
                </c:pt>
                <c:pt idx="8">
                  <c:v>91.805999999999983</c:v>
                </c:pt>
                <c:pt idx="9">
                  <c:v>90.628999999999948</c:v>
                </c:pt>
                <c:pt idx="10">
                  <c:v>89.452000000000012</c:v>
                </c:pt>
                <c:pt idx="11">
                  <c:v>87.823999999999998</c:v>
                </c:pt>
                <c:pt idx="12">
                  <c:v>87.224000000000004</c:v>
                </c:pt>
                <c:pt idx="13">
                  <c:v>78.574999999999989</c:v>
                </c:pt>
                <c:pt idx="14">
                  <c:v>69.647999999999996</c:v>
                </c:pt>
                <c:pt idx="15">
                  <c:v>65.348000000000013</c:v>
                </c:pt>
                <c:pt idx="16">
                  <c:v>61.155000000000001</c:v>
                </c:pt>
                <c:pt idx="17">
                  <c:v>55.327000000000005</c:v>
                </c:pt>
                <c:pt idx="18">
                  <c:v>50.603000000000002</c:v>
                </c:pt>
                <c:pt idx="19">
                  <c:v>43.823</c:v>
                </c:pt>
                <c:pt idx="20">
                  <c:v>40.899000000000001</c:v>
                </c:pt>
                <c:pt idx="21">
                  <c:v>35.783000000000001</c:v>
                </c:pt>
                <c:pt idx="22">
                  <c:v>31.042000000000002</c:v>
                </c:pt>
                <c:pt idx="23">
                  <c:v>28.428999999999853</c:v>
                </c:pt>
                <c:pt idx="24">
                  <c:v>22.318999999999999</c:v>
                </c:pt>
              </c:numCache>
            </c:numRef>
          </c:yVal>
        </c:ser>
        <c:axId val="317650816"/>
        <c:axId val="317804544"/>
      </c:scatterChart>
      <c:valAx>
        <c:axId val="317650816"/>
        <c:scaling>
          <c:orientation val="minMax"/>
          <c:max val="14"/>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7804544"/>
        <c:crosses val="autoZero"/>
        <c:crossBetween val="midCat"/>
        <c:majorUnit val="1"/>
      </c:valAx>
      <c:valAx>
        <c:axId val="3178045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7650816"/>
        <c:crosses val="autoZero"/>
        <c:crossBetween val="midCat"/>
        <c:majorUnit val="20"/>
      </c:valAx>
      <c:spPr>
        <a:solidFill>
          <a:schemeClr val="bg2"/>
        </a:solidFill>
        <a:ln>
          <a:solidFill>
            <a:schemeClr val="tx1"/>
          </a:solidFill>
        </a:ln>
      </c:spPr>
    </c:plotArea>
    <c:legend>
      <c:legendPos val="r"/>
      <c:layout>
        <c:manualLayout>
          <c:xMode val="edge"/>
          <c:yMode val="edge"/>
          <c:x val="0.38921085638631447"/>
          <c:y val="6.3057537729658802E-2"/>
          <c:w val="0.55031716721250556"/>
          <c:h val="0.1872440944881890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ser>
          <c:idx val="0"/>
          <c:order val="0"/>
          <c:tx>
            <c:strRef>
              <c:f>Sheet1!$B$1</c:f>
              <c:strCache>
                <c:ptCount val="1"/>
                <c:pt idx="0">
                  <c:v>Alpha-1 (N=1,860)</c:v>
                </c:pt>
              </c:strCache>
            </c:strRef>
          </c:tx>
          <c:spPr>
            <a:ln w="41275">
              <a:solidFill>
                <a:srgbClr val="00FF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90.438999999999993</c:v>
                </c:pt>
                <c:pt idx="14">
                  <c:v>82.552999999999983</c:v>
                </c:pt>
                <c:pt idx="15">
                  <c:v>76.403999999999996</c:v>
                </c:pt>
                <c:pt idx="16">
                  <c:v>70.985000000000014</c:v>
                </c:pt>
                <c:pt idx="17">
                  <c:v>64.625999999999948</c:v>
                </c:pt>
                <c:pt idx="18">
                  <c:v>58.94</c:v>
                </c:pt>
                <c:pt idx="19">
                  <c:v>53.271000000000001</c:v>
                </c:pt>
                <c:pt idx="20">
                  <c:v>47.907000000000004</c:v>
                </c:pt>
                <c:pt idx="21">
                  <c:v>43.015000000000001</c:v>
                </c:pt>
                <c:pt idx="22">
                  <c:v>38.349999999999994</c:v>
                </c:pt>
                <c:pt idx="23">
                  <c:v>33.986999999999995</c:v>
                </c:pt>
                <c:pt idx="24">
                  <c:v>29.553000000000001</c:v>
                </c:pt>
                <c:pt idx="25">
                  <c:v>25.234000000000005</c:v>
                </c:pt>
              </c:numCache>
            </c:numRef>
          </c:yVal>
        </c:ser>
        <c:ser>
          <c:idx val="1"/>
          <c:order val="1"/>
          <c:tx>
            <c:strRef>
              <c:f>Sheet1!$C$1</c:f>
              <c:strCache>
                <c:ptCount val="1"/>
                <c:pt idx="0">
                  <c:v>CF (N=4,217)</c:v>
                </c:pt>
              </c:strCache>
            </c:strRef>
          </c:tx>
          <c:spPr>
            <a:ln w="41275">
              <a:solidFill>
                <a:srgbClr val="00FF00"/>
              </a:solidFill>
              <a:prstDash val="solid"/>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99.929000000000002</c:v>
                </c:pt>
                <c:pt idx="13">
                  <c:v>90.915000000000006</c:v>
                </c:pt>
                <c:pt idx="14">
                  <c:v>83.113</c:v>
                </c:pt>
                <c:pt idx="15">
                  <c:v>76.61999999999999</c:v>
                </c:pt>
                <c:pt idx="16">
                  <c:v>71.233000000000004</c:v>
                </c:pt>
                <c:pt idx="17">
                  <c:v>66.641000000000005</c:v>
                </c:pt>
                <c:pt idx="18">
                  <c:v>63.043000000000006</c:v>
                </c:pt>
                <c:pt idx="19">
                  <c:v>58.488</c:v>
                </c:pt>
                <c:pt idx="20">
                  <c:v>54.638000000000012</c:v>
                </c:pt>
                <c:pt idx="21">
                  <c:v>51.273000000000003</c:v>
                </c:pt>
                <c:pt idx="22">
                  <c:v>47.196000000000012</c:v>
                </c:pt>
                <c:pt idx="23">
                  <c:v>44.333000000000006</c:v>
                </c:pt>
                <c:pt idx="24">
                  <c:v>42.124000000000002</c:v>
                </c:pt>
                <c:pt idx="25">
                  <c:v>39.04</c:v>
                </c:pt>
              </c:numCache>
            </c:numRef>
          </c:yVal>
        </c:ser>
        <c:ser>
          <c:idx val="2"/>
          <c:order val="2"/>
          <c:tx>
            <c:strRef>
              <c:f>Sheet1!$D$1</c:f>
              <c:strCache>
                <c:ptCount val="1"/>
                <c:pt idx="0">
                  <c:v>COPD (N=8,968)</c:v>
                </c:pt>
              </c:strCache>
            </c:strRef>
          </c:tx>
          <c:spPr>
            <a:ln w="41275">
              <a:solidFill>
                <a:srgbClr val="FF00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99.955000000000013</c:v>
                </c:pt>
                <c:pt idx="13">
                  <c:v>88.933999999999997</c:v>
                </c:pt>
                <c:pt idx="14">
                  <c:v>79.650999999999982</c:v>
                </c:pt>
                <c:pt idx="15">
                  <c:v>71.348000000000013</c:v>
                </c:pt>
                <c:pt idx="16">
                  <c:v>63.216000000000001</c:v>
                </c:pt>
                <c:pt idx="17">
                  <c:v>55.426000000000002</c:v>
                </c:pt>
                <c:pt idx="18">
                  <c:v>48.682000000000002</c:v>
                </c:pt>
                <c:pt idx="19">
                  <c:v>42.278000000000013</c:v>
                </c:pt>
                <c:pt idx="20">
                  <c:v>36.257000000000005</c:v>
                </c:pt>
                <c:pt idx="21">
                  <c:v>30.119000000000035</c:v>
                </c:pt>
                <c:pt idx="22">
                  <c:v>25.338000000000001</c:v>
                </c:pt>
                <c:pt idx="23">
                  <c:v>22.254999999999999</c:v>
                </c:pt>
                <c:pt idx="24">
                  <c:v>18.045000000000002</c:v>
                </c:pt>
                <c:pt idx="25">
                  <c:v>14.919</c:v>
                </c:pt>
              </c:numCache>
            </c:numRef>
          </c:yVal>
        </c:ser>
        <c:ser>
          <c:idx val="3"/>
          <c:order val="3"/>
          <c:tx>
            <c:strRef>
              <c:f>Sheet1!$E$1</c:f>
              <c:strCache>
                <c:ptCount val="1"/>
                <c:pt idx="0">
                  <c:v>IPF (N=5,079)</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Sheet1!$E$2:$E$27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99.941000000000571</c:v>
                </c:pt>
                <c:pt idx="13">
                  <c:v>88.482000000000014</c:v>
                </c:pt>
                <c:pt idx="14">
                  <c:v>79.236000000000004</c:v>
                </c:pt>
                <c:pt idx="15">
                  <c:v>70.468999999999994</c:v>
                </c:pt>
                <c:pt idx="16">
                  <c:v>62.802</c:v>
                </c:pt>
                <c:pt idx="17">
                  <c:v>56.219000000000001</c:v>
                </c:pt>
                <c:pt idx="18">
                  <c:v>48.983999999999995</c:v>
                </c:pt>
                <c:pt idx="19">
                  <c:v>43.196000000000012</c:v>
                </c:pt>
                <c:pt idx="20">
                  <c:v>37.664000000000001</c:v>
                </c:pt>
                <c:pt idx="21">
                  <c:v>32.072000000000003</c:v>
                </c:pt>
                <c:pt idx="22">
                  <c:v>27.835000000000001</c:v>
                </c:pt>
                <c:pt idx="23">
                  <c:v>24.452999999999989</c:v>
                </c:pt>
                <c:pt idx="24">
                  <c:v>20.844000000000001</c:v>
                </c:pt>
                <c:pt idx="25">
                  <c:v>17.672999999999988</c:v>
                </c:pt>
              </c:numCache>
            </c:numRef>
          </c:yVal>
        </c:ser>
        <c:ser>
          <c:idx val="4"/>
          <c:order val="4"/>
          <c:tx>
            <c:strRef>
              <c:f>Sheet1!$F$1</c:f>
              <c:strCache>
                <c:ptCount val="1"/>
                <c:pt idx="0">
                  <c:v>IPAH (N=831)</c:v>
                </c:pt>
              </c:strCache>
            </c:strRef>
          </c:tx>
          <c:spPr>
            <a:ln w="41275">
              <a:solidFill>
                <a:srgbClr val="FFFF00"/>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Sheet1!$F$2:$F$27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99.88</c:v>
                </c:pt>
                <c:pt idx="13">
                  <c:v>90.956999999999994</c:v>
                </c:pt>
                <c:pt idx="14">
                  <c:v>84.183999999999983</c:v>
                </c:pt>
                <c:pt idx="15">
                  <c:v>78.290999999999997</c:v>
                </c:pt>
                <c:pt idx="16">
                  <c:v>71.86</c:v>
                </c:pt>
                <c:pt idx="17">
                  <c:v>67.684999999999988</c:v>
                </c:pt>
                <c:pt idx="18">
                  <c:v>62.885999999999996</c:v>
                </c:pt>
                <c:pt idx="19">
                  <c:v>58.839000000000006</c:v>
                </c:pt>
                <c:pt idx="20">
                  <c:v>53.184000000000005</c:v>
                </c:pt>
                <c:pt idx="21">
                  <c:v>49.713000000000001</c:v>
                </c:pt>
                <c:pt idx="22">
                  <c:v>45.01</c:v>
                </c:pt>
                <c:pt idx="23">
                  <c:v>41.11</c:v>
                </c:pt>
                <c:pt idx="24">
                  <c:v>38.073</c:v>
                </c:pt>
                <c:pt idx="25">
                  <c:v>35.976000000000006</c:v>
                </c:pt>
              </c:numCache>
            </c:numRef>
          </c:yVal>
        </c:ser>
        <c:ser>
          <c:idx val="5"/>
          <c:order val="5"/>
          <c:tx>
            <c:strRef>
              <c:f>Sheet1!$G$1</c:f>
              <c:strCache>
                <c:ptCount val="1"/>
                <c:pt idx="0">
                  <c:v>Sarcoidosis (N=573)</c:v>
                </c:pt>
              </c:strCache>
            </c:strRef>
          </c:tx>
          <c:spPr>
            <a:ln w="41275">
              <a:solidFill>
                <a:srgbClr val="FF00FF"/>
              </a:solidFill>
            </a:ln>
          </c:spPr>
          <c:marker>
            <c:symbol val="none"/>
          </c:marker>
          <c:xVal>
            <c:numRef>
              <c:f>Sheet1!$A$2:$A$27</c:f>
              <c:numCache>
                <c:formatCode>General</c:formatCode>
                <c:ptCount val="26"/>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Sheet1!$G$2:$G$27</c:f>
              <c:numCache>
                <c:formatCode>General</c:formatCode>
                <c:ptCount val="2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90.084000000000003</c:v>
                </c:pt>
                <c:pt idx="14">
                  <c:v>79.849999999999994</c:v>
                </c:pt>
                <c:pt idx="15">
                  <c:v>74.92</c:v>
                </c:pt>
                <c:pt idx="16">
                  <c:v>70.111999999999995</c:v>
                </c:pt>
                <c:pt idx="17">
                  <c:v>63.43</c:v>
                </c:pt>
                <c:pt idx="18">
                  <c:v>58.015000000000001</c:v>
                </c:pt>
                <c:pt idx="19">
                  <c:v>50.242000000000012</c:v>
                </c:pt>
                <c:pt idx="20">
                  <c:v>46.89</c:v>
                </c:pt>
                <c:pt idx="21">
                  <c:v>41.024000000000001</c:v>
                </c:pt>
                <c:pt idx="22">
                  <c:v>35.589000000000006</c:v>
                </c:pt>
                <c:pt idx="23">
                  <c:v>32.593000000000011</c:v>
                </c:pt>
                <c:pt idx="24">
                  <c:v>25.587999999999987</c:v>
                </c:pt>
              </c:numCache>
            </c:numRef>
          </c:yVal>
        </c:ser>
        <c:axId val="318017920"/>
        <c:axId val="318019840"/>
      </c:scatterChart>
      <c:valAx>
        <c:axId val="318017920"/>
        <c:scaling>
          <c:orientation val="minMax"/>
          <c:max val="14"/>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8019840"/>
        <c:crosses val="autoZero"/>
        <c:crossBetween val="midCat"/>
        <c:majorUnit val="1"/>
      </c:valAx>
      <c:valAx>
        <c:axId val="3180198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8017920"/>
        <c:crosses val="autoZero"/>
        <c:crossBetween val="midCat"/>
        <c:majorUnit val="20"/>
      </c:valAx>
      <c:spPr>
        <a:solidFill>
          <a:schemeClr val="bg2"/>
        </a:solidFill>
        <a:ln>
          <a:solidFill>
            <a:schemeClr val="tx1"/>
          </a:solidFill>
        </a:ln>
      </c:spPr>
    </c:plotArea>
    <c:legend>
      <c:legendPos val="r"/>
      <c:layout>
        <c:manualLayout>
          <c:xMode val="edge"/>
          <c:yMode val="edge"/>
          <c:x val="0.38921085638631447"/>
          <c:y val="6.3057537729658802E-2"/>
          <c:w val="0.57686583977887773"/>
          <c:h val="0.1403690944881889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ser>
          <c:idx val="0"/>
          <c:order val="0"/>
          <c:tx>
            <c:strRef>
              <c:f>Sheet1!$B$1</c:f>
              <c:strCache>
                <c:ptCount val="1"/>
                <c:pt idx="0">
                  <c:v>Alpha-1/Single lung (N=1,086)</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92.248999999999995</c:v>
                </c:pt>
                <c:pt idx="2">
                  <c:v>89.458000000000013</c:v>
                </c:pt>
                <c:pt idx="3">
                  <c:v>87.400999999999996</c:v>
                </c:pt>
                <c:pt idx="4">
                  <c:v>86.465999999999994</c:v>
                </c:pt>
                <c:pt idx="5">
                  <c:v>85.156999999999982</c:v>
                </c:pt>
                <c:pt idx="6">
                  <c:v>83.753</c:v>
                </c:pt>
                <c:pt idx="7">
                  <c:v>82.536000000000001</c:v>
                </c:pt>
                <c:pt idx="8">
                  <c:v>81.503</c:v>
                </c:pt>
                <c:pt idx="9">
                  <c:v>80.656999999999982</c:v>
                </c:pt>
                <c:pt idx="10">
                  <c:v>79.715000000000003</c:v>
                </c:pt>
                <c:pt idx="11">
                  <c:v>78.205000000000013</c:v>
                </c:pt>
                <c:pt idx="12">
                  <c:v>77.543000000000006</c:v>
                </c:pt>
                <c:pt idx="13">
                  <c:v>69.468000000000004</c:v>
                </c:pt>
                <c:pt idx="14">
                  <c:v>61.957999999999998</c:v>
                </c:pt>
                <c:pt idx="15">
                  <c:v>56.212000000000003</c:v>
                </c:pt>
                <c:pt idx="16">
                  <c:v>52.108000000000011</c:v>
                </c:pt>
                <c:pt idx="17">
                  <c:v>46.782000000000011</c:v>
                </c:pt>
                <c:pt idx="18">
                  <c:v>41.898000000000003</c:v>
                </c:pt>
                <c:pt idx="19">
                  <c:v>38.167000000000002</c:v>
                </c:pt>
                <c:pt idx="20">
                  <c:v>33.981999999999999</c:v>
                </c:pt>
                <c:pt idx="21">
                  <c:v>29.106999999999999</c:v>
                </c:pt>
                <c:pt idx="22">
                  <c:v>25.338000000000001</c:v>
                </c:pt>
                <c:pt idx="23">
                  <c:v>21.643999999999988</c:v>
                </c:pt>
                <c:pt idx="24">
                  <c:v>18.927999999999987</c:v>
                </c:pt>
                <c:pt idx="25">
                  <c:v>16.379000000000001</c:v>
                </c:pt>
                <c:pt idx="26">
                  <c:v>13.986000000000002</c:v>
                </c:pt>
              </c:numCache>
            </c:numRef>
          </c:yVal>
        </c:ser>
        <c:ser>
          <c:idx val="1"/>
          <c:order val="1"/>
          <c:tx>
            <c:strRef>
              <c:f>Sheet1!$C$1</c:f>
              <c:strCache>
                <c:ptCount val="1"/>
                <c:pt idx="0">
                  <c:v>Alpha-1/Double lung (N=1,403)</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93.921000000000006</c:v>
                </c:pt>
                <c:pt idx="2">
                  <c:v>90.215000000000003</c:v>
                </c:pt>
                <c:pt idx="3">
                  <c:v>87.55</c:v>
                </c:pt>
                <c:pt idx="4">
                  <c:v>86.215999999999994</c:v>
                </c:pt>
                <c:pt idx="5">
                  <c:v>84.953999999999994</c:v>
                </c:pt>
                <c:pt idx="6">
                  <c:v>83.763999999999996</c:v>
                </c:pt>
                <c:pt idx="7">
                  <c:v>83.093999999999994</c:v>
                </c:pt>
                <c:pt idx="8">
                  <c:v>82.721999999999994</c:v>
                </c:pt>
                <c:pt idx="9">
                  <c:v>81.900999999999996</c:v>
                </c:pt>
                <c:pt idx="10">
                  <c:v>81.304000000000002</c:v>
                </c:pt>
                <c:pt idx="11">
                  <c:v>80.628999999999948</c:v>
                </c:pt>
                <c:pt idx="12">
                  <c:v>79.718999999999994</c:v>
                </c:pt>
                <c:pt idx="13">
                  <c:v>72.634999999999991</c:v>
                </c:pt>
                <c:pt idx="14">
                  <c:v>67.576999999999998</c:v>
                </c:pt>
                <c:pt idx="15">
                  <c:v>63.59</c:v>
                </c:pt>
                <c:pt idx="16">
                  <c:v>59.186</c:v>
                </c:pt>
                <c:pt idx="17">
                  <c:v>54.558</c:v>
                </c:pt>
                <c:pt idx="18">
                  <c:v>50.594000000000001</c:v>
                </c:pt>
                <c:pt idx="19">
                  <c:v>45.362000000000002</c:v>
                </c:pt>
                <c:pt idx="20">
                  <c:v>41.216000000000001</c:v>
                </c:pt>
                <c:pt idx="21">
                  <c:v>38.850999999999999</c:v>
                </c:pt>
                <c:pt idx="22">
                  <c:v>35.465000000000003</c:v>
                </c:pt>
                <c:pt idx="23">
                  <c:v>32.58</c:v>
                </c:pt>
                <c:pt idx="24">
                  <c:v>28.169</c:v>
                </c:pt>
                <c:pt idx="25">
                  <c:v>23.712</c:v>
                </c:pt>
                <c:pt idx="26">
                  <c:v>22.294</c:v>
                </c:pt>
              </c:numCache>
            </c:numRef>
          </c:yVal>
        </c:ser>
        <c:axId val="318238080"/>
        <c:axId val="318309888"/>
      </c:scatterChart>
      <c:valAx>
        <c:axId val="318238080"/>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8309888"/>
        <c:crosses val="autoZero"/>
        <c:crossBetween val="midCat"/>
        <c:majorUnit val="1"/>
      </c:valAx>
      <c:valAx>
        <c:axId val="31830988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8238080"/>
        <c:crosses val="autoZero"/>
        <c:crossBetween val="midCat"/>
        <c:majorUnit val="20"/>
      </c:valAx>
      <c:spPr>
        <a:solidFill>
          <a:schemeClr val="bg2"/>
        </a:solidFill>
        <a:ln>
          <a:solidFill>
            <a:schemeClr val="tx1"/>
          </a:solidFill>
        </a:ln>
      </c:spPr>
    </c:plotArea>
    <c:legend>
      <c:legendPos val="r"/>
      <c:layout>
        <c:manualLayout>
          <c:xMode val="edge"/>
          <c:yMode val="edge"/>
          <c:x val="0.49393062039811397"/>
          <c:y val="5.1946412948381523E-2"/>
          <c:w val="0.39883480825958739"/>
          <c:h val="0.1470402449693789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8204654727893528"/>
          <c:h val="0.81644145288290582"/>
        </c:manualLayout>
      </c:layout>
      <c:scatterChart>
        <c:scatterStyle val="smoothMarker"/>
        <c:ser>
          <c:idx val="0"/>
          <c:order val="0"/>
          <c:tx>
            <c:strRef>
              <c:f>Sheet1!$B$1</c:f>
              <c:strCache>
                <c:ptCount val="1"/>
                <c:pt idx="0">
                  <c:v>Single Lung, &lt; 50 (N = 471)</c:v>
                </c:pt>
              </c:strCache>
            </c:strRef>
          </c:tx>
          <c:spPr>
            <a:ln w="41275">
              <a:solidFill>
                <a:srgbClr val="00FFFF"/>
              </a:solidFill>
            </a:ln>
          </c:spPr>
          <c:marker>
            <c:symbol val="none"/>
          </c:marker>
          <c:xVal>
            <c:numRef>
              <c:f>Sheet1!$A$2:$A$26</c:f>
              <c:numCache>
                <c:formatCode>General</c:formatCode>
                <c:ptCount val="25"/>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Sheet1!$B$2:$B$26</c:f>
              <c:numCache>
                <c:formatCode>General</c:formatCode>
                <c:ptCount val="25"/>
                <c:pt idx="0">
                  <c:v>100</c:v>
                </c:pt>
                <c:pt idx="1">
                  <c:v>93.821999999999989</c:v>
                </c:pt>
                <c:pt idx="2">
                  <c:v>92.100999999999999</c:v>
                </c:pt>
                <c:pt idx="3">
                  <c:v>90.374999999999986</c:v>
                </c:pt>
                <c:pt idx="4">
                  <c:v>89.081000000000003</c:v>
                </c:pt>
                <c:pt idx="5">
                  <c:v>87.787000000000006</c:v>
                </c:pt>
                <c:pt idx="6">
                  <c:v>87.14</c:v>
                </c:pt>
                <c:pt idx="7">
                  <c:v>86.708000000000013</c:v>
                </c:pt>
                <c:pt idx="8">
                  <c:v>86.055999999999983</c:v>
                </c:pt>
                <c:pt idx="9">
                  <c:v>85.403999999999996</c:v>
                </c:pt>
                <c:pt idx="10">
                  <c:v>84.75</c:v>
                </c:pt>
                <c:pt idx="11">
                  <c:v>83.443000000000026</c:v>
                </c:pt>
                <c:pt idx="12">
                  <c:v>82.350999999999999</c:v>
                </c:pt>
                <c:pt idx="13">
                  <c:v>74.364000000000004</c:v>
                </c:pt>
                <c:pt idx="14">
                  <c:v>68.421000000000006</c:v>
                </c:pt>
                <c:pt idx="15">
                  <c:v>61.806999999999995</c:v>
                </c:pt>
                <c:pt idx="16">
                  <c:v>57.664000000000001</c:v>
                </c:pt>
                <c:pt idx="17">
                  <c:v>52.488</c:v>
                </c:pt>
                <c:pt idx="18">
                  <c:v>48.671000000000006</c:v>
                </c:pt>
                <c:pt idx="19">
                  <c:v>45.800999999999995</c:v>
                </c:pt>
                <c:pt idx="20">
                  <c:v>43.298000000000279</c:v>
                </c:pt>
                <c:pt idx="21">
                  <c:v>37.425000000000011</c:v>
                </c:pt>
                <c:pt idx="22">
                  <c:v>34.053000000000004</c:v>
                </c:pt>
                <c:pt idx="23">
                  <c:v>30.306000000000001</c:v>
                </c:pt>
                <c:pt idx="24">
                  <c:v>27.614999999999998</c:v>
                </c:pt>
              </c:numCache>
            </c:numRef>
          </c:yVal>
        </c:ser>
        <c:ser>
          <c:idx val="1"/>
          <c:order val="1"/>
          <c:tx>
            <c:strRef>
              <c:f>Sheet1!$C$1</c:f>
              <c:strCache>
                <c:ptCount val="1"/>
                <c:pt idx="0">
                  <c:v>Double Lung, &lt;50 (N = 714)</c:v>
                </c:pt>
              </c:strCache>
            </c:strRef>
          </c:tx>
          <c:spPr>
            <a:ln w="41275">
              <a:solidFill>
                <a:srgbClr val="00FF00"/>
              </a:solidFill>
              <a:prstDash val="solid"/>
            </a:ln>
          </c:spPr>
          <c:marker>
            <c:symbol val="none"/>
          </c:marker>
          <c:xVal>
            <c:numRef>
              <c:f>Sheet1!$A$2:$A$26</c:f>
              <c:numCache>
                <c:formatCode>General</c:formatCode>
                <c:ptCount val="25"/>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Sheet1!$C$2:$C$26</c:f>
              <c:numCache>
                <c:formatCode>General</c:formatCode>
                <c:ptCount val="25"/>
                <c:pt idx="0">
                  <c:v>100</c:v>
                </c:pt>
                <c:pt idx="1">
                  <c:v>96.489000000000004</c:v>
                </c:pt>
                <c:pt idx="2">
                  <c:v>93.798000000000002</c:v>
                </c:pt>
                <c:pt idx="3">
                  <c:v>91.506</c:v>
                </c:pt>
                <c:pt idx="4">
                  <c:v>90.35799999999999</c:v>
                </c:pt>
                <c:pt idx="5">
                  <c:v>89.209000000000003</c:v>
                </c:pt>
                <c:pt idx="6">
                  <c:v>87.912999999999997</c:v>
                </c:pt>
                <c:pt idx="7">
                  <c:v>87.048000000000002</c:v>
                </c:pt>
                <c:pt idx="8">
                  <c:v>86.468999999999994</c:v>
                </c:pt>
                <c:pt idx="9">
                  <c:v>85.60199999999999</c:v>
                </c:pt>
                <c:pt idx="10">
                  <c:v>84.733999999999995</c:v>
                </c:pt>
                <c:pt idx="11">
                  <c:v>84.3</c:v>
                </c:pt>
                <c:pt idx="12">
                  <c:v>82.846000000000004</c:v>
                </c:pt>
                <c:pt idx="13">
                  <c:v>75.753</c:v>
                </c:pt>
                <c:pt idx="14">
                  <c:v>70.106999999999999</c:v>
                </c:pt>
                <c:pt idx="15">
                  <c:v>65.657999999999987</c:v>
                </c:pt>
                <c:pt idx="16">
                  <c:v>61.066000000000003</c:v>
                </c:pt>
                <c:pt idx="17">
                  <c:v>57.553000000000004</c:v>
                </c:pt>
                <c:pt idx="18">
                  <c:v>53.486000000000004</c:v>
                </c:pt>
                <c:pt idx="19">
                  <c:v>48.711000000000006</c:v>
                </c:pt>
                <c:pt idx="20">
                  <c:v>45.357999999999997</c:v>
                </c:pt>
                <c:pt idx="21">
                  <c:v>43.464000000000006</c:v>
                </c:pt>
                <c:pt idx="22">
                  <c:v>39.358999999999995</c:v>
                </c:pt>
                <c:pt idx="23">
                  <c:v>36.988</c:v>
                </c:pt>
                <c:pt idx="24">
                  <c:v>33.152000000000001</c:v>
                </c:pt>
              </c:numCache>
            </c:numRef>
          </c:yVal>
        </c:ser>
        <c:ser>
          <c:idx val="2"/>
          <c:order val="2"/>
          <c:tx>
            <c:strRef>
              <c:f>Sheet1!$D$1</c:f>
              <c:strCache>
                <c:ptCount val="1"/>
                <c:pt idx="0">
                  <c:v>Single Lung, 50+  (N = 615)</c:v>
                </c:pt>
              </c:strCache>
            </c:strRef>
          </c:tx>
          <c:spPr>
            <a:ln w="41275">
              <a:solidFill>
                <a:srgbClr val="FF00FF"/>
              </a:solidFill>
            </a:ln>
          </c:spPr>
          <c:marker>
            <c:symbol val="none"/>
          </c:marker>
          <c:xVal>
            <c:numRef>
              <c:f>Sheet1!$A$2:$A$26</c:f>
              <c:numCache>
                <c:formatCode>General</c:formatCode>
                <c:ptCount val="25"/>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Sheet1!$D$2:$D$26</c:f>
              <c:numCache>
                <c:formatCode>General</c:formatCode>
                <c:ptCount val="25"/>
                <c:pt idx="0">
                  <c:v>100</c:v>
                </c:pt>
                <c:pt idx="1">
                  <c:v>91.049000000000007</c:v>
                </c:pt>
                <c:pt idx="2">
                  <c:v>87.442000000000007</c:v>
                </c:pt>
                <c:pt idx="3">
                  <c:v>85.131999999999991</c:v>
                </c:pt>
                <c:pt idx="4">
                  <c:v>84.471999999999994</c:v>
                </c:pt>
                <c:pt idx="5">
                  <c:v>83.149999999999991</c:v>
                </c:pt>
                <c:pt idx="6">
                  <c:v>81.167000000000002</c:v>
                </c:pt>
                <c:pt idx="7">
                  <c:v>79.348000000000013</c:v>
                </c:pt>
                <c:pt idx="8">
                  <c:v>78.025999999999982</c:v>
                </c:pt>
                <c:pt idx="9">
                  <c:v>77.033000000000001</c:v>
                </c:pt>
                <c:pt idx="10">
                  <c:v>75.871999999999986</c:v>
                </c:pt>
                <c:pt idx="11">
                  <c:v>74.206999999999994</c:v>
                </c:pt>
                <c:pt idx="12">
                  <c:v>73.871999999999986</c:v>
                </c:pt>
                <c:pt idx="13">
                  <c:v>65.730999999999995</c:v>
                </c:pt>
                <c:pt idx="14">
                  <c:v>56.984999999999999</c:v>
                </c:pt>
                <c:pt idx="15">
                  <c:v>51.913000000000004</c:v>
                </c:pt>
                <c:pt idx="16">
                  <c:v>47.830999999999996</c:v>
                </c:pt>
                <c:pt idx="17">
                  <c:v>42.383999999999993</c:v>
                </c:pt>
                <c:pt idx="18">
                  <c:v>36.664000000000001</c:v>
                </c:pt>
                <c:pt idx="19">
                  <c:v>32.191000000000003</c:v>
                </c:pt>
                <c:pt idx="20">
                  <c:v>26.434999999999999</c:v>
                </c:pt>
                <c:pt idx="21">
                  <c:v>22.341999999999999</c:v>
                </c:pt>
                <c:pt idx="22">
                  <c:v>18.033000000000001</c:v>
                </c:pt>
                <c:pt idx="23">
                  <c:v>14.129</c:v>
                </c:pt>
                <c:pt idx="24">
                  <c:v>11.206</c:v>
                </c:pt>
              </c:numCache>
            </c:numRef>
          </c:yVal>
        </c:ser>
        <c:ser>
          <c:idx val="3"/>
          <c:order val="3"/>
          <c:tx>
            <c:strRef>
              <c:f>Sheet1!$E$1</c:f>
              <c:strCache>
                <c:ptCount val="1"/>
                <c:pt idx="0">
                  <c:v>Double Lung, 50+ (N = 869)</c:v>
                </c:pt>
              </c:strCache>
            </c:strRef>
          </c:tx>
          <c:spPr>
            <a:ln w="41275">
              <a:solidFill>
                <a:srgbClr val="FFFF00"/>
              </a:solidFill>
            </a:ln>
          </c:spPr>
          <c:marker>
            <c:symbol val="none"/>
          </c:marker>
          <c:xVal>
            <c:numRef>
              <c:f>Sheet1!$A$2:$A$26</c:f>
              <c:numCache>
                <c:formatCode>General</c:formatCode>
                <c:ptCount val="25"/>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numCache>
            </c:numRef>
          </c:xVal>
          <c:yVal>
            <c:numRef>
              <c:f>Sheet1!$E$2:$E$26</c:f>
              <c:numCache>
                <c:formatCode>General</c:formatCode>
                <c:ptCount val="25"/>
                <c:pt idx="0">
                  <c:v>100</c:v>
                </c:pt>
                <c:pt idx="1">
                  <c:v>91.253</c:v>
                </c:pt>
                <c:pt idx="2">
                  <c:v>86.474999999999994</c:v>
                </c:pt>
                <c:pt idx="3">
                  <c:v>83.409000000000006</c:v>
                </c:pt>
                <c:pt idx="4">
                  <c:v>81.871999999999986</c:v>
                </c:pt>
                <c:pt idx="5">
                  <c:v>80.489000000000004</c:v>
                </c:pt>
                <c:pt idx="6">
                  <c:v>79.412000000000006</c:v>
                </c:pt>
                <c:pt idx="7">
                  <c:v>78.95</c:v>
                </c:pt>
                <c:pt idx="8">
                  <c:v>78.796000000000006</c:v>
                </c:pt>
                <c:pt idx="9">
                  <c:v>78.024999999999991</c:v>
                </c:pt>
                <c:pt idx="10">
                  <c:v>77.715999999999994</c:v>
                </c:pt>
                <c:pt idx="11">
                  <c:v>76.78</c:v>
                </c:pt>
                <c:pt idx="12">
                  <c:v>76.462000000000003</c:v>
                </c:pt>
                <c:pt idx="13">
                  <c:v>69.372999999999948</c:v>
                </c:pt>
                <c:pt idx="14">
                  <c:v>64.971999999999994</c:v>
                </c:pt>
                <c:pt idx="15">
                  <c:v>61.516000000000005</c:v>
                </c:pt>
                <c:pt idx="16">
                  <c:v>57.302</c:v>
                </c:pt>
                <c:pt idx="17">
                  <c:v>51.107000000000006</c:v>
                </c:pt>
                <c:pt idx="18">
                  <c:v>47.219000000000001</c:v>
                </c:pt>
                <c:pt idx="19">
                  <c:v>41.146000000000001</c:v>
                </c:pt>
                <c:pt idx="20">
                  <c:v>35.295000000000279</c:v>
                </c:pt>
                <c:pt idx="21">
                  <c:v>31.577999999999999</c:v>
                </c:pt>
                <c:pt idx="22">
                  <c:v>29.664000000000001</c:v>
                </c:pt>
                <c:pt idx="23">
                  <c:v>24.957999999999988</c:v>
                </c:pt>
                <c:pt idx="24">
                  <c:v>18.024999999999999</c:v>
                </c:pt>
              </c:numCache>
            </c:numRef>
          </c:yVal>
        </c:ser>
        <c:axId val="318525824"/>
        <c:axId val="318527744"/>
      </c:scatterChart>
      <c:valAx>
        <c:axId val="318525824"/>
        <c:scaling>
          <c:orientation val="minMax"/>
          <c:max val="13"/>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8527744"/>
        <c:crosses val="autoZero"/>
        <c:crossBetween val="midCat"/>
        <c:majorUnit val="1"/>
      </c:valAx>
      <c:valAx>
        <c:axId val="3185277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8525824"/>
        <c:crosses val="autoZero"/>
        <c:crossBetween val="midCat"/>
        <c:majorUnit val="20"/>
      </c:valAx>
      <c:spPr>
        <a:solidFill>
          <a:schemeClr val="bg2"/>
        </a:solidFill>
        <a:ln>
          <a:solidFill>
            <a:schemeClr val="tx1"/>
          </a:solidFill>
        </a:ln>
      </c:spPr>
    </c:plotArea>
    <c:legend>
      <c:legendPos val="r"/>
      <c:layout>
        <c:manualLayout>
          <c:xMode val="edge"/>
          <c:yMode val="edge"/>
          <c:x val="0.33463858499989008"/>
          <c:y val="6.5835301837270432E-2"/>
          <c:w val="0.62047197640119234"/>
          <c:h val="0.1470402449693804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658060994588203"/>
          <c:y val="3.9152185718164582E-2"/>
          <c:w val="0.8056514064060688"/>
          <c:h val="0.65052407383503363"/>
        </c:manualLayout>
      </c:layout>
      <c:barChart>
        <c:barDir val="col"/>
        <c:grouping val="percentStacked"/>
        <c:ser>
          <c:idx val="0"/>
          <c:order val="0"/>
          <c:tx>
            <c:strRef>
              <c:f>Sheet1!$B$1</c:f>
              <c:strCache>
                <c:ptCount val="1"/>
                <c:pt idx="0">
                  <c:v>0-11</c:v>
                </c:pt>
              </c:strCache>
            </c:strRef>
          </c:tx>
          <c:spPr>
            <a:gradFill flip="none" rotWithShape="1">
              <a:gsLst>
                <a:gs pos="0">
                  <a:srgbClr val="208C03"/>
                </a:gs>
                <a:gs pos="50000">
                  <a:srgbClr val="20F703"/>
                </a:gs>
                <a:gs pos="100000">
                  <a:srgbClr val="208C03"/>
                </a:gs>
              </a:gsLst>
              <a:lin ang="10800000" scaled="1"/>
              <a:tileRect/>
            </a:gradFill>
            <a:ln w="9525">
              <a:solidFill>
                <a:srgbClr val="000000"/>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Sheet1!$B$2:$B$26</c:f>
              <c:numCache>
                <c:formatCode>General</c:formatCode>
                <c:ptCount val="25"/>
                <c:pt idx="0">
                  <c:v>1</c:v>
                </c:pt>
                <c:pt idx="1">
                  <c:v>2</c:v>
                </c:pt>
                <c:pt idx="2">
                  <c:v>4</c:v>
                </c:pt>
                <c:pt idx="3">
                  <c:v>6</c:v>
                </c:pt>
                <c:pt idx="4">
                  <c:v>18</c:v>
                </c:pt>
                <c:pt idx="5">
                  <c:v>19</c:v>
                </c:pt>
                <c:pt idx="6">
                  <c:v>23</c:v>
                </c:pt>
                <c:pt idx="7">
                  <c:v>22</c:v>
                </c:pt>
                <c:pt idx="8">
                  <c:v>37</c:v>
                </c:pt>
                <c:pt idx="9">
                  <c:v>29</c:v>
                </c:pt>
                <c:pt idx="10">
                  <c:v>36</c:v>
                </c:pt>
                <c:pt idx="11">
                  <c:v>37</c:v>
                </c:pt>
                <c:pt idx="12">
                  <c:v>23</c:v>
                </c:pt>
                <c:pt idx="13">
                  <c:v>21</c:v>
                </c:pt>
                <c:pt idx="14">
                  <c:v>18</c:v>
                </c:pt>
                <c:pt idx="15">
                  <c:v>28</c:v>
                </c:pt>
                <c:pt idx="16">
                  <c:v>21</c:v>
                </c:pt>
                <c:pt idx="17">
                  <c:v>18</c:v>
                </c:pt>
                <c:pt idx="18">
                  <c:v>27</c:v>
                </c:pt>
                <c:pt idx="19">
                  <c:v>34</c:v>
                </c:pt>
                <c:pt idx="20">
                  <c:v>25</c:v>
                </c:pt>
                <c:pt idx="21">
                  <c:v>32</c:v>
                </c:pt>
                <c:pt idx="22">
                  <c:v>32</c:v>
                </c:pt>
                <c:pt idx="23">
                  <c:v>40</c:v>
                </c:pt>
                <c:pt idx="24">
                  <c:v>11</c:v>
                </c:pt>
              </c:numCache>
            </c:numRef>
          </c:val>
        </c:ser>
        <c:ser>
          <c:idx val="1"/>
          <c:order val="1"/>
          <c:tx>
            <c:strRef>
              <c:f>Sheet1!$C$1</c:f>
              <c:strCache>
                <c:ptCount val="1"/>
                <c:pt idx="0">
                  <c:v>12-17</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Sheet1!$C$2:$C$26</c:f>
              <c:numCache>
                <c:formatCode>General</c:formatCode>
                <c:ptCount val="25"/>
                <c:pt idx="0">
                  <c:v>2</c:v>
                </c:pt>
                <c:pt idx="1">
                  <c:v>3</c:v>
                </c:pt>
                <c:pt idx="2">
                  <c:v>3</c:v>
                </c:pt>
                <c:pt idx="3">
                  <c:v>17</c:v>
                </c:pt>
                <c:pt idx="4">
                  <c:v>27</c:v>
                </c:pt>
                <c:pt idx="5">
                  <c:v>29</c:v>
                </c:pt>
                <c:pt idx="6">
                  <c:v>26</c:v>
                </c:pt>
                <c:pt idx="7">
                  <c:v>30</c:v>
                </c:pt>
                <c:pt idx="8">
                  <c:v>59</c:v>
                </c:pt>
                <c:pt idx="9">
                  <c:v>53</c:v>
                </c:pt>
                <c:pt idx="10">
                  <c:v>59</c:v>
                </c:pt>
                <c:pt idx="11">
                  <c:v>59</c:v>
                </c:pt>
                <c:pt idx="12">
                  <c:v>50</c:v>
                </c:pt>
                <c:pt idx="13">
                  <c:v>52</c:v>
                </c:pt>
                <c:pt idx="14">
                  <c:v>54</c:v>
                </c:pt>
                <c:pt idx="15">
                  <c:v>46</c:v>
                </c:pt>
                <c:pt idx="16">
                  <c:v>57</c:v>
                </c:pt>
                <c:pt idx="17">
                  <c:v>71</c:v>
                </c:pt>
                <c:pt idx="18">
                  <c:v>70</c:v>
                </c:pt>
                <c:pt idx="19">
                  <c:v>69</c:v>
                </c:pt>
                <c:pt idx="20">
                  <c:v>83</c:v>
                </c:pt>
                <c:pt idx="21">
                  <c:v>82</c:v>
                </c:pt>
                <c:pt idx="22">
                  <c:v>93</c:v>
                </c:pt>
                <c:pt idx="23">
                  <c:v>86</c:v>
                </c:pt>
                <c:pt idx="24">
                  <c:v>25</c:v>
                </c:pt>
              </c:numCache>
            </c:numRef>
          </c:val>
        </c:ser>
        <c:ser>
          <c:idx val="2"/>
          <c:order val="2"/>
          <c:tx>
            <c:strRef>
              <c:f>Sheet1!$D$1</c:f>
              <c:strCache>
                <c:ptCount val="1"/>
                <c:pt idx="0">
                  <c:v>18-34</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Sheet1!$D$2:$D$26</c:f>
              <c:numCache>
                <c:formatCode>General</c:formatCode>
                <c:ptCount val="25"/>
                <c:pt idx="0">
                  <c:v>5</c:v>
                </c:pt>
                <c:pt idx="1">
                  <c:v>13</c:v>
                </c:pt>
                <c:pt idx="2">
                  <c:v>51</c:v>
                </c:pt>
                <c:pt idx="3">
                  <c:v>110</c:v>
                </c:pt>
                <c:pt idx="4">
                  <c:v>167</c:v>
                </c:pt>
                <c:pt idx="5">
                  <c:v>205</c:v>
                </c:pt>
                <c:pt idx="6">
                  <c:v>245</c:v>
                </c:pt>
                <c:pt idx="7">
                  <c:v>266</c:v>
                </c:pt>
                <c:pt idx="8">
                  <c:v>286</c:v>
                </c:pt>
                <c:pt idx="9">
                  <c:v>250</c:v>
                </c:pt>
                <c:pt idx="10">
                  <c:v>261</c:v>
                </c:pt>
                <c:pt idx="11">
                  <c:v>278</c:v>
                </c:pt>
                <c:pt idx="12">
                  <c:v>262</c:v>
                </c:pt>
                <c:pt idx="13">
                  <c:v>275</c:v>
                </c:pt>
                <c:pt idx="14">
                  <c:v>290</c:v>
                </c:pt>
                <c:pt idx="15">
                  <c:v>327</c:v>
                </c:pt>
                <c:pt idx="16">
                  <c:v>346</c:v>
                </c:pt>
                <c:pt idx="17">
                  <c:v>394</c:v>
                </c:pt>
                <c:pt idx="18">
                  <c:v>397</c:v>
                </c:pt>
                <c:pt idx="19">
                  <c:v>492</c:v>
                </c:pt>
                <c:pt idx="20">
                  <c:v>480</c:v>
                </c:pt>
                <c:pt idx="21">
                  <c:v>453</c:v>
                </c:pt>
                <c:pt idx="22">
                  <c:v>491</c:v>
                </c:pt>
                <c:pt idx="23">
                  <c:v>533</c:v>
                </c:pt>
                <c:pt idx="24">
                  <c:v>223</c:v>
                </c:pt>
              </c:numCache>
            </c:numRef>
          </c:val>
        </c:ser>
        <c:ser>
          <c:idx val="3"/>
          <c:order val="3"/>
          <c:tx>
            <c:strRef>
              <c:f>Sheet1!$E$1</c:f>
              <c:strCache>
                <c:ptCount val="1"/>
                <c:pt idx="0">
                  <c:v>35-49</c:v>
                </c:pt>
              </c:strCache>
            </c:strRef>
          </c:tx>
          <c:spPr>
            <a:gradFill>
              <a:gsLst>
                <a:gs pos="0">
                  <a:srgbClr val="7030A0"/>
                </a:gs>
                <a:gs pos="50000">
                  <a:srgbClr val="9966FF"/>
                </a:gs>
                <a:gs pos="100000">
                  <a:srgbClr val="7030A0"/>
                </a:gs>
              </a:gsLst>
              <a:lin ang="10800000" scaled="1"/>
            </a:gradFill>
            <a:ln>
              <a:solidFill>
                <a:srgbClr val="000000"/>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Sheet1!$E$2:$E$26</c:f>
              <c:numCache>
                <c:formatCode>General</c:formatCode>
                <c:ptCount val="25"/>
                <c:pt idx="0">
                  <c:v>19</c:v>
                </c:pt>
                <c:pt idx="1">
                  <c:v>35</c:v>
                </c:pt>
                <c:pt idx="2">
                  <c:v>86</c:v>
                </c:pt>
                <c:pt idx="3">
                  <c:v>179</c:v>
                </c:pt>
                <c:pt idx="4">
                  <c:v>298</c:v>
                </c:pt>
                <c:pt idx="5">
                  <c:v>342</c:v>
                </c:pt>
                <c:pt idx="6">
                  <c:v>369</c:v>
                </c:pt>
                <c:pt idx="7">
                  <c:v>402</c:v>
                </c:pt>
                <c:pt idx="8">
                  <c:v>398</c:v>
                </c:pt>
                <c:pt idx="9">
                  <c:v>380</c:v>
                </c:pt>
                <c:pt idx="10">
                  <c:v>418</c:v>
                </c:pt>
                <c:pt idx="11">
                  <c:v>402</c:v>
                </c:pt>
                <c:pt idx="12">
                  <c:v>383</c:v>
                </c:pt>
                <c:pt idx="13">
                  <c:v>446</c:v>
                </c:pt>
                <c:pt idx="14">
                  <c:v>430</c:v>
                </c:pt>
                <c:pt idx="15">
                  <c:v>481</c:v>
                </c:pt>
                <c:pt idx="16">
                  <c:v>443</c:v>
                </c:pt>
                <c:pt idx="17">
                  <c:v>473</c:v>
                </c:pt>
                <c:pt idx="18">
                  <c:v>530</c:v>
                </c:pt>
                <c:pt idx="19">
                  <c:v>501</c:v>
                </c:pt>
                <c:pt idx="20">
                  <c:v>547</c:v>
                </c:pt>
                <c:pt idx="21">
                  <c:v>569</c:v>
                </c:pt>
                <c:pt idx="22">
                  <c:v>595</c:v>
                </c:pt>
                <c:pt idx="23">
                  <c:v>652</c:v>
                </c:pt>
                <c:pt idx="24">
                  <c:v>228</c:v>
                </c:pt>
              </c:numCache>
            </c:numRef>
          </c:val>
        </c:ser>
        <c:ser>
          <c:idx val="4"/>
          <c:order val="4"/>
          <c:tx>
            <c:strRef>
              <c:f>Sheet1!$F$1</c:f>
              <c:strCache>
                <c:ptCount val="1"/>
                <c:pt idx="0">
                  <c:v>50-59</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Sheet1!$F$2:$F$26</c:f>
              <c:numCache>
                <c:formatCode>General</c:formatCode>
                <c:ptCount val="25"/>
                <c:pt idx="0">
                  <c:v>8</c:v>
                </c:pt>
                <c:pt idx="1">
                  <c:v>29</c:v>
                </c:pt>
                <c:pt idx="2">
                  <c:v>54</c:v>
                </c:pt>
                <c:pt idx="3">
                  <c:v>118</c:v>
                </c:pt>
                <c:pt idx="4">
                  <c:v>209</c:v>
                </c:pt>
                <c:pt idx="5">
                  <c:v>307</c:v>
                </c:pt>
                <c:pt idx="6">
                  <c:v>384</c:v>
                </c:pt>
                <c:pt idx="7">
                  <c:v>444</c:v>
                </c:pt>
                <c:pt idx="8">
                  <c:v>477</c:v>
                </c:pt>
                <c:pt idx="9">
                  <c:v>496</c:v>
                </c:pt>
                <c:pt idx="10">
                  <c:v>538</c:v>
                </c:pt>
                <c:pt idx="11">
                  <c:v>540</c:v>
                </c:pt>
                <c:pt idx="12">
                  <c:v>565</c:v>
                </c:pt>
                <c:pt idx="13">
                  <c:v>620</c:v>
                </c:pt>
                <c:pt idx="14">
                  <c:v>619</c:v>
                </c:pt>
                <c:pt idx="15">
                  <c:v>676</c:v>
                </c:pt>
                <c:pt idx="16">
                  <c:v>714</c:v>
                </c:pt>
                <c:pt idx="17">
                  <c:v>804</c:v>
                </c:pt>
                <c:pt idx="18">
                  <c:v>925</c:v>
                </c:pt>
                <c:pt idx="19">
                  <c:v>957</c:v>
                </c:pt>
                <c:pt idx="20">
                  <c:v>936</c:v>
                </c:pt>
                <c:pt idx="21">
                  <c:v>901</c:v>
                </c:pt>
                <c:pt idx="22">
                  <c:v>1020</c:v>
                </c:pt>
                <c:pt idx="23">
                  <c:v>1032</c:v>
                </c:pt>
                <c:pt idx="24">
                  <c:v>433</c:v>
                </c:pt>
              </c:numCache>
            </c:numRef>
          </c:val>
        </c:ser>
        <c:ser>
          <c:idx val="5"/>
          <c:order val="5"/>
          <c:tx>
            <c:strRef>
              <c:f>Sheet1!$G$1</c:f>
              <c:strCache>
                <c:ptCount val="1"/>
                <c:pt idx="0">
                  <c:v>60-65</c:v>
                </c:pt>
              </c:strCache>
            </c:strRef>
          </c:tx>
          <c:spPr>
            <a:gradFill>
              <a:gsLst>
                <a:gs pos="0">
                  <a:srgbClr val="00004C">
                    <a:lumMod val="90000"/>
                    <a:lumOff val="10000"/>
                  </a:srgbClr>
                </a:gs>
                <a:gs pos="50000">
                  <a:srgbClr val="00004C">
                    <a:lumMod val="50000"/>
                    <a:lumOff val="50000"/>
                  </a:srgbClr>
                </a:gs>
                <a:gs pos="100000">
                  <a:schemeClr val="bg1">
                    <a:lumMod val="90000"/>
                    <a:lumOff val="10000"/>
                  </a:schemeClr>
                </a:gs>
              </a:gsLst>
              <a:lin ang="10800000" scaled="1"/>
            </a:gradFill>
            <a:ln>
              <a:solidFill>
                <a:srgbClr val="000000"/>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Sheet1!$G$2:$G$26</c:f>
              <c:numCache>
                <c:formatCode>General</c:formatCode>
                <c:ptCount val="25"/>
                <c:pt idx="0">
                  <c:v>3</c:v>
                </c:pt>
                <c:pt idx="1">
                  <c:v>7</c:v>
                </c:pt>
                <c:pt idx="2">
                  <c:v>4</c:v>
                </c:pt>
                <c:pt idx="3">
                  <c:v>20</c:v>
                </c:pt>
                <c:pt idx="4">
                  <c:v>34</c:v>
                </c:pt>
                <c:pt idx="5">
                  <c:v>65</c:v>
                </c:pt>
                <c:pt idx="6">
                  <c:v>103</c:v>
                </c:pt>
                <c:pt idx="7">
                  <c:v>112</c:v>
                </c:pt>
                <c:pt idx="8">
                  <c:v>141</c:v>
                </c:pt>
                <c:pt idx="9">
                  <c:v>160</c:v>
                </c:pt>
                <c:pt idx="10">
                  <c:v>160</c:v>
                </c:pt>
                <c:pt idx="11">
                  <c:v>207</c:v>
                </c:pt>
                <c:pt idx="12">
                  <c:v>244</c:v>
                </c:pt>
                <c:pt idx="13">
                  <c:v>258</c:v>
                </c:pt>
                <c:pt idx="14">
                  <c:v>329</c:v>
                </c:pt>
                <c:pt idx="15">
                  <c:v>374</c:v>
                </c:pt>
                <c:pt idx="16">
                  <c:v>377</c:v>
                </c:pt>
                <c:pt idx="17">
                  <c:v>398</c:v>
                </c:pt>
                <c:pt idx="18">
                  <c:v>521</c:v>
                </c:pt>
                <c:pt idx="19">
                  <c:v>613</c:v>
                </c:pt>
                <c:pt idx="20">
                  <c:v>667</c:v>
                </c:pt>
                <c:pt idx="21">
                  <c:v>681</c:v>
                </c:pt>
                <c:pt idx="22">
                  <c:v>711</c:v>
                </c:pt>
                <c:pt idx="23">
                  <c:v>768</c:v>
                </c:pt>
                <c:pt idx="24">
                  <c:v>341</c:v>
                </c:pt>
              </c:numCache>
            </c:numRef>
          </c:val>
        </c:ser>
        <c:ser>
          <c:idx val="6"/>
          <c:order val="6"/>
          <c:tx>
            <c:strRef>
              <c:f>Sheet1!$H$1</c:f>
              <c:strCache>
                <c:ptCount val="1"/>
                <c:pt idx="0">
                  <c:v>&gt;65</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Sheet1!$H$2:$H$26</c:f>
              <c:numCache>
                <c:formatCode>General</c:formatCode>
                <c:ptCount val="25"/>
                <c:pt idx="0">
                  <c:v>0</c:v>
                </c:pt>
                <c:pt idx="1">
                  <c:v>0</c:v>
                </c:pt>
                <c:pt idx="2">
                  <c:v>2</c:v>
                </c:pt>
                <c:pt idx="3">
                  <c:v>1</c:v>
                </c:pt>
                <c:pt idx="4">
                  <c:v>6</c:v>
                </c:pt>
                <c:pt idx="5">
                  <c:v>5</c:v>
                </c:pt>
                <c:pt idx="6">
                  <c:v>10</c:v>
                </c:pt>
                <c:pt idx="7">
                  <c:v>12</c:v>
                </c:pt>
                <c:pt idx="8">
                  <c:v>15</c:v>
                </c:pt>
                <c:pt idx="9">
                  <c:v>21</c:v>
                </c:pt>
                <c:pt idx="10">
                  <c:v>36</c:v>
                </c:pt>
                <c:pt idx="11">
                  <c:v>19</c:v>
                </c:pt>
                <c:pt idx="12">
                  <c:v>34</c:v>
                </c:pt>
                <c:pt idx="13">
                  <c:v>28</c:v>
                </c:pt>
                <c:pt idx="14">
                  <c:v>44</c:v>
                </c:pt>
                <c:pt idx="15">
                  <c:v>42</c:v>
                </c:pt>
                <c:pt idx="16">
                  <c:v>55</c:v>
                </c:pt>
                <c:pt idx="17">
                  <c:v>62</c:v>
                </c:pt>
                <c:pt idx="18">
                  <c:v>101</c:v>
                </c:pt>
                <c:pt idx="19">
                  <c:v>130</c:v>
                </c:pt>
                <c:pt idx="20">
                  <c:v>183</c:v>
                </c:pt>
                <c:pt idx="21">
                  <c:v>265</c:v>
                </c:pt>
                <c:pt idx="22">
                  <c:v>336</c:v>
                </c:pt>
                <c:pt idx="23">
                  <c:v>410</c:v>
                </c:pt>
                <c:pt idx="24">
                  <c:v>191</c:v>
                </c:pt>
              </c:numCache>
            </c:numRef>
          </c:val>
        </c:ser>
        <c:gapWidth val="35"/>
        <c:overlap val="100"/>
        <c:axId val="214020096"/>
        <c:axId val="214022784"/>
      </c:barChart>
      <c:lineChart>
        <c:grouping val="standard"/>
        <c:ser>
          <c:idx val="7"/>
          <c:order val="7"/>
          <c:tx>
            <c:strRef>
              <c:f>Sheet1!$I$1</c:f>
              <c:strCache>
                <c:ptCount val="1"/>
                <c:pt idx="0">
                  <c:v>Median Age</c:v>
                </c:pt>
              </c:strCache>
            </c:strRef>
          </c:tx>
          <c:spPr>
            <a:ln w="41275">
              <a:solidFill>
                <a:srgbClr val="00FFFF"/>
              </a:solidFill>
            </a:ln>
          </c:spPr>
          <c:marker>
            <c:symbol val="diamond"/>
            <c:size val="10"/>
            <c:spPr>
              <a:solidFill>
                <a:srgbClr val="00FFFF"/>
              </a:solidFill>
              <a:ln>
                <a:solidFill>
                  <a:srgbClr val="00FFFF"/>
                </a:solidFill>
              </a:ln>
            </c:spPr>
          </c:marke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Sheet1!$I$2:$I$26</c:f>
              <c:numCache>
                <c:formatCode>General</c:formatCode>
                <c:ptCount val="25"/>
                <c:pt idx="0">
                  <c:v>43</c:v>
                </c:pt>
                <c:pt idx="1">
                  <c:v>46</c:v>
                </c:pt>
                <c:pt idx="2">
                  <c:v>43</c:v>
                </c:pt>
                <c:pt idx="3">
                  <c:v>43</c:v>
                </c:pt>
                <c:pt idx="4">
                  <c:v>44</c:v>
                </c:pt>
                <c:pt idx="5">
                  <c:v>46</c:v>
                </c:pt>
                <c:pt idx="6">
                  <c:v>48</c:v>
                </c:pt>
                <c:pt idx="7">
                  <c:v>48</c:v>
                </c:pt>
                <c:pt idx="8">
                  <c:v>47</c:v>
                </c:pt>
                <c:pt idx="9">
                  <c:v>49</c:v>
                </c:pt>
                <c:pt idx="10">
                  <c:v>49</c:v>
                </c:pt>
                <c:pt idx="11">
                  <c:v>49</c:v>
                </c:pt>
                <c:pt idx="12">
                  <c:v>51</c:v>
                </c:pt>
                <c:pt idx="13">
                  <c:v>50</c:v>
                </c:pt>
                <c:pt idx="14">
                  <c:v>52</c:v>
                </c:pt>
                <c:pt idx="15">
                  <c:v>52</c:v>
                </c:pt>
                <c:pt idx="16">
                  <c:v>52</c:v>
                </c:pt>
                <c:pt idx="17">
                  <c:v>53</c:v>
                </c:pt>
                <c:pt idx="18">
                  <c:v>53</c:v>
                </c:pt>
                <c:pt idx="19">
                  <c:v>54</c:v>
                </c:pt>
                <c:pt idx="20">
                  <c:v>54</c:v>
                </c:pt>
                <c:pt idx="21">
                  <c:v>54</c:v>
                </c:pt>
                <c:pt idx="22">
                  <c:v>55</c:v>
                </c:pt>
                <c:pt idx="23">
                  <c:v>55</c:v>
                </c:pt>
                <c:pt idx="24">
                  <c:v>56</c:v>
                </c:pt>
              </c:numCache>
            </c:numRef>
          </c:val>
        </c:ser>
        <c:marker val="1"/>
        <c:axId val="223600640"/>
        <c:axId val="214255104"/>
      </c:lineChart>
      <c:catAx>
        <c:axId val="214020096"/>
        <c:scaling>
          <c:orientation val="minMax"/>
        </c:scaling>
        <c:axPos val="b"/>
        <c:title>
          <c:tx>
            <c:rich>
              <a:bodyPr/>
              <a:lstStyle/>
              <a:p>
                <a:pPr>
                  <a:defRPr sz="1700"/>
                </a:pPr>
                <a:r>
                  <a:rPr lang="en-US" sz="1700" dirty="0" smtClean="0"/>
                  <a:t>Year of Transplant</a:t>
                </a:r>
                <a:endParaRPr lang="en-US" sz="1700" dirty="0"/>
              </a:p>
            </c:rich>
          </c:tx>
          <c:layout>
            <c:manualLayout>
              <c:xMode val="edge"/>
              <c:yMode val="edge"/>
              <c:x val="0.39776542865770098"/>
              <c:y val="0.80499462157394264"/>
            </c:manualLayout>
          </c:layout>
        </c:title>
        <c:numFmt formatCode="General" sourceLinked="1"/>
        <c:tickLblPos val="nextTo"/>
        <c:txPr>
          <a:bodyPr rot="-2700000"/>
          <a:lstStyle/>
          <a:p>
            <a:pPr>
              <a:defRPr sz="1300" b="1"/>
            </a:pPr>
            <a:endParaRPr lang="en-US"/>
          </a:p>
        </c:txPr>
        <c:crossAx val="214022784"/>
        <c:crosses val="autoZero"/>
        <c:auto val="1"/>
        <c:lblAlgn val="ctr"/>
        <c:lblOffset val="100"/>
        <c:tickLblSkip val="1"/>
      </c:catAx>
      <c:valAx>
        <c:axId val="214022784"/>
        <c:scaling>
          <c:orientation val="minMax"/>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214020096"/>
        <c:crosses val="autoZero"/>
        <c:crossBetween val="between"/>
        <c:majorUnit val="0.2"/>
      </c:valAx>
      <c:valAx>
        <c:axId val="214255104"/>
        <c:scaling>
          <c:orientation val="minMax"/>
        </c:scaling>
        <c:axPos val="r"/>
        <c:title>
          <c:tx>
            <c:rich>
              <a:bodyPr rot="-5400000" vert="horz"/>
              <a:lstStyle/>
              <a:p>
                <a:pPr>
                  <a:defRPr sz="1700"/>
                </a:pPr>
                <a:r>
                  <a:rPr lang="en-US" sz="1700" dirty="0" smtClean="0"/>
                  <a:t>Median recipient age (years)</a:t>
                </a:r>
                <a:endParaRPr lang="en-US" sz="1700" dirty="0"/>
              </a:p>
            </c:rich>
          </c:tx>
          <c:layout/>
        </c:title>
        <c:numFmt formatCode="General" sourceLinked="1"/>
        <c:tickLblPos val="nextTo"/>
        <c:txPr>
          <a:bodyPr/>
          <a:lstStyle/>
          <a:p>
            <a:pPr>
              <a:defRPr sz="1500" b="1"/>
            </a:pPr>
            <a:endParaRPr lang="en-US"/>
          </a:p>
        </c:txPr>
        <c:crossAx val="223600640"/>
        <c:crosses val="max"/>
        <c:crossBetween val="between"/>
        <c:majorUnit val="12"/>
      </c:valAx>
      <c:catAx>
        <c:axId val="223600640"/>
        <c:scaling>
          <c:orientation val="minMax"/>
        </c:scaling>
        <c:delete val="1"/>
        <c:axPos val="b"/>
        <c:numFmt formatCode="General" sourceLinked="1"/>
        <c:tickLblPos val="none"/>
        <c:crossAx val="214255104"/>
        <c:crosses val="autoZero"/>
        <c:auto val="1"/>
        <c:lblAlgn val="ctr"/>
        <c:lblOffset val="100"/>
      </c:catAx>
      <c:spPr>
        <a:solidFill>
          <a:schemeClr val="bg2"/>
        </a:solidFill>
        <a:ln>
          <a:solidFill>
            <a:schemeClr val="tx1"/>
          </a:solidFill>
        </a:ln>
      </c:spPr>
    </c:plotArea>
    <c:legend>
      <c:legendPos val="b"/>
      <c:layout>
        <c:manualLayout>
          <c:xMode val="edge"/>
          <c:yMode val="edge"/>
          <c:x val="5.2949852507373656E-2"/>
          <c:y val="0.88549481519728068"/>
          <c:w val="0.90000000000000013"/>
          <c:h val="6.7773331612237114E-2"/>
        </c:manualLayout>
      </c:layout>
      <c:spPr>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COPD/Single lung (N=6,797)</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94.254000000000005</c:v>
                </c:pt>
                <c:pt idx="2">
                  <c:v>92.049000000000007</c:v>
                </c:pt>
                <c:pt idx="3">
                  <c:v>90.236000000000004</c:v>
                </c:pt>
                <c:pt idx="4">
                  <c:v>88.918000000000006</c:v>
                </c:pt>
                <c:pt idx="5">
                  <c:v>87.900999999999996</c:v>
                </c:pt>
                <c:pt idx="6">
                  <c:v>86.807999999999993</c:v>
                </c:pt>
                <c:pt idx="7">
                  <c:v>85.744000000000227</c:v>
                </c:pt>
                <c:pt idx="8">
                  <c:v>84.967000000000027</c:v>
                </c:pt>
                <c:pt idx="9">
                  <c:v>84.02</c:v>
                </c:pt>
                <c:pt idx="10">
                  <c:v>83.117000000000004</c:v>
                </c:pt>
                <c:pt idx="11">
                  <c:v>82.350999999999999</c:v>
                </c:pt>
                <c:pt idx="12">
                  <c:v>81.364000000000004</c:v>
                </c:pt>
                <c:pt idx="13">
                  <c:v>71.61</c:v>
                </c:pt>
                <c:pt idx="14">
                  <c:v>63.453999999999994</c:v>
                </c:pt>
                <c:pt idx="15">
                  <c:v>55.849000000000004</c:v>
                </c:pt>
                <c:pt idx="16">
                  <c:v>48.559000000000005</c:v>
                </c:pt>
                <c:pt idx="17">
                  <c:v>41.63</c:v>
                </c:pt>
                <c:pt idx="18">
                  <c:v>36</c:v>
                </c:pt>
                <c:pt idx="19">
                  <c:v>30.542999999999989</c:v>
                </c:pt>
                <c:pt idx="20">
                  <c:v>25.74</c:v>
                </c:pt>
                <c:pt idx="21">
                  <c:v>20.821000000000005</c:v>
                </c:pt>
                <c:pt idx="22">
                  <c:v>16.783999999999889</c:v>
                </c:pt>
                <c:pt idx="23">
                  <c:v>14.593</c:v>
                </c:pt>
                <c:pt idx="24">
                  <c:v>11.647999999999998</c:v>
                </c:pt>
                <c:pt idx="25">
                  <c:v>9.2809999999999988</c:v>
                </c:pt>
                <c:pt idx="26">
                  <c:v>6.6419999999999995</c:v>
                </c:pt>
              </c:numCache>
            </c:numRef>
          </c:yVal>
        </c:ser>
        <c:ser>
          <c:idx val="1"/>
          <c:order val="1"/>
          <c:tx>
            <c:strRef>
              <c:f>Sheet1!$C$1</c:f>
              <c:strCache>
                <c:ptCount val="1"/>
                <c:pt idx="0">
                  <c:v>COPD/Double lung (N=5,147)</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94.9</c:v>
                </c:pt>
                <c:pt idx="2">
                  <c:v>92.787999999999997</c:v>
                </c:pt>
                <c:pt idx="3">
                  <c:v>91.651999999999987</c:v>
                </c:pt>
                <c:pt idx="4">
                  <c:v>90.427000000000007</c:v>
                </c:pt>
                <c:pt idx="5">
                  <c:v>89.114999999999995</c:v>
                </c:pt>
                <c:pt idx="6">
                  <c:v>88.117000000000004</c:v>
                </c:pt>
                <c:pt idx="7">
                  <c:v>86.819000000000003</c:v>
                </c:pt>
                <c:pt idx="8">
                  <c:v>86.072999999999979</c:v>
                </c:pt>
                <c:pt idx="9">
                  <c:v>85.495000000000005</c:v>
                </c:pt>
                <c:pt idx="10">
                  <c:v>84.614999999999995</c:v>
                </c:pt>
                <c:pt idx="11">
                  <c:v>83.751000000000005</c:v>
                </c:pt>
                <c:pt idx="12">
                  <c:v>82.940000000000026</c:v>
                </c:pt>
                <c:pt idx="13">
                  <c:v>74.962000000000003</c:v>
                </c:pt>
                <c:pt idx="14">
                  <c:v>68.284999999999997</c:v>
                </c:pt>
                <c:pt idx="15">
                  <c:v>62.962000000000003</c:v>
                </c:pt>
                <c:pt idx="16">
                  <c:v>57.655000000000001</c:v>
                </c:pt>
                <c:pt idx="17">
                  <c:v>52.722000000000264</c:v>
                </c:pt>
                <c:pt idx="18">
                  <c:v>47.732000000000063</c:v>
                </c:pt>
                <c:pt idx="19">
                  <c:v>43.4</c:v>
                </c:pt>
                <c:pt idx="20">
                  <c:v>38.566000000000003</c:v>
                </c:pt>
                <c:pt idx="21">
                  <c:v>33.935000000000002</c:v>
                </c:pt>
                <c:pt idx="22">
                  <c:v>31.033000000000001</c:v>
                </c:pt>
                <c:pt idx="23">
                  <c:v>27.786999999999889</c:v>
                </c:pt>
                <c:pt idx="24">
                  <c:v>23.181999999999999</c:v>
                </c:pt>
                <c:pt idx="25">
                  <c:v>20.461999999999989</c:v>
                </c:pt>
                <c:pt idx="26">
                  <c:v>20.044</c:v>
                </c:pt>
              </c:numCache>
            </c:numRef>
          </c:yVal>
        </c:ser>
        <c:axId val="318531456"/>
        <c:axId val="318498304"/>
      </c:scatterChart>
      <c:valAx>
        <c:axId val="318531456"/>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8498304"/>
        <c:crosses val="autoZero"/>
        <c:crossBetween val="midCat"/>
        <c:majorUnit val="1"/>
      </c:valAx>
      <c:valAx>
        <c:axId val="3184983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8531456"/>
        <c:crosses val="autoZero"/>
        <c:crossBetween val="midCat"/>
        <c:majorUnit val="20"/>
      </c:valAx>
      <c:spPr>
        <a:solidFill>
          <a:schemeClr val="bg2"/>
        </a:solidFill>
        <a:ln>
          <a:solidFill>
            <a:schemeClr val="tx1"/>
          </a:solidFill>
        </a:ln>
      </c:spPr>
    </c:plotArea>
    <c:legend>
      <c:legendPos val="r"/>
      <c:layout>
        <c:manualLayout>
          <c:xMode val="edge"/>
          <c:yMode val="edge"/>
          <c:x val="0.58242619561934472"/>
          <c:y val="6.5835301837270432E-2"/>
          <c:w val="0.33135693215339546"/>
          <c:h val="0.163706911636045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8204654727893528"/>
          <c:h val="0.81644145288290582"/>
        </c:manualLayout>
      </c:layout>
      <c:scatterChart>
        <c:scatterStyle val="smoothMarker"/>
        <c:ser>
          <c:idx val="0"/>
          <c:order val="0"/>
          <c:tx>
            <c:strRef>
              <c:f>Sheet1!$B$1</c:f>
              <c:strCache>
                <c:ptCount val="1"/>
                <c:pt idx="0">
                  <c:v>&lt;50/Single lung (N=799)</c:v>
                </c:pt>
              </c:strCache>
            </c:strRef>
          </c:tx>
          <c:spPr>
            <a:ln w="41275">
              <a:solidFill>
                <a:srgbClr val="00FF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94.099000000000004</c:v>
                </c:pt>
                <c:pt idx="2">
                  <c:v>92.45</c:v>
                </c:pt>
                <c:pt idx="3">
                  <c:v>90.92</c:v>
                </c:pt>
                <c:pt idx="4">
                  <c:v>89.772000000000006</c:v>
                </c:pt>
                <c:pt idx="5">
                  <c:v>88.495000000000005</c:v>
                </c:pt>
                <c:pt idx="6">
                  <c:v>87.218000000000004</c:v>
                </c:pt>
                <c:pt idx="7">
                  <c:v>87.09</c:v>
                </c:pt>
                <c:pt idx="8">
                  <c:v>86.45</c:v>
                </c:pt>
                <c:pt idx="9">
                  <c:v>85.68</c:v>
                </c:pt>
                <c:pt idx="10">
                  <c:v>84.909000000000006</c:v>
                </c:pt>
                <c:pt idx="11">
                  <c:v>84.135999999999996</c:v>
                </c:pt>
                <c:pt idx="12">
                  <c:v>83.102000000000004</c:v>
                </c:pt>
                <c:pt idx="13">
                  <c:v>74.48</c:v>
                </c:pt>
                <c:pt idx="14">
                  <c:v>66.739999999999995</c:v>
                </c:pt>
                <c:pt idx="15">
                  <c:v>59.939</c:v>
                </c:pt>
                <c:pt idx="16">
                  <c:v>53.524999999999999</c:v>
                </c:pt>
                <c:pt idx="17">
                  <c:v>45.826000000000001</c:v>
                </c:pt>
                <c:pt idx="18">
                  <c:v>42.286999999999999</c:v>
                </c:pt>
                <c:pt idx="19">
                  <c:v>36.988</c:v>
                </c:pt>
                <c:pt idx="20">
                  <c:v>32.933999999999997</c:v>
                </c:pt>
                <c:pt idx="21">
                  <c:v>28.795999999999999</c:v>
                </c:pt>
                <c:pt idx="22">
                  <c:v>22.73</c:v>
                </c:pt>
                <c:pt idx="23">
                  <c:v>20.948</c:v>
                </c:pt>
                <c:pt idx="24">
                  <c:v>19.472000000000001</c:v>
                </c:pt>
                <c:pt idx="25">
                  <c:v>18.567</c:v>
                </c:pt>
                <c:pt idx="26">
                  <c:v>15.728999999999999</c:v>
                </c:pt>
              </c:numCache>
            </c:numRef>
          </c:yVal>
        </c:ser>
        <c:ser>
          <c:idx val="1"/>
          <c:order val="1"/>
          <c:tx>
            <c:strRef>
              <c:f>Sheet1!$C$1</c:f>
              <c:strCache>
                <c:ptCount val="1"/>
                <c:pt idx="0">
                  <c:v>&lt;50/Double lung (N=1,091)</c:v>
                </c:pt>
              </c:strCache>
            </c:strRef>
          </c:tx>
          <c:spPr>
            <a:ln w="41275">
              <a:solidFill>
                <a:srgbClr val="00FF0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94.207999999999998</c:v>
                </c:pt>
                <c:pt idx="2">
                  <c:v>92.668999999999997</c:v>
                </c:pt>
                <c:pt idx="3">
                  <c:v>91.786000000000001</c:v>
                </c:pt>
                <c:pt idx="4">
                  <c:v>91</c:v>
                </c:pt>
                <c:pt idx="5">
                  <c:v>90.013000000000005</c:v>
                </c:pt>
                <c:pt idx="6">
                  <c:v>88.924000000000007</c:v>
                </c:pt>
                <c:pt idx="7">
                  <c:v>87.335999999999999</c:v>
                </c:pt>
                <c:pt idx="8">
                  <c:v>86.838999999999999</c:v>
                </c:pt>
                <c:pt idx="9">
                  <c:v>86.34</c:v>
                </c:pt>
                <c:pt idx="10">
                  <c:v>85.441999999999993</c:v>
                </c:pt>
                <c:pt idx="11">
                  <c:v>84.332999999999998</c:v>
                </c:pt>
                <c:pt idx="12">
                  <c:v>83.62</c:v>
                </c:pt>
                <c:pt idx="13">
                  <c:v>76.14</c:v>
                </c:pt>
                <c:pt idx="14">
                  <c:v>70.168000000000006</c:v>
                </c:pt>
                <c:pt idx="15">
                  <c:v>65.245999999999995</c:v>
                </c:pt>
                <c:pt idx="16">
                  <c:v>61.222999999999999</c:v>
                </c:pt>
                <c:pt idx="17">
                  <c:v>57.097000000000001</c:v>
                </c:pt>
                <c:pt idx="18">
                  <c:v>52.618000000000002</c:v>
                </c:pt>
                <c:pt idx="19">
                  <c:v>48.941000000000003</c:v>
                </c:pt>
                <c:pt idx="20">
                  <c:v>44.673000000000002</c:v>
                </c:pt>
                <c:pt idx="21">
                  <c:v>40.328000000000003</c:v>
                </c:pt>
                <c:pt idx="22">
                  <c:v>37.642000000000003</c:v>
                </c:pt>
                <c:pt idx="23">
                  <c:v>33.351999999999997</c:v>
                </c:pt>
                <c:pt idx="24">
                  <c:v>28.937999999999999</c:v>
                </c:pt>
                <c:pt idx="25">
                  <c:v>26.103999999999999</c:v>
                </c:pt>
                <c:pt idx="26">
                  <c:v>24.798999999999999</c:v>
                </c:pt>
              </c:numCache>
            </c:numRef>
          </c:yVal>
        </c:ser>
        <c:ser>
          <c:idx val="2"/>
          <c:order val="2"/>
          <c:tx>
            <c:strRef>
              <c:f>Sheet1!$D$1</c:f>
              <c:strCache>
                <c:ptCount val="1"/>
                <c:pt idx="0">
                  <c:v>50+/Single lung (N=5,998)</c:v>
                </c:pt>
              </c:strCache>
            </c:strRef>
          </c:tx>
          <c:spPr>
            <a:ln w="41275">
              <a:solidFill>
                <a:srgbClr val="FF00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94.275000000000006</c:v>
                </c:pt>
                <c:pt idx="2">
                  <c:v>91.995000000000005</c:v>
                </c:pt>
                <c:pt idx="3">
                  <c:v>90.143000000000001</c:v>
                </c:pt>
                <c:pt idx="4">
                  <c:v>88.802999999999997</c:v>
                </c:pt>
                <c:pt idx="5">
                  <c:v>87.820999999999998</c:v>
                </c:pt>
                <c:pt idx="6">
                  <c:v>86.753</c:v>
                </c:pt>
                <c:pt idx="7">
                  <c:v>85.561999999999998</c:v>
                </c:pt>
                <c:pt idx="8">
                  <c:v>84.766000000000005</c:v>
                </c:pt>
                <c:pt idx="9">
                  <c:v>83.796000000000006</c:v>
                </c:pt>
                <c:pt idx="10">
                  <c:v>82.875</c:v>
                </c:pt>
                <c:pt idx="11">
                  <c:v>82.11</c:v>
                </c:pt>
                <c:pt idx="12">
                  <c:v>81.13</c:v>
                </c:pt>
                <c:pt idx="13">
                  <c:v>71.221999999999994</c:v>
                </c:pt>
                <c:pt idx="14">
                  <c:v>63.003</c:v>
                </c:pt>
                <c:pt idx="15">
                  <c:v>55.279000000000003</c:v>
                </c:pt>
                <c:pt idx="16">
                  <c:v>47.853999999999999</c:v>
                </c:pt>
                <c:pt idx="17">
                  <c:v>41.036999999999999</c:v>
                </c:pt>
                <c:pt idx="18">
                  <c:v>35.054000000000002</c:v>
                </c:pt>
                <c:pt idx="19">
                  <c:v>29.548999999999999</c:v>
                </c:pt>
                <c:pt idx="20">
                  <c:v>24.591999999999999</c:v>
                </c:pt>
                <c:pt idx="21">
                  <c:v>19.498999999999999</c:v>
                </c:pt>
                <c:pt idx="22">
                  <c:v>15.816000000000001</c:v>
                </c:pt>
                <c:pt idx="23">
                  <c:v>13.497999999999999</c:v>
                </c:pt>
                <c:pt idx="24">
                  <c:v>10.207000000000001</c:v>
                </c:pt>
                <c:pt idx="25">
                  <c:v>7.4859999999999998</c:v>
                </c:pt>
                <c:pt idx="26">
                  <c:v>4.76</c:v>
                </c:pt>
              </c:numCache>
            </c:numRef>
          </c:yVal>
        </c:ser>
        <c:ser>
          <c:idx val="3"/>
          <c:order val="3"/>
          <c:tx>
            <c:strRef>
              <c:f>Sheet1!$E$1</c:f>
              <c:strCache>
                <c:ptCount val="1"/>
                <c:pt idx="0">
                  <c:v>50+/Double lung (N=4,056)</c:v>
                </c:pt>
              </c:strCache>
            </c:strRef>
          </c:tx>
          <c:spPr>
            <a:ln w="41275">
              <a:solidFill>
                <a:srgbClr val="FFFF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95.087000000000003</c:v>
                </c:pt>
                <c:pt idx="2">
                  <c:v>92.820999999999998</c:v>
                </c:pt>
                <c:pt idx="3">
                  <c:v>91.614999999999995</c:v>
                </c:pt>
                <c:pt idx="4">
                  <c:v>90.271000000000001</c:v>
                </c:pt>
                <c:pt idx="5">
                  <c:v>88.869</c:v>
                </c:pt>
                <c:pt idx="6">
                  <c:v>87.897000000000006</c:v>
                </c:pt>
                <c:pt idx="7">
                  <c:v>86.677999999999997</c:v>
                </c:pt>
                <c:pt idx="8">
                  <c:v>85.863</c:v>
                </c:pt>
                <c:pt idx="9">
                  <c:v>85.263999999999996</c:v>
                </c:pt>
                <c:pt idx="10">
                  <c:v>84.388999999999996</c:v>
                </c:pt>
                <c:pt idx="11">
                  <c:v>83.591999999999999</c:v>
                </c:pt>
                <c:pt idx="12">
                  <c:v>82.754000000000005</c:v>
                </c:pt>
                <c:pt idx="13">
                  <c:v>74.634</c:v>
                </c:pt>
                <c:pt idx="14">
                  <c:v>67.741</c:v>
                </c:pt>
                <c:pt idx="15">
                  <c:v>62.289000000000001</c:v>
                </c:pt>
                <c:pt idx="16">
                  <c:v>56.543999999999997</c:v>
                </c:pt>
                <c:pt idx="17">
                  <c:v>51.29</c:v>
                </c:pt>
                <c:pt idx="18">
                  <c:v>46.072000000000003</c:v>
                </c:pt>
                <c:pt idx="19">
                  <c:v>41.429000000000002</c:v>
                </c:pt>
                <c:pt idx="20">
                  <c:v>36.320999999999998</c:v>
                </c:pt>
                <c:pt idx="21">
                  <c:v>31.503</c:v>
                </c:pt>
                <c:pt idx="22">
                  <c:v>28.440999999999999</c:v>
                </c:pt>
                <c:pt idx="23">
                  <c:v>25.655999999999999</c:v>
                </c:pt>
                <c:pt idx="24">
                  <c:v>20.786999999999999</c:v>
                </c:pt>
                <c:pt idx="25">
                  <c:v>18.04</c:v>
                </c:pt>
                <c:pt idx="26">
                  <c:v>18.04</c:v>
                </c:pt>
              </c:numCache>
            </c:numRef>
          </c:yVal>
        </c:ser>
        <c:axId val="318689664"/>
        <c:axId val="318691584"/>
      </c:scatterChart>
      <c:valAx>
        <c:axId val="318689664"/>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8691584"/>
        <c:crosses val="autoZero"/>
        <c:crossBetween val="midCat"/>
        <c:majorUnit val="1"/>
      </c:valAx>
      <c:valAx>
        <c:axId val="3186915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8689664"/>
        <c:crosses val="autoZero"/>
        <c:crossBetween val="midCat"/>
        <c:majorUnit val="20"/>
      </c:valAx>
      <c:spPr>
        <a:solidFill>
          <a:schemeClr val="bg2"/>
        </a:solidFill>
        <a:ln>
          <a:solidFill>
            <a:schemeClr val="tx1"/>
          </a:solidFill>
        </a:ln>
      </c:spPr>
    </c:plotArea>
    <c:legend>
      <c:legendPos val="r"/>
      <c:layout>
        <c:manualLayout>
          <c:xMode val="edge"/>
          <c:yMode val="edge"/>
          <c:x val="0.33463858499989035"/>
          <c:y val="6.5835301837270432E-2"/>
          <c:w val="0.62047197640119289"/>
          <c:h val="0.1470402449693805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IPF/Single lung (N=4,481)</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91.524000000000001</c:v>
                </c:pt>
                <c:pt idx="2">
                  <c:v>88.179999999999978</c:v>
                </c:pt>
                <c:pt idx="3">
                  <c:v>85.856999999999999</c:v>
                </c:pt>
                <c:pt idx="4">
                  <c:v>84.335999999999999</c:v>
                </c:pt>
                <c:pt idx="5">
                  <c:v>82.766000000000005</c:v>
                </c:pt>
                <c:pt idx="6">
                  <c:v>81.171999999999983</c:v>
                </c:pt>
                <c:pt idx="7">
                  <c:v>79.733999999999995</c:v>
                </c:pt>
                <c:pt idx="8">
                  <c:v>78.10799999999999</c:v>
                </c:pt>
                <c:pt idx="9">
                  <c:v>76.897000000000006</c:v>
                </c:pt>
                <c:pt idx="10">
                  <c:v>75.66</c:v>
                </c:pt>
                <c:pt idx="11">
                  <c:v>74.581000000000003</c:v>
                </c:pt>
                <c:pt idx="12">
                  <c:v>73.676999999999978</c:v>
                </c:pt>
                <c:pt idx="13">
                  <c:v>63.891000000000005</c:v>
                </c:pt>
                <c:pt idx="14">
                  <c:v>56.542000000000002</c:v>
                </c:pt>
                <c:pt idx="15">
                  <c:v>49.566000000000003</c:v>
                </c:pt>
                <c:pt idx="16">
                  <c:v>43.468000000000011</c:v>
                </c:pt>
                <c:pt idx="17">
                  <c:v>38.080999999999996</c:v>
                </c:pt>
                <c:pt idx="18">
                  <c:v>32.4</c:v>
                </c:pt>
                <c:pt idx="19">
                  <c:v>27.896000000000001</c:v>
                </c:pt>
                <c:pt idx="20">
                  <c:v>23.821999999999999</c:v>
                </c:pt>
                <c:pt idx="21">
                  <c:v>19.920999999999989</c:v>
                </c:pt>
                <c:pt idx="22">
                  <c:v>16.719000000000001</c:v>
                </c:pt>
                <c:pt idx="23">
                  <c:v>14.287000000000001</c:v>
                </c:pt>
                <c:pt idx="24">
                  <c:v>11.638999999999999</c:v>
                </c:pt>
                <c:pt idx="25">
                  <c:v>9.7760000000000016</c:v>
                </c:pt>
                <c:pt idx="26">
                  <c:v>8.3940000000000001</c:v>
                </c:pt>
              </c:numCache>
            </c:numRef>
          </c:yVal>
        </c:ser>
        <c:ser>
          <c:idx val="1"/>
          <c:order val="1"/>
          <c:tx>
            <c:strRef>
              <c:f>Sheet1!$C$1</c:f>
              <c:strCache>
                <c:ptCount val="1"/>
                <c:pt idx="0">
                  <c:v>IPF/Double lung (N=3,057)</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89.965999999999994</c:v>
                </c:pt>
                <c:pt idx="2">
                  <c:v>86.611000000000004</c:v>
                </c:pt>
                <c:pt idx="3">
                  <c:v>84.38</c:v>
                </c:pt>
                <c:pt idx="4">
                  <c:v>83.001999999999995</c:v>
                </c:pt>
                <c:pt idx="5">
                  <c:v>81.69</c:v>
                </c:pt>
                <c:pt idx="6">
                  <c:v>80.200999999999993</c:v>
                </c:pt>
                <c:pt idx="7">
                  <c:v>79.191999999999993</c:v>
                </c:pt>
                <c:pt idx="8">
                  <c:v>78.178999999999988</c:v>
                </c:pt>
                <c:pt idx="9">
                  <c:v>77.304000000000002</c:v>
                </c:pt>
                <c:pt idx="10">
                  <c:v>76.25</c:v>
                </c:pt>
                <c:pt idx="11">
                  <c:v>75.576999999999998</c:v>
                </c:pt>
                <c:pt idx="12">
                  <c:v>74.89</c:v>
                </c:pt>
                <c:pt idx="13">
                  <c:v>68.399000000000001</c:v>
                </c:pt>
                <c:pt idx="14">
                  <c:v>62.443000000000005</c:v>
                </c:pt>
                <c:pt idx="15">
                  <c:v>56.925000000000011</c:v>
                </c:pt>
                <c:pt idx="16">
                  <c:v>52.32</c:v>
                </c:pt>
                <c:pt idx="17">
                  <c:v>48.839000000000006</c:v>
                </c:pt>
                <c:pt idx="18">
                  <c:v>44.716000000000001</c:v>
                </c:pt>
                <c:pt idx="19">
                  <c:v>41.521000000000001</c:v>
                </c:pt>
                <c:pt idx="20">
                  <c:v>37.878</c:v>
                </c:pt>
                <c:pt idx="21">
                  <c:v>33.565000000000012</c:v>
                </c:pt>
                <c:pt idx="22">
                  <c:v>31.297999999999988</c:v>
                </c:pt>
                <c:pt idx="23">
                  <c:v>29.073</c:v>
                </c:pt>
                <c:pt idx="24">
                  <c:v>27.177000000000035</c:v>
                </c:pt>
                <c:pt idx="25">
                  <c:v>23.388999999999989</c:v>
                </c:pt>
                <c:pt idx="26">
                  <c:v>19.327999999999999</c:v>
                </c:pt>
              </c:numCache>
            </c:numRef>
          </c:yVal>
        </c:ser>
        <c:axId val="318991744"/>
        <c:axId val="318998016"/>
      </c:scatterChart>
      <c:valAx>
        <c:axId val="318991744"/>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8998016"/>
        <c:crosses val="autoZero"/>
        <c:crossBetween val="midCat"/>
        <c:majorUnit val="1"/>
      </c:valAx>
      <c:valAx>
        <c:axId val="3189980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8991744"/>
        <c:crosses val="autoZero"/>
        <c:crossBetween val="midCat"/>
        <c:majorUnit val="20"/>
      </c:valAx>
      <c:spPr>
        <a:solidFill>
          <a:schemeClr val="bg2"/>
        </a:solidFill>
        <a:ln>
          <a:solidFill>
            <a:schemeClr val="tx1"/>
          </a:solidFill>
        </a:ln>
      </c:spPr>
    </c:plotArea>
    <c:legend>
      <c:legendPos val="r"/>
      <c:layout>
        <c:manualLayout>
          <c:xMode val="edge"/>
          <c:yMode val="edge"/>
          <c:x val="0.58242619561934439"/>
          <c:y val="6.5835301837270432E-2"/>
          <c:w val="0.33135693215339557"/>
          <c:h val="0.163706911636045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IPAH/Single lung (N=271)</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74.771999999999991</c:v>
                </c:pt>
                <c:pt idx="2">
                  <c:v>72.516999999999996</c:v>
                </c:pt>
                <c:pt idx="3">
                  <c:v>71.013999999999996</c:v>
                </c:pt>
                <c:pt idx="4">
                  <c:v>70.263000000000005</c:v>
                </c:pt>
                <c:pt idx="5">
                  <c:v>67.632999999999981</c:v>
                </c:pt>
                <c:pt idx="6">
                  <c:v>67.632999999999981</c:v>
                </c:pt>
                <c:pt idx="7">
                  <c:v>66.878999999999948</c:v>
                </c:pt>
                <c:pt idx="8">
                  <c:v>64.988</c:v>
                </c:pt>
                <c:pt idx="9">
                  <c:v>64.60499999999999</c:v>
                </c:pt>
                <c:pt idx="10">
                  <c:v>63.458999999999996</c:v>
                </c:pt>
                <c:pt idx="11">
                  <c:v>63.458999999999996</c:v>
                </c:pt>
                <c:pt idx="12">
                  <c:v>62.689</c:v>
                </c:pt>
                <c:pt idx="13">
                  <c:v>54.977000000000004</c:v>
                </c:pt>
                <c:pt idx="14">
                  <c:v>51.173000000000002</c:v>
                </c:pt>
                <c:pt idx="15">
                  <c:v>46.396000000000001</c:v>
                </c:pt>
                <c:pt idx="16">
                  <c:v>40.916000000000004</c:v>
                </c:pt>
                <c:pt idx="17">
                  <c:v>38.11</c:v>
                </c:pt>
                <c:pt idx="18">
                  <c:v>33.869</c:v>
                </c:pt>
                <c:pt idx="19">
                  <c:v>31.324999999999999</c:v>
                </c:pt>
                <c:pt idx="20">
                  <c:v>28.715</c:v>
                </c:pt>
                <c:pt idx="21">
                  <c:v>25.265999999999853</c:v>
                </c:pt>
                <c:pt idx="22">
                  <c:v>23.381999999999987</c:v>
                </c:pt>
                <c:pt idx="23">
                  <c:v>22.007000000000001</c:v>
                </c:pt>
                <c:pt idx="24">
                  <c:v>20.587</c:v>
                </c:pt>
                <c:pt idx="25">
                  <c:v>19.032</c:v>
                </c:pt>
                <c:pt idx="26">
                  <c:v>18.204000000000001</c:v>
                </c:pt>
              </c:numCache>
            </c:numRef>
          </c:yVal>
        </c:ser>
        <c:ser>
          <c:idx val="1"/>
          <c:order val="1"/>
          <c:tx>
            <c:strRef>
              <c:f>Sheet1!$C$1</c:f>
              <c:strCache>
                <c:ptCount val="1"/>
                <c:pt idx="0">
                  <c:v>IPAH/Double lung (N=1,037)</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0.33330000000000343</c:v>
                </c:pt>
                <c:pt idx="5">
                  <c:v>0.41670000000000001</c:v>
                </c:pt>
                <c:pt idx="6">
                  <c:v>0.5</c:v>
                </c:pt>
                <c:pt idx="7">
                  <c:v>0.58329999999999949</c:v>
                </c:pt>
                <c:pt idx="8">
                  <c:v>0.66670000000000584</c:v>
                </c:pt>
                <c:pt idx="9">
                  <c:v>0.750000000000004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83.577999999999989</c:v>
                </c:pt>
                <c:pt idx="2">
                  <c:v>80.513999999999996</c:v>
                </c:pt>
                <c:pt idx="3">
                  <c:v>77.949000000000026</c:v>
                </c:pt>
                <c:pt idx="4">
                  <c:v>76.818000000000012</c:v>
                </c:pt>
                <c:pt idx="5">
                  <c:v>76.2</c:v>
                </c:pt>
                <c:pt idx="6">
                  <c:v>75.684999999999988</c:v>
                </c:pt>
                <c:pt idx="7">
                  <c:v>74.545000000000002</c:v>
                </c:pt>
                <c:pt idx="8">
                  <c:v>73.714000000000027</c:v>
                </c:pt>
                <c:pt idx="9">
                  <c:v>73.088999999999999</c:v>
                </c:pt>
                <c:pt idx="10">
                  <c:v>72.985000000000014</c:v>
                </c:pt>
                <c:pt idx="11">
                  <c:v>72.667999999999992</c:v>
                </c:pt>
                <c:pt idx="12">
                  <c:v>71.712000000000003</c:v>
                </c:pt>
                <c:pt idx="13">
                  <c:v>65.89</c:v>
                </c:pt>
                <c:pt idx="14">
                  <c:v>60.899000000000001</c:v>
                </c:pt>
                <c:pt idx="15">
                  <c:v>57.013000000000005</c:v>
                </c:pt>
                <c:pt idx="16">
                  <c:v>52.895000000000003</c:v>
                </c:pt>
                <c:pt idx="17">
                  <c:v>49.973000000000006</c:v>
                </c:pt>
                <c:pt idx="18">
                  <c:v>47.02</c:v>
                </c:pt>
                <c:pt idx="19">
                  <c:v>44.155000000000001</c:v>
                </c:pt>
                <c:pt idx="20">
                  <c:v>39.698000000000249</c:v>
                </c:pt>
                <c:pt idx="21">
                  <c:v>37.926000000000002</c:v>
                </c:pt>
                <c:pt idx="22">
                  <c:v>34.06</c:v>
                </c:pt>
                <c:pt idx="23">
                  <c:v>30.684000000000001</c:v>
                </c:pt>
                <c:pt idx="24">
                  <c:v>28.29</c:v>
                </c:pt>
                <c:pt idx="25">
                  <c:v>27.047999999999988</c:v>
                </c:pt>
                <c:pt idx="26">
                  <c:v>23.86</c:v>
                </c:pt>
              </c:numCache>
            </c:numRef>
          </c:yVal>
        </c:ser>
        <c:axId val="319203968"/>
        <c:axId val="319214336"/>
      </c:scatterChart>
      <c:valAx>
        <c:axId val="319203968"/>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9214336"/>
        <c:crosses val="autoZero"/>
        <c:crossBetween val="midCat"/>
        <c:majorUnit val="1"/>
      </c:valAx>
      <c:valAx>
        <c:axId val="3192143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9203968"/>
        <c:crosses val="autoZero"/>
        <c:crossBetween val="midCat"/>
        <c:majorUnit val="20"/>
      </c:valAx>
      <c:spPr>
        <a:solidFill>
          <a:schemeClr val="bg2"/>
        </a:solidFill>
        <a:ln>
          <a:solidFill>
            <a:schemeClr val="tx1"/>
          </a:solidFill>
        </a:ln>
      </c:spPr>
    </c:plotArea>
    <c:legend>
      <c:legendPos val="r"/>
      <c:layout>
        <c:manualLayout>
          <c:xMode val="edge"/>
          <c:yMode val="edge"/>
          <c:x val="0.58242619561934417"/>
          <c:y val="6.5835301837270432E-2"/>
          <c:w val="0.33135693215339568"/>
          <c:h val="0.163706911636045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COPD/Single lung/1990-1997 (N=2,035)</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0.33330000000000276</c:v>
                </c:pt>
                <c:pt idx="5">
                  <c:v>0.41670000000000001</c:v>
                </c:pt>
                <c:pt idx="6">
                  <c:v>0.5</c:v>
                </c:pt>
                <c:pt idx="7">
                  <c:v>0.58329999999999949</c:v>
                </c:pt>
                <c:pt idx="8">
                  <c:v>0.66670000000000473</c:v>
                </c:pt>
                <c:pt idx="9">
                  <c:v>0.75000000000000322</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93.004999999999995</c:v>
                </c:pt>
                <c:pt idx="2">
                  <c:v>90.037999999999997</c:v>
                </c:pt>
                <c:pt idx="3">
                  <c:v>87.812000000000012</c:v>
                </c:pt>
                <c:pt idx="4">
                  <c:v>86.426000000000002</c:v>
                </c:pt>
                <c:pt idx="5">
                  <c:v>85.088999999999999</c:v>
                </c:pt>
                <c:pt idx="6">
                  <c:v>83.9</c:v>
                </c:pt>
                <c:pt idx="7">
                  <c:v>82.709000000000003</c:v>
                </c:pt>
                <c:pt idx="8">
                  <c:v>81.715999999999994</c:v>
                </c:pt>
                <c:pt idx="9">
                  <c:v>80.670999999999978</c:v>
                </c:pt>
                <c:pt idx="10">
                  <c:v>79.825999999999979</c:v>
                </c:pt>
                <c:pt idx="11">
                  <c:v>78.88</c:v>
                </c:pt>
                <c:pt idx="12">
                  <c:v>77.834000000000003</c:v>
                </c:pt>
                <c:pt idx="13">
                  <c:v>75.183999999999983</c:v>
                </c:pt>
                <c:pt idx="14">
                  <c:v>72.924999999999997</c:v>
                </c:pt>
                <c:pt idx="15">
                  <c:v>70.81</c:v>
                </c:pt>
                <c:pt idx="16">
                  <c:v>68.682999999999979</c:v>
                </c:pt>
                <c:pt idx="17">
                  <c:v>66.233000000000004</c:v>
                </c:pt>
                <c:pt idx="18">
                  <c:v>64.13</c:v>
                </c:pt>
                <c:pt idx="19">
                  <c:v>62.062000000000012</c:v>
                </c:pt>
                <c:pt idx="20">
                  <c:v>59.465000000000003</c:v>
                </c:pt>
                <c:pt idx="21">
                  <c:v>57.32</c:v>
                </c:pt>
                <c:pt idx="22">
                  <c:v>54.902000000000001</c:v>
                </c:pt>
                <c:pt idx="23">
                  <c:v>52.894000000000005</c:v>
                </c:pt>
                <c:pt idx="24">
                  <c:v>51.302</c:v>
                </c:pt>
                <c:pt idx="25">
                  <c:v>49.693000000000012</c:v>
                </c:pt>
                <c:pt idx="26">
                  <c:v>47.644000000000005</c:v>
                </c:pt>
                <c:pt idx="27">
                  <c:v>45.531000000000006</c:v>
                </c:pt>
                <c:pt idx="28">
                  <c:v>43.843000000000004</c:v>
                </c:pt>
                <c:pt idx="29">
                  <c:v>42.084000000000003</c:v>
                </c:pt>
                <c:pt idx="30">
                  <c:v>40.477000000000004</c:v>
                </c:pt>
                <c:pt idx="31">
                  <c:v>38.64</c:v>
                </c:pt>
                <c:pt idx="32">
                  <c:v>36.520000000000003</c:v>
                </c:pt>
                <c:pt idx="33">
                  <c:v>35.06</c:v>
                </c:pt>
                <c:pt idx="34">
                  <c:v>33.200000000000003</c:v>
                </c:pt>
                <c:pt idx="35">
                  <c:v>31.728000000000002</c:v>
                </c:pt>
                <c:pt idx="36">
                  <c:v>30.763000000000002</c:v>
                </c:pt>
                <c:pt idx="37">
                  <c:v>28.884</c:v>
                </c:pt>
                <c:pt idx="38">
                  <c:v>28.138999999999999</c:v>
                </c:pt>
                <c:pt idx="39">
                  <c:v>26.872</c:v>
                </c:pt>
                <c:pt idx="40">
                  <c:v>25.363</c:v>
                </c:pt>
                <c:pt idx="41">
                  <c:v>24.545000000000002</c:v>
                </c:pt>
                <c:pt idx="42">
                  <c:v>23.666</c:v>
                </c:pt>
                <c:pt idx="43">
                  <c:v>22.722999999999892</c:v>
                </c:pt>
                <c:pt idx="44">
                  <c:v>21.542999999999989</c:v>
                </c:pt>
                <c:pt idx="45">
                  <c:v>20.588999999999889</c:v>
                </c:pt>
                <c:pt idx="46">
                  <c:v>19.501000000000001</c:v>
                </c:pt>
                <c:pt idx="47">
                  <c:v>18.649999999999999</c:v>
                </c:pt>
                <c:pt idx="48">
                  <c:v>17.242999999999885</c:v>
                </c:pt>
                <c:pt idx="49">
                  <c:v>16.260000000000002</c:v>
                </c:pt>
                <c:pt idx="50">
                  <c:v>15.396000000000004</c:v>
                </c:pt>
                <c:pt idx="51">
                  <c:v>14.465000000000057</c:v>
                </c:pt>
                <c:pt idx="52">
                  <c:v>13.589</c:v>
                </c:pt>
                <c:pt idx="53">
                  <c:v>13.151</c:v>
                </c:pt>
                <c:pt idx="54">
                  <c:v>12.774000000000001</c:v>
                </c:pt>
                <c:pt idx="55">
                  <c:v>12.459000000000024</c:v>
                </c:pt>
                <c:pt idx="56">
                  <c:v>12.144</c:v>
                </c:pt>
              </c:numCache>
            </c:numRef>
          </c:yVal>
        </c:ser>
        <c:ser>
          <c:idx val="1"/>
          <c:order val="1"/>
          <c:tx>
            <c:strRef>
              <c:f>Sheet1!$C$1</c:f>
              <c:strCache>
                <c:ptCount val="1"/>
                <c:pt idx="0">
                  <c:v>COPD/Single lung/1998-2004 (N=2,941)</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0.33330000000000276</c:v>
                </c:pt>
                <c:pt idx="5">
                  <c:v>0.41670000000000001</c:v>
                </c:pt>
                <c:pt idx="6">
                  <c:v>0.5</c:v>
                </c:pt>
                <c:pt idx="7">
                  <c:v>0.58329999999999949</c:v>
                </c:pt>
                <c:pt idx="8">
                  <c:v>0.66670000000000473</c:v>
                </c:pt>
                <c:pt idx="9">
                  <c:v>0.75000000000000322</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94.748000000000005</c:v>
                </c:pt>
                <c:pt idx="2">
                  <c:v>92.650999999999982</c:v>
                </c:pt>
                <c:pt idx="3">
                  <c:v>90.923000000000002</c:v>
                </c:pt>
                <c:pt idx="4">
                  <c:v>89.643000000000001</c:v>
                </c:pt>
                <c:pt idx="5">
                  <c:v>88.811000000000007</c:v>
                </c:pt>
                <c:pt idx="6">
                  <c:v>87.771999999999991</c:v>
                </c:pt>
                <c:pt idx="7">
                  <c:v>86.766000000000005</c:v>
                </c:pt>
                <c:pt idx="8">
                  <c:v>86.141999999999996</c:v>
                </c:pt>
                <c:pt idx="9">
                  <c:v>85.065000000000012</c:v>
                </c:pt>
                <c:pt idx="10">
                  <c:v>84.021999999999991</c:v>
                </c:pt>
                <c:pt idx="11">
                  <c:v>83.29</c:v>
                </c:pt>
                <c:pt idx="12">
                  <c:v>82.206999999999994</c:v>
                </c:pt>
                <c:pt idx="13">
                  <c:v>79.494000000000227</c:v>
                </c:pt>
                <c:pt idx="14">
                  <c:v>77.269000000000005</c:v>
                </c:pt>
                <c:pt idx="15">
                  <c:v>75.040000000000006</c:v>
                </c:pt>
                <c:pt idx="16">
                  <c:v>73.054000000000002</c:v>
                </c:pt>
                <c:pt idx="17">
                  <c:v>71.087999999999994</c:v>
                </c:pt>
                <c:pt idx="18">
                  <c:v>69.256</c:v>
                </c:pt>
                <c:pt idx="19">
                  <c:v>67.527000000000001</c:v>
                </c:pt>
                <c:pt idx="20">
                  <c:v>65.537000000000006</c:v>
                </c:pt>
                <c:pt idx="21">
                  <c:v>63.384999999999998</c:v>
                </c:pt>
                <c:pt idx="22">
                  <c:v>61.884999999999998</c:v>
                </c:pt>
                <c:pt idx="23">
                  <c:v>59.904000000000003</c:v>
                </c:pt>
                <c:pt idx="24">
                  <c:v>57.991</c:v>
                </c:pt>
                <c:pt idx="25">
                  <c:v>56.094000000000001</c:v>
                </c:pt>
                <c:pt idx="26">
                  <c:v>54.190000000000012</c:v>
                </c:pt>
                <c:pt idx="27">
                  <c:v>52.244</c:v>
                </c:pt>
                <c:pt idx="28">
                  <c:v>50.781000000000006</c:v>
                </c:pt>
                <c:pt idx="29">
                  <c:v>49.422000000000011</c:v>
                </c:pt>
                <c:pt idx="30">
                  <c:v>47.526000000000003</c:v>
                </c:pt>
                <c:pt idx="31">
                  <c:v>46.229000000000013</c:v>
                </c:pt>
                <c:pt idx="32">
                  <c:v>44.267000000000003</c:v>
                </c:pt>
                <c:pt idx="33">
                  <c:v>42.977000000000004</c:v>
                </c:pt>
                <c:pt idx="34">
                  <c:v>41.317999999999998</c:v>
                </c:pt>
                <c:pt idx="35">
                  <c:v>40.481000000000002</c:v>
                </c:pt>
                <c:pt idx="36">
                  <c:v>39.059000000000005</c:v>
                </c:pt>
                <c:pt idx="37">
                  <c:v>37.548000000000002</c:v>
                </c:pt>
                <c:pt idx="38">
                  <c:v>36.515000000000001</c:v>
                </c:pt>
                <c:pt idx="39">
                  <c:v>34.978000000000002</c:v>
                </c:pt>
                <c:pt idx="40">
                  <c:v>33.744</c:v>
                </c:pt>
                <c:pt idx="41">
                  <c:v>32.246000000000002</c:v>
                </c:pt>
                <c:pt idx="42">
                  <c:v>30.873000000000001</c:v>
                </c:pt>
                <c:pt idx="43">
                  <c:v>29.649000000000001</c:v>
                </c:pt>
                <c:pt idx="44">
                  <c:v>28.281999999999989</c:v>
                </c:pt>
                <c:pt idx="45">
                  <c:v>27.219000000000001</c:v>
                </c:pt>
                <c:pt idx="46">
                  <c:v>25.358000000000001</c:v>
                </c:pt>
                <c:pt idx="47">
                  <c:v>24.137000000000118</c:v>
                </c:pt>
                <c:pt idx="48">
                  <c:v>23.146999999999988</c:v>
                </c:pt>
                <c:pt idx="49">
                  <c:v>22.356999999999999</c:v>
                </c:pt>
                <c:pt idx="50">
                  <c:v>20.597000000000001</c:v>
                </c:pt>
                <c:pt idx="51">
                  <c:v>19.847000000000001</c:v>
                </c:pt>
                <c:pt idx="52">
                  <c:v>19.239000000000001</c:v>
                </c:pt>
                <c:pt idx="53">
                  <c:v>18.108000000000001</c:v>
                </c:pt>
                <c:pt idx="54">
                  <c:v>17.274000000000001</c:v>
                </c:pt>
                <c:pt idx="55">
                  <c:v>16.390999999999988</c:v>
                </c:pt>
                <c:pt idx="56">
                  <c:v>15.818</c:v>
                </c:pt>
              </c:numCache>
            </c:numRef>
          </c:yVal>
        </c:ser>
        <c:ser>
          <c:idx val="2"/>
          <c:order val="2"/>
          <c:tx>
            <c:strRef>
              <c:f>Sheet1!$D$1</c:f>
              <c:strCache>
                <c:ptCount val="1"/>
                <c:pt idx="0">
                  <c:v>COPD/Single lung/2005-6/2010 (N=1,821)</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0.33330000000000276</c:v>
                </c:pt>
                <c:pt idx="5">
                  <c:v>0.41670000000000001</c:v>
                </c:pt>
                <c:pt idx="6">
                  <c:v>0.5</c:v>
                </c:pt>
                <c:pt idx="7">
                  <c:v>0.58329999999999949</c:v>
                </c:pt>
                <c:pt idx="8">
                  <c:v>0.66670000000000473</c:v>
                </c:pt>
                <c:pt idx="9">
                  <c:v>0.75000000000000322</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94.85499999999999</c:v>
                </c:pt>
                <c:pt idx="2">
                  <c:v>93.361000000000004</c:v>
                </c:pt>
                <c:pt idx="3">
                  <c:v>91.891000000000005</c:v>
                </c:pt>
                <c:pt idx="4">
                  <c:v>90.590999999999994</c:v>
                </c:pt>
                <c:pt idx="5">
                  <c:v>89.643000000000001</c:v>
                </c:pt>
                <c:pt idx="6">
                  <c:v>88.572999999999979</c:v>
                </c:pt>
                <c:pt idx="7">
                  <c:v>87.558999999999983</c:v>
                </c:pt>
                <c:pt idx="8">
                  <c:v>86.78</c:v>
                </c:pt>
                <c:pt idx="9">
                  <c:v>86.177999999999983</c:v>
                </c:pt>
                <c:pt idx="10">
                  <c:v>85.452000000000012</c:v>
                </c:pt>
                <c:pt idx="11">
                  <c:v>84.843999999999994</c:v>
                </c:pt>
                <c:pt idx="12">
                  <c:v>84.10299999999998</c:v>
                </c:pt>
                <c:pt idx="13">
                  <c:v>79.655999999999949</c:v>
                </c:pt>
                <c:pt idx="14">
                  <c:v>77.248999999999995</c:v>
                </c:pt>
                <c:pt idx="15">
                  <c:v>74.326999999999998</c:v>
                </c:pt>
                <c:pt idx="16">
                  <c:v>72.442000000000007</c:v>
                </c:pt>
                <c:pt idx="17">
                  <c:v>70.16</c:v>
                </c:pt>
                <c:pt idx="18">
                  <c:v>67.887999999999991</c:v>
                </c:pt>
                <c:pt idx="19">
                  <c:v>66.205000000000013</c:v>
                </c:pt>
                <c:pt idx="20">
                  <c:v>64.60299999999998</c:v>
                </c:pt>
                <c:pt idx="21">
                  <c:v>62.671000000000006</c:v>
                </c:pt>
                <c:pt idx="22">
                  <c:v>61.86</c:v>
                </c:pt>
                <c:pt idx="23">
                  <c:v>60.311999999999998</c:v>
                </c:pt>
                <c:pt idx="24">
                  <c:v>58.163000000000011</c:v>
                </c:pt>
                <c:pt idx="25">
                  <c:v>55.99</c:v>
                </c:pt>
                <c:pt idx="26">
                  <c:v>54.184000000000005</c:v>
                </c:pt>
                <c:pt idx="27">
                  <c:v>52.425000000000011</c:v>
                </c:pt>
                <c:pt idx="28">
                  <c:v>51.414000000000001</c:v>
                </c:pt>
              </c:numCache>
            </c:numRef>
          </c:yVal>
        </c:ser>
        <c:axId val="319224064"/>
        <c:axId val="319411328"/>
      </c:scatterChart>
      <c:valAx>
        <c:axId val="319224064"/>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9411328"/>
        <c:crosses val="autoZero"/>
        <c:crossBetween val="midCat"/>
        <c:majorUnit val="1"/>
      </c:valAx>
      <c:valAx>
        <c:axId val="31941132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9224064"/>
        <c:crosses val="autoZero"/>
        <c:crossBetween val="midCat"/>
        <c:majorUnit val="20"/>
      </c:valAx>
      <c:spPr>
        <a:solidFill>
          <a:schemeClr val="bg2"/>
        </a:solidFill>
        <a:ln>
          <a:solidFill>
            <a:schemeClr val="tx1"/>
          </a:solidFill>
        </a:ln>
      </c:spPr>
    </c:plotArea>
    <c:legend>
      <c:legendPos val="r"/>
      <c:layout>
        <c:manualLayout>
          <c:xMode val="edge"/>
          <c:yMode val="edge"/>
          <c:x val="0.47770643160755388"/>
          <c:y val="6.5835301837270432E-2"/>
          <c:w val="0.46844401087032256"/>
          <c:h val="0.1997270341207363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COPD/Double lung/1990-1997 (N=576)</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92.337999999999994</c:v>
                </c:pt>
                <c:pt idx="2">
                  <c:v>89.718999999999994</c:v>
                </c:pt>
                <c:pt idx="3">
                  <c:v>89.194999999999993</c:v>
                </c:pt>
                <c:pt idx="4">
                  <c:v>87.97</c:v>
                </c:pt>
                <c:pt idx="5">
                  <c:v>86.393000000000001</c:v>
                </c:pt>
                <c:pt idx="6">
                  <c:v>85.34</c:v>
                </c:pt>
                <c:pt idx="7">
                  <c:v>83.230999999999995</c:v>
                </c:pt>
                <c:pt idx="8">
                  <c:v>82.878999999999948</c:v>
                </c:pt>
                <c:pt idx="9">
                  <c:v>81.997000000000227</c:v>
                </c:pt>
                <c:pt idx="10">
                  <c:v>81.292000000000002</c:v>
                </c:pt>
                <c:pt idx="11">
                  <c:v>80.054000000000002</c:v>
                </c:pt>
                <c:pt idx="12">
                  <c:v>78.994000000000227</c:v>
                </c:pt>
                <c:pt idx="13">
                  <c:v>75.10299999999998</c:v>
                </c:pt>
                <c:pt idx="14">
                  <c:v>73.498999999999995</c:v>
                </c:pt>
                <c:pt idx="15">
                  <c:v>71.527999999999992</c:v>
                </c:pt>
                <c:pt idx="16">
                  <c:v>70.090999999999994</c:v>
                </c:pt>
                <c:pt idx="17">
                  <c:v>68.468999999999994</c:v>
                </c:pt>
                <c:pt idx="18">
                  <c:v>66.295000000000002</c:v>
                </c:pt>
                <c:pt idx="19">
                  <c:v>64.651999999999987</c:v>
                </c:pt>
                <c:pt idx="20">
                  <c:v>63.553000000000004</c:v>
                </c:pt>
                <c:pt idx="21">
                  <c:v>61.523000000000003</c:v>
                </c:pt>
                <c:pt idx="22">
                  <c:v>60.04</c:v>
                </c:pt>
                <c:pt idx="23">
                  <c:v>58.55</c:v>
                </c:pt>
                <c:pt idx="24">
                  <c:v>56.671000000000006</c:v>
                </c:pt>
                <c:pt idx="25">
                  <c:v>56.671000000000006</c:v>
                </c:pt>
                <c:pt idx="26">
                  <c:v>54.755000000000003</c:v>
                </c:pt>
                <c:pt idx="27">
                  <c:v>53.022000000000013</c:v>
                </c:pt>
                <c:pt idx="28">
                  <c:v>52.053000000000004</c:v>
                </c:pt>
                <c:pt idx="29">
                  <c:v>51.266000000000012</c:v>
                </c:pt>
                <c:pt idx="30">
                  <c:v>49.686</c:v>
                </c:pt>
                <c:pt idx="31">
                  <c:v>48.696000000000012</c:v>
                </c:pt>
                <c:pt idx="32">
                  <c:v>47.900999999999996</c:v>
                </c:pt>
                <c:pt idx="33">
                  <c:v>47.101000000000006</c:v>
                </c:pt>
                <c:pt idx="34">
                  <c:v>44.879999999999995</c:v>
                </c:pt>
                <c:pt idx="35">
                  <c:v>43.659000000000006</c:v>
                </c:pt>
                <c:pt idx="36">
                  <c:v>42.841999999999999</c:v>
                </c:pt>
                <c:pt idx="37">
                  <c:v>42.637</c:v>
                </c:pt>
                <c:pt idx="38">
                  <c:v>41.407000000000004</c:v>
                </c:pt>
                <c:pt idx="39">
                  <c:v>40.160000000000011</c:v>
                </c:pt>
                <c:pt idx="40">
                  <c:v>39.327000000000005</c:v>
                </c:pt>
                <c:pt idx="41">
                  <c:v>37.843000000000004</c:v>
                </c:pt>
                <c:pt idx="42">
                  <c:v>36.133000000000003</c:v>
                </c:pt>
                <c:pt idx="43">
                  <c:v>34.846000000000004</c:v>
                </c:pt>
                <c:pt idx="44">
                  <c:v>33.336000000000006</c:v>
                </c:pt>
                <c:pt idx="45">
                  <c:v>32.463000000000001</c:v>
                </c:pt>
                <c:pt idx="46">
                  <c:v>31.366</c:v>
                </c:pt>
                <c:pt idx="47">
                  <c:v>30.488999999999866</c:v>
                </c:pt>
                <c:pt idx="48">
                  <c:v>29.611999999999998</c:v>
                </c:pt>
                <c:pt idx="49">
                  <c:v>29.611999999999998</c:v>
                </c:pt>
                <c:pt idx="50">
                  <c:v>28.276</c:v>
                </c:pt>
                <c:pt idx="51">
                  <c:v>27.829000000000001</c:v>
                </c:pt>
                <c:pt idx="52">
                  <c:v>26.931000000000001</c:v>
                </c:pt>
                <c:pt idx="53">
                  <c:v>26.012</c:v>
                </c:pt>
                <c:pt idx="54">
                  <c:v>25.315000000000001</c:v>
                </c:pt>
                <c:pt idx="55">
                  <c:v>24.850999999999999</c:v>
                </c:pt>
                <c:pt idx="56">
                  <c:v>24.154000000000035</c:v>
                </c:pt>
              </c:numCache>
            </c:numRef>
          </c:yVal>
        </c:ser>
        <c:ser>
          <c:idx val="1"/>
          <c:order val="1"/>
          <c:tx>
            <c:strRef>
              <c:f>Sheet1!$C$1</c:f>
              <c:strCache>
                <c:ptCount val="1"/>
                <c:pt idx="0">
                  <c:v>COPD/Double lung/1998-2004 (N=1,629)</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94.835999999999999</c:v>
                </c:pt>
                <c:pt idx="2">
                  <c:v>93.14</c:v>
                </c:pt>
                <c:pt idx="3">
                  <c:v>91.93</c:v>
                </c:pt>
                <c:pt idx="4">
                  <c:v>90.592000000000013</c:v>
                </c:pt>
                <c:pt idx="5">
                  <c:v>89.313999999999993</c:v>
                </c:pt>
                <c:pt idx="6">
                  <c:v>88.227000000000004</c:v>
                </c:pt>
                <c:pt idx="7">
                  <c:v>87.012</c:v>
                </c:pt>
                <c:pt idx="8">
                  <c:v>86.242999999999995</c:v>
                </c:pt>
                <c:pt idx="9">
                  <c:v>85.728999999999999</c:v>
                </c:pt>
                <c:pt idx="10">
                  <c:v>84.826999999999998</c:v>
                </c:pt>
                <c:pt idx="11">
                  <c:v>83.86</c:v>
                </c:pt>
                <c:pt idx="12">
                  <c:v>82.953999999999994</c:v>
                </c:pt>
                <c:pt idx="13">
                  <c:v>80.334999999999994</c:v>
                </c:pt>
                <c:pt idx="14">
                  <c:v>78.350999999999999</c:v>
                </c:pt>
                <c:pt idx="15">
                  <c:v>76.692999999999998</c:v>
                </c:pt>
                <c:pt idx="16">
                  <c:v>75.090999999999994</c:v>
                </c:pt>
                <c:pt idx="17">
                  <c:v>73.461000000000027</c:v>
                </c:pt>
                <c:pt idx="18">
                  <c:v>71.614999999999995</c:v>
                </c:pt>
                <c:pt idx="19">
                  <c:v>70.037000000000006</c:v>
                </c:pt>
                <c:pt idx="20">
                  <c:v>68.724999999999994</c:v>
                </c:pt>
                <c:pt idx="21">
                  <c:v>68.302999999999983</c:v>
                </c:pt>
                <c:pt idx="22">
                  <c:v>66.813000000000002</c:v>
                </c:pt>
                <c:pt idx="23">
                  <c:v>65.53</c:v>
                </c:pt>
                <c:pt idx="24">
                  <c:v>64.453999999999994</c:v>
                </c:pt>
                <c:pt idx="25">
                  <c:v>62.844999999999999</c:v>
                </c:pt>
                <c:pt idx="26">
                  <c:v>61.595000000000013</c:v>
                </c:pt>
                <c:pt idx="27">
                  <c:v>60.416999999999994</c:v>
                </c:pt>
                <c:pt idx="28">
                  <c:v>58.708000000000013</c:v>
                </c:pt>
                <c:pt idx="29">
                  <c:v>57.881999999999998</c:v>
                </c:pt>
                <c:pt idx="30">
                  <c:v>56.300999999999995</c:v>
                </c:pt>
                <c:pt idx="31">
                  <c:v>55.617000000000004</c:v>
                </c:pt>
                <c:pt idx="32">
                  <c:v>53.916000000000004</c:v>
                </c:pt>
                <c:pt idx="33">
                  <c:v>52.613</c:v>
                </c:pt>
                <c:pt idx="34">
                  <c:v>51.866</c:v>
                </c:pt>
                <c:pt idx="35">
                  <c:v>50.265000000000192</c:v>
                </c:pt>
                <c:pt idx="36">
                  <c:v>49.193000000000012</c:v>
                </c:pt>
                <c:pt idx="37">
                  <c:v>47.992000000000012</c:v>
                </c:pt>
                <c:pt idx="38">
                  <c:v>46.812999999999995</c:v>
                </c:pt>
                <c:pt idx="39">
                  <c:v>45.926000000000002</c:v>
                </c:pt>
                <c:pt idx="40">
                  <c:v>44.546000000000006</c:v>
                </c:pt>
                <c:pt idx="41">
                  <c:v>43.438000000000002</c:v>
                </c:pt>
                <c:pt idx="42">
                  <c:v>42.854999999999997</c:v>
                </c:pt>
                <c:pt idx="43">
                  <c:v>41.813999999999993</c:v>
                </c:pt>
                <c:pt idx="44">
                  <c:v>40.687000000000005</c:v>
                </c:pt>
                <c:pt idx="45">
                  <c:v>39.273000000000003</c:v>
                </c:pt>
                <c:pt idx="46">
                  <c:v>38.023000000000003</c:v>
                </c:pt>
                <c:pt idx="47">
                  <c:v>36.720000000000013</c:v>
                </c:pt>
                <c:pt idx="48">
                  <c:v>35.49</c:v>
                </c:pt>
                <c:pt idx="49">
                  <c:v>35.49</c:v>
                </c:pt>
                <c:pt idx="50">
                  <c:v>34.472000000000001</c:v>
                </c:pt>
                <c:pt idx="51">
                  <c:v>33.779000000000003</c:v>
                </c:pt>
                <c:pt idx="52">
                  <c:v>32.630000000000003</c:v>
                </c:pt>
                <c:pt idx="53">
                  <c:v>31.626000000000001</c:v>
                </c:pt>
                <c:pt idx="54">
                  <c:v>30.454999999999988</c:v>
                </c:pt>
                <c:pt idx="55">
                  <c:v>29.846</c:v>
                </c:pt>
                <c:pt idx="56">
                  <c:v>29.210999999999999</c:v>
                </c:pt>
              </c:numCache>
            </c:numRef>
          </c:yVal>
        </c:ser>
        <c:ser>
          <c:idx val="2"/>
          <c:order val="2"/>
          <c:tx>
            <c:strRef>
              <c:f>Sheet1!$D$1</c:f>
              <c:strCache>
                <c:ptCount val="1"/>
                <c:pt idx="0">
                  <c:v>COPD/Double lung/2005-6/2010 (N=2,942)</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95.437000000000026</c:v>
                </c:pt>
                <c:pt idx="2">
                  <c:v>93.197000000000003</c:v>
                </c:pt>
                <c:pt idx="3">
                  <c:v>91.971999999999994</c:v>
                </c:pt>
                <c:pt idx="4">
                  <c:v>90.816999999999993</c:v>
                </c:pt>
                <c:pt idx="5">
                  <c:v>89.542000000000002</c:v>
                </c:pt>
                <c:pt idx="6">
                  <c:v>88.611999999999995</c:v>
                </c:pt>
                <c:pt idx="7">
                  <c:v>87.444000000000457</c:v>
                </c:pt>
                <c:pt idx="8">
                  <c:v>86.623999999999981</c:v>
                </c:pt>
                <c:pt idx="9">
                  <c:v>86.075999999999979</c:v>
                </c:pt>
                <c:pt idx="10">
                  <c:v>85.170999999999978</c:v>
                </c:pt>
                <c:pt idx="11">
                  <c:v>84.453999999999994</c:v>
                </c:pt>
                <c:pt idx="12">
                  <c:v>83.760999999999996</c:v>
                </c:pt>
                <c:pt idx="13">
                  <c:v>81.504000000000005</c:v>
                </c:pt>
                <c:pt idx="14">
                  <c:v>79.531999999999996</c:v>
                </c:pt>
                <c:pt idx="15">
                  <c:v>77.421000000000006</c:v>
                </c:pt>
                <c:pt idx="16">
                  <c:v>75.959000000000003</c:v>
                </c:pt>
                <c:pt idx="17">
                  <c:v>74.141999999999996</c:v>
                </c:pt>
                <c:pt idx="18">
                  <c:v>72.070999999999998</c:v>
                </c:pt>
                <c:pt idx="19">
                  <c:v>70.606999999999999</c:v>
                </c:pt>
                <c:pt idx="20">
                  <c:v>68.967000000000027</c:v>
                </c:pt>
                <c:pt idx="21">
                  <c:v>67.440000000000026</c:v>
                </c:pt>
                <c:pt idx="22">
                  <c:v>65.881</c:v>
                </c:pt>
                <c:pt idx="23">
                  <c:v>64.733000000000004</c:v>
                </c:pt>
                <c:pt idx="24">
                  <c:v>63.138000000000012</c:v>
                </c:pt>
                <c:pt idx="25">
                  <c:v>62.346000000000004</c:v>
                </c:pt>
                <c:pt idx="26">
                  <c:v>61.577000000000005</c:v>
                </c:pt>
                <c:pt idx="27">
                  <c:v>60.11</c:v>
                </c:pt>
                <c:pt idx="28">
                  <c:v>58.264000000000003</c:v>
                </c:pt>
              </c:numCache>
            </c:numRef>
          </c:yVal>
        </c:ser>
        <c:axId val="319416960"/>
        <c:axId val="319337600"/>
      </c:scatterChart>
      <c:valAx>
        <c:axId val="319416960"/>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9337600"/>
        <c:crosses val="autoZero"/>
        <c:crossBetween val="midCat"/>
        <c:majorUnit val="1"/>
      </c:valAx>
      <c:valAx>
        <c:axId val="31933760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9416960"/>
        <c:crosses val="autoZero"/>
        <c:crossBetween val="midCat"/>
        <c:majorUnit val="20"/>
      </c:valAx>
      <c:spPr>
        <a:solidFill>
          <a:schemeClr val="bg2"/>
        </a:solidFill>
        <a:ln>
          <a:solidFill>
            <a:schemeClr val="tx1"/>
          </a:solidFill>
        </a:ln>
      </c:spPr>
    </c:plotArea>
    <c:legend>
      <c:legendPos val="r"/>
      <c:layout>
        <c:manualLayout>
          <c:xMode val="edge"/>
          <c:yMode val="edge"/>
          <c:x val="0.47770643160755388"/>
          <c:y val="6.5835301837270432E-2"/>
          <c:w val="0.46844401087032256"/>
          <c:h val="0.1997270341207363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CF/Double lung/1990-1997 (N=1,100)</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90.227000000000004</c:v>
                </c:pt>
                <c:pt idx="2">
                  <c:v>87.015000000000001</c:v>
                </c:pt>
                <c:pt idx="3">
                  <c:v>85.545000000000002</c:v>
                </c:pt>
                <c:pt idx="4">
                  <c:v>84.442000000000007</c:v>
                </c:pt>
                <c:pt idx="5">
                  <c:v>83.335999999999999</c:v>
                </c:pt>
                <c:pt idx="6">
                  <c:v>81.675999999999988</c:v>
                </c:pt>
                <c:pt idx="7">
                  <c:v>79.644000000000005</c:v>
                </c:pt>
                <c:pt idx="8">
                  <c:v>78.997000000000227</c:v>
                </c:pt>
                <c:pt idx="9">
                  <c:v>78.069999999999993</c:v>
                </c:pt>
                <c:pt idx="10">
                  <c:v>77.513000000000005</c:v>
                </c:pt>
                <c:pt idx="11">
                  <c:v>76.769000000000005</c:v>
                </c:pt>
                <c:pt idx="12">
                  <c:v>75.745999999999995</c:v>
                </c:pt>
                <c:pt idx="13">
                  <c:v>72.754000000000005</c:v>
                </c:pt>
                <c:pt idx="14">
                  <c:v>70.501999999999995</c:v>
                </c:pt>
                <c:pt idx="15">
                  <c:v>68.147999999999996</c:v>
                </c:pt>
                <c:pt idx="16">
                  <c:v>66.634999999999991</c:v>
                </c:pt>
                <c:pt idx="17">
                  <c:v>64.253</c:v>
                </c:pt>
                <c:pt idx="18">
                  <c:v>62.818999999999996</c:v>
                </c:pt>
                <c:pt idx="19">
                  <c:v>61.857999999999997</c:v>
                </c:pt>
                <c:pt idx="20">
                  <c:v>60.121000000000002</c:v>
                </c:pt>
                <c:pt idx="21">
                  <c:v>58.949000000000005</c:v>
                </c:pt>
                <c:pt idx="22">
                  <c:v>57.873000000000005</c:v>
                </c:pt>
                <c:pt idx="23">
                  <c:v>56.302</c:v>
                </c:pt>
                <c:pt idx="24">
                  <c:v>54.919000000000004</c:v>
                </c:pt>
                <c:pt idx="25">
                  <c:v>53.813999999999993</c:v>
                </c:pt>
                <c:pt idx="26">
                  <c:v>53.104000000000006</c:v>
                </c:pt>
                <c:pt idx="27">
                  <c:v>52.392000000000003</c:v>
                </c:pt>
                <c:pt idx="28">
                  <c:v>50.963000000000001</c:v>
                </c:pt>
                <c:pt idx="29">
                  <c:v>49.829000000000001</c:v>
                </c:pt>
                <c:pt idx="30">
                  <c:v>48.998000000000012</c:v>
                </c:pt>
                <c:pt idx="31">
                  <c:v>48.052</c:v>
                </c:pt>
                <c:pt idx="32">
                  <c:v>47.309999999999995</c:v>
                </c:pt>
                <c:pt idx="33">
                  <c:v>45.602000000000011</c:v>
                </c:pt>
                <c:pt idx="34">
                  <c:v>45.173000000000002</c:v>
                </c:pt>
                <c:pt idx="35">
                  <c:v>44.195000000000192</c:v>
                </c:pt>
                <c:pt idx="36">
                  <c:v>43.648000000000003</c:v>
                </c:pt>
                <c:pt idx="37">
                  <c:v>42.873000000000005</c:v>
                </c:pt>
                <c:pt idx="38">
                  <c:v>41.866</c:v>
                </c:pt>
                <c:pt idx="39">
                  <c:v>41.191000000000003</c:v>
                </c:pt>
                <c:pt idx="40">
                  <c:v>40.395000000000003</c:v>
                </c:pt>
                <c:pt idx="41">
                  <c:v>39.476000000000006</c:v>
                </c:pt>
                <c:pt idx="42">
                  <c:v>38.782000000000011</c:v>
                </c:pt>
                <c:pt idx="43">
                  <c:v>38.088000000000001</c:v>
                </c:pt>
                <c:pt idx="44">
                  <c:v>37.39</c:v>
                </c:pt>
                <c:pt idx="45">
                  <c:v>36.335000000000001</c:v>
                </c:pt>
                <c:pt idx="46">
                  <c:v>35.510999999999996</c:v>
                </c:pt>
                <c:pt idx="47">
                  <c:v>35.392000000000003</c:v>
                </c:pt>
                <c:pt idx="48">
                  <c:v>35.034000000000006</c:v>
                </c:pt>
                <c:pt idx="49">
                  <c:v>34.427</c:v>
                </c:pt>
                <c:pt idx="50">
                  <c:v>33.575000000000003</c:v>
                </c:pt>
                <c:pt idx="51">
                  <c:v>32.96</c:v>
                </c:pt>
                <c:pt idx="52">
                  <c:v>31.964999999999989</c:v>
                </c:pt>
                <c:pt idx="53">
                  <c:v>31.335000000000001</c:v>
                </c:pt>
                <c:pt idx="54">
                  <c:v>30.827000000000005</c:v>
                </c:pt>
                <c:pt idx="55">
                  <c:v>30.7</c:v>
                </c:pt>
                <c:pt idx="56">
                  <c:v>30.186</c:v>
                </c:pt>
              </c:numCache>
            </c:numRef>
          </c:yVal>
        </c:ser>
        <c:ser>
          <c:idx val="1"/>
          <c:order val="1"/>
          <c:tx>
            <c:strRef>
              <c:f>Sheet1!$C$1</c:f>
              <c:strCache>
                <c:ptCount val="1"/>
                <c:pt idx="0">
                  <c:v>CF/Double lung/1998-2004 (N=1,947)</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94.549000000000007</c:v>
                </c:pt>
                <c:pt idx="2">
                  <c:v>92.88</c:v>
                </c:pt>
                <c:pt idx="3">
                  <c:v>90.985000000000014</c:v>
                </c:pt>
                <c:pt idx="4">
                  <c:v>90.034999999999997</c:v>
                </c:pt>
                <c:pt idx="5">
                  <c:v>89.244000000000227</c:v>
                </c:pt>
                <c:pt idx="6">
                  <c:v>87.977000000000004</c:v>
                </c:pt>
                <c:pt idx="7">
                  <c:v>87.236999999999995</c:v>
                </c:pt>
                <c:pt idx="8">
                  <c:v>86.653999999999982</c:v>
                </c:pt>
                <c:pt idx="9">
                  <c:v>85.751999999999995</c:v>
                </c:pt>
                <c:pt idx="10">
                  <c:v>85.221000000000004</c:v>
                </c:pt>
                <c:pt idx="11">
                  <c:v>83.891000000000005</c:v>
                </c:pt>
                <c:pt idx="12">
                  <c:v>83.411000000000413</c:v>
                </c:pt>
                <c:pt idx="13">
                  <c:v>81.364999999999995</c:v>
                </c:pt>
                <c:pt idx="14">
                  <c:v>79.144000000000005</c:v>
                </c:pt>
                <c:pt idx="15">
                  <c:v>77.459999999999994</c:v>
                </c:pt>
                <c:pt idx="16">
                  <c:v>75.823999999999998</c:v>
                </c:pt>
                <c:pt idx="17">
                  <c:v>73.953000000000003</c:v>
                </c:pt>
                <c:pt idx="18">
                  <c:v>72.569999999999993</c:v>
                </c:pt>
                <c:pt idx="19">
                  <c:v>70.903999999999996</c:v>
                </c:pt>
                <c:pt idx="20">
                  <c:v>69.228999999999999</c:v>
                </c:pt>
                <c:pt idx="21">
                  <c:v>68.151999999999987</c:v>
                </c:pt>
                <c:pt idx="22">
                  <c:v>66.60299999999998</c:v>
                </c:pt>
                <c:pt idx="23">
                  <c:v>65.565000000000012</c:v>
                </c:pt>
                <c:pt idx="24">
                  <c:v>64.403000000000006</c:v>
                </c:pt>
                <c:pt idx="25">
                  <c:v>63.157000000000004</c:v>
                </c:pt>
                <c:pt idx="26">
                  <c:v>62.2</c:v>
                </c:pt>
                <c:pt idx="27">
                  <c:v>61.355999999999995</c:v>
                </c:pt>
                <c:pt idx="28">
                  <c:v>60.506</c:v>
                </c:pt>
                <c:pt idx="29">
                  <c:v>59.279000000000003</c:v>
                </c:pt>
                <c:pt idx="30">
                  <c:v>58.410999999999994</c:v>
                </c:pt>
                <c:pt idx="31">
                  <c:v>57.722000000000207</c:v>
                </c:pt>
                <c:pt idx="32">
                  <c:v>57.019000000000005</c:v>
                </c:pt>
                <c:pt idx="33">
                  <c:v>56.350999999999999</c:v>
                </c:pt>
                <c:pt idx="34">
                  <c:v>55.603000000000002</c:v>
                </c:pt>
                <c:pt idx="35">
                  <c:v>55.326000000000001</c:v>
                </c:pt>
                <c:pt idx="36">
                  <c:v>54.810999999999993</c:v>
                </c:pt>
                <c:pt idx="37">
                  <c:v>54.063000000000002</c:v>
                </c:pt>
                <c:pt idx="38">
                  <c:v>52.861000000000004</c:v>
                </c:pt>
                <c:pt idx="39">
                  <c:v>52.155000000000001</c:v>
                </c:pt>
                <c:pt idx="40">
                  <c:v>51.109000000000002</c:v>
                </c:pt>
                <c:pt idx="41">
                  <c:v>50.138000000000012</c:v>
                </c:pt>
                <c:pt idx="42">
                  <c:v>49.353999999999999</c:v>
                </c:pt>
                <c:pt idx="43">
                  <c:v>48.893000000000001</c:v>
                </c:pt>
                <c:pt idx="44">
                  <c:v>48.142000000000003</c:v>
                </c:pt>
                <c:pt idx="45">
                  <c:v>47.552</c:v>
                </c:pt>
                <c:pt idx="46">
                  <c:v>46.620000000000012</c:v>
                </c:pt>
                <c:pt idx="47">
                  <c:v>45.656000000000006</c:v>
                </c:pt>
                <c:pt idx="48">
                  <c:v>45.131</c:v>
                </c:pt>
                <c:pt idx="49">
                  <c:v>44.525000000000013</c:v>
                </c:pt>
                <c:pt idx="50">
                  <c:v>43.647000000000006</c:v>
                </c:pt>
                <c:pt idx="51">
                  <c:v>42.274000000000001</c:v>
                </c:pt>
                <c:pt idx="52">
                  <c:v>42.024000000000001</c:v>
                </c:pt>
                <c:pt idx="53">
                  <c:v>41.698000000000192</c:v>
                </c:pt>
                <c:pt idx="54">
                  <c:v>40.354999999999997</c:v>
                </c:pt>
                <c:pt idx="55">
                  <c:v>39.299000000000063</c:v>
                </c:pt>
                <c:pt idx="56">
                  <c:v>38.929000000000002</c:v>
                </c:pt>
              </c:numCache>
            </c:numRef>
          </c:yVal>
        </c:ser>
        <c:ser>
          <c:idx val="2"/>
          <c:order val="2"/>
          <c:tx>
            <c:strRef>
              <c:f>Sheet1!$D$1</c:f>
              <c:strCache>
                <c:ptCount val="1"/>
                <c:pt idx="0">
                  <c:v>CF/Double lung/2005-6/2010 (N=2,457)</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95.23</c:v>
                </c:pt>
                <c:pt idx="2">
                  <c:v>93.531999999999996</c:v>
                </c:pt>
                <c:pt idx="3">
                  <c:v>92.176999999999978</c:v>
                </c:pt>
                <c:pt idx="4">
                  <c:v>91.299000000000007</c:v>
                </c:pt>
                <c:pt idx="5">
                  <c:v>90.154999999999987</c:v>
                </c:pt>
                <c:pt idx="6">
                  <c:v>89.45</c:v>
                </c:pt>
                <c:pt idx="7">
                  <c:v>88.742000000000004</c:v>
                </c:pt>
                <c:pt idx="8">
                  <c:v>88.11999999999999</c:v>
                </c:pt>
                <c:pt idx="9">
                  <c:v>87.671999999999983</c:v>
                </c:pt>
                <c:pt idx="10">
                  <c:v>86.998000000000005</c:v>
                </c:pt>
                <c:pt idx="11">
                  <c:v>86.406999999999996</c:v>
                </c:pt>
                <c:pt idx="12">
                  <c:v>85.570999999999998</c:v>
                </c:pt>
                <c:pt idx="13">
                  <c:v>83.918999999999997</c:v>
                </c:pt>
                <c:pt idx="14">
                  <c:v>82.138999999999982</c:v>
                </c:pt>
                <c:pt idx="15">
                  <c:v>80.316999999999993</c:v>
                </c:pt>
                <c:pt idx="16">
                  <c:v>79.209999999999994</c:v>
                </c:pt>
                <c:pt idx="17">
                  <c:v>77.795000000000002</c:v>
                </c:pt>
                <c:pt idx="18">
                  <c:v>76.590999999999994</c:v>
                </c:pt>
                <c:pt idx="19">
                  <c:v>75.127999999999986</c:v>
                </c:pt>
                <c:pt idx="20">
                  <c:v>73.043999999999997</c:v>
                </c:pt>
                <c:pt idx="21">
                  <c:v>71.212000000000003</c:v>
                </c:pt>
                <c:pt idx="22">
                  <c:v>69.471999999999994</c:v>
                </c:pt>
                <c:pt idx="23">
                  <c:v>68.403000000000006</c:v>
                </c:pt>
                <c:pt idx="24">
                  <c:v>66.986999999999995</c:v>
                </c:pt>
                <c:pt idx="25">
                  <c:v>65.518000000000001</c:v>
                </c:pt>
                <c:pt idx="26">
                  <c:v>63.888999999999996</c:v>
                </c:pt>
                <c:pt idx="27">
                  <c:v>63.015000000000001</c:v>
                </c:pt>
                <c:pt idx="28">
                  <c:v>60.52</c:v>
                </c:pt>
              </c:numCache>
            </c:numRef>
          </c:yVal>
        </c:ser>
        <c:axId val="319708160"/>
        <c:axId val="319718528"/>
      </c:scatterChart>
      <c:valAx>
        <c:axId val="319708160"/>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9718528"/>
        <c:crosses val="autoZero"/>
        <c:crossBetween val="midCat"/>
        <c:majorUnit val="1"/>
      </c:valAx>
      <c:valAx>
        <c:axId val="31971852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9708160"/>
        <c:crosses val="autoZero"/>
        <c:crossBetween val="midCat"/>
        <c:majorUnit val="20"/>
      </c:valAx>
      <c:spPr>
        <a:solidFill>
          <a:schemeClr val="bg2"/>
        </a:solidFill>
        <a:ln>
          <a:solidFill>
            <a:schemeClr val="tx1"/>
          </a:solidFill>
        </a:ln>
      </c:spPr>
    </c:plotArea>
    <c:legend>
      <c:legendPos val="r"/>
      <c:layout>
        <c:manualLayout>
          <c:xMode val="edge"/>
          <c:yMode val="edge"/>
          <c:x val="0.49393062039811397"/>
          <c:y val="3.5279746281715298E-2"/>
          <c:w val="0.46005899705015074"/>
          <c:h val="0.2163937007874040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IPF/Single lung/1990-1997 (N=944)</c:v>
                </c:pt>
              </c:strCache>
            </c:strRef>
          </c:tx>
          <c:spPr>
            <a:ln w="41275">
              <a:solidFill>
                <a:srgbClr val="FFFF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87.340999999999994</c:v>
                </c:pt>
                <c:pt idx="2">
                  <c:v>83.045000000000002</c:v>
                </c:pt>
                <c:pt idx="3">
                  <c:v>80.456999999999994</c:v>
                </c:pt>
                <c:pt idx="4">
                  <c:v>78.620999999999981</c:v>
                </c:pt>
                <c:pt idx="5">
                  <c:v>77.214000000000027</c:v>
                </c:pt>
                <c:pt idx="6">
                  <c:v>74.831000000000003</c:v>
                </c:pt>
                <c:pt idx="7">
                  <c:v>73.637999999999991</c:v>
                </c:pt>
                <c:pt idx="8">
                  <c:v>72.117000000000004</c:v>
                </c:pt>
                <c:pt idx="9">
                  <c:v>71.031000000000006</c:v>
                </c:pt>
                <c:pt idx="10">
                  <c:v>69.943000000000026</c:v>
                </c:pt>
                <c:pt idx="11">
                  <c:v>68.744000000000227</c:v>
                </c:pt>
                <c:pt idx="12">
                  <c:v>67.86999999999999</c:v>
                </c:pt>
                <c:pt idx="13">
                  <c:v>65.337000000000003</c:v>
                </c:pt>
                <c:pt idx="14">
                  <c:v>63.118000000000002</c:v>
                </c:pt>
                <c:pt idx="15">
                  <c:v>60.879000000000005</c:v>
                </c:pt>
                <c:pt idx="16">
                  <c:v>59.641000000000005</c:v>
                </c:pt>
                <c:pt idx="17">
                  <c:v>57.71</c:v>
                </c:pt>
                <c:pt idx="18">
                  <c:v>56.564</c:v>
                </c:pt>
                <c:pt idx="19">
                  <c:v>54.611000000000004</c:v>
                </c:pt>
                <c:pt idx="20">
                  <c:v>52.648000000000003</c:v>
                </c:pt>
                <c:pt idx="21">
                  <c:v>51.48</c:v>
                </c:pt>
                <c:pt idx="22">
                  <c:v>49.596000000000011</c:v>
                </c:pt>
                <c:pt idx="23">
                  <c:v>46.754000000000005</c:v>
                </c:pt>
                <c:pt idx="24">
                  <c:v>44.840999999999994</c:v>
                </c:pt>
                <c:pt idx="25">
                  <c:v>43.881999999999998</c:v>
                </c:pt>
                <c:pt idx="26">
                  <c:v>42.422000000000011</c:v>
                </c:pt>
                <c:pt idx="27">
                  <c:v>41.802</c:v>
                </c:pt>
                <c:pt idx="28">
                  <c:v>40.428000000000011</c:v>
                </c:pt>
                <c:pt idx="29">
                  <c:v>38.416999999999994</c:v>
                </c:pt>
                <c:pt idx="30">
                  <c:v>36.65</c:v>
                </c:pt>
                <c:pt idx="31">
                  <c:v>35.763000000000012</c:v>
                </c:pt>
                <c:pt idx="32">
                  <c:v>34.995000000000012</c:v>
                </c:pt>
                <c:pt idx="33">
                  <c:v>34.097000000000001</c:v>
                </c:pt>
                <c:pt idx="34">
                  <c:v>32.022000000000013</c:v>
                </c:pt>
                <c:pt idx="35">
                  <c:v>30.59</c:v>
                </c:pt>
                <c:pt idx="36">
                  <c:v>29.280999999999892</c:v>
                </c:pt>
                <c:pt idx="37">
                  <c:v>27.827000000000005</c:v>
                </c:pt>
                <c:pt idx="38">
                  <c:v>26.635000000000005</c:v>
                </c:pt>
                <c:pt idx="39">
                  <c:v>25.707000000000001</c:v>
                </c:pt>
                <c:pt idx="40">
                  <c:v>25.306000000000001</c:v>
                </c:pt>
                <c:pt idx="41">
                  <c:v>24.899000000000001</c:v>
                </c:pt>
                <c:pt idx="42">
                  <c:v>23.113000000000035</c:v>
                </c:pt>
                <c:pt idx="43">
                  <c:v>22.009</c:v>
                </c:pt>
                <c:pt idx="44">
                  <c:v>21.04</c:v>
                </c:pt>
                <c:pt idx="45">
                  <c:v>19.924999999999986</c:v>
                </c:pt>
                <c:pt idx="46">
                  <c:v>19.071000000000005</c:v>
                </c:pt>
                <c:pt idx="47">
                  <c:v>18.497</c:v>
                </c:pt>
                <c:pt idx="48">
                  <c:v>17.756</c:v>
                </c:pt>
                <c:pt idx="49">
                  <c:v>17.309000000000001</c:v>
                </c:pt>
                <c:pt idx="50">
                  <c:v>15.966000000000006</c:v>
                </c:pt>
                <c:pt idx="51">
                  <c:v>15.518000000000001</c:v>
                </c:pt>
                <c:pt idx="52">
                  <c:v>14.768000000000001</c:v>
                </c:pt>
                <c:pt idx="53">
                  <c:v>14.014000000000001</c:v>
                </c:pt>
                <c:pt idx="54">
                  <c:v>13.412000000000004</c:v>
                </c:pt>
                <c:pt idx="55">
                  <c:v>12.959000000000024</c:v>
                </c:pt>
                <c:pt idx="56">
                  <c:v>12.206</c:v>
                </c:pt>
              </c:numCache>
            </c:numRef>
          </c:yVal>
        </c:ser>
        <c:ser>
          <c:idx val="1"/>
          <c:order val="1"/>
          <c:tx>
            <c:strRef>
              <c:f>Sheet1!$C$1</c:f>
              <c:strCache>
                <c:ptCount val="1"/>
                <c:pt idx="0">
                  <c:v>IPF/Single lung/1998-2004 (N=1,454)</c:v>
                </c:pt>
              </c:strCache>
            </c:strRef>
          </c:tx>
          <c:spPr>
            <a:ln w="41275">
              <a:solidFill>
                <a:srgbClr val="00FF00"/>
              </a:solidFill>
              <a:prstDash val="solid"/>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91.578999999999979</c:v>
                </c:pt>
                <c:pt idx="2">
                  <c:v>87.673999999999978</c:v>
                </c:pt>
                <c:pt idx="3">
                  <c:v>84.85899999999998</c:v>
                </c:pt>
                <c:pt idx="4">
                  <c:v>83.238</c:v>
                </c:pt>
                <c:pt idx="5">
                  <c:v>81.405000000000001</c:v>
                </c:pt>
                <c:pt idx="6">
                  <c:v>80.415999999999997</c:v>
                </c:pt>
                <c:pt idx="7">
                  <c:v>78.715000000000003</c:v>
                </c:pt>
                <c:pt idx="8">
                  <c:v>76.801000000000002</c:v>
                </c:pt>
                <c:pt idx="9">
                  <c:v>75.521999999999991</c:v>
                </c:pt>
                <c:pt idx="10">
                  <c:v>74.312000000000012</c:v>
                </c:pt>
                <c:pt idx="11">
                  <c:v>73.313000000000002</c:v>
                </c:pt>
                <c:pt idx="12">
                  <c:v>72.311000000000007</c:v>
                </c:pt>
                <c:pt idx="13">
                  <c:v>69.621999999999986</c:v>
                </c:pt>
                <c:pt idx="14">
                  <c:v>67.485000000000014</c:v>
                </c:pt>
                <c:pt idx="15">
                  <c:v>65.335999999999999</c:v>
                </c:pt>
                <c:pt idx="16">
                  <c:v>63.177</c:v>
                </c:pt>
                <c:pt idx="17">
                  <c:v>61.9</c:v>
                </c:pt>
                <c:pt idx="18">
                  <c:v>60.083999999999996</c:v>
                </c:pt>
                <c:pt idx="19">
                  <c:v>58.249000000000002</c:v>
                </c:pt>
                <c:pt idx="20">
                  <c:v>56.478000000000002</c:v>
                </c:pt>
                <c:pt idx="21">
                  <c:v>55.067</c:v>
                </c:pt>
                <c:pt idx="22">
                  <c:v>53.722000000000207</c:v>
                </c:pt>
                <c:pt idx="23">
                  <c:v>51.896000000000001</c:v>
                </c:pt>
                <c:pt idx="24">
                  <c:v>50.457999999999998</c:v>
                </c:pt>
                <c:pt idx="25">
                  <c:v>49.324000000000005</c:v>
                </c:pt>
                <c:pt idx="26">
                  <c:v>47.450999999999993</c:v>
                </c:pt>
                <c:pt idx="27">
                  <c:v>45.649000000000001</c:v>
                </c:pt>
                <c:pt idx="28">
                  <c:v>43.737000000000002</c:v>
                </c:pt>
                <c:pt idx="29">
                  <c:v>42.298000000000222</c:v>
                </c:pt>
                <c:pt idx="30">
                  <c:v>40.846999999999994</c:v>
                </c:pt>
                <c:pt idx="31">
                  <c:v>39.387999999999998</c:v>
                </c:pt>
                <c:pt idx="32">
                  <c:v>38.438000000000002</c:v>
                </c:pt>
                <c:pt idx="33">
                  <c:v>37.812999999999995</c:v>
                </c:pt>
                <c:pt idx="34">
                  <c:v>36.639000000000003</c:v>
                </c:pt>
                <c:pt idx="35">
                  <c:v>34.724000000000011</c:v>
                </c:pt>
                <c:pt idx="36">
                  <c:v>33.11</c:v>
                </c:pt>
                <c:pt idx="37">
                  <c:v>31.713000000000001</c:v>
                </c:pt>
                <c:pt idx="38">
                  <c:v>30.491999999999987</c:v>
                </c:pt>
                <c:pt idx="39">
                  <c:v>29.594000000000001</c:v>
                </c:pt>
                <c:pt idx="40">
                  <c:v>28.399000000000001</c:v>
                </c:pt>
                <c:pt idx="41">
                  <c:v>27.59</c:v>
                </c:pt>
                <c:pt idx="42">
                  <c:v>26.888000000000002</c:v>
                </c:pt>
                <c:pt idx="43">
                  <c:v>25.893000000000001</c:v>
                </c:pt>
                <c:pt idx="44">
                  <c:v>24.844999999999999</c:v>
                </c:pt>
                <c:pt idx="45">
                  <c:v>23.477</c:v>
                </c:pt>
                <c:pt idx="46">
                  <c:v>22.170999999999999</c:v>
                </c:pt>
                <c:pt idx="47">
                  <c:v>22.170999999999999</c:v>
                </c:pt>
                <c:pt idx="48">
                  <c:v>20.539000000000001</c:v>
                </c:pt>
                <c:pt idx="49">
                  <c:v>19.831000000000031</c:v>
                </c:pt>
                <c:pt idx="50">
                  <c:v>19.077000000000005</c:v>
                </c:pt>
                <c:pt idx="51">
                  <c:v>17.771000000000001</c:v>
                </c:pt>
                <c:pt idx="52">
                  <c:v>17.497</c:v>
                </c:pt>
                <c:pt idx="53">
                  <c:v>17.497</c:v>
                </c:pt>
                <c:pt idx="54">
                  <c:v>17.059999999999999</c:v>
                </c:pt>
                <c:pt idx="55">
                  <c:v>16.172999999999988</c:v>
                </c:pt>
                <c:pt idx="56">
                  <c:v>16.172999999999988</c:v>
                </c:pt>
              </c:numCache>
            </c:numRef>
          </c:yVal>
        </c:ser>
        <c:ser>
          <c:idx val="2"/>
          <c:order val="2"/>
          <c:tx>
            <c:strRef>
              <c:f>Sheet1!$D$1</c:f>
              <c:strCache>
                <c:ptCount val="1"/>
                <c:pt idx="0">
                  <c:v>IPF/Single lung/2005-6/2010 (N=2,083)</c:v>
                </c:pt>
              </c:strCache>
            </c:strRef>
          </c:tx>
          <c:spPr>
            <a:ln w="41275">
              <a:solidFill>
                <a:srgbClr val="FF0000"/>
              </a:solidFill>
            </a:ln>
          </c:spPr>
          <c:marker>
            <c:symbol val="none"/>
          </c:marker>
          <c:xVal>
            <c:numRef>
              <c:f>Sheet1!$A$2:$A$58</c:f>
              <c:numCache>
                <c:formatCode>General</c:formatCode>
                <c:ptCount val="57"/>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93.382999999999981</c:v>
                </c:pt>
                <c:pt idx="2">
                  <c:v>90.869</c:v>
                </c:pt>
                <c:pt idx="3">
                  <c:v>89.02</c:v>
                </c:pt>
                <c:pt idx="4">
                  <c:v>87.715999999999994</c:v>
                </c:pt>
                <c:pt idx="5">
                  <c:v>86.26</c:v>
                </c:pt>
                <c:pt idx="6">
                  <c:v>84.60299999999998</c:v>
                </c:pt>
                <c:pt idx="7">
                  <c:v>83.240000000000023</c:v>
                </c:pt>
                <c:pt idx="8">
                  <c:v>81.771999999999991</c:v>
                </c:pt>
                <c:pt idx="9">
                  <c:v>80.552999999999983</c:v>
                </c:pt>
                <c:pt idx="10">
                  <c:v>79.227000000000004</c:v>
                </c:pt>
                <c:pt idx="11">
                  <c:v>78.149000000000001</c:v>
                </c:pt>
                <c:pt idx="12">
                  <c:v>77.304999999999993</c:v>
                </c:pt>
                <c:pt idx="13">
                  <c:v>73.667000000000002</c:v>
                </c:pt>
                <c:pt idx="14">
                  <c:v>71.232000000000014</c:v>
                </c:pt>
                <c:pt idx="15">
                  <c:v>68.27</c:v>
                </c:pt>
                <c:pt idx="16">
                  <c:v>66.236999999999995</c:v>
                </c:pt>
                <c:pt idx="17">
                  <c:v>63.988</c:v>
                </c:pt>
                <c:pt idx="18">
                  <c:v>61.843999999999994</c:v>
                </c:pt>
                <c:pt idx="19">
                  <c:v>60.088000000000001</c:v>
                </c:pt>
                <c:pt idx="20">
                  <c:v>58.127000000000002</c:v>
                </c:pt>
                <c:pt idx="21">
                  <c:v>56.47</c:v>
                </c:pt>
                <c:pt idx="22">
                  <c:v>53.963000000000001</c:v>
                </c:pt>
                <c:pt idx="23">
                  <c:v>52.226000000000013</c:v>
                </c:pt>
                <c:pt idx="24">
                  <c:v>50.878</c:v>
                </c:pt>
                <c:pt idx="25">
                  <c:v>48.849000000000004</c:v>
                </c:pt>
                <c:pt idx="26">
                  <c:v>47.776000000000003</c:v>
                </c:pt>
                <c:pt idx="27">
                  <c:v>45.525000000000013</c:v>
                </c:pt>
                <c:pt idx="28">
                  <c:v>44.290000000000013</c:v>
                </c:pt>
              </c:numCache>
            </c:numRef>
          </c:yVal>
        </c:ser>
        <c:axId val="319872000"/>
        <c:axId val="319624320"/>
      </c:scatterChart>
      <c:valAx>
        <c:axId val="319872000"/>
        <c:scaling>
          <c:orientation val="minMax"/>
          <c:max val="12"/>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19624320"/>
        <c:crosses val="autoZero"/>
        <c:crossBetween val="midCat"/>
        <c:majorUnit val="1"/>
      </c:valAx>
      <c:valAx>
        <c:axId val="3196243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19872000"/>
        <c:crosses val="autoZero"/>
        <c:crossBetween val="midCat"/>
        <c:majorUnit val="20"/>
      </c:valAx>
      <c:spPr>
        <a:solidFill>
          <a:schemeClr val="bg2"/>
        </a:solidFill>
        <a:ln>
          <a:solidFill>
            <a:schemeClr val="tx1"/>
          </a:solidFill>
        </a:ln>
      </c:spPr>
    </c:plotArea>
    <c:legend>
      <c:legendPos val="r"/>
      <c:layout>
        <c:manualLayout>
          <c:xMode val="edge"/>
          <c:yMode val="edge"/>
          <c:x val="0.5293288504866096"/>
          <c:y val="6.5835301837270432E-2"/>
          <c:w val="0.40797935103245203"/>
          <c:h val="0.2302825896762919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IPF/Double lung/1990-1997 (N=254)</c:v>
                </c:pt>
              </c:strCache>
            </c:strRef>
          </c:tx>
          <c:spPr>
            <a:ln w="41275">
              <a:solidFill>
                <a:srgbClr val="FFFF00"/>
              </a:solidFill>
            </a:ln>
          </c:spPr>
          <c:marker>
            <c:symbol val="none"/>
          </c:marker>
          <c:xVal>
            <c:numRef>
              <c:f>Sheet1!$A$2:$A$54</c:f>
              <c:numCache>
                <c:formatCode>General</c:formatCode>
                <c:ptCount val="53"/>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numCache>
            </c:numRef>
          </c:xVal>
          <c:yVal>
            <c:numRef>
              <c:f>Sheet1!$B$2:$B$54</c:f>
              <c:numCache>
                <c:formatCode>General</c:formatCode>
                <c:ptCount val="53"/>
                <c:pt idx="0">
                  <c:v>100</c:v>
                </c:pt>
                <c:pt idx="1">
                  <c:v>79.474999999999994</c:v>
                </c:pt>
                <c:pt idx="2">
                  <c:v>72.349000000000004</c:v>
                </c:pt>
                <c:pt idx="3">
                  <c:v>69.16</c:v>
                </c:pt>
                <c:pt idx="4">
                  <c:v>66.760999999999996</c:v>
                </c:pt>
                <c:pt idx="5">
                  <c:v>64.763000000000005</c:v>
                </c:pt>
                <c:pt idx="6">
                  <c:v>62.761000000000003</c:v>
                </c:pt>
                <c:pt idx="7">
                  <c:v>62.355999999999995</c:v>
                </c:pt>
                <c:pt idx="8">
                  <c:v>61.142000000000003</c:v>
                </c:pt>
                <c:pt idx="9">
                  <c:v>59.516000000000005</c:v>
                </c:pt>
                <c:pt idx="10">
                  <c:v>59.109000000000002</c:v>
                </c:pt>
                <c:pt idx="11">
                  <c:v>58.701000000000001</c:v>
                </c:pt>
                <c:pt idx="12">
                  <c:v>58.294000000000011</c:v>
                </c:pt>
                <c:pt idx="13">
                  <c:v>56.660000000000011</c:v>
                </c:pt>
                <c:pt idx="14">
                  <c:v>55.428000000000011</c:v>
                </c:pt>
                <c:pt idx="15">
                  <c:v>54.601000000000006</c:v>
                </c:pt>
                <c:pt idx="16">
                  <c:v>51.292000000000215</c:v>
                </c:pt>
                <c:pt idx="17">
                  <c:v>47.983000000000004</c:v>
                </c:pt>
                <c:pt idx="18">
                  <c:v>47.155000000000001</c:v>
                </c:pt>
                <c:pt idx="19">
                  <c:v>46.734000000000002</c:v>
                </c:pt>
                <c:pt idx="20">
                  <c:v>45.471000000000004</c:v>
                </c:pt>
                <c:pt idx="21">
                  <c:v>43.366</c:v>
                </c:pt>
                <c:pt idx="22">
                  <c:v>42.945</c:v>
                </c:pt>
                <c:pt idx="23">
                  <c:v>41.682000000000002</c:v>
                </c:pt>
                <c:pt idx="24">
                  <c:v>41.257000000000005</c:v>
                </c:pt>
                <c:pt idx="25">
                  <c:v>40.830999999999996</c:v>
                </c:pt>
                <c:pt idx="26">
                  <c:v>39.537000000000006</c:v>
                </c:pt>
                <c:pt idx="27">
                  <c:v>39.103000000000002</c:v>
                </c:pt>
                <c:pt idx="28">
                  <c:v>37.799000000000063</c:v>
                </c:pt>
                <c:pt idx="29">
                  <c:v>36.93</c:v>
                </c:pt>
                <c:pt idx="30">
                  <c:v>36.496000000000002</c:v>
                </c:pt>
                <c:pt idx="31">
                  <c:v>36.496000000000002</c:v>
                </c:pt>
                <c:pt idx="32">
                  <c:v>36.050999999999995</c:v>
                </c:pt>
                <c:pt idx="33">
                  <c:v>35.606000000000002</c:v>
                </c:pt>
                <c:pt idx="34">
                  <c:v>35.606000000000002</c:v>
                </c:pt>
                <c:pt idx="35">
                  <c:v>35.155000000000001</c:v>
                </c:pt>
                <c:pt idx="36">
                  <c:v>34.254000000000005</c:v>
                </c:pt>
                <c:pt idx="37">
                  <c:v>33.321000000000005</c:v>
                </c:pt>
                <c:pt idx="38">
                  <c:v>33.321000000000005</c:v>
                </c:pt>
                <c:pt idx="39">
                  <c:v>33.321000000000005</c:v>
                </c:pt>
                <c:pt idx="40">
                  <c:v>32.369</c:v>
                </c:pt>
                <c:pt idx="41">
                  <c:v>31.402999999999889</c:v>
                </c:pt>
                <c:pt idx="42">
                  <c:v>31.402999999999889</c:v>
                </c:pt>
                <c:pt idx="43">
                  <c:v>30.437000000000001</c:v>
                </c:pt>
                <c:pt idx="44">
                  <c:v>29.439</c:v>
                </c:pt>
                <c:pt idx="45">
                  <c:v>28.931000000000001</c:v>
                </c:pt>
                <c:pt idx="46">
                  <c:v>27.898</c:v>
                </c:pt>
                <c:pt idx="47">
                  <c:v>26.347999999999999</c:v>
                </c:pt>
                <c:pt idx="48">
                  <c:v>25.315000000000001</c:v>
                </c:pt>
                <c:pt idx="49">
                  <c:v>24.281999999999989</c:v>
                </c:pt>
                <c:pt idx="50">
                  <c:v>23.764999999999986</c:v>
                </c:pt>
                <c:pt idx="51">
                  <c:v>23.764999999999986</c:v>
                </c:pt>
                <c:pt idx="52">
                  <c:v>23.236999999999988</c:v>
                </c:pt>
              </c:numCache>
            </c:numRef>
          </c:yVal>
        </c:ser>
        <c:ser>
          <c:idx val="1"/>
          <c:order val="1"/>
          <c:tx>
            <c:strRef>
              <c:f>Sheet1!$C$1</c:f>
              <c:strCache>
                <c:ptCount val="1"/>
                <c:pt idx="0">
                  <c:v>IPF/Double lung/1998-2004 (N=750)</c:v>
                </c:pt>
              </c:strCache>
            </c:strRef>
          </c:tx>
          <c:spPr>
            <a:ln w="41275">
              <a:solidFill>
                <a:srgbClr val="00FF00"/>
              </a:solidFill>
              <a:prstDash val="solid"/>
            </a:ln>
          </c:spPr>
          <c:marker>
            <c:symbol val="none"/>
          </c:marker>
          <c:xVal>
            <c:numRef>
              <c:f>Sheet1!$A$2:$A$54</c:f>
              <c:numCache>
                <c:formatCode>General</c:formatCode>
                <c:ptCount val="53"/>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numCache>
            </c:numRef>
          </c:xVal>
          <c:yVal>
            <c:numRef>
              <c:f>Sheet1!$C$2:$C$54</c:f>
              <c:numCache>
                <c:formatCode>General</c:formatCode>
                <c:ptCount val="53"/>
                <c:pt idx="0">
                  <c:v>100</c:v>
                </c:pt>
                <c:pt idx="1">
                  <c:v>87.975999999999999</c:v>
                </c:pt>
                <c:pt idx="2">
                  <c:v>84.443000000000026</c:v>
                </c:pt>
                <c:pt idx="3">
                  <c:v>81.673999999999978</c:v>
                </c:pt>
                <c:pt idx="4">
                  <c:v>80.289000000000001</c:v>
                </c:pt>
                <c:pt idx="5">
                  <c:v>78.483999999999995</c:v>
                </c:pt>
                <c:pt idx="6">
                  <c:v>76.956000000000003</c:v>
                </c:pt>
                <c:pt idx="7">
                  <c:v>75.427999999999997</c:v>
                </c:pt>
                <c:pt idx="8">
                  <c:v>73.760999999999996</c:v>
                </c:pt>
                <c:pt idx="9">
                  <c:v>72.926000000000002</c:v>
                </c:pt>
                <c:pt idx="10">
                  <c:v>72.090999999999994</c:v>
                </c:pt>
                <c:pt idx="11">
                  <c:v>71.394000000000005</c:v>
                </c:pt>
                <c:pt idx="12">
                  <c:v>71.114000000000004</c:v>
                </c:pt>
                <c:pt idx="13">
                  <c:v>69.271000000000001</c:v>
                </c:pt>
                <c:pt idx="14">
                  <c:v>67.557999999999993</c:v>
                </c:pt>
                <c:pt idx="15">
                  <c:v>66.121999999999986</c:v>
                </c:pt>
                <c:pt idx="16">
                  <c:v>65.254000000000005</c:v>
                </c:pt>
                <c:pt idx="17">
                  <c:v>63.604000000000006</c:v>
                </c:pt>
                <c:pt idx="18">
                  <c:v>62.383999999999993</c:v>
                </c:pt>
                <c:pt idx="19">
                  <c:v>61.001000000000005</c:v>
                </c:pt>
                <c:pt idx="20">
                  <c:v>60.382999999999996</c:v>
                </c:pt>
                <c:pt idx="21">
                  <c:v>58.206000000000003</c:v>
                </c:pt>
                <c:pt idx="22">
                  <c:v>57.269000000000013</c:v>
                </c:pt>
                <c:pt idx="23">
                  <c:v>56.161000000000001</c:v>
                </c:pt>
                <c:pt idx="24">
                  <c:v>55.362000000000002</c:v>
                </c:pt>
                <c:pt idx="25">
                  <c:v>54.220000000000013</c:v>
                </c:pt>
                <c:pt idx="26">
                  <c:v>53.394000000000005</c:v>
                </c:pt>
                <c:pt idx="27">
                  <c:v>52.231000000000002</c:v>
                </c:pt>
                <c:pt idx="28">
                  <c:v>50.558</c:v>
                </c:pt>
                <c:pt idx="29">
                  <c:v>49.372</c:v>
                </c:pt>
                <c:pt idx="30">
                  <c:v>48.851999999999997</c:v>
                </c:pt>
                <c:pt idx="31">
                  <c:v>47.796000000000063</c:v>
                </c:pt>
                <c:pt idx="32">
                  <c:v>47.248000000000012</c:v>
                </c:pt>
                <c:pt idx="33">
                  <c:v>46.672000000000011</c:v>
                </c:pt>
                <c:pt idx="34">
                  <c:v>45.898000000000003</c:v>
                </c:pt>
                <c:pt idx="35">
                  <c:v>44.111000000000004</c:v>
                </c:pt>
                <c:pt idx="36">
                  <c:v>43.033000000000001</c:v>
                </c:pt>
                <c:pt idx="37">
                  <c:v>42.510999999999996</c:v>
                </c:pt>
                <c:pt idx="38">
                  <c:v>41.428000000000011</c:v>
                </c:pt>
                <c:pt idx="39">
                  <c:v>40.862000000000002</c:v>
                </c:pt>
                <c:pt idx="40">
                  <c:v>39.606000000000002</c:v>
                </c:pt>
                <c:pt idx="41">
                  <c:v>38.543000000000006</c:v>
                </c:pt>
                <c:pt idx="42">
                  <c:v>38.543000000000006</c:v>
                </c:pt>
                <c:pt idx="43">
                  <c:v>36.656000000000006</c:v>
                </c:pt>
                <c:pt idx="44">
                  <c:v>36.244</c:v>
                </c:pt>
                <c:pt idx="45">
                  <c:v>35.243000000000002</c:v>
                </c:pt>
                <c:pt idx="46">
                  <c:v>34.725000000000215</c:v>
                </c:pt>
                <c:pt idx="47">
                  <c:v>33.631</c:v>
                </c:pt>
                <c:pt idx="48">
                  <c:v>33.008000000000003</c:v>
                </c:pt>
                <c:pt idx="49">
                  <c:v>33.008000000000003</c:v>
                </c:pt>
                <c:pt idx="50">
                  <c:v>33.008000000000003</c:v>
                </c:pt>
                <c:pt idx="51">
                  <c:v>32.162000000000013</c:v>
                </c:pt>
                <c:pt idx="52">
                  <c:v>31.315000000000001</c:v>
                </c:pt>
              </c:numCache>
            </c:numRef>
          </c:yVal>
        </c:ser>
        <c:ser>
          <c:idx val="2"/>
          <c:order val="2"/>
          <c:tx>
            <c:strRef>
              <c:f>Sheet1!$D$1</c:f>
              <c:strCache>
                <c:ptCount val="1"/>
                <c:pt idx="0">
                  <c:v>IPF/Double lung/2005-6/2010 (N=2,053)</c:v>
                </c:pt>
              </c:strCache>
            </c:strRef>
          </c:tx>
          <c:spPr>
            <a:ln w="41275">
              <a:solidFill>
                <a:srgbClr val="FF0000"/>
              </a:solidFill>
            </a:ln>
          </c:spPr>
          <c:marker>
            <c:symbol val="none"/>
          </c:marker>
          <c:xVal>
            <c:numRef>
              <c:f>Sheet1!$A$2:$A$54</c:f>
              <c:numCache>
                <c:formatCode>General</c:formatCode>
                <c:ptCount val="53"/>
                <c:pt idx="0">
                  <c:v>0</c:v>
                </c:pt>
                <c:pt idx="1">
                  <c:v>8.3300000000000041E-2</c:v>
                </c:pt>
                <c:pt idx="2">
                  <c:v>0.16669999999999999</c:v>
                </c:pt>
                <c:pt idx="3">
                  <c:v>0.25</c:v>
                </c:pt>
                <c:pt idx="4">
                  <c:v>0.33330000000000265</c:v>
                </c:pt>
                <c:pt idx="5">
                  <c:v>0.41670000000000001</c:v>
                </c:pt>
                <c:pt idx="6">
                  <c:v>0.5</c:v>
                </c:pt>
                <c:pt idx="7">
                  <c:v>0.58329999999999949</c:v>
                </c:pt>
                <c:pt idx="8">
                  <c:v>0.66670000000000462</c:v>
                </c:pt>
                <c:pt idx="9">
                  <c:v>0.75000000000000311</c:v>
                </c:pt>
                <c:pt idx="10">
                  <c:v>0.83330000000000004</c:v>
                </c:pt>
                <c:pt idx="11">
                  <c:v>0.91670000000000063</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numCache>
            </c:numRef>
          </c:xVal>
          <c:yVal>
            <c:numRef>
              <c:f>Sheet1!$D$2:$D$54</c:f>
              <c:numCache>
                <c:formatCode>General</c:formatCode>
                <c:ptCount val="53"/>
                <c:pt idx="0">
                  <c:v>100</c:v>
                </c:pt>
                <c:pt idx="1">
                  <c:v>91.991000000000227</c:v>
                </c:pt>
                <c:pt idx="2">
                  <c:v>89.184999999999988</c:v>
                </c:pt>
                <c:pt idx="3">
                  <c:v>87.278999999999982</c:v>
                </c:pt>
                <c:pt idx="4">
                  <c:v>86.037999999999997</c:v>
                </c:pt>
                <c:pt idx="5">
                  <c:v>85</c:v>
                </c:pt>
                <c:pt idx="6">
                  <c:v>83.593999999999994</c:v>
                </c:pt>
                <c:pt idx="7">
                  <c:v>82.703000000000003</c:v>
                </c:pt>
                <c:pt idx="8">
                  <c:v>81.965999999999994</c:v>
                </c:pt>
                <c:pt idx="9">
                  <c:v>81.173999999999978</c:v>
                </c:pt>
                <c:pt idx="10">
                  <c:v>79.953999999999994</c:v>
                </c:pt>
                <c:pt idx="11">
                  <c:v>79.256</c:v>
                </c:pt>
                <c:pt idx="12">
                  <c:v>78.372999999999948</c:v>
                </c:pt>
                <c:pt idx="13">
                  <c:v>76.66</c:v>
                </c:pt>
                <c:pt idx="14">
                  <c:v>74.747000000000227</c:v>
                </c:pt>
                <c:pt idx="15">
                  <c:v>73.450999999999993</c:v>
                </c:pt>
                <c:pt idx="16">
                  <c:v>71.754000000000005</c:v>
                </c:pt>
                <c:pt idx="17">
                  <c:v>70.033000000000001</c:v>
                </c:pt>
                <c:pt idx="18">
                  <c:v>68.545000000000002</c:v>
                </c:pt>
                <c:pt idx="19">
                  <c:v>67.119</c:v>
                </c:pt>
                <c:pt idx="20">
                  <c:v>65.305999999999983</c:v>
                </c:pt>
                <c:pt idx="21">
                  <c:v>64.037000000000006</c:v>
                </c:pt>
                <c:pt idx="22">
                  <c:v>63.075000000000003</c:v>
                </c:pt>
                <c:pt idx="23">
                  <c:v>60.96</c:v>
                </c:pt>
                <c:pt idx="24">
                  <c:v>59.213000000000001</c:v>
                </c:pt>
                <c:pt idx="25">
                  <c:v>58.541000000000004</c:v>
                </c:pt>
                <c:pt idx="26">
                  <c:v>57.357999999999997</c:v>
                </c:pt>
                <c:pt idx="27">
                  <c:v>56.618000000000002</c:v>
                </c:pt>
                <c:pt idx="28">
                  <c:v>54.907000000000004</c:v>
                </c:pt>
              </c:numCache>
            </c:numRef>
          </c:yVal>
        </c:ser>
        <c:axId val="320056704"/>
        <c:axId val="320071168"/>
      </c:scatterChart>
      <c:valAx>
        <c:axId val="320056704"/>
        <c:scaling>
          <c:orientation val="minMax"/>
          <c:max val="11"/>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20071168"/>
        <c:crosses val="autoZero"/>
        <c:crossBetween val="midCat"/>
        <c:majorUnit val="1"/>
      </c:valAx>
      <c:valAx>
        <c:axId val="32007116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20056704"/>
        <c:crosses val="autoZero"/>
        <c:crossBetween val="midCat"/>
        <c:majorUnit val="20"/>
      </c:valAx>
      <c:spPr>
        <a:solidFill>
          <a:schemeClr val="bg2"/>
        </a:solidFill>
        <a:ln>
          <a:solidFill>
            <a:schemeClr val="tx1"/>
          </a:solidFill>
        </a:ln>
      </c:spPr>
    </c:plotArea>
    <c:legend>
      <c:legendPos val="r"/>
      <c:layout>
        <c:manualLayout>
          <c:xMode val="edge"/>
          <c:yMode val="edge"/>
          <c:x val="0.52047929296449202"/>
          <c:y val="6.5835301837270432E-2"/>
          <c:w val="0.42631268436578745"/>
          <c:h val="0.233060367454068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D(-)/R(-) (N=2,192)</c:v>
                </c:pt>
              </c:strCache>
            </c:strRef>
          </c:tx>
          <c:spPr>
            <a:ln w="41275">
              <a:solidFill>
                <a:srgbClr val="00FFFF"/>
              </a:solidFill>
            </a:ln>
          </c:spPr>
          <c:marker>
            <c:symbol val="none"/>
          </c:marker>
          <c:xVal>
            <c:numRef>
              <c:f>Sheet1!$A$2:$A$23</c:f>
              <c:numCache>
                <c:formatCode>General</c:formatCode>
                <c:ptCount val="22"/>
                <c:pt idx="0">
                  <c:v>0</c:v>
                </c:pt>
                <c:pt idx="1">
                  <c:v>8.3330000000000043E-2</c:v>
                </c:pt>
                <c:pt idx="2">
                  <c:v>0.16666999999999998</c:v>
                </c:pt>
                <c:pt idx="3">
                  <c:v>0.25</c:v>
                </c:pt>
                <c:pt idx="4">
                  <c:v>0.3333300000000024</c:v>
                </c:pt>
                <c:pt idx="5">
                  <c:v>0.41667000000000032</c:v>
                </c:pt>
                <c:pt idx="6">
                  <c:v>0.5</c:v>
                </c:pt>
                <c:pt idx="7">
                  <c:v>0.58332999999999957</c:v>
                </c:pt>
                <c:pt idx="8">
                  <c:v>0.66667000000000698</c:v>
                </c:pt>
                <c:pt idx="9">
                  <c:v>0.750000000000004</c:v>
                </c:pt>
                <c:pt idx="10">
                  <c:v>0.83333000000000002</c:v>
                </c:pt>
                <c:pt idx="11">
                  <c:v>0.91666999999999998</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95.933000000000007</c:v>
                </c:pt>
                <c:pt idx="2">
                  <c:v>94.055999999999983</c:v>
                </c:pt>
                <c:pt idx="3">
                  <c:v>92.405000000000001</c:v>
                </c:pt>
                <c:pt idx="4">
                  <c:v>91.074999999999989</c:v>
                </c:pt>
                <c:pt idx="5">
                  <c:v>90.065000000000012</c:v>
                </c:pt>
                <c:pt idx="6">
                  <c:v>88.917000000000527</c:v>
                </c:pt>
                <c:pt idx="7">
                  <c:v>88.180999999999983</c:v>
                </c:pt>
                <c:pt idx="8">
                  <c:v>87.581999999999994</c:v>
                </c:pt>
                <c:pt idx="9">
                  <c:v>86.89</c:v>
                </c:pt>
                <c:pt idx="10">
                  <c:v>86.242999999999995</c:v>
                </c:pt>
                <c:pt idx="11">
                  <c:v>85.269000000000005</c:v>
                </c:pt>
                <c:pt idx="12">
                  <c:v>84.371999999999986</c:v>
                </c:pt>
                <c:pt idx="13">
                  <c:v>76.536000000000001</c:v>
                </c:pt>
                <c:pt idx="14">
                  <c:v>69.489999999999995</c:v>
                </c:pt>
                <c:pt idx="15">
                  <c:v>63.488</c:v>
                </c:pt>
                <c:pt idx="16">
                  <c:v>57.879000000000005</c:v>
                </c:pt>
                <c:pt idx="17">
                  <c:v>53.178000000000011</c:v>
                </c:pt>
                <c:pt idx="18">
                  <c:v>48.875</c:v>
                </c:pt>
                <c:pt idx="19">
                  <c:v>44.597000000000001</c:v>
                </c:pt>
                <c:pt idx="20">
                  <c:v>40.381999999999998</c:v>
                </c:pt>
                <c:pt idx="21">
                  <c:v>38.079000000000001</c:v>
                </c:pt>
              </c:numCache>
            </c:numRef>
          </c:yVal>
        </c:ser>
        <c:ser>
          <c:idx val="1"/>
          <c:order val="1"/>
          <c:tx>
            <c:strRef>
              <c:f>Sheet1!$C$1</c:f>
              <c:strCache>
                <c:ptCount val="1"/>
                <c:pt idx="0">
                  <c:v>D(-)/R(+) (N=2,799)</c:v>
                </c:pt>
              </c:strCache>
            </c:strRef>
          </c:tx>
          <c:spPr>
            <a:ln w="41275">
              <a:solidFill>
                <a:srgbClr val="00FF00"/>
              </a:solidFill>
              <a:prstDash val="solid"/>
            </a:ln>
          </c:spPr>
          <c:marker>
            <c:symbol val="none"/>
          </c:marker>
          <c:xVal>
            <c:numRef>
              <c:f>Sheet1!$A$2:$A$23</c:f>
              <c:numCache>
                <c:formatCode>General</c:formatCode>
                <c:ptCount val="22"/>
                <c:pt idx="0">
                  <c:v>0</c:v>
                </c:pt>
                <c:pt idx="1">
                  <c:v>8.3330000000000043E-2</c:v>
                </c:pt>
                <c:pt idx="2">
                  <c:v>0.16666999999999998</c:v>
                </c:pt>
                <c:pt idx="3">
                  <c:v>0.25</c:v>
                </c:pt>
                <c:pt idx="4">
                  <c:v>0.3333300000000024</c:v>
                </c:pt>
                <c:pt idx="5">
                  <c:v>0.41667000000000032</c:v>
                </c:pt>
                <c:pt idx="6">
                  <c:v>0.5</c:v>
                </c:pt>
                <c:pt idx="7">
                  <c:v>0.58332999999999957</c:v>
                </c:pt>
                <c:pt idx="8">
                  <c:v>0.66667000000000698</c:v>
                </c:pt>
                <c:pt idx="9">
                  <c:v>0.750000000000004</c:v>
                </c:pt>
                <c:pt idx="10">
                  <c:v>0.83333000000000002</c:v>
                </c:pt>
                <c:pt idx="11">
                  <c:v>0.91666999999999998</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95.700999999999993</c:v>
                </c:pt>
                <c:pt idx="2">
                  <c:v>93.396000000000001</c:v>
                </c:pt>
                <c:pt idx="3">
                  <c:v>92.058999999999983</c:v>
                </c:pt>
                <c:pt idx="4">
                  <c:v>90.864999999999995</c:v>
                </c:pt>
                <c:pt idx="5">
                  <c:v>89.778999999999982</c:v>
                </c:pt>
                <c:pt idx="6">
                  <c:v>88.980999999999995</c:v>
                </c:pt>
                <c:pt idx="7">
                  <c:v>88.111000000000004</c:v>
                </c:pt>
                <c:pt idx="8">
                  <c:v>87.277000000000001</c:v>
                </c:pt>
                <c:pt idx="9">
                  <c:v>86.405000000000001</c:v>
                </c:pt>
                <c:pt idx="10">
                  <c:v>85.822999999999979</c:v>
                </c:pt>
                <c:pt idx="11">
                  <c:v>85.019000000000005</c:v>
                </c:pt>
                <c:pt idx="12">
                  <c:v>84.464000000000027</c:v>
                </c:pt>
                <c:pt idx="13">
                  <c:v>76.10599999999998</c:v>
                </c:pt>
                <c:pt idx="14">
                  <c:v>69.370999999999981</c:v>
                </c:pt>
                <c:pt idx="15">
                  <c:v>62.483999999999995</c:v>
                </c:pt>
                <c:pt idx="16">
                  <c:v>56.315999999999995</c:v>
                </c:pt>
                <c:pt idx="17">
                  <c:v>50.536000000000001</c:v>
                </c:pt>
                <c:pt idx="18">
                  <c:v>44.957999999999998</c:v>
                </c:pt>
                <c:pt idx="19">
                  <c:v>40.549000000000007</c:v>
                </c:pt>
                <c:pt idx="20">
                  <c:v>35.285000000000011</c:v>
                </c:pt>
                <c:pt idx="21">
                  <c:v>29.119000000000035</c:v>
                </c:pt>
              </c:numCache>
            </c:numRef>
          </c:yVal>
        </c:ser>
        <c:ser>
          <c:idx val="2"/>
          <c:order val="2"/>
          <c:tx>
            <c:strRef>
              <c:f>Sheet1!$D$1</c:f>
              <c:strCache>
                <c:ptCount val="1"/>
                <c:pt idx="0">
                  <c:v>D(+)/R(-) (N=2,892)</c:v>
                </c:pt>
              </c:strCache>
            </c:strRef>
          </c:tx>
          <c:spPr>
            <a:ln w="41275">
              <a:solidFill>
                <a:srgbClr val="FF0000"/>
              </a:solidFill>
            </a:ln>
          </c:spPr>
          <c:marker>
            <c:symbol val="none"/>
          </c:marker>
          <c:xVal>
            <c:numRef>
              <c:f>Sheet1!$A$2:$A$23</c:f>
              <c:numCache>
                <c:formatCode>General</c:formatCode>
                <c:ptCount val="22"/>
                <c:pt idx="0">
                  <c:v>0</c:v>
                </c:pt>
                <c:pt idx="1">
                  <c:v>8.3330000000000043E-2</c:v>
                </c:pt>
                <c:pt idx="2">
                  <c:v>0.16666999999999998</c:v>
                </c:pt>
                <c:pt idx="3">
                  <c:v>0.25</c:v>
                </c:pt>
                <c:pt idx="4">
                  <c:v>0.3333300000000024</c:v>
                </c:pt>
                <c:pt idx="5">
                  <c:v>0.41667000000000032</c:v>
                </c:pt>
                <c:pt idx="6">
                  <c:v>0.5</c:v>
                </c:pt>
                <c:pt idx="7">
                  <c:v>0.58332999999999957</c:v>
                </c:pt>
                <c:pt idx="8">
                  <c:v>0.66667000000000698</c:v>
                </c:pt>
                <c:pt idx="9">
                  <c:v>0.750000000000004</c:v>
                </c:pt>
                <c:pt idx="10">
                  <c:v>0.83333000000000002</c:v>
                </c:pt>
                <c:pt idx="11">
                  <c:v>0.91666999999999998</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95.563999999999993</c:v>
                </c:pt>
                <c:pt idx="2">
                  <c:v>93.545000000000002</c:v>
                </c:pt>
                <c:pt idx="3">
                  <c:v>92.012</c:v>
                </c:pt>
                <c:pt idx="4">
                  <c:v>90.651999999999987</c:v>
                </c:pt>
                <c:pt idx="5">
                  <c:v>89.150999999999982</c:v>
                </c:pt>
                <c:pt idx="6">
                  <c:v>87.754000000000005</c:v>
                </c:pt>
                <c:pt idx="7">
                  <c:v>86.705000000000013</c:v>
                </c:pt>
                <c:pt idx="8">
                  <c:v>85.307000000000002</c:v>
                </c:pt>
                <c:pt idx="9">
                  <c:v>83.975999999999999</c:v>
                </c:pt>
                <c:pt idx="10">
                  <c:v>82.644999999999996</c:v>
                </c:pt>
                <c:pt idx="11">
                  <c:v>81.448000000000022</c:v>
                </c:pt>
                <c:pt idx="12">
                  <c:v>80.664999999999992</c:v>
                </c:pt>
                <c:pt idx="13">
                  <c:v>69.864999999999995</c:v>
                </c:pt>
                <c:pt idx="14">
                  <c:v>62.132000000000012</c:v>
                </c:pt>
                <c:pt idx="15">
                  <c:v>55.569000000000003</c:v>
                </c:pt>
                <c:pt idx="16">
                  <c:v>49.881999999999998</c:v>
                </c:pt>
                <c:pt idx="17">
                  <c:v>44.225000000000271</c:v>
                </c:pt>
                <c:pt idx="18">
                  <c:v>39.943000000000005</c:v>
                </c:pt>
                <c:pt idx="19">
                  <c:v>34.044000000000004</c:v>
                </c:pt>
                <c:pt idx="20">
                  <c:v>29.527000000000001</c:v>
                </c:pt>
                <c:pt idx="21">
                  <c:v>24.547000000000001</c:v>
                </c:pt>
              </c:numCache>
            </c:numRef>
          </c:yVal>
        </c:ser>
        <c:ser>
          <c:idx val="3"/>
          <c:order val="3"/>
          <c:tx>
            <c:strRef>
              <c:f>Sheet1!$E$1</c:f>
              <c:strCache>
                <c:ptCount val="1"/>
                <c:pt idx="0">
                  <c:v>D(+)/R(+) (N=4,640)</c:v>
                </c:pt>
              </c:strCache>
            </c:strRef>
          </c:tx>
          <c:spPr>
            <a:ln w="41275">
              <a:solidFill>
                <a:srgbClr val="FFFF00"/>
              </a:solidFill>
            </a:ln>
          </c:spPr>
          <c:marker>
            <c:symbol val="none"/>
          </c:marker>
          <c:xVal>
            <c:numRef>
              <c:f>Sheet1!$A$2:$A$23</c:f>
              <c:numCache>
                <c:formatCode>General</c:formatCode>
                <c:ptCount val="22"/>
                <c:pt idx="0">
                  <c:v>0</c:v>
                </c:pt>
                <c:pt idx="1">
                  <c:v>8.3330000000000043E-2</c:v>
                </c:pt>
                <c:pt idx="2">
                  <c:v>0.16666999999999998</c:v>
                </c:pt>
                <c:pt idx="3">
                  <c:v>0.25</c:v>
                </c:pt>
                <c:pt idx="4">
                  <c:v>0.3333300000000024</c:v>
                </c:pt>
                <c:pt idx="5">
                  <c:v>0.41667000000000032</c:v>
                </c:pt>
                <c:pt idx="6">
                  <c:v>0.5</c:v>
                </c:pt>
                <c:pt idx="7">
                  <c:v>0.58332999999999957</c:v>
                </c:pt>
                <c:pt idx="8">
                  <c:v>0.66667000000000698</c:v>
                </c:pt>
                <c:pt idx="9">
                  <c:v>0.750000000000004</c:v>
                </c:pt>
                <c:pt idx="10">
                  <c:v>0.83333000000000002</c:v>
                </c:pt>
                <c:pt idx="11">
                  <c:v>0.91666999999999998</c:v>
                </c:pt>
                <c:pt idx="12">
                  <c:v>1</c:v>
                </c:pt>
                <c:pt idx="13">
                  <c:v>2</c:v>
                </c:pt>
                <c:pt idx="14">
                  <c:v>3</c:v>
                </c:pt>
                <c:pt idx="15">
                  <c:v>4</c:v>
                </c:pt>
                <c:pt idx="16">
                  <c:v>5</c:v>
                </c:pt>
                <c:pt idx="17">
                  <c:v>6</c:v>
                </c:pt>
                <c:pt idx="18">
                  <c:v>7</c:v>
                </c:pt>
                <c:pt idx="19">
                  <c:v>8</c:v>
                </c:pt>
                <c:pt idx="20">
                  <c:v>9</c:v>
                </c:pt>
                <c:pt idx="21">
                  <c:v>10</c:v>
                </c:pt>
              </c:numCache>
            </c:numRef>
          </c:xVal>
          <c:yVal>
            <c:numRef>
              <c:f>Sheet1!$E$2:$E$23</c:f>
              <c:numCache>
                <c:formatCode>General</c:formatCode>
                <c:ptCount val="22"/>
                <c:pt idx="0">
                  <c:v>100</c:v>
                </c:pt>
                <c:pt idx="1">
                  <c:v>94.986999999999995</c:v>
                </c:pt>
                <c:pt idx="2">
                  <c:v>92.864000000000004</c:v>
                </c:pt>
                <c:pt idx="3">
                  <c:v>91.345000000000013</c:v>
                </c:pt>
                <c:pt idx="4">
                  <c:v>90.367999999999995</c:v>
                </c:pt>
                <c:pt idx="5">
                  <c:v>89.02</c:v>
                </c:pt>
                <c:pt idx="6">
                  <c:v>88.040999999999997</c:v>
                </c:pt>
                <c:pt idx="7">
                  <c:v>86.93</c:v>
                </c:pt>
                <c:pt idx="8">
                  <c:v>86.057999999999993</c:v>
                </c:pt>
                <c:pt idx="9">
                  <c:v>85.206999999999994</c:v>
                </c:pt>
                <c:pt idx="10">
                  <c:v>84.244000000000227</c:v>
                </c:pt>
                <c:pt idx="11">
                  <c:v>83.474999999999994</c:v>
                </c:pt>
                <c:pt idx="12">
                  <c:v>82.427000000000007</c:v>
                </c:pt>
                <c:pt idx="13">
                  <c:v>72.942000000000007</c:v>
                </c:pt>
                <c:pt idx="14">
                  <c:v>65.131</c:v>
                </c:pt>
                <c:pt idx="15">
                  <c:v>57.659000000000006</c:v>
                </c:pt>
                <c:pt idx="16">
                  <c:v>51.518000000000001</c:v>
                </c:pt>
                <c:pt idx="17">
                  <c:v>46.09</c:v>
                </c:pt>
                <c:pt idx="18">
                  <c:v>40.127000000000002</c:v>
                </c:pt>
                <c:pt idx="19">
                  <c:v>35.079000000000001</c:v>
                </c:pt>
                <c:pt idx="20">
                  <c:v>30.690999999999999</c:v>
                </c:pt>
                <c:pt idx="21">
                  <c:v>26.093</c:v>
                </c:pt>
              </c:numCache>
            </c:numRef>
          </c:yVal>
        </c:ser>
        <c:axId val="320151552"/>
        <c:axId val="320153472"/>
      </c:scatterChart>
      <c:valAx>
        <c:axId val="320151552"/>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20153472"/>
        <c:crosses val="autoZero"/>
        <c:crossBetween val="midCat"/>
        <c:majorUnit val="1"/>
      </c:valAx>
      <c:valAx>
        <c:axId val="32015347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20151552"/>
        <c:crosses val="autoZero"/>
        <c:crossBetween val="midCat"/>
        <c:majorUnit val="20"/>
      </c:valAx>
      <c:spPr>
        <a:solidFill>
          <a:schemeClr val="bg2"/>
        </a:solidFill>
        <a:ln>
          <a:solidFill>
            <a:schemeClr val="tx1"/>
          </a:solidFill>
        </a:ln>
      </c:spPr>
    </c:plotArea>
    <c:legend>
      <c:legendPos val="r"/>
      <c:layout>
        <c:manualLayout>
          <c:xMode val="edge"/>
          <c:yMode val="edge"/>
          <c:x val="0.66354713957215561"/>
          <c:y val="8.2501968503937068E-2"/>
          <c:w val="0.22953545629805128"/>
          <c:h val="0.2387069116360454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4888472957273777"/>
        </c:manualLayout>
      </c:layout>
      <c:barChart>
        <c:barDir val="col"/>
        <c:grouping val="clustered"/>
        <c:ser>
          <c:idx val="0"/>
          <c:order val="0"/>
          <c:tx>
            <c:strRef>
              <c:f>Sheet1!$B$1</c:f>
              <c:strCache>
                <c:ptCount val="1"/>
                <c:pt idx="0">
                  <c:v>% of 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Sheet1!$B$2:$B$9</c:f>
              <c:numCache>
                <c:formatCode>General</c:formatCode>
                <c:ptCount val="8"/>
                <c:pt idx="0">
                  <c:v>1.3557999999999908</c:v>
                </c:pt>
                <c:pt idx="1">
                  <c:v>2.8990999999999967</c:v>
                </c:pt>
                <c:pt idx="2">
                  <c:v>11.988300000000001</c:v>
                </c:pt>
                <c:pt idx="3">
                  <c:v>10.7623</c:v>
                </c:pt>
                <c:pt idx="4">
                  <c:v>17.421099999999889</c:v>
                </c:pt>
                <c:pt idx="5">
                  <c:v>33.200300000000013</c:v>
                </c:pt>
                <c:pt idx="6">
                  <c:v>17.546099999999889</c:v>
                </c:pt>
                <c:pt idx="7">
                  <c:v>4.8269999999999955</c:v>
                </c:pt>
              </c:numCache>
            </c:numRef>
          </c:val>
        </c:ser>
        <c:gapWidth val="35"/>
        <c:axId val="224445952"/>
        <c:axId val="224447872"/>
      </c:barChart>
      <c:catAx>
        <c:axId val="224445952"/>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224447872"/>
        <c:crosses val="autoZero"/>
        <c:auto val="1"/>
        <c:lblAlgn val="ctr"/>
        <c:lblOffset val="100"/>
        <c:tickLblSkip val="1"/>
      </c:catAx>
      <c:valAx>
        <c:axId val="224447872"/>
        <c:scaling>
          <c:orientation val="minMax"/>
          <c:max val="35"/>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4445952"/>
        <c:crosses val="autoZero"/>
        <c:crossBetween val="between"/>
        <c:majorUnit val="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10/1999-2004 (N=892)</c:v>
                </c:pt>
              </c:strCache>
            </c:strRef>
          </c:tx>
          <c:spPr>
            <a:ln w="41275">
              <a:solidFill>
                <a:srgbClr val="00FF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93.370999999999995</c:v>
                </c:pt>
                <c:pt idx="2">
                  <c:v>91.117999999999995</c:v>
                </c:pt>
                <c:pt idx="3">
                  <c:v>89.763999999999996</c:v>
                </c:pt>
                <c:pt idx="4">
                  <c:v>88.522000000000006</c:v>
                </c:pt>
                <c:pt idx="5">
                  <c:v>87.619</c:v>
                </c:pt>
                <c:pt idx="6">
                  <c:v>86.263999999999996</c:v>
                </c:pt>
                <c:pt idx="7">
                  <c:v>85.247</c:v>
                </c:pt>
                <c:pt idx="8">
                  <c:v>84.567999999999998</c:v>
                </c:pt>
                <c:pt idx="9">
                  <c:v>83.777000000000001</c:v>
                </c:pt>
                <c:pt idx="10">
                  <c:v>83.210999999999999</c:v>
                </c:pt>
                <c:pt idx="11">
                  <c:v>82.192999999999998</c:v>
                </c:pt>
                <c:pt idx="12">
                  <c:v>81.286000000000001</c:v>
                </c:pt>
                <c:pt idx="13">
                  <c:v>74.563000000000002</c:v>
                </c:pt>
                <c:pt idx="14">
                  <c:v>67.867000000000004</c:v>
                </c:pt>
                <c:pt idx="15">
                  <c:v>62.598999999999997</c:v>
                </c:pt>
                <c:pt idx="16">
                  <c:v>57.475999999999999</c:v>
                </c:pt>
              </c:numCache>
            </c:numRef>
          </c:yVal>
        </c:ser>
        <c:ser>
          <c:idx val="1"/>
          <c:order val="1"/>
          <c:tx>
            <c:strRef>
              <c:f>Sheet1!$C$1</c:f>
              <c:strCache>
                <c:ptCount val="1"/>
                <c:pt idx="0">
                  <c:v>2005-6/2010 (N=1,300)</c:v>
                </c:pt>
              </c:strCache>
            </c:strRef>
          </c:tx>
          <c:spPr>
            <a:ln w="41275">
              <a:solidFill>
                <a:srgbClr val="00FF00"/>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97.69</c:v>
                </c:pt>
                <c:pt idx="2">
                  <c:v>96.069000000000003</c:v>
                </c:pt>
                <c:pt idx="3">
                  <c:v>94.215999999999994</c:v>
                </c:pt>
                <c:pt idx="4">
                  <c:v>92.823999999999998</c:v>
                </c:pt>
                <c:pt idx="5">
                  <c:v>91.741</c:v>
                </c:pt>
                <c:pt idx="6">
                  <c:v>90.734999999999999</c:v>
                </c:pt>
                <c:pt idx="7">
                  <c:v>90.192999999999998</c:v>
                </c:pt>
                <c:pt idx="8">
                  <c:v>89.647999999999996</c:v>
                </c:pt>
                <c:pt idx="9">
                  <c:v>89.024000000000001</c:v>
                </c:pt>
                <c:pt idx="10">
                  <c:v>88.322000000000003</c:v>
                </c:pt>
                <c:pt idx="11">
                  <c:v>87.379000000000005</c:v>
                </c:pt>
                <c:pt idx="12">
                  <c:v>86.494</c:v>
                </c:pt>
                <c:pt idx="13">
                  <c:v>77.793999999999997</c:v>
                </c:pt>
                <c:pt idx="14">
                  <c:v>70.438999999999993</c:v>
                </c:pt>
                <c:pt idx="15">
                  <c:v>63.463000000000001</c:v>
                </c:pt>
                <c:pt idx="16">
                  <c:v>56.850999999999999</c:v>
                </c:pt>
              </c:numCache>
            </c:numRef>
          </c:yVal>
        </c:ser>
        <c:axId val="320286720"/>
        <c:axId val="320288640"/>
      </c:scatterChart>
      <c:valAx>
        <c:axId val="320286720"/>
        <c:scaling>
          <c:orientation val="minMax"/>
          <c:max val="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20288640"/>
        <c:crosses val="autoZero"/>
        <c:crossBetween val="midCat"/>
        <c:majorUnit val="1"/>
      </c:valAx>
      <c:valAx>
        <c:axId val="3202886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20286720"/>
        <c:crosses val="autoZero"/>
        <c:crossBetween val="midCat"/>
        <c:majorUnit val="20"/>
      </c:valAx>
      <c:spPr>
        <a:solidFill>
          <a:schemeClr val="bg2"/>
        </a:solidFill>
        <a:ln>
          <a:solidFill>
            <a:schemeClr val="tx1"/>
          </a:solidFill>
        </a:ln>
      </c:spPr>
    </c:plotArea>
    <c:legend>
      <c:legendPos val="r"/>
      <c:layout>
        <c:manualLayout>
          <c:xMode val="edge"/>
          <c:yMode val="edge"/>
          <c:x val="0.66354713957215561"/>
          <c:y val="8.2501968503937068E-2"/>
          <c:w val="0.25831858407079794"/>
          <c:h val="0.1193534558180226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10/1999-2004 (N=1,182)</c:v>
                </c:pt>
              </c:strCache>
            </c:strRef>
          </c:tx>
          <c:spPr>
            <a:ln w="41275">
              <a:solidFill>
                <a:srgbClr val="00FF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95.162000000000006</c:v>
                </c:pt>
                <c:pt idx="2">
                  <c:v>92.942999999999998</c:v>
                </c:pt>
                <c:pt idx="3">
                  <c:v>91.234999999999999</c:v>
                </c:pt>
                <c:pt idx="4">
                  <c:v>89.781000000000006</c:v>
                </c:pt>
                <c:pt idx="5">
                  <c:v>88.412000000000006</c:v>
                </c:pt>
                <c:pt idx="6">
                  <c:v>87.641999999999996</c:v>
                </c:pt>
                <c:pt idx="7">
                  <c:v>86.956999999999994</c:v>
                </c:pt>
                <c:pt idx="8">
                  <c:v>86.186999999999998</c:v>
                </c:pt>
                <c:pt idx="9">
                  <c:v>85.244</c:v>
                </c:pt>
                <c:pt idx="10">
                  <c:v>84.471999999999994</c:v>
                </c:pt>
                <c:pt idx="11">
                  <c:v>83.614000000000004</c:v>
                </c:pt>
                <c:pt idx="12">
                  <c:v>83.096999999999994</c:v>
                </c:pt>
                <c:pt idx="13">
                  <c:v>75.453999999999994</c:v>
                </c:pt>
                <c:pt idx="14">
                  <c:v>69.135999999999996</c:v>
                </c:pt>
                <c:pt idx="15">
                  <c:v>62.49</c:v>
                </c:pt>
                <c:pt idx="16">
                  <c:v>56.116999999999997</c:v>
                </c:pt>
              </c:numCache>
            </c:numRef>
          </c:yVal>
        </c:ser>
        <c:ser>
          <c:idx val="1"/>
          <c:order val="1"/>
          <c:tx>
            <c:strRef>
              <c:f>Sheet1!$C$1</c:f>
              <c:strCache>
                <c:ptCount val="1"/>
                <c:pt idx="0">
                  <c:v>2005-6/2010 (N=1,617)</c:v>
                </c:pt>
              </c:strCache>
            </c:strRef>
          </c:tx>
          <c:spPr>
            <a:ln w="41275">
              <a:solidFill>
                <a:srgbClr val="00FF00"/>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96.094999999999999</c:v>
                </c:pt>
                <c:pt idx="2">
                  <c:v>93.724999999999994</c:v>
                </c:pt>
                <c:pt idx="3">
                  <c:v>92.661000000000001</c:v>
                </c:pt>
                <c:pt idx="4">
                  <c:v>91.658000000000001</c:v>
                </c:pt>
                <c:pt idx="5">
                  <c:v>90.778999999999996</c:v>
                </c:pt>
                <c:pt idx="6">
                  <c:v>89.960999999999999</c:v>
                </c:pt>
                <c:pt idx="7">
                  <c:v>88.954999999999998</c:v>
                </c:pt>
                <c:pt idx="8">
                  <c:v>88.073999999999998</c:v>
                </c:pt>
                <c:pt idx="9">
                  <c:v>87.254999999999995</c:v>
                </c:pt>
                <c:pt idx="10">
                  <c:v>86.813000000000002</c:v>
                </c:pt>
                <c:pt idx="11">
                  <c:v>86.049000000000007</c:v>
                </c:pt>
                <c:pt idx="12">
                  <c:v>85.466999999999999</c:v>
                </c:pt>
                <c:pt idx="13">
                  <c:v>76.512</c:v>
                </c:pt>
                <c:pt idx="14">
                  <c:v>69.31</c:v>
                </c:pt>
                <c:pt idx="15">
                  <c:v>62.043999999999997</c:v>
                </c:pt>
                <c:pt idx="16">
                  <c:v>56.396999999999998</c:v>
                </c:pt>
              </c:numCache>
            </c:numRef>
          </c:yVal>
        </c:ser>
        <c:axId val="320343040"/>
        <c:axId val="320353408"/>
      </c:scatterChart>
      <c:valAx>
        <c:axId val="320343040"/>
        <c:scaling>
          <c:orientation val="minMax"/>
          <c:max val="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20353408"/>
        <c:crosses val="autoZero"/>
        <c:crossBetween val="midCat"/>
        <c:majorUnit val="1"/>
      </c:valAx>
      <c:valAx>
        <c:axId val="32035340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20343040"/>
        <c:crosses val="autoZero"/>
        <c:crossBetween val="midCat"/>
        <c:majorUnit val="20"/>
      </c:valAx>
      <c:spPr>
        <a:solidFill>
          <a:schemeClr val="bg2"/>
        </a:solidFill>
        <a:ln>
          <a:solidFill>
            <a:schemeClr val="tx1"/>
          </a:solidFill>
        </a:ln>
      </c:spPr>
    </c:plotArea>
    <c:legend>
      <c:legendPos val="r"/>
      <c:layout>
        <c:manualLayout>
          <c:xMode val="edge"/>
          <c:yMode val="edge"/>
          <c:x val="0.64437309827422018"/>
          <c:y val="8.2501968503937068E-2"/>
          <c:w val="0.27749262536873154"/>
          <c:h val="0.1193534558180226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10/1999-2004 (N=1,016)</c:v>
                </c:pt>
              </c:strCache>
            </c:strRef>
          </c:tx>
          <c:spPr>
            <a:ln w="41275">
              <a:solidFill>
                <a:srgbClr val="00FF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95.066999999999993</c:v>
                </c:pt>
                <c:pt idx="2">
                  <c:v>93.582999999999998</c:v>
                </c:pt>
                <c:pt idx="3">
                  <c:v>91.998999999999995</c:v>
                </c:pt>
                <c:pt idx="4">
                  <c:v>91.009</c:v>
                </c:pt>
                <c:pt idx="5">
                  <c:v>89.423000000000002</c:v>
                </c:pt>
                <c:pt idx="6">
                  <c:v>88.331999999999994</c:v>
                </c:pt>
                <c:pt idx="7">
                  <c:v>87.141000000000005</c:v>
                </c:pt>
                <c:pt idx="8">
                  <c:v>85.653000000000006</c:v>
                </c:pt>
                <c:pt idx="9">
                  <c:v>84.260999999999996</c:v>
                </c:pt>
                <c:pt idx="10">
                  <c:v>82.771000000000001</c:v>
                </c:pt>
                <c:pt idx="11">
                  <c:v>81.180000000000007</c:v>
                </c:pt>
                <c:pt idx="12">
                  <c:v>80.584000000000003</c:v>
                </c:pt>
                <c:pt idx="13">
                  <c:v>71.222999999999999</c:v>
                </c:pt>
                <c:pt idx="14">
                  <c:v>63.777000000000001</c:v>
                </c:pt>
                <c:pt idx="15">
                  <c:v>57.237000000000002</c:v>
                </c:pt>
                <c:pt idx="16">
                  <c:v>50.984000000000002</c:v>
                </c:pt>
              </c:numCache>
            </c:numRef>
          </c:yVal>
        </c:ser>
        <c:ser>
          <c:idx val="1"/>
          <c:order val="1"/>
          <c:tx>
            <c:strRef>
              <c:f>Sheet1!$C$1</c:f>
              <c:strCache>
                <c:ptCount val="1"/>
                <c:pt idx="0">
                  <c:v>2005-6/2010 (N=1,876)</c:v>
                </c:pt>
              </c:strCache>
            </c:strRef>
          </c:tx>
          <c:spPr>
            <a:ln w="41275">
              <a:solidFill>
                <a:srgbClr val="00FF00"/>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95.832999999999998</c:v>
                </c:pt>
                <c:pt idx="2">
                  <c:v>93.524000000000001</c:v>
                </c:pt>
                <c:pt idx="3">
                  <c:v>92.019000000000005</c:v>
                </c:pt>
                <c:pt idx="4">
                  <c:v>90.457999999999998</c:v>
                </c:pt>
                <c:pt idx="5">
                  <c:v>89.003</c:v>
                </c:pt>
                <c:pt idx="6">
                  <c:v>87.438999999999993</c:v>
                </c:pt>
                <c:pt idx="7">
                  <c:v>86.466999999999999</c:v>
                </c:pt>
                <c:pt idx="8">
                  <c:v>85.117999999999995</c:v>
                </c:pt>
                <c:pt idx="9">
                  <c:v>83.820999999999998</c:v>
                </c:pt>
                <c:pt idx="10">
                  <c:v>82.575999999999993</c:v>
                </c:pt>
                <c:pt idx="11">
                  <c:v>81.596000000000004</c:v>
                </c:pt>
                <c:pt idx="12">
                  <c:v>80.706999999999994</c:v>
                </c:pt>
                <c:pt idx="13">
                  <c:v>69.009</c:v>
                </c:pt>
                <c:pt idx="14">
                  <c:v>61.021999999999998</c:v>
                </c:pt>
                <c:pt idx="15">
                  <c:v>54.354999999999997</c:v>
                </c:pt>
                <c:pt idx="16">
                  <c:v>49.646999999999998</c:v>
                </c:pt>
              </c:numCache>
            </c:numRef>
          </c:yVal>
        </c:ser>
        <c:axId val="320506112"/>
        <c:axId val="320520576"/>
      </c:scatterChart>
      <c:valAx>
        <c:axId val="320506112"/>
        <c:scaling>
          <c:orientation val="minMax"/>
          <c:max val="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20520576"/>
        <c:crosses val="autoZero"/>
        <c:crossBetween val="midCat"/>
        <c:majorUnit val="1"/>
      </c:valAx>
      <c:valAx>
        <c:axId val="32052057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20506112"/>
        <c:crosses val="autoZero"/>
        <c:crossBetween val="midCat"/>
        <c:majorUnit val="20"/>
      </c:valAx>
      <c:spPr>
        <a:solidFill>
          <a:schemeClr val="bg2"/>
        </a:solidFill>
        <a:ln>
          <a:solidFill>
            <a:schemeClr val="tx1"/>
          </a:solidFill>
        </a:ln>
      </c:spPr>
    </c:plotArea>
    <c:legend>
      <c:legendPos val="r"/>
      <c:layout>
        <c:manualLayout>
          <c:xMode val="edge"/>
          <c:yMode val="edge"/>
          <c:x val="0.61782442570784846"/>
          <c:y val="8.2501968503937068E-2"/>
          <c:w val="0.30404129793510326"/>
          <c:h val="0.1193534558180226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2.3958223972003489E-2"/>
          <c:w val="0.87737962511323264"/>
          <c:h val="0.81644145288290582"/>
        </c:manualLayout>
      </c:layout>
      <c:scatterChart>
        <c:scatterStyle val="smoothMarker"/>
        <c:ser>
          <c:idx val="0"/>
          <c:order val="0"/>
          <c:tx>
            <c:strRef>
              <c:f>Sheet1!$B$1</c:f>
              <c:strCache>
                <c:ptCount val="1"/>
                <c:pt idx="0">
                  <c:v>10/1999-2004 (N=1,751)</c:v>
                </c:pt>
              </c:strCache>
            </c:strRef>
          </c:tx>
          <c:spPr>
            <a:ln w="41275">
              <a:solidFill>
                <a:srgbClr val="00FF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95.356999999999999</c:v>
                </c:pt>
                <c:pt idx="2">
                  <c:v>92.766999999999996</c:v>
                </c:pt>
                <c:pt idx="3">
                  <c:v>91.209000000000003</c:v>
                </c:pt>
                <c:pt idx="4">
                  <c:v>90.632000000000005</c:v>
                </c:pt>
                <c:pt idx="5">
                  <c:v>89.361999999999995</c:v>
                </c:pt>
                <c:pt idx="6">
                  <c:v>88.436999999999998</c:v>
                </c:pt>
                <c:pt idx="7">
                  <c:v>87.108000000000004</c:v>
                </c:pt>
                <c:pt idx="8">
                  <c:v>86.241</c:v>
                </c:pt>
                <c:pt idx="9">
                  <c:v>85.257999999999996</c:v>
                </c:pt>
                <c:pt idx="10">
                  <c:v>84.331000000000003</c:v>
                </c:pt>
                <c:pt idx="11">
                  <c:v>83.346000000000004</c:v>
                </c:pt>
                <c:pt idx="12">
                  <c:v>82.185000000000002</c:v>
                </c:pt>
                <c:pt idx="13">
                  <c:v>72.436999999999998</c:v>
                </c:pt>
                <c:pt idx="14">
                  <c:v>65.182000000000002</c:v>
                </c:pt>
                <c:pt idx="15">
                  <c:v>56.914999999999999</c:v>
                </c:pt>
                <c:pt idx="16">
                  <c:v>51.335000000000001</c:v>
                </c:pt>
              </c:numCache>
            </c:numRef>
          </c:yVal>
        </c:ser>
        <c:ser>
          <c:idx val="1"/>
          <c:order val="1"/>
          <c:tx>
            <c:strRef>
              <c:f>Sheet1!$C$1</c:f>
              <c:strCache>
                <c:ptCount val="1"/>
                <c:pt idx="0">
                  <c:v>2005-6/2010 (N=2,889)</c:v>
                </c:pt>
              </c:strCache>
            </c:strRef>
          </c:tx>
          <c:spPr>
            <a:ln w="41275">
              <a:solidFill>
                <a:srgbClr val="00FF00"/>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94.763000000000005</c:v>
                </c:pt>
                <c:pt idx="2">
                  <c:v>92.921999999999997</c:v>
                </c:pt>
                <c:pt idx="3">
                  <c:v>91.426000000000002</c:v>
                </c:pt>
                <c:pt idx="4">
                  <c:v>90.207999999999998</c:v>
                </c:pt>
                <c:pt idx="5">
                  <c:v>88.813999999999993</c:v>
                </c:pt>
                <c:pt idx="6">
                  <c:v>87.802000000000007</c:v>
                </c:pt>
                <c:pt idx="7">
                  <c:v>86.822999999999993</c:v>
                </c:pt>
                <c:pt idx="8">
                  <c:v>85.947999999999993</c:v>
                </c:pt>
                <c:pt idx="9">
                  <c:v>85.176000000000002</c:v>
                </c:pt>
                <c:pt idx="10">
                  <c:v>84.191000000000003</c:v>
                </c:pt>
                <c:pt idx="11">
                  <c:v>83.554000000000002</c:v>
                </c:pt>
                <c:pt idx="12">
                  <c:v>82.578000000000003</c:v>
                </c:pt>
                <c:pt idx="13">
                  <c:v>73.287999999999997</c:v>
                </c:pt>
                <c:pt idx="14">
                  <c:v>65</c:v>
                </c:pt>
                <c:pt idx="15">
                  <c:v>58.453000000000003</c:v>
                </c:pt>
                <c:pt idx="16">
                  <c:v>51.311999999999998</c:v>
                </c:pt>
              </c:numCache>
            </c:numRef>
          </c:yVal>
        </c:ser>
        <c:axId val="320636416"/>
        <c:axId val="320638336"/>
      </c:scatterChart>
      <c:valAx>
        <c:axId val="320636416"/>
        <c:scaling>
          <c:orientation val="minMax"/>
          <c:max val="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20638336"/>
        <c:crosses val="autoZero"/>
        <c:crossBetween val="midCat"/>
        <c:majorUnit val="1"/>
      </c:valAx>
      <c:valAx>
        <c:axId val="3206383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20636416"/>
        <c:crosses val="autoZero"/>
        <c:crossBetween val="midCat"/>
        <c:majorUnit val="20"/>
      </c:valAx>
      <c:spPr>
        <a:solidFill>
          <a:schemeClr val="bg2"/>
        </a:solidFill>
        <a:ln>
          <a:solidFill>
            <a:schemeClr val="tx1"/>
          </a:solidFill>
        </a:ln>
      </c:spPr>
    </c:plotArea>
    <c:legend>
      <c:legendPos val="r"/>
      <c:layout>
        <c:manualLayout>
          <c:xMode val="edge"/>
          <c:yMode val="edge"/>
          <c:x val="0.63552354075209627"/>
          <c:y val="8.2501968503937068E-2"/>
          <c:w val="0.28634218289085545"/>
          <c:h val="0.1193534558180226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5.0081106664945557E-2"/>
          <c:w val="0.84429396325459982"/>
          <c:h val="0.62576579850595604"/>
        </c:manualLayout>
      </c:layout>
      <c:barChart>
        <c:barDir val="col"/>
        <c:grouping val="stacked"/>
        <c:ser>
          <c:idx val="0"/>
          <c:order val="0"/>
          <c:tx>
            <c:strRef>
              <c:f>Sheet1!$B$1</c:f>
              <c:strCache>
                <c:ptCount val="1"/>
                <c:pt idx="0">
                  <c:v>D(-)/R(-), Treatment</c:v>
                </c:pt>
              </c:strCache>
            </c:strRef>
          </c:tx>
          <c:spPr>
            <a:solidFill>
              <a:srgbClr val="00FF00"/>
            </a:solidFill>
            <a:ln>
              <a:solidFill>
                <a:schemeClr val="tx1"/>
              </a:solidFill>
            </a:ln>
          </c:spPr>
          <c:cat>
            <c:strRef>
              <c:f>Sheet1!$A$2:$A$5</c:f>
              <c:strCache>
                <c:ptCount val="4"/>
                <c:pt idx="0">
                  <c:v>Overall</c:v>
                </c:pt>
                <c:pt idx="1">
                  <c:v>Overall</c:v>
                </c:pt>
                <c:pt idx="2">
                  <c:v>Overall</c:v>
                </c:pt>
                <c:pt idx="3">
                  <c:v>Overall</c:v>
                </c:pt>
              </c:strCache>
            </c:strRef>
          </c:cat>
          <c:val>
            <c:numRef>
              <c:f>Sheet1!$B$2:$B$5</c:f>
              <c:numCache>
                <c:formatCode>General</c:formatCode>
                <c:ptCount val="4"/>
                <c:pt idx="0">
                  <c:v>30.2</c:v>
                </c:pt>
              </c:numCache>
            </c:numRef>
          </c:val>
        </c:ser>
        <c:ser>
          <c:idx val="1"/>
          <c:order val="1"/>
          <c:tx>
            <c:strRef>
              <c:f>Sheet1!$C$1</c:f>
              <c:strCache>
                <c:ptCount val="1"/>
                <c:pt idx="0">
                  <c:v>D(-)/R(-), No Treatment</c:v>
                </c:pt>
              </c:strCache>
            </c:strRef>
          </c:tx>
          <c:spPr>
            <a:blipFill>
              <a:blip xmlns:r="http://schemas.openxmlformats.org/officeDocument/2006/relationships" r:embed="rId1"/>
              <a:stretch>
                <a:fillRect t="-2000" r="-3000" b="-4000"/>
              </a:stretch>
            </a:blipFill>
            <a:ln>
              <a:solidFill>
                <a:schemeClr val="tx1"/>
              </a:solidFill>
            </a:ln>
          </c:spPr>
          <c:cat>
            <c:strRef>
              <c:f>Sheet1!$A$2:$A$5</c:f>
              <c:strCache>
                <c:ptCount val="4"/>
                <c:pt idx="0">
                  <c:v>Overall</c:v>
                </c:pt>
                <c:pt idx="1">
                  <c:v>Overall</c:v>
                </c:pt>
                <c:pt idx="2">
                  <c:v>Overall</c:v>
                </c:pt>
                <c:pt idx="3">
                  <c:v>Overall</c:v>
                </c:pt>
              </c:strCache>
            </c:strRef>
          </c:cat>
          <c:val>
            <c:numRef>
              <c:f>Sheet1!$C$2:$C$5</c:f>
              <c:numCache>
                <c:formatCode>General</c:formatCode>
                <c:ptCount val="4"/>
                <c:pt idx="0">
                  <c:v>3.2</c:v>
                </c:pt>
              </c:numCache>
            </c:numRef>
          </c:val>
        </c:ser>
        <c:ser>
          <c:idx val="2"/>
          <c:order val="2"/>
          <c:tx>
            <c:strRef>
              <c:f>Sheet1!$D$1</c:f>
              <c:strCache>
                <c:ptCount val="1"/>
                <c:pt idx="0">
                  <c:v>D(-)/R(+), Treatment</c:v>
                </c:pt>
              </c:strCache>
            </c:strRef>
          </c:tx>
          <c:spPr>
            <a:solidFill>
              <a:srgbClr val="FF0000"/>
            </a:solidFill>
            <a:ln>
              <a:solidFill>
                <a:srgbClr val="FFFFFF"/>
              </a:solidFill>
            </a:ln>
          </c:spPr>
          <c:cat>
            <c:strRef>
              <c:f>Sheet1!$A$2:$A$5</c:f>
              <c:strCache>
                <c:ptCount val="4"/>
                <c:pt idx="0">
                  <c:v>Overall</c:v>
                </c:pt>
                <c:pt idx="1">
                  <c:v>Overall</c:v>
                </c:pt>
                <c:pt idx="2">
                  <c:v>Overall</c:v>
                </c:pt>
                <c:pt idx="3">
                  <c:v>Overall</c:v>
                </c:pt>
              </c:strCache>
            </c:strRef>
          </c:cat>
          <c:val>
            <c:numRef>
              <c:f>Sheet1!$D$2:$D$5</c:f>
              <c:numCache>
                <c:formatCode>General</c:formatCode>
                <c:ptCount val="4"/>
                <c:pt idx="1">
                  <c:v>31.1</c:v>
                </c:pt>
              </c:numCache>
            </c:numRef>
          </c:val>
        </c:ser>
        <c:ser>
          <c:idx val="3"/>
          <c:order val="3"/>
          <c:tx>
            <c:strRef>
              <c:f>Sheet1!$E$1</c:f>
              <c:strCache>
                <c:ptCount val="1"/>
                <c:pt idx="0">
                  <c:v>D(-)/R(+),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Sheet1!$A$2:$A$5</c:f>
              <c:strCache>
                <c:ptCount val="4"/>
                <c:pt idx="0">
                  <c:v>Overall</c:v>
                </c:pt>
                <c:pt idx="1">
                  <c:v>Overall</c:v>
                </c:pt>
                <c:pt idx="2">
                  <c:v>Overall</c:v>
                </c:pt>
                <c:pt idx="3">
                  <c:v>Overall</c:v>
                </c:pt>
              </c:strCache>
            </c:strRef>
          </c:cat>
          <c:val>
            <c:numRef>
              <c:f>Sheet1!$E$2:$E$5</c:f>
              <c:numCache>
                <c:formatCode>General</c:formatCode>
                <c:ptCount val="4"/>
                <c:pt idx="1">
                  <c:v>2.9</c:v>
                </c:pt>
              </c:numCache>
            </c:numRef>
          </c:val>
        </c:ser>
        <c:ser>
          <c:idx val="4"/>
          <c:order val="4"/>
          <c:tx>
            <c:strRef>
              <c:f>Sheet1!$F$1</c:f>
              <c:strCache>
                <c:ptCount val="1"/>
                <c:pt idx="0">
                  <c:v>D(+)/R(-), Treatment</c:v>
                </c:pt>
              </c:strCache>
            </c:strRef>
          </c:tx>
          <c:spPr>
            <a:solidFill>
              <a:srgbClr val="FFFF00"/>
            </a:solidFill>
            <a:ln>
              <a:solidFill>
                <a:srgbClr val="FFFFFF"/>
              </a:solidFill>
            </a:ln>
          </c:spPr>
          <c:cat>
            <c:strRef>
              <c:f>Sheet1!$A$2:$A$5</c:f>
              <c:strCache>
                <c:ptCount val="4"/>
                <c:pt idx="0">
                  <c:v>Overall</c:v>
                </c:pt>
                <c:pt idx="1">
                  <c:v>Overall</c:v>
                </c:pt>
                <c:pt idx="2">
                  <c:v>Overall</c:v>
                </c:pt>
                <c:pt idx="3">
                  <c:v>Overall</c:v>
                </c:pt>
              </c:strCache>
            </c:strRef>
          </c:cat>
          <c:val>
            <c:numRef>
              <c:f>Sheet1!$F$2:$F$5</c:f>
              <c:numCache>
                <c:formatCode>General</c:formatCode>
                <c:ptCount val="4"/>
                <c:pt idx="2">
                  <c:v>31</c:v>
                </c:pt>
              </c:numCache>
            </c:numRef>
          </c:val>
        </c:ser>
        <c:ser>
          <c:idx val="5"/>
          <c:order val="5"/>
          <c:tx>
            <c:strRef>
              <c:f>Sheet1!$G$1</c:f>
              <c:strCache>
                <c:ptCount val="1"/>
                <c:pt idx="0">
                  <c:v>D(+)/R(-), No Treatment</c:v>
                </c:pt>
              </c:strCache>
            </c:strRef>
          </c:tx>
          <c:spPr>
            <a:blipFill>
              <a:blip xmlns:r="http://schemas.openxmlformats.org/officeDocument/2006/relationships" r:embed="rId3"/>
              <a:stretch>
                <a:fillRect t="-2000" r="-3000" b="-4000"/>
              </a:stretch>
            </a:blipFill>
            <a:ln>
              <a:solidFill>
                <a:srgbClr val="FFFFFF"/>
              </a:solidFill>
            </a:ln>
          </c:spPr>
          <c:cat>
            <c:strRef>
              <c:f>Sheet1!$A$2:$A$5</c:f>
              <c:strCache>
                <c:ptCount val="4"/>
                <c:pt idx="0">
                  <c:v>Overall</c:v>
                </c:pt>
                <c:pt idx="1">
                  <c:v>Overall</c:v>
                </c:pt>
                <c:pt idx="2">
                  <c:v>Overall</c:v>
                </c:pt>
                <c:pt idx="3">
                  <c:v>Overall</c:v>
                </c:pt>
              </c:strCache>
            </c:strRef>
          </c:cat>
          <c:val>
            <c:numRef>
              <c:f>Sheet1!$G$2:$G$5</c:f>
              <c:numCache>
                <c:formatCode>General</c:formatCode>
                <c:ptCount val="4"/>
                <c:pt idx="2">
                  <c:v>3.4</c:v>
                </c:pt>
              </c:numCache>
            </c:numRef>
          </c:val>
        </c:ser>
        <c:ser>
          <c:idx val="6"/>
          <c:order val="6"/>
          <c:tx>
            <c:strRef>
              <c:f>Sheet1!$H$1</c:f>
              <c:strCache>
                <c:ptCount val="1"/>
                <c:pt idx="0">
                  <c:v>D(+)/R(+), Treatment</c:v>
                </c:pt>
              </c:strCache>
            </c:strRef>
          </c:tx>
          <c:spPr>
            <a:solidFill>
              <a:schemeClr val="bg1">
                <a:lumMod val="50000"/>
                <a:lumOff val="50000"/>
              </a:schemeClr>
            </a:solidFill>
            <a:ln>
              <a:solidFill>
                <a:schemeClr val="tx1"/>
              </a:solidFill>
            </a:ln>
          </c:spPr>
          <c:cat>
            <c:strRef>
              <c:f>Sheet1!$A$2:$A$5</c:f>
              <c:strCache>
                <c:ptCount val="4"/>
                <c:pt idx="0">
                  <c:v>Overall</c:v>
                </c:pt>
                <c:pt idx="1">
                  <c:v>Overall</c:v>
                </c:pt>
                <c:pt idx="2">
                  <c:v>Overall</c:v>
                </c:pt>
                <c:pt idx="3">
                  <c:v>Overall</c:v>
                </c:pt>
              </c:strCache>
            </c:strRef>
          </c:cat>
          <c:val>
            <c:numRef>
              <c:f>Sheet1!$H$2:$H$5</c:f>
              <c:numCache>
                <c:formatCode>General</c:formatCode>
                <c:ptCount val="4"/>
                <c:pt idx="3">
                  <c:v>29.6</c:v>
                </c:pt>
              </c:numCache>
            </c:numRef>
          </c:val>
        </c:ser>
        <c:ser>
          <c:idx val="7"/>
          <c:order val="7"/>
          <c:tx>
            <c:strRef>
              <c:f>Sheet1!$I$1</c:f>
              <c:strCache>
                <c:ptCount val="1"/>
                <c:pt idx="0">
                  <c:v>D(+)/R(+), No Treatment</c:v>
                </c:pt>
              </c:strCache>
            </c:strRef>
          </c:tx>
          <c:spPr>
            <a:blipFill>
              <a:blip xmlns:r="http://schemas.openxmlformats.org/officeDocument/2006/relationships" r:embed="rId4"/>
              <a:stretch>
                <a:fillRect/>
              </a:stretch>
            </a:blipFill>
            <a:ln>
              <a:solidFill>
                <a:schemeClr val="tx1"/>
              </a:solidFill>
            </a:ln>
          </c:spPr>
          <c:cat>
            <c:strRef>
              <c:f>Sheet1!$A$2:$A$5</c:f>
              <c:strCache>
                <c:ptCount val="4"/>
                <c:pt idx="0">
                  <c:v>Overall</c:v>
                </c:pt>
                <c:pt idx="1">
                  <c:v>Overall</c:v>
                </c:pt>
                <c:pt idx="2">
                  <c:v>Overall</c:v>
                </c:pt>
                <c:pt idx="3">
                  <c:v>Overall</c:v>
                </c:pt>
              </c:strCache>
            </c:strRef>
          </c:cat>
          <c:val>
            <c:numRef>
              <c:f>Sheet1!$I$2:$I$5</c:f>
              <c:numCache>
                <c:formatCode>General</c:formatCode>
                <c:ptCount val="4"/>
                <c:pt idx="3">
                  <c:v>4</c:v>
                </c:pt>
              </c:numCache>
            </c:numRef>
          </c:val>
        </c:ser>
        <c:gapWidth val="50"/>
        <c:overlap val="100"/>
        <c:axId val="320873984"/>
        <c:axId val="320875520"/>
      </c:barChart>
      <c:catAx>
        <c:axId val="320873984"/>
        <c:scaling>
          <c:orientation val="minMax"/>
        </c:scaling>
        <c:delete val="1"/>
        <c:axPos val="b"/>
        <c:numFmt formatCode="General" sourceLinked="1"/>
        <c:tickLblPos val="none"/>
        <c:crossAx val="320875520"/>
        <c:crosses val="autoZero"/>
        <c:auto val="1"/>
        <c:lblAlgn val="ctr"/>
        <c:lblOffset val="100"/>
        <c:tickLblSkip val="1"/>
      </c:catAx>
      <c:valAx>
        <c:axId val="320875520"/>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320873984"/>
        <c:crosses val="autoZero"/>
        <c:crossBetween val="between"/>
        <c:majorUnit val="10"/>
      </c:valAx>
      <c:spPr>
        <a:solidFill>
          <a:schemeClr val="bg2"/>
        </a:solidFill>
        <a:ln>
          <a:solidFill>
            <a:schemeClr val="tx1"/>
          </a:solidFill>
        </a:ln>
      </c:spPr>
    </c:plotArea>
    <c:legend>
      <c:legendPos val="b"/>
      <c:layout>
        <c:manualLayout>
          <c:xMode val="edge"/>
          <c:yMode val="edge"/>
          <c:x val="3.2546045874700495E-2"/>
          <c:y val="0.70548576620230152"/>
          <c:w val="0.95668549583475992"/>
          <c:h val="0.13793579648697929"/>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67238199733230064"/>
        </c:manualLayout>
      </c:layout>
      <c:barChart>
        <c:barDir val="col"/>
        <c:grouping val="stacked"/>
        <c:ser>
          <c:idx val="0"/>
          <c:order val="0"/>
          <c:tx>
            <c:strRef>
              <c:f>Sheet1!$B$1</c:f>
              <c:strCache>
                <c:ptCount val="1"/>
                <c:pt idx="0">
                  <c:v>D(-)/R(-), Treatment</c:v>
                </c:pt>
              </c:strCache>
            </c:strRef>
          </c:tx>
          <c:spPr>
            <a:solidFill>
              <a:srgbClr val="00FF00"/>
            </a:solid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Sheet1!$B$2:$B$39</c:f>
              <c:numCache>
                <c:formatCode>General</c:formatCode>
                <c:ptCount val="38"/>
                <c:pt idx="1">
                  <c:v>35.5</c:v>
                </c:pt>
                <c:pt idx="6">
                  <c:v>27.3</c:v>
                </c:pt>
                <c:pt idx="11">
                  <c:v>29.5</c:v>
                </c:pt>
                <c:pt idx="16">
                  <c:v>30.1</c:v>
                </c:pt>
                <c:pt idx="21">
                  <c:v>28.1</c:v>
                </c:pt>
                <c:pt idx="28">
                  <c:v>29.9</c:v>
                </c:pt>
                <c:pt idx="33">
                  <c:v>30.3</c:v>
                </c:pt>
              </c:numCache>
            </c:numRef>
          </c:val>
        </c:ser>
        <c:ser>
          <c:idx val="1"/>
          <c:order val="1"/>
          <c:tx>
            <c:strRef>
              <c:f>Sheet1!$C$1</c:f>
              <c:strCache>
                <c:ptCount val="1"/>
                <c:pt idx="0">
                  <c:v>D(-)/R(-), No Treatment</c:v>
                </c:pt>
              </c:strCache>
            </c:strRef>
          </c:tx>
          <c:spPr>
            <a:blipFill>
              <a:blip xmlns:r="http://schemas.openxmlformats.org/officeDocument/2006/relationships" r:embed="rId1"/>
              <a:stretch>
                <a:fillRect t="-2000" r="-3000" b="-4000"/>
              </a:stretch>
            </a:blip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Sheet1!$C$2:$C$39</c:f>
              <c:numCache>
                <c:formatCode>General</c:formatCode>
                <c:ptCount val="38"/>
                <c:pt idx="1">
                  <c:v>2.9</c:v>
                </c:pt>
                <c:pt idx="6">
                  <c:v>3</c:v>
                </c:pt>
                <c:pt idx="11">
                  <c:v>3.6</c:v>
                </c:pt>
                <c:pt idx="16">
                  <c:v>2.2999999999999998</c:v>
                </c:pt>
                <c:pt idx="21">
                  <c:v>5.3</c:v>
                </c:pt>
                <c:pt idx="28">
                  <c:v>2.1</c:v>
                </c:pt>
                <c:pt idx="33">
                  <c:v>3.7</c:v>
                </c:pt>
              </c:numCache>
            </c:numRef>
          </c:val>
        </c:ser>
        <c:ser>
          <c:idx val="2"/>
          <c:order val="2"/>
          <c:tx>
            <c:strRef>
              <c:f>Sheet1!$D$1</c:f>
              <c:strCache>
                <c:ptCount val="1"/>
                <c:pt idx="0">
                  <c:v>D(-)/R(+), Treatment</c:v>
                </c:pt>
              </c:strCache>
            </c:strRef>
          </c:tx>
          <c:spPr>
            <a:solidFill>
              <a:srgbClr val="FF0000"/>
            </a:solid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Sheet1!$D$2:$D$39</c:f>
              <c:numCache>
                <c:formatCode>General</c:formatCode>
                <c:ptCount val="38"/>
                <c:pt idx="2">
                  <c:v>39.300000000000004</c:v>
                </c:pt>
                <c:pt idx="7">
                  <c:v>33.200000000000003</c:v>
                </c:pt>
                <c:pt idx="12">
                  <c:v>30.3</c:v>
                </c:pt>
                <c:pt idx="17">
                  <c:v>27.8</c:v>
                </c:pt>
                <c:pt idx="22">
                  <c:v>32.200000000000003</c:v>
                </c:pt>
                <c:pt idx="29">
                  <c:v>30.5</c:v>
                </c:pt>
                <c:pt idx="34">
                  <c:v>31.6</c:v>
                </c:pt>
              </c:numCache>
            </c:numRef>
          </c:val>
        </c:ser>
        <c:ser>
          <c:idx val="3"/>
          <c:order val="3"/>
          <c:tx>
            <c:strRef>
              <c:f>Sheet1!$E$1</c:f>
              <c:strCache>
                <c:ptCount val="1"/>
                <c:pt idx="0">
                  <c:v>D(-)/R(+),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Sheet1!$E$2:$E$39</c:f>
              <c:numCache>
                <c:formatCode>General</c:formatCode>
                <c:ptCount val="38"/>
                <c:pt idx="2">
                  <c:v>2.1</c:v>
                </c:pt>
                <c:pt idx="7">
                  <c:v>3.3</c:v>
                </c:pt>
                <c:pt idx="12">
                  <c:v>3</c:v>
                </c:pt>
                <c:pt idx="17">
                  <c:v>3.3</c:v>
                </c:pt>
                <c:pt idx="22">
                  <c:v>2</c:v>
                </c:pt>
                <c:pt idx="29">
                  <c:v>3.1</c:v>
                </c:pt>
                <c:pt idx="34">
                  <c:v>2.8</c:v>
                </c:pt>
              </c:numCache>
            </c:numRef>
          </c:val>
        </c:ser>
        <c:ser>
          <c:idx val="4"/>
          <c:order val="4"/>
          <c:tx>
            <c:strRef>
              <c:f>Sheet1!$F$1</c:f>
              <c:strCache>
                <c:ptCount val="1"/>
                <c:pt idx="0">
                  <c:v>D(+)/R(-), Treatment</c:v>
                </c:pt>
              </c:strCache>
            </c:strRef>
          </c:tx>
          <c:spPr>
            <a:solidFill>
              <a:srgbClr val="FFFF00"/>
            </a:solid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Sheet1!$F$2:$F$39</c:f>
              <c:numCache>
                <c:formatCode>General</c:formatCode>
                <c:ptCount val="38"/>
                <c:pt idx="3">
                  <c:v>34.4</c:v>
                </c:pt>
                <c:pt idx="8">
                  <c:v>24.8</c:v>
                </c:pt>
                <c:pt idx="13">
                  <c:v>35.6</c:v>
                </c:pt>
                <c:pt idx="18">
                  <c:v>28</c:v>
                </c:pt>
                <c:pt idx="23">
                  <c:v>29.9</c:v>
                </c:pt>
                <c:pt idx="30">
                  <c:v>30.2</c:v>
                </c:pt>
                <c:pt idx="35">
                  <c:v>31.7</c:v>
                </c:pt>
              </c:numCache>
            </c:numRef>
          </c:val>
        </c:ser>
        <c:ser>
          <c:idx val="5"/>
          <c:order val="5"/>
          <c:tx>
            <c:strRef>
              <c:f>Sheet1!$G$1</c:f>
              <c:strCache>
                <c:ptCount val="1"/>
                <c:pt idx="0">
                  <c:v>D(+)/R(-), No Treatment</c:v>
                </c:pt>
              </c:strCache>
            </c:strRef>
          </c:tx>
          <c:spPr>
            <a:blipFill>
              <a:blip xmlns:r="http://schemas.openxmlformats.org/officeDocument/2006/relationships" r:embed="rId3"/>
              <a:stretch>
                <a:fillRect t="-2000" r="-3000" b="-4000"/>
              </a:stretch>
            </a:blipFill>
            <a:ln>
              <a:solidFill>
                <a:srgbClr val="FFFFFF"/>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Sheet1!$G$2:$G$39</c:f>
              <c:numCache>
                <c:formatCode>General</c:formatCode>
                <c:ptCount val="38"/>
                <c:pt idx="3">
                  <c:v>3.8</c:v>
                </c:pt>
                <c:pt idx="8">
                  <c:v>2.7</c:v>
                </c:pt>
                <c:pt idx="13">
                  <c:v>3.1</c:v>
                </c:pt>
                <c:pt idx="18">
                  <c:v>4.2</c:v>
                </c:pt>
                <c:pt idx="23">
                  <c:v>2.4</c:v>
                </c:pt>
                <c:pt idx="30">
                  <c:v>3.6</c:v>
                </c:pt>
                <c:pt idx="35">
                  <c:v>3.2</c:v>
                </c:pt>
              </c:numCache>
            </c:numRef>
          </c:val>
        </c:ser>
        <c:ser>
          <c:idx val="6"/>
          <c:order val="6"/>
          <c:tx>
            <c:strRef>
              <c:f>Sheet1!$H$1</c:f>
              <c:strCache>
                <c:ptCount val="1"/>
                <c:pt idx="0">
                  <c:v>D(+)/R(+), Treatment</c:v>
                </c:pt>
              </c:strCache>
            </c:strRef>
          </c:tx>
          <c:spPr>
            <a:solidFill>
              <a:schemeClr val="bg1">
                <a:lumMod val="50000"/>
                <a:lumOff val="50000"/>
              </a:schemeClr>
            </a:solid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Sheet1!$H$2:$H$39</c:f>
              <c:numCache>
                <c:formatCode>General</c:formatCode>
                <c:ptCount val="38"/>
                <c:pt idx="4">
                  <c:v>34.200000000000003</c:v>
                </c:pt>
                <c:pt idx="9">
                  <c:v>31.1</c:v>
                </c:pt>
                <c:pt idx="14">
                  <c:v>28.1</c:v>
                </c:pt>
                <c:pt idx="19">
                  <c:v>30</c:v>
                </c:pt>
                <c:pt idx="24">
                  <c:v>26.9</c:v>
                </c:pt>
                <c:pt idx="31">
                  <c:v>29.4</c:v>
                </c:pt>
                <c:pt idx="36">
                  <c:v>29.9</c:v>
                </c:pt>
              </c:numCache>
            </c:numRef>
          </c:val>
        </c:ser>
        <c:ser>
          <c:idx val="7"/>
          <c:order val="7"/>
          <c:tx>
            <c:strRef>
              <c:f>Sheet1!$I$1</c:f>
              <c:strCache>
                <c:ptCount val="1"/>
                <c:pt idx="0">
                  <c:v>D(+)/R(+), No Treatment</c:v>
                </c:pt>
              </c:strCache>
            </c:strRef>
          </c:tx>
          <c:spPr>
            <a:blipFill>
              <a:blip xmlns:r="http://schemas.openxmlformats.org/officeDocument/2006/relationships" r:embed="rId4"/>
              <a:stretch>
                <a:fillRect/>
              </a:stretch>
            </a:blipFill>
            <a:ln>
              <a:solidFill>
                <a:schemeClr val="tx1"/>
              </a:solidFill>
            </a:ln>
          </c:spPr>
          <c:cat>
            <c:strRef>
              <c:f>Sheet1!$A$2:$A$39</c:f>
              <c:strCache>
                <c:ptCount val="37"/>
                <c:pt idx="1">
                  <c:v>18-34</c:v>
                </c:pt>
                <c:pt idx="2">
                  <c:v>18-34</c:v>
                </c:pt>
                <c:pt idx="3">
                  <c:v>18-34</c:v>
                </c:pt>
                <c:pt idx="4">
                  <c:v>18-34</c:v>
                </c:pt>
                <c:pt idx="6">
                  <c:v>35-49</c:v>
                </c:pt>
                <c:pt idx="7">
                  <c:v>35-49</c:v>
                </c:pt>
                <c:pt idx="8">
                  <c:v>35-49</c:v>
                </c:pt>
                <c:pt idx="9">
                  <c:v>35-49</c:v>
                </c:pt>
                <c:pt idx="11">
                  <c:v>50-59</c:v>
                </c:pt>
                <c:pt idx="12">
                  <c:v>50-59</c:v>
                </c:pt>
                <c:pt idx="13">
                  <c:v>50-59</c:v>
                </c:pt>
                <c:pt idx="14">
                  <c:v>50-59</c:v>
                </c:pt>
                <c:pt idx="16">
                  <c:v>60-65</c:v>
                </c:pt>
                <c:pt idx="17">
                  <c:v>60-65</c:v>
                </c:pt>
                <c:pt idx="18">
                  <c:v>60-65</c:v>
                </c:pt>
                <c:pt idx="19">
                  <c:v>60-65</c:v>
                </c:pt>
                <c:pt idx="21">
                  <c:v>&gt;65</c:v>
                </c:pt>
                <c:pt idx="22">
                  <c:v>&gt;65</c:v>
                </c:pt>
                <c:pt idx="23">
                  <c:v>&gt;65</c:v>
                </c:pt>
                <c:pt idx="24">
                  <c:v>&gt;65</c:v>
                </c:pt>
                <c:pt idx="28">
                  <c:v>F </c:v>
                </c:pt>
                <c:pt idx="29">
                  <c:v>F </c:v>
                </c:pt>
                <c:pt idx="30">
                  <c:v>F </c:v>
                </c:pt>
                <c:pt idx="31">
                  <c:v>F</c:v>
                </c:pt>
                <c:pt idx="33">
                  <c:v>M</c:v>
                </c:pt>
                <c:pt idx="34">
                  <c:v>M</c:v>
                </c:pt>
                <c:pt idx="35">
                  <c:v>M</c:v>
                </c:pt>
                <c:pt idx="36">
                  <c:v>M</c:v>
                </c:pt>
              </c:strCache>
            </c:strRef>
          </c:cat>
          <c:val>
            <c:numRef>
              <c:f>Sheet1!$I$2:$I$39</c:f>
              <c:numCache>
                <c:formatCode>General</c:formatCode>
                <c:ptCount val="38"/>
                <c:pt idx="4">
                  <c:v>3.7</c:v>
                </c:pt>
                <c:pt idx="9">
                  <c:v>4.2</c:v>
                </c:pt>
                <c:pt idx="14">
                  <c:v>3.8</c:v>
                </c:pt>
                <c:pt idx="19">
                  <c:v>3.7</c:v>
                </c:pt>
                <c:pt idx="24">
                  <c:v>4.8</c:v>
                </c:pt>
                <c:pt idx="31">
                  <c:v>4</c:v>
                </c:pt>
                <c:pt idx="36">
                  <c:v>3.9</c:v>
                </c:pt>
              </c:numCache>
            </c:numRef>
          </c:val>
        </c:ser>
        <c:gapWidth val="0"/>
        <c:overlap val="100"/>
        <c:axId val="321221376"/>
        <c:axId val="321222912"/>
      </c:barChart>
      <c:catAx>
        <c:axId val="321221376"/>
        <c:scaling>
          <c:orientation val="minMax"/>
        </c:scaling>
        <c:delete val="1"/>
        <c:axPos val="b"/>
        <c:numFmt formatCode="General" sourceLinked="1"/>
        <c:tickLblPos val="none"/>
        <c:crossAx val="321222912"/>
        <c:crosses val="autoZero"/>
        <c:auto val="1"/>
        <c:lblAlgn val="ctr"/>
        <c:lblOffset val="100"/>
        <c:tickLblSkip val="1"/>
      </c:catAx>
      <c:valAx>
        <c:axId val="321222912"/>
        <c:scaling>
          <c:orientation val="minMax"/>
          <c:max val="6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31359123785E-2"/>
              <c:y val="3.0955423604836278E-2"/>
            </c:manualLayout>
          </c:layout>
        </c:title>
        <c:numFmt formatCode="General" sourceLinked="1"/>
        <c:tickLblPos val="nextTo"/>
        <c:txPr>
          <a:bodyPr/>
          <a:lstStyle/>
          <a:p>
            <a:pPr>
              <a:defRPr sz="1400" b="1"/>
            </a:pPr>
            <a:endParaRPr lang="en-US"/>
          </a:p>
        </c:txPr>
        <c:crossAx val="321221376"/>
        <c:crosses val="autoZero"/>
        <c:crossBetween val="between"/>
        <c:majorUnit val="10"/>
      </c:valAx>
      <c:spPr>
        <a:solidFill>
          <a:schemeClr val="bg2"/>
        </a:solidFill>
        <a:ln>
          <a:solidFill>
            <a:schemeClr val="tx1"/>
          </a:solidFill>
        </a:ln>
      </c:spPr>
    </c:plotArea>
    <c:legend>
      <c:legendPos val="b"/>
      <c:layout>
        <c:manualLayout>
          <c:xMode val="edge"/>
          <c:yMode val="edge"/>
          <c:x val="0.11950256761383089"/>
          <c:y val="3.5755776429586097E-4"/>
          <c:w val="0.55523622047244059"/>
          <c:h val="0.19636375371111398"/>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07"/>
          <c:h val="0.77074260114040072"/>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Sheet1!$B$2:$B$42</c:f>
              <c:numCache>
                <c:formatCode>General</c:formatCode>
                <c:ptCount val="41"/>
                <c:pt idx="0">
                  <c:v>0.72859021436598781</c:v>
                </c:pt>
                <c:pt idx="1">
                  <c:v>0.73080707308030934</c:v>
                </c:pt>
                <c:pt idx="2">
                  <c:v>0.73303067696148005</c:v>
                </c:pt>
                <c:pt idx="3">
                  <c:v>0.73526104653280411</c:v>
                </c:pt>
                <c:pt idx="4">
                  <c:v>0.73749820238004082</c:v>
                </c:pt>
                <c:pt idx="5">
                  <c:v>0.73974216515157465</c:v>
                </c:pt>
                <c:pt idx="6">
                  <c:v>0.74199295555862765</c:v>
                </c:pt>
                <c:pt idx="7">
                  <c:v>0.74426192985594353</c:v>
                </c:pt>
                <c:pt idx="8">
                  <c:v>0.74660606705344834</c:v>
                </c:pt>
                <c:pt idx="9">
                  <c:v>0.74909448490203201</c:v>
                </c:pt>
                <c:pt idx="10">
                  <c:v>0.7517972743549588</c:v>
                </c:pt>
                <c:pt idx="11">
                  <c:v>0.75478566563468641</c:v>
                </c:pt>
                <c:pt idx="12">
                  <c:v>0.75813226128890199</c:v>
                </c:pt>
                <c:pt idx="13">
                  <c:v>0.76191133843183434</c:v>
                </c:pt>
                <c:pt idx="14">
                  <c:v>0.76619922296020382</c:v>
                </c:pt>
                <c:pt idx="15">
                  <c:v>0.77107474237511375</c:v>
                </c:pt>
                <c:pt idx="16">
                  <c:v>0.77661975633820401</c:v>
                </c:pt>
                <c:pt idx="17">
                  <c:v>0.78291978059677103</c:v>
                </c:pt>
                <c:pt idx="18">
                  <c:v>0.79006470163530651</c:v>
                </c:pt>
                <c:pt idx="19">
                  <c:v>0.79814960217627506</c:v>
                </c:pt>
                <c:pt idx="20">
                  <c:v>0.80727570171675656</c:v>
                </c:pt>
                <c:pt idx="21">
                  <c:v>0.81755143119053963</c:v>
                </c:pt>
                <c:pt idx="22">
                  <c:v>0.82909366638400994</c:v>
                </c:pt>
                <c:pt idx="23">
                  <c:v>0.84202912013944264</c:v>
                </c:pt>
                <c:pt idx="24">
                  <c:v>0.856495944996851</c:v>
                </c:pt>
                <c:pt idx="25">
                  <c:v>0.87264556329823706</c:v>
                </c:pt>
                <c:pt idx="26">
                  <c:v>0.89064476187904851</c:v>
                </c:pt>
                <c:pt idx="27">
                  <c:v>0.91067812087665456</c:v>
                </c:pt>
                <c:pt idx="28">
                  <c:v>0.93295075641793501</c:v>
                </c:pt>
                <c:pt idx="29">
                  <c:v>0.95769156481671702</c:v>
                </c:pt>
                <c:pt idx="30">
                  <c:v>0.98515693388381798</c:v>
                </c:pt>
                <c:pt idx="31">
                  <c:v>1.0156350222652499</c:v>
                </c:pt>
                <c:pt idx="32">
                  <c:v>1.0493849351097999</c:v>
                </c:pt>
                <c:pt idx="33">
                  <c:v>1.0864259690995801</c:v>
                </c:pt>
                <c:pt idx="34">
                  <c:v>1.12670336294199</c:v>
                </c:pt>
                <c:pt idx="35">
                  <c:v>1.1701435939552747</c:v>
                </c:pt>
                <c:pt idx="36">
                  <c:v>1.2166476874700398</c:v>
                </c:pt>
                <c:pt idx="37">
                  <c:v>1.2660841345374201</c:v>
                </c:pt>
                <c:pt idx="38">
                  <c:v>1.3182820685776742</c:v>
                </c:pt>
                <c:pt idx="39">
                  <c:v>1.3730240556647257</c:v>
                </c:pt>
                <c:pt idx="40">
                  <c:v>1.4301072599244398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Sheet1!$C$2:$C$42</c:f>
              <c:numCache>
                <c:formatCode>General</c:formatCode>
                <c:ptCount val="41"/>
                <c:pt idx="0">
                  <c:v>0.59008634415258365</c:v>
                </c:pt>
                <c:pt idx="1">
                  <c:v>0.59735869193256352</c:v>
                </c:pt>
                <c:pt idx="2">
                  <c:v>0.6046980624724938</c:v>
                </c:pt>
                <c:pt idx="3">
                  <c:v>0.61210129257869039</c:v>
                </c:pt>
                <c:pt idx="4">
                  <c:v>0.61956433659583365</c:v>
                </c:pt>
                <c:pt idx="5">
                  <c:v>0.6270820330204071</c:v>
                </c:pt>
                <c:pt idx="6">
                  <c:v>0.63464779764902479</c:v>
                </c:pt>
                <c:pt idx="7">
                  <c:v>0.64226037389531798</c:v>
                </c:pt>
                <c:pt idx="8">
                  <c:v>0.64994628957083433</c:v>
                </c:pt>
                <c:pt idx="9">
                  <c:v>0.65774082936449441</c:v>
                </c:pt>
                <c:pt idx="10">
                  <c:v>0.6656815372354824</c:v>
                </c:pt>
                <c:pt idx="11">
                  <c:v>0.67380865715132021</c:v>
                </c:pt>
                <c:pt idx="12">
                  <c:v>0.68216572623084504</c:v>
                </c:pt>
                <c:pt idx="13">
                  <c:v>0.69080036152427804</c:v>
                </c:pt>
                <c:pt idx="14">
                  <c:v>0.69976528732466303</c:v>
                </c:pt>
                <c:pt idx="15">
                  <c:v>0.70911965403983634</c:v>
                </c:pt>
                <c:pt idx="16">
                  <c:v>0.71893068728591003</c:v>
                </c:pt>
                <c:pt idx="17">
                  <c:v>0.72927569930632863</c:v>
                </c:pt>
                <c:pt idx="18">
                  <c:v>0.74024444507047282</c:v>
                </c:pt>
                <c:pt idx="19">
                  <c:v>0.75194177156821707</c:v>
                </c:pt>
                <c:pt idx="20">
                  <c:v>0.76449043541610118</c:v>
                </c:pt>
                <c:pt idx="21">
                  <c:v>0.77803392562486995</c:v>
                </c:pt>
                <c:pt idx="22">
                  <c:v>0.79273912102127297</c:v>
                </c:pt>
                <c:pt idx="23">
                  <c:v>0.80879863400205665</c:v>
                </c:pt>
                <c:pt idx="24">
                  <c:v>0.8264328566550011</c:v>
                </c:pt>
                <c:pt idx="25">
                  <c:v>0.84589184893375735</c:v>
                </c:pt>
                <c:pt idx="26">
                  <c:v>0.867457377582869</c:v>
                </c:pt>
                <c:pt idx="27">
                  <c:v>0.8914455475322085</c:v>
                </c:pt>
                <c:pt idx="28">
                  <c:v>0.91821037493837698</c:v>
                </c:pt>
                <c:pt idx="29">
                  <c:v>0.94814884694401835</c:v>
                </c:pt>
                <c:pt idx="30">
                  <c:v>0.98170767091529998</c:v>
                </c:pt>
                <c:pt idx="31">
                  <c:v>1.0118918895837299</c:v>
                </c:pt>
                <c:pt idx="32">
                  <c:v>1.0372261730030499</c:v>
                </c:pt>
                <c:pt idx="33">
                  <c:v>1.0645449930437501</c:v>
                </c:pt>
                <c:pt idx="34">
                  <c:v>1.09374049623321</c:v>
                </c:pt>
                <c:pt idx="35">
                  <c:v>1.1247070963061101</c:v>
                </c:pt>
                <c:pt idx="36">
                  <c:v>1.15733522249689</c:v>
                </c:pt>
                <c:pt idx="37">
                  <c:v>1.1915062376995098</c:v>
                </c:pt>
                <c:pt idx="38">
                  <c:v>1.2270884325862201</c:v>
                </c:pt>
                <c:pt idx="39">
                  <c:v>1.2639333809742153</c:v>
                </c:pt>
                <c:pt idx="40">
                  <c:v>1.3019096381684543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Sheet1!$D$2:$D$42</c:f>
              <c:numCache>
                <c:formatCode>General</c:formatCode>
                <c:ptCount val="41"/>
                <c:pt idx="0">
                  <c:v>0.89960343215908756</c:v>
                </c:pt>
                <c:pt idx="1">
                  <c:v>0.89406747616973903</c:v>
                </c:pt>
                <c:pt idx="2">
                  <c:v>0.88859880114308665</c:v>
                </c:pt>
                <c:pt idx="3">
                  <c:v>0.88320154376902649</c:v>
                </c:pt>
                <c:pt idx="4">
                  <c:v>0.87788074036385211</c:v>
                </c:pt>
                <c:pt idx="5">
                  <c:v>0.87264256044365662</c:v>
                </c:pt>
                <c:pt idx="6">
                  <c:v>0.86749461376544834</c:v>
                </c:pt>
                <c:pt idx="7">
                  <c:v>0.862463017721815</c:v>
                </c:pt>
                <c:pt idx="8">
                  <c:v>0.85764105173842875</c:v>
                </c:pt>
                <c:pt idx="9">
                  <c:v>0.85313625406654203</c:v>
                </c:pt>
                <c:pt idx="10">
                  <c:v>0.84905335376247404</c:v>
                </c:pt>
                <c:pt idx="11">
                  <c:v>0.84549433285131304</c:v>
                </c:pt>
                <c:pt idx="12">
                  <c:v>0.84255849202914135</c:v>
                </c:pt>
                <c:pt idx="13">
                  <c:v>0.84034247803529105</c:v>
                </c:pt>
                <c:pt idx="14">
                  <c:v>0.83894022738576535</c:v>
                </c:pt>
                <c:pt idx="15">
                  <c:v>0.8384427859835395</c:v>
                </c:pt>
                <c:pt idx="16">
                  <c:v>0.83893796245053465</c:v>
                </c:pt>
                <c:pt idx="17">
                  <c:v>0.84050981464586882</c:v>
                </c:pt>
                <c:pt idx="18">
                  <c:v>0.84323798297555996</c:v>
                </c:pt>
                <c:pt idx="19">
                  <c:v>0.84719696596394056</c:v>
                </c:pt>
                <c:pt idx="20">
                  <c:v>0.85245547673540034</c:v>
                </c:pt>
                <c:pt idx="21">
                  <c:v>0.85907608990814599</c:v>
                </c:pt>
                <c:pt idx="22">
                  <c:v>0.86711540960980482</c:v>
                </c:pt>
                <c:pt idx="23">
                  <c:v>0.87662492165015482</c:v>
                </c:pt>
                <c:pt idx="24">
                  <c:v>0.88765263613216905</c:v>
                </c:pt>
                <c:pt idx="25">
                  <c:v>0.90024543930051582</c:v>
                </c:pt>
                <c:pt idx="26">
                  <c:v>0.91445195160243797</c:v>
                </c:pt>
                <c:pt idx="27">
                  <c:v>0.93032562913044403</c:v>
                </c:pt>
                <c:pt idx="28">
                  <c:v>0.94792777086537705</c:v>
                </c:pt>
                <c:pt idx="29">
                  <c:v>0.96733032611623959</c:v>
                </c:pt>
                <c:pt idx="30">
                  <c:v>0.98861831595395488</c:v>
                </c:pt>
                <c:pt idx="31">
                  <c:v>1.0193920013293798</c:v>
                </c:pt>
                <c:pt idx="32">
                  <c:v>1.06168622687867</c:v>
                </c:pt>
                <c:pt idx="33">
                  <c:v>1.1087566932790598</c:v>
                </c:pt>
                <c:pt idx="34">
                  <c:v>1.1606596559574698</c:v>
                </c:pt>
                <c:pt idx="35">
                  <c:v>1.2174156586826352</c:v>
                </c:pt>
                <c:pt idx="36">
                  <c:v>1.2789998668083999</c:v>
                </c:pt>
                <c:pt idx="37">
                  <c:v>1.3453299571660498</c:v>
                </c:pt>
                <c:pt idx="38">
                  <c:v>1.4162529498144401</c:v>
                </c:pt>
                <c:pt idx="39">
                  <c:v>1.4915303969430198</c:v>
                </c:pt>
                <c:pt idx="40">
                  <c:v>1.5709283616379199</c:v>
                </c:pt>
              </c:numCache>
            </c:numRef>
          </c:yVal>
          <c:smooth val="1"/>
        </c:ser>
        <c:axId val="306844416"/>
        <c:axId val="306846336"/>
      </c:scatterChart>
      <c:valAx>
        <c:axId val="306844416"/>
        <c:scaling>
          <c:orientation val="minMax"/>
          <c:max val="65"/>
          <c:min val="25"/>
        </c:scaling>
        <c:axPos val="b"/>
        <c:title>
          <c:tx>
            <c:rich>
              <a:bodyPr/>
              <a:lstStyle/>
              <a:p>
                <a:pPr>
                  <a:defRPr sz="1700"/>
                </a:pPr>
                <a:r>
                  <a:rPr lang="en-US" sz="1700" dirty="0" smtClean="0"/>
                  <a:t>Recipient Age</a:t>
                </a:r>
                <a:endParaRPr lang="en-US" sz="1700" dirty="0"/>
              </a:p>
            </c:rich>
          </c:tx>
          <c:layout/>
        </c:title>
        <c:numFmt formatCode="#,##0" sourceLinked="0"/>
        <c:tickLblPos val="nextTo"/>
        <c:txPr>
          <a:bodyPr rot="0"/>
          <a:lstStyle/>
          <a:p>
            <a:pPr>
              <a:defRPr sz="1500" b="1"/>
            </a:pPr>
            <a:endParaRPr lang="en-US"/>
          </a:p>
        </c:txPr>
        <c:crossAx val="306846336"/>
        <c:crosses val="autoZero"/>
        <c:crossBetween val="midCat"/>
        <c:majorUnit val="5"/>
      </c:valAx>
      <c:valAx>
        <c:axId val="30684633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068444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092"/>
          <c:h val="0.77074260114040094"/>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1.45838451028385</c:v>
                </c:pt>
                <c:pt idx="1">
                  <c:v>1.4343732953505453</c:v>
                </c:pt>
                <c:pt idx="2">
                  <c:v>1.4107574071904698</c:v>
                </c:pt>
                <c:pt idx="3">
                  <c:v>1.3875303370426852</c:v>
                </c:pt>
                <c:pt idx="4">
                  <c:v>1.36468568330818</c:v>
                </c:pt>
                <c:pt idx="5">
                  <c:v>1.3422171497854751</c:v>
                </c:pt>
                <c:pt idx="6">
                  <c:v>1.3201247655223698</c:v>
                </c:pt>
                <c:pt idx="7">
                  <c:v>1.2984327292073601</c:v>
                </c:pt>
                <c:pt idx="8">
                  <c:v>1.2771693601089857</c:v>
                </c:pt>
                <c:pt idx="9">
                  <c:v>1.25636077887327</c:v>
                </c:pt>
                <c:pt idx="10">
                  <c:v>1.2360310250690598</c:v>
                </c:pt>
                <c:pt idx="11">
                  <c:v>1.2162021790101101</c:v>
                </c:pt>
                <c:pt idx="12">
                  <c:v>1.1968944870966498</c:v>
                </c:pt>
                <c:pt idx="13">
                  <c:v>1.17812648914344</c:v>
                </c:pt>
                <c:pt idx="14">
                  <c:v>1.1599151490672801</c:v>
                </c:pt>
                <c:pt idx="15">
                  <c:v>1.1422759855375542</c:v>
                </c:pt>
                <c:pt idx="16">
                  <c:v>1.1252232038407</c:v>
                </c:pt>
                <c:pt idx="17">
                  <c:v>1.1087698293808301</c:v>
                </c:pt>
                <c:pt idx="18">
                  <c:v>1.0929278399232263</c:v>
                </c:pt>
                <c:pt idx="19">
                  <c:v>1.0777082976561836</c:v>
                </c:pt>
                <c:pt idx="20">
                  <c:v>1.0631214817509598</c:v>
                </c:pt>
                <c:pt idx="21">
                  <c:v>1.0491770245302363</c:v>
                </c:pt>
                <c:pt idx="22">
                  <c:v>1.0358840354750998</c:v>
                </c:pt>
                <c:pt idx="23">
                  <c:v>1.0232512427627098</c:v>
                </c:pt>
                <c:pt idx="24">
                  <c:v>1.0112871145873101</c:v>
                </c:pt>
                <c:pt idx="25">
                  <c:v>1</c:v>
                </c:pt>
                <c:pt idx="26">
                  <c:v>0.98939013603462</c:v>
                </c:pt>
                <c:pt idx="27">
                  <c:v>0.97942609374880862</c:v>
                </c:pt>
                <c:pt idx="28">
                  <c:v>0.9700702504681824</c:v>
                </c:pt>
                <c:pt idx="29">
                  <c:v>0.96128689908409104</c:v>
                </c:pt>
                <c:pt idx="30">
                  <c:v>0.9530421021153731</c:v>
                </c:pt>
                <c:pt idx="31">
                  <c:v>0.94530353452156801</c:v>
                </c:pt>
                <c:pt idx="32">
                  <c:v>0.938040320300629</c:v>
                </c:pt>
                <c:pt idx="33">
                  <c:v>0.93122295523736065</c:v>
                </c:pt>
                <c:pt idx="34">
                  <c:v>0.92482310913844201</c:v>
                </c:pt>
                <c:pt idx="35">
                  <c:v>0.91881360500091258</c:v>
                </c:pt>
                <c:pt idx="36">
                  <c:v>0.91316825841621496</c:v>
                </c:pt>
                <c:pt idx="37">
                  <c:v>0.9078618130495778</c:v>
                </c:pt>
                <c:pt idx="38">
                  <c:v>0.90286982893162548</c:v>
                </c:pt>
                <c:pt idx="39">
                  <c:v>0.89816864115159101</c:v>
                </c:pt>
                <c:pt idx="40">
                  <c:v>0.89373526194980701</c:v>
                </c:pt>
                <c:pt idx="41">
                  <c:v>0.88954733405779796</c:v>
                </c:pt>
                <c:pt idx="42">
                  <c:v>0.88558304548068056</c:v>
                </c:pt>
                <c:pt idx="43">
                  <c:v>0.8818211206307851</c:v>
                </c:pt>
                <c:pt idx="44">
                  <c:v>0.87824071103755663</c:v>
                </c:pt>
                <c:pt idx="45">
                  <c:v>0.8748214229409188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1.2962174278278051</c:v>
                </c:pt>
                <c:pt idx="1">
                  <c:v>1.2820668258846899</c:v>
                </c:pt>
                <c:pt idx="2">
                  <c:v>1.2680671315277463</c:v>
                </c:pt>
                <c:pt idx="3">
                  <c:v>1.2542161854498399</c:v>
                </c:pt>
                <c:pt idx="4">
                  <c:v>1.2405117329497</c:v>
                </c:pt>
                <c:pt idx="5">
                  <c:v>1.2269513884598198</c:v>
                </c:pt>
                <c:pt idx="6">
                  <c:v>1.2135349321356848</c:v>
                </c:pt>
                <c:pt idx="7">
                  <c:v>1.2002712349545799</c:v>
                </c:pt>
                <c:pt idx="8">
                  <c:v>1.1871711237663063</c:v>
                </c:pt>
                <c:pt idx="9">
                  <c:v>1.1742450759098442</c:v>
                </c:pt>
                <c:pt idx="10">
                  <c:v>1.1615032845345199</c:v>
                </c:pt>
                <c:pt idx="11">
                  <c:v>1.1489557327663247</c:v>
                </c:pt>
                <c:pt idx="12">
                  <c:v>1.1366122794209101</c:v>
                </c:pt>
                <c:pt idx="13">
                  <c:v>1.12448275934797</c:v>
                </c:pt>
                <c:pt idx="14">
                  <c:v>1.1125771036400551</c:v>
                </c:pt>
                <c:pt idx="15">
                  <c:v>1.1009054841961901</c:v>
                </c:pt>
                <c:pt idx="16">
                  <c:v>1.08947849062875</c:v>
                </c:pt>
                <c:pt idx="17">
                  <c:v>1.0783073492792301</c:v>
                </c:pt>
                <c:pt idx="18">
                  <c:v>1.0674041950849815</c:v>
                </c:pt>
                <c:pt idx="19">
                  <c:v>1.0567824116836642</c:v>
                </c:pt>
                <c:pt idx="20">
                  <c:v>1.0464570582316401</c:v>
                </c:pt>
                <c:pt idx="21">
                  <c:v>1.0364454057624699</c:v>
                </c:pt>
                <c:pt idx="22">
                  <c:v>1.0267675970124353</c:v>
                </c:pt>
                <c:pt idx="23">
                  <c:v>1.0174474658463342</c:v>
                </c:pt>
                <c:pt idx="24">
                  <c:v>1.0085135059964301</c:v>
                </c:pt>
                <c:pt idx="25">
                  <c:v>1</c:v>
                </c:pt>
                <c:pt idx="26">
                  <c:v>0.98684461137237534</c:v>
                </c:pt>
                <c:pt idx="27">
                  <c:v>0.97452001202128447</c:v>
                </c:pt>
                <c:pt idx="28">
                  <c:v>0.96293793193952004</c:v>
                </c:pt>
                <c:pt idx="29">
                  <c:v>0.95201565018680834</c:v>
                </c:pt>
                <c:pt idx="30">
                  <c:v>0.94167655171304299</c:v>
                </c:pt>
                <c:pt idx="31">
                  <c:v>0.93185061529970581</c:v>
                </c:pt>
                <c:pt idx="32">
                  <c:v>0.92247473542944802</c:v>
                </c:pt>
                <c:pt idx="33">
                  <c:v>0.91349289019479663</c:v>
                </c:pt>
                <c:pt idx="34">
                  <c:v>0.90485592361752165</c:v>
                </c:pt>
                <c:pt idx="35">
                  <c:v>0.89652124747561401</c:v>
                </c:pt>
                <c:pt idx="36">
                  <c:v>0.88845222120337497</c:v>
                </c:pt>
                <c:pt idx="37">
                  <c:v>0.88061750036710096</c:v>
                </c:pt>
                <c:pt idx="38">
                  <c:v>0.87299029860798183</c:v>
                </c:pt>
                <c:pt idx="39">
                  <c:v>0.86554771309411083</c:v>
                </c:pt>
                <c:pt idx="40">
                  <c:v>0.85827005631245235</c:v>
                </c:pt>
                <c:pt idx="41">
                  <c:v>0.85114029615246034</c:v>
                </c:pt>
                <c:pt idx="42">
                  <c:v>0.84414354959760951</c:v>
                </c:pt>
                <c:pt idx="43">
                  <c:v>0.83726670213723853</c:v>
                </c:pt>
                <c:pt idx="44">
                  <c:v>0.83049803649612575</c:v>
                </c:pt>
                <c:pt idx="45">
                  <c:v>0.823827004032605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1.6408399811443</c:v>
                </c:pt>
                <c:pt idx="1">
                  <c:v>1.6047734087457342</c:v>
                </c:pt>
                <c:pt idx="2">
                  <c:v>1.5695040210883799</c:v>
                </c:pt>
                <c:pt idx="3">
                  <c:v>1.53501482324062</c:v>
                </c:pt>
                <c:pt idx="4">
                  <c:v>1.5012893185604648</c:v>
                </c:pt>
                <c:pt idx="5">
                  <c:v>1.4683115355040299</c:v>
                </c:pt>
                <c:pt idx="6">
                  <c:v>1.4360768284424099</c:v>
                </c:pt>
                <c:pt idx="7">
                  <c:v>1.4046221413784499</c:v>
                </c:pt>
                <c:pt idx="8">
                  <c:v>1.3739902712814798</c:v>
                </c:pt>
                <c:pt idx="9">
                  <c:v>1.3442188850296299</c:v>
                </c:pt>
                <c:pt idx="10">
                  <c:v>1.3153408305216601</c:v>
                </c:pt>
                <c:pt idx="11">
                  <c:v>1.2873844466293098</c:v>
                </c:pt>
                <c:pt idx="12">
                  <c:v>1.26037386642718</c:v>
                </c:pt>
                <c:pt idx="13">
                  <c:v>1.2343293064148557</c:v>
                </c:pt>
                <c:pt idx="14">
                  <c:v>1.20926733853678</c:v>
                </c:pt>
                <c:pt idx="15">
                  <c:v>1.1852011329459999</c:v>
                </c:pt>
                <c:pt idx="16">
                  <c:v>1.1621406657884901</c:v>
                </c:pt>
                <c:pt idx="17">
                  <c:v>1.14009288294933</c:v>
                </c:pt>
                <c:pt idx="18">
                  <c:v>1.1190618031851698</c:v>
                </c:pt>
                <c:pt idx="19">
                  <c:v>1.09904854773896</c:v>
                </c:pt>
                <c:pt idx="20">
                  <c:v>1.0800512797632447</c:v>
                </c:pt>
                <c:pt idx="21">
                  <c:v>1.06206503756202</c:v>
                </c:pt>
                <c:pt idx="22">
                  <c:v>1.04508141674359</c:v>
                </c:pt>
                <c:pt idx="23">
                  <c:v>1.0290881258861642</c:v>
                </c:pt>
                <c:pt idx="24">
                  <c:v>1.0140683511420998</c:v>
                </c:pt>
                <c:pt idx="25">
                  <c:v>1</c:v>
                </c:pt>
                <c:pt idx="26">
                  <c:v>0.99194222677194088</c:v>
                </c:pt>
                <c:pt idx="27">
                  <c:v>0.98435687444364051</c:v>
                </c:pt>
                <c:pt idx="28">
                  <c:v>0.97725539687483765</c:v>
                </c:pt>
                <c:pt idx="29">
                  <c:v>0.97064843647201582</c:v>
                </c:pt>
                <c:pt idx="30">
                  <c:v>0.96454482885039405</c:v>
                </c:pt>
                <c:pt idx="31">
                  <c:v>0.9589506705337878</c:v>
                </c:pt>
                <c:pt idx="32">
                  <c:v>0.95386855456813335</c:v>
                </c:pt>
                <c:pt idx="33">
                  <c:v>0.94929714469489934</c:v>
                </c:pt>
                <c:pt idx="34">
                  <c:v>0.94523090458103098</c:v>
                </c:pt>
                <c:pt idx="35">
                  <c:v>0.94166027086573501</c:v>
                </c:pt>
                <c:pt idx="36">
                  <c:v>0.93857187621124905</c:v>
                </c:pt>
                <c:pt idx="37">
                  <c:v>0.93594900311437579</c:v>
                </c:pt>
                <c:pt idx="38">
                  <c:v>0.93377203537640063</c:v>
                </c:pt>
                <c:pt idx="39">
                  <c:v>0.93201899299615598</c:v>
                </c:pt>
                <c:pt idx="40">
                  <c:v>0.93066595132581864</c:v>
                </c:pt>
                <c:pt idx="41">
                  <c:v>0.92968745940751163</c:v>
                </c:pt>
                <c:pt idx="42">
                  <c:v>0.92905683022358476</c:v>
                </c:pt>
                <c:pt idx="43">
                  <c:v>0.92874646370812763</c:v>
                </c:pt>
                <c:pt idx="44">
                  <c:v>0.92872795916279405</c:v>
                </c:pt>
                <c:pt idx="45">
                  <c:v>0.92897236712342601</c:v>
                </c:pt>
              </c:numCache>
            </c:numRef>
          </c:yVal>
          <c:smooth val="1"/>
        </c:ser>
        <c:axId val="307059328"/>
        <c:axId val="307061504"/>
      </c:scatterChart>
      <c:valAx>
        <c:axId val="307059328"/>
        <c:scaling>
          <c:orientation val="minMax"/>
          <c:max val="50"/>
          <c:min val="5"/>
        </c:scaling>
        <c:axPos val="b"/>
        <c:title>
          <c:tx>
            <c:rich>
              <a:bodyPr/>
              <a:lstStyle/>
              <a:p>
                <a:pPr>
                  <a:defRPr sz="1700"/>
                </a:pPr>
                <a:r>
                  <a:rPr lang="en-US" sz="1700" dirty="0" smtClean="0"/>
                  <a:t>Center Volume (cases per year)</a:t>
                </a:r>
                <a:endParaRPr lang="en-US" sz="1700" dirty="0"/>
              </a:p>
            </c:rich>
          </c:tx>
          <c:layout/>
        </c:title>
        <c:numFmt formatCode="#,##0" sourceLinked="0"/>
        <c:tickLblPos val="nextTo"/>
        <c:txPr>
          <a:bodyPr rot="0"/>
          <a:lstStyle/>
          <a:p>
            <a:pPr>
              <a:defRPr sz="1500" b="1"/>
            </a:pPr>
            <a:endParaRPr lang="en-US"/>
          </a:p>
        </c:txPr>
        <c:crossAx val="307061504"/>
        <c:crosses val="autoZero"/>
        <c:crossBetween val="midCat"/>
        <c:majorUnit val="5"/>
      </c:valAx>
      <c:valAx>
        <c:axId val="30706150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0705932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15"/>
          <c:h val="0.77074260114040116"/>
        </c:manualLayout>
      </c:layout>
      <c:scatterChart>
        <c:scatterStyle val="smoothMarker"/>
        <c:ser>
          <c:idx val="0"/>
          <c:order val="0"/>
          <c:tx>
            <c:strRef>
              <c:f>Sheet1!$A$1</c:f>
              <c:strCache>
                <c:ptCount val="1"/>
                <c:pt idx="0">
                  <c:v>Bilirubin</c:v>
                </c:pt>
              </c:strCache>
            </c:strRef>
          </c:tx>
          <c:spPr>
            <a:ln w="41275">
              <a:solidFill>
                <a:srgbClr val="00FF00"/>
              </a:solidFill>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Sheet1!$B$2:$B$22</c:f>
              <c:numCache>
                <c:formatCode>General</c:formatCode>
                <c:ptCount val="21"/>
                <c:pt idx="0">
                  <c:v>0.91102089312493895</c:v>
                </c:pt>
                <c:pt idx="1">
                  <c:v>0.92815961861599483</c:v>
                </c:pt>
                <c:pt idx="2">
                  <c:v>0.94562076910703496</c:v>
                </c:pt>
                <c:pt idx="3">
                  <c:v>0.96341041026968111</c:v>
                </c:pt>
                <c:pt idx="4">
                  <c:v>0.9815347218869368</c:v>
                </c:pt>
                <c:pt idx="5">
                  <c:v>1</c:v>
                </c:pt>
                <c:pt idx="6">
                  <c:v>1.0188126590952999</c:v>
                </c:pt>
                <c:pt idx="7">
                  <c:v>1.0379792343328298</c:v>
                </c:pt>
                <c:pt idx="8">
                  <c:v>1.0575063838163299</c:v>
                </c:pt>
                <c:pt idx="9">
                  <c:v>1.0774008909061699</c:v>
                </c:pt>
                <c:pt idx="10">
                  <c:v>1.0976696665757599</c:v>
                </c:pt>
                <c:pt idx="11">
                  <c:v>1.1183197518123</c:v>
                </c:pt>
                <c:pt idx="12">
                  <c:v>1.13935832006268</c:v>
                </c:pt>
                <c:pt idx="13">
                  <c:v>1.16079267972541</c:v>
                </c:pt>
                <c:pt idx="14">
                  <c:v>1.1826302766893999</c:v>
                </c:pt>
                <c:pt idx="15">
                  <c:v>1.2048786969205298</c:v>
                </c:pt>
                <c:pt idx="16">
                  <c:v>1.22754566909689</c:v>
                </c:pt>
                <c:pt idx="17">
                  <c:v>1.2506390672935099</c:v>
                </c:pt>
                <c:pt idx="18">
                  <c:v>1.27416691371777</c:v>
                </c:pt>
                <c:pt idx="19">
                  <c:v>1.2981373814960542</c:v>
                </c:pt>
                <c:pt idx="20">
                  <c:v>1.322558797513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Sheet1!$C$2:$C$22</c:f>
              <c:numCache>
                <c:formatCode>General</c:formatCode>
                <c:ptCount val="21"/>
                <c:pt idx="0">
                  <c:v>0.85623491362619675</c:v>
                </c:pt>
                <c:pt idx="1">
                  <c:v>0.88323108610682199</c:v>
                </c:pt>
                <c:pt idx="2">
                  <c:v>0.91107841907741305</c:v>
                </c:pt>
                <c:pt idx="3">
                  <c:v>0.93980374871928596</c:v>
                </c:pt>
                <c:pt idx="4">
                  <c:v>0.96943475732990203</c:v>
                </c:pt>
                <c:pt idx="5">
                  <c:v>1</c:v>
                </c:pt>
                <c:pt idx="6">
                  <c:v>1.00625314714893</c:v>
                </c:pt>
                <c:pt idx="7">
                  <c:v>1.0125453961471198</c:v>
                </c:pt>
                <c:pt idx="8">
                  <c:v>1.0188769915041898</c:v>
                </c:pt>
                <c:pt idx="9">
                  <c:v>1.0252481792587251</c:v>
                </c:pt>
                <c:pt idx="10">
                  <c:v>1.0316592069877899</c:v>
                </c:pt>
                <c:pt idx="11">
                  <c:v>1.0381103238166351</c:v>
                </c:pt>
                <c:pt idx="12">
                  <c:v>1.0446017804282799</c:v>
                </c:pt>
                <c:pt idx="13">
                  <c:v>1.0511338290733201</c:v>
                </c:pt>
                <c:pt idx="14">
                  <c:v>1.0577067235797299</c:v>
                </c:pt>
                <c:pt idx="15">
                  <c:v>1.0643207193626798</c:v>
                </c:pt>
                <c:pt idx="16">
                  <c:v>1.07097607343451</c:v>
                </c:pt>
                <c:pt idx="17">
                  <c:v>1.0776730444146698</c:v>
                </c:pt>
                <c:pt idx="18">
                  <c:v>1.0844118925398298</c:v>
                </c:pt>
                <c:pt idx="19">
                  <c:v>1.0911928796739201</c:v>
                </c:pt>
                <c:pt idx="20">
                  <c:v>1.0980162693183801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Sheet1!$D$2:$D$22</c:f>
              <c:numCache>
                <c:formatCode>General</c:formatCode>
                <c:ptCount val="21"/>
                <c:pt idx="0">
                  <c:v>0.96931233999235478</c:v>
                </c:pt>
                <c:pt idx="1">
                  <c:v>0.97537359268760104</c:v>
                </c:pt>
                <c:pt idx="2">
                  <c:v>0.98147274728784917</c:v>
                </c:pt>
                <c:pt idx="3">
                  <c:v>0.98761004079930259</c:v>
                </c:pt>
                <c:pt idx="4">
                  <c:v>0.99378571171017704</c:v>
                </c:pt>
                <c:pt idx="5">
                  <c:v>1</c:v>
                </c:pt>
                <c:pt idx="6">
                  <c:v>1.0315289321318399</c:v>
                </c:pt>
                <c:pt idx="7">
                  <c:v>1.0640519378250501</c:v>
                </c:pt>
                <c:pt idx="8">
                  <c:v>1.0976003591574752</c:v>
                </c:pt>
                <c:pt idx="9">
                  <c:v>1.1322065263892451</c:v>
                </c:pt>
                <c:pt idx="10">
                  <c:v>1.1679037891189898</c:v>
                </c:pt>
                <c:pt idx="11">
                  <c:v>1.2047265484226357</c:v>
                </c:pt>
                <c:pt idx="12">
                  <c:v>1.2427102900052698</c:v>
                </c:pt>
                <c:pt idx="13">
                  <c:v>1.2818916183983815</c:v>
                </c:pt>
                <c:pt idx="14">
                  <c:v>1.3223082922352398</c:v>
                </c:pt>
                <c:pt idx="15">
                  <c:v>1.3639992606384848</c:v>
                </c:pt>
                <c:pt idx="16">
                  <c:v>1.4070047007550353</c:v>
                </c:pt>
                <c:pt idx="17">
                  <c:v>1.4513660564743136</c:v>
                </c:pt>
                <c:pt idx="18">
                  <c:v>1.4971260783673452</c:v>
                </c:pt>
                <c:pt idx="19">
                  <c:v>1.54432886488499</c:v>
                </c:pt>
                <c:pt idx="20">
                  <c:v>1.5930199048551901</c:v>
                </c:pt>
              </c:numCache>
            </c:numRef>
          </c:yVal>
          <c:smooth val="1"/>
        </c:ser>
        <c:axId val="306967296"/>
        <c:axId val="306969216"/>
      </c:scatterChart>
      <c:valAx>
        <c:axId val="306967296"/>
        <c:scaling>
          <c:orientation val="minMax"/>
          <c:max val="2"/>
          <c:min val="0"/>
        </c:scaling>
        <c:axPos val="b"/>
        <c:title>
          <c:tx>
            <c:rich>
              <a:bodyPr/>
              <a:lstStyle/>
              <a:p>
                <a:pPr>
                  <a:defRPr sz="1700"/>
                </a:pPr>
                <a:r>
                  <a:rPr lang="en-US" sz="1700" dirty="0" smtClean="0"/>
                  <a:t>Recipient </a:t>
                </a:r>
                <a:r>
                  <a:rPr lang="en-US" sz="1700" dirty="0" err="1" smtClean="0"/>
                  <a:t>Bilirubin</a:t>
                </a:r>
                <a:r>
                  <a:rPr lang="en-US" sz="1700" dirty="0" smtClean="0"/>
                  <a:t> (mg/dl)</a:t>
                </a:r>
                <a:endParaRPr lang="en-US" sz="1700" dirty="0"/>
              </a:p>
            </c:rich>
          </c:tx>
          <c:layout/>
        </c:title>
        <c:numFmt formatCode="#,##0.0" sourceLinked="0"/>
        <c:tickLblPos val="nextTo"/>
        <c:txPr>
          <a:bodyPr rot="0"/>
          <a:lstStyle/>
          <a:p>
            <a:pPr>
              <a:defRPr sz="1500" b="1"/>
            </a:pPr>
            <a:endParaRPr lang="en-US"/>
          </a:p>
        </c:txPr>
        <c:crossAx val="306969216"/>
        <c:crosses val="autoZero"/>
        <c:crossBetween val="midCat"/>
        <c:majorUnit val="0.5"/>
      </c:valAx>
      <c:valAx>
        <c:axId val="30696921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0696729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48"/>
          <c:h val="0.7707426011404016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0.90471951495346903</c:v>
                </c:pt>
                <c:pt idx="1">
                  <c:v>0.90774422145545064</c:v>
                </c:pt>
                <c:pt idx="2">
                  <c:v>0.91077904031741763</c:v>
                </c:pt>
                <c:pt idx="3">
                  <c:v>0.91382400534755404</c:v>
                </c:pt>
                <c:pt idx="4">
                  <c:v>0.91687915046706903</c:v>
                </c:pt>
                <c:pt idx="5">
                  <c:v>0.91994450971057995</c:v>
                </c:pt>
                <c:pt idx="6">
                  <c:v>0.92302011722649435</c:v>
                </c:pt>
                <c:pt idx="7">
                  <c:v>0.92610600727737302</c:v>
                </c:pt>
                <c:pt idx="8">
                  <c:v>0.92920221424034399</c:v>
                </c:pt>
                <c:pt idx="9">
                  <c:v>0.93230877260745504</c:v>
                </c:pt>
                <c:pt idx="10">
                  <c:v>0.93542571698607435</c:v>
                </c:pt>
                <c:pt idx="11">
                  <c:v>0.93855308209926058</c:v>
                </c:pt>
                <c:pt idx="12">
                  <c:v>0.94169090278618206</c:v>
                </c:pt>
                <c:pt idx="13">
                  <c:v>0.94483921400245663</c:v>
                </c:pt>
                <c:pt idx="14">
                  <c:v>0.94799805082059219</c:v>
                </c:pt>
                <c:pt idx="15">
                  <c:v>0.95116744843033296</c:v>
                </c:pt>
                <c:pt idx="16">
                  <c:v>0.95434744213909006</c:v>
                </c:pt>
                <c:pt idx="17">
                  <c:v>0.95753806737229497</c:v>
                </c:pt>
                <c:pt idx="18">
                  <c:v>0.96073935967383906</c:v>
                </c:pt>
                <c:pt idx="19">
                  <c:v>0.96395135470642102</c:v>
                </c:pt>
                <c:pt idx="20">
                  <c:v>0.96717408825199203</c:v>
                </c:pt>
                <c:pt idx="21">
                  <c:v>0.97040759621211703</c:v>
                </c:pt>
                <c:pt idx="22">
                  <c:v>0.97365191460839839</c:v>
                </c:pt>
                <c:pt idx="23">
                  <c:v>0.97690707958284695</c:v>
                </c:pt>
                <c:pt idx="24">
                  <c:v>0.98017312739833551</c:v>
                </c:pt>
                <c:pt idx="25">
                  <c:v>0.98345009443895559</c:v>
                </c:pt>
                <c:pt idx="26">
                  <c:v>0.98673801721044163</c:v>
                </c:pt>
                <c:pt idx="27">
                  <c:v>0.9900369323405771</c:v>
                </c:pt>
                <c:pt idx="28">
                  <c:v>0.99334687657960041</c:v>
                </c:pt>
                <c:pt idx="29">
                  <c:v>0.99666788680061158</c:v>
                </c:pt>
                <c:pt idx="30">
                  <c:v>1</c:v>
                </c:pt>
                <c:pt idx="31">
                  <c:v>1.0033432532978253</c:v>
                </c:pt>
                <c:pt idx="32">
                  <c:v>1.00669768393828</c:v>
                </c:pt>
                <c:pt idx="33">
                  <c:v>1.0100633292900201</c:v>
                </c:pt>
                <c:pt idx="34">
                  <c:v>1.01344022684669</c:v>
                </c:pt>
                <c:pt idx="35">
                  <c:v>1.0168284142272499</c:v>
                </c:pt>
                <c:pt idx="36">
                  <c:v>1.0202279291764447</c:v>
                </c:pt>
                <c:pt idx="37">
                  <c:v>1.0236388095652</c:v>
                </c:pt>
                <c:pt idx="38">
                  <c:v>1.0270610933910598</c:v>
                </c:pt>
                <c:pt idx="39">
                  <c:v>1.0304948187786198</c:v>
                </c:pt>
                <c:pt idx="40">
                  <c:v>1.0339400239798999</c:v>
                </c:pt>
                <c:pt idx="41">
                  <c:v>1.0373967473748225</c:v>
                </c:pt>
                <c:pt idx="42">
                  <c:v>1.04086502747165</c:v>
                </c:pt>
                <c:pt idx="43">
                  <c:v>1.0443449029073399</c:v>
                </c:pt>
                <c:pt idx="44">
                  <c:v>1.0478364124480553</c:v>
                </c:pt>
                <c:pt idx="45">
                  <c:v>1.0513395949895599</c:v>
                </c:pt>
                <c:pt idx="46">
                  <c:v>1.0548544895576499</c:v>
                </c:pt>
                <c:pt idx="47">
                  <c:v>1.0583811353086001</c:v>
                </c:pt>
                <c:pt idx="48">
                  <c:v>1.0619195715295799</c:v>
                </c:pt>
                <c:pt idx="49">
                  <c:v>1.0654698376391238</c:v>
                </c:pt>
                <c:pt idx="50">
                  <c:v>1.0690319731875499</c:v>
                </c:pt>
                <c:pt idx="51">
                  <c:v>1.0726060178573957</c:v>
                </c:pt>
                <c:pt idx="52">
                  <c:v>1.0761920114638701</c:v>
                </c:pt>
                <c:pt idx="53">
                  <c:v>1.0797899939553</c:v>
                </c:pt>
                <c:pt idx="54">
                  <c:v>1.08340000541355</c:v>
                </c:pt>
                <c:pt idx="55">
                  <c:v>1.0870220860545199</c:v>
                </c:pt>
                <c:pt idx="56">
                  <c:v>1.0906562762285401</c:v>
                </c:pt>
                <c:pt idx="57">
                  <c:v>1.09430261642084</c:v>
                </c:pt>
                <c:pt idx="58">
                  <c:v>1.0979611472520052</c:v>
                </c:pt>
                <c:pt idx="59">
                  <c:v>1.1016319094784499</c:v>
                </c:pt>
                <c:pt idx="60">
                  <c:v>1.1053149439928101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0.86094789680583406</c:v>
                </c:pt>
                <c:pt idx="1">
                  <c:v>0.86525537758177706</c:v>
                </c:pt>
                <c:pt idx="2">
                  <c:v>0.86958440947678495</c:v>
                </c:pt>
                <c:pt idx="3">
                  <c:v>0.87393510031508181</c:v>
                </c:pt>
                <c:pt idx="4">
                  <c:v>0.87830755846033404</c:v>
                </c:pt>
                <c:pt idx="5">
                  <c:v>0.88270189281839806</c:v>
                </c:pt>
                <c:pt idx="6">
                  <c:v>0.88711821283997905</c:v>
                </c:pt>
                <c:pt idx="7">
                  <c:v>0.891556628523407</c:v>
                </c:pt>
                <c:pt idx="8">
                  <c:v>0.89601725041734159</c:v>
                </c:pt>
                <c:pt idx="9">
                  <c:v>0.9005001896235415</c:v>
                </c:pt>
                <c:pt idx="10">
                  <c:v>0.90500555779962699</c:v>
                </c:pt>
                <c:pt idx="11">
                  <c:v>0.90953346716186256</c:v>
                </c:pt>
                <c:pt idx="12">
                  <c:v>0.91408403048794951</c:v>
                </c:pt>
                <c:pt idx="13">
                  <c:v>0.91865736111983998</c:v>
                </c:pt>
                <c:pt idx="14">
                  <c:v>0.92325357296655497</c:v>
                </c:pt>
                <c:pt idx="15">
                  <c:v>0.92787278050702049</c:v>
                </c:pt>
                <c:pt idx="16">
                  <c:v>0.93251509879292482</c:v>
                </c:pt>
                <c:pt idx="17">
                  <c:v>0.9371806434515918</c:v>
                </c:pt>
                <c:pt idx="18">
                  <c:v>0.94186953068882306</c:v>
                </c:pt>
                <c:pt idx="19">
                  <c:v>0.94658187729183962</c:v>
                </c:pt>
                <c:pt idx="20">
                  <c:v>0.95131780063216898</c:v>
                </c:pt>
                <c:pt idx="21">
                  <c:v>0.95607741866857177</c:v>
                </c:pt>
                <c:pt idx="22">
                  <c:v>0.96086084994995657</c:v>
                </c:pt>
                <c:pt idx="23">
                  <c:v>0.96566821361839339</c:v>
                </c:pt>
                <c:pt idx="24">
                  <c:v>0.97049962941199563</c:v>
                </c:pt>
                <c:pt idx="25">
                  <c:v>0.97535521766799083</c:v>
                </c:pt>
                <c:pt idx="26">
                  <c:v>0.98023509932564457</c:v>
                </c:pt>
                <c:pt idx="27">
                  <c:v>0.98513939592932265</c:v>
                </c:pt>
                <c:pt idx="28">
                  <c:v>0.99006822963149599</c:v>
                </c:pt>
                <c:pt idx="29">
                  <c:v>0.99502172319577864</c:v>
                </c:pt>
                <c:pt idx="30">
                  <c:v>1</c:v>
                </c:pt>
                <c:pt idx="31">
                  <c:v>1.0016860642094598</c:v>
                </c:pt>
                <c:pt idx="32">
                  <c:v>1.0033749712314399</c:v>
                </c:pt>
                <c:pt idx="33">
                  <c:v>1.0050667258590957</c:v>
                </c:pt>
                <c:pt idx="34">
                  <c:v>1.0067613328937</c:v>
                </c:pt>
                <c:pt idx="35">
                  <c:v>1.0084587971445598</c:v>
                </c:pt>
                <c:pt idx="36">
                  <c:v>1.01015912342914</c:v>
                </c:pt>
                <c:pt idx="37">
                  <c:v>1.0118623165730198</c:v>
                </c:pt>
                <c:pt idx="38">
                  <c:v>1.0135683814098853</c:v>
                </c:pt>
                <c:pt idx="39">
                  <c:v>1.0152773227816301</c:v>
                </c:pt>
                <c:pt idx="40">
                  <c:v>1.01698914553825</c:v>
                </c:pt>
                <c:pt idx="41">
                  <c:v>1.0187038545379499</c:v>
                </c:pt>
                <c:pt idx="42">
                  <c:v>1.0204214546471257</c:v>
                </c:pt>
                <c:pt idx="43">
                  <c:v>1.0221419507403799</c:v>
                </c:pt>
                <c:pt idx="44">
                  <c:v>1.0238653477005057</c:v>
                </c:pt>
                <c:pt idx="45">
                  <c:v>1.0255916504185636</c:v>
                </c:pt>
                <c:pt idx="46">
                  <c:v>1.02732086379387</c:v>
                </c:pt>
                <c:pt idx="47">
                  <c:v>1.02905299273394</c:v>
                </c:pt>
                <c:pt idx="48">
                  <c:v>1.0307880421546298</c:v>
                </c:pt>
                <c:pt idx="49">
                  <c:v>1.0325260169800499</c:v>
                </c:pt>
                <c:pt idx="50">
                  <c:v>1.0342669221426199</c:v>
                </c:pt>
                <c:pt idx="51">
                  <c:v>1.0360107625830701</c:v>
                </c:pt>
                <c:pt idx="52">
                  <c:v>1.03775754325048</c:v>
                </c:pt>
                <c:pt idx="53">
                  <c:v>1.03950726910225</c:v>
                </c:pt>
                <c:pt idx="54">
                  <c:v>1.0412599451041598</c:v>
                </c:pt>
                <c:pt idx="55">
                  <c:v>1.0430155762303501</c:v>
                </c:pt>
                <c:pt idx="56">
                  <c:v>1.04477416746334</c:v>
                </c:pt>
                <c:pt idx="57">
                  <c:v>1.04653572379407</c:v>
                </c:pt>
                <c:pt idx="58">
                  <c:v>1.0483002502218799</c:v>
                </c:pt>
                <c:pt idx="59">
                  <c:v>1.05006775175455</c:v>
                </c:pt>
                <c:pt idx="60">
                  <c:v>1.0518382334082998</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0.95071653438540304</c:v>
                </c:pt>
                <c:pt idx="1">
                  <c:v>0.95231950350737304</c:v>
                </c:pt>
                <c:pt idx="2">
                  <c:v>0.95392517533821064</c:v>
                </c:pt>
                <c:pt idx="3">
                  <c:v>0.95553355443485199</c:v>
                </c:pt>
                <c:pt idx="4">
                  <c:v>0.95714464536192401</c:v>
                </c:pt>
                <c:pt idx="5">
                  <c:v>0.95875845269174975</c:v>
                </c:pt>
                <c:pt idx="6">
                  <c:v>0.96037498100434859</c:v>
                </c:pt>
                <c:pt idx="7">
                  <c:v>0.96199423488748581</c:v>
                </c:pt>
                <c:pt idx="8">
                  <c:v>0.96361621893663496</c:v>
                </c:pt>
                <c:pt idx="9">
                  <c:v>0.96524093775504105</c:v>
                </c:pt>
                <c:pt idx="10">
                  <c:v>0.966868395953697</c:v>
                </c:pt>
                <c:pt idx="11">
                  <c:v>0.96849859815137362</c:v>
                </c:pt>
                <c:pt idx="12">
                  <c:v>0.9701315489746295</c:v>
                </c:pt>
                <c:pt idx="13">
                  <c:v>0.97176725305782663</c:v>
                </c:pt>
                <c:pt idx="14">
                  <c:v>0.97340571504313533</c:v>
                </c:pt>
                <c:pt idx="15">
                  <c:v>0.97504693958055511</c:v>
                </c:pt>
                <c:pt idx="16">
                  <c:v>0.97669093132792495</c:v>
                </c:pt>
                <c:pt idx="17">
                  <c:v>0.97833769495094258</c:v>
                </c:pt>
                <c:pt idx="18">
                  <c:v>0.97998723512316765</c:v>
                </c:pt>
                <c:pt idx="19">
                  <c:v>0.98163955652603763</c:v>
                </c:pt>
                <c:pt idx="20">
                  <c:v>0.98329466384888764</c:v>
                </c:pt>
                <c:pt idx="21">
                  <c:v>0.98495256178895219</c:v>
                </c:pt>
                <c:pt idx="22">
                  <c:v>0.98661325505140696</c:v>
                </c:pt>
                <c:pt idx="23">
                  <c:v>0.98827674834932788</c:v>
                </c:pt>
                <c:pt idx="24">
                  <c:v>0.98994304640376563</c:v>
                </c:pt>
                <c:pt idx="25">
                  <c:v>0.99161215394371149</c:v>
                </c:pt>
                <c:pt idx="26">
                  <c:v>0.99328407570614041</c:v>
                </c:pt>
                <c:pt idx="27">
                  <c:v>0.99495881643602146</c:v>
                </c:pt>
                <c:pt idx="28">
                  <c:v>0.99663638088629758</c:v>
                </c:pt>
                <c:pt idx="29">
                  <c:v>0.99831677381795447</c:v>
                </c:pt>
                <c:pt idx="30">
                  <c:v>1</c:v>
                </c:pt>
                <c:pt idx="31">
                  <c:v>1.0050031840392699</c:v>
                </c:pt>
                <c:pt idx="32">
                  <c:v>1.0100313999290698</c:v>
                </c:pt>
                <c:pt idx="33">
                  <c:v>1.0150847729083599</c:v>
                </c:pt>
                <c:pt idx="34">
                  <c:v>1.02016342884268</c:v>
                </c:pt>
                <c:pt idx="35">
                  <c:v>1.0252674942273199</c:v>
                </c:pt>
                <c:pt idx="36">
                  <c:v>1.0303970961904199</c:v>
                </c:pt>
                <c:pt idx="37">
                  <c:v>1.03555236249619</c:v>
                </c:pt>
                <c:pt idx="38">
                  <c:v>1.0407334215480601</c:v>
                </c:pt>
                <c:pt idx="39">
                  <c:v>1.0459404023918899</c:v>
                </c:pt>
                <c:pt idx="40">
                  <c:v>1.0511734347191699</c:v>
                </c:pt>
                <c:pt idx="41">
                  <c:v>1.05643264887026</c:v>
                </c:pt>
                <c:pt idx="42">
                  <c:v>1.0617181758376499</c:v>
                </c:pt>
                <c:pt idx="43">
                  <c:v>1.0670301472692099</c:v>
                </c:pt>
                <c:pt idx="44">
                  <c:v>1.0723686954714498</c:v>
                </c:pt>
                <c:pt idx="45">
                  <c:v>1.0777339534128398</c:v>
                </c:pt>
                <c:pt idx="46">
                  <c:v>1.0831260547271357</c:v>
                </c:pt>
                <c:pt idx="47">
                  <c:v>1.0885451337166752</c:v>
                </c:pt>
                <c:pt idx="48">
                  <c:v>1.0939913253557099</c:v>
                </c:pt>
                <c:pt idx="49">
                  <c:v>1.0994647652938299</c:v>
                </c:pt>
                <c:pt idx="50">
                  <c:v>1.1049655898592901</c:v>
                </c:pt>
                <c:pt idx="51">
                  <c:v>1.11049393606242</c:v>
                </c:pt>
                <c:pt idx="52">
                  <c:v>1.1160499415990301</c:v>
                </c:pt>
                <c:pt idx="53">
                  <c:v>1.12163374485387</c:v>
                </c:pt>
                <c:pt idx="54">
                  <c:v>1.1272454849040301</c:v>
                </c:pt>
                <c:pt idx="55">
                  <c:v>1.13288530152244</c:v>
                </c:pt>
                <c:pt idx="56">
                  <c:v>1.1385533351813542</c:v>
                </c:pt>
                <c:pt idx="57">
                  <c:v>1.1442497270557901</c:v>
                </c:pt>
                <c:pt idx="58">
                  <c:v>1.1499746190271236</c:v>
                </c:pt>
                <c:pt idx="59">
                  <c:v>1.15572815368662</c:v>
                </c:pt>
                <c:pt idx="60">
                  <c:v>1.1615104743388847</c:v>
                </c:pt>
              </c:numCache>
            </c:numRef>
          </c:yVal>
          <c:smooth val="1"/>
        </c:ser>
        <c:axId val="307230592"/>
        <c:axId val="307302400"/>
      </c:scatterChart>
      <c:valAx>
        <c:axId val="307230592"/>
        <c:scaling>
          <c:orientation val="minMax"/>
          <c:max val="6"/>
          <c:min val="0"/>
        </c:scaling>
        <c:axPos val="b"/>
        <c:title>
          <c:tx>
            <c:rich>
              <a:bodyPr/>
              <a:lstStyle/>
              <a:p>
                <a:pPr>
                  <a:defRPr sz="1700"/>
                </a:pPr>
                <a:r>
                  <a:rPr lang="en-US" sz="1700" dirty="0" smtClean="0"/>
                  <a:t>Oxygen Required at Rest (L/min)</a:t>
                </a:r>
                <a:endParaRPr lang="en-US" sz="1700" dirty="0"/>
              </a:p>
            </c:rich>
          </c:tx>
          <c:layout/>
        </c:title>
        <c:numFmt formatCode="#,##0" sourceLinked="0"/>
        <c:tickLblPos val="nextTo"/>
        <c:txPr>
          <a:bodyPr rot="0"/>
          <a:lstStyle/>
          <a:p>
            <a:pPr>
              <a:defRPr sz="1500" b="1"/>
            </a:pPr>
            <a:endParaRPr lang="en-US"/>
          </a:p>
        </c:txPr>
        <c:crossAx val="307302400"/>
        <c:crosses val="autoZero"/>
        <c:crossBetween val="midCat"/>
        <c:majorUnit val="1"/>
      </c:valAx>
      <c:valAx>
        <c:axId val="3073024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072305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4888472957273777"/>
        </c:manualLayout>
      </c:layout>
      <c:barChart>
        <c:barDir val="col"/>
        <c:grouping val="clustered"/>
        <c:ser>
          <c:idx val="0"/>
          <c:order val="0"/>
          <c:tx>
            <c:strRef>
              <c:f>Sheet1!$B$1</c:f>
              <c:strCache>
                <c:ptCount val="1"/>
                <c:pt idx="0">
                  <c:v>1985-1994 (N = 4,973)</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Sheet1!$B$2:$B$9</c:f>
              <c:numCache>
                <c:formatCode>General</c:formatCode>
                <c:ptCount val="8"/>
                <c:pt idx="0">
                  <c:v>1.9000000000000001</c:v>
                </c:pt>
                <c:pt idx="1">
                  <c:v>2.8</c:v>
                </c:pt>
                <c:pt idx="2">
                  <c:v>14.4</c:v>
                </c:pt>
                <c:pt idx="3">
                  <c:v>14.6</c:v>
                </c:pt>
                <c:pt idx="4">
                  <c:v>27.3</c:v>
                </c:pt>
                <c:pt idx="5">
                  <c:v>31.3</c:v>
                </c:pt>
                <c:pt idx="6">
                  <c:v>7</c:v>
                </c:pt>
                <c:pt idx="7">
                  <c:v>0.70000000000000062</c:v>
                </c:pt>
              </c:numCache>
            </c:numRef>
          </c:val>
        </c:ser>
        <c:ser>
          <c:idx val="1"/>
          <c:order val="1"/>
          <c:tx>
            <c:strRef>
              <c:f>Sheet1!$C$1</c:f>
              <c:strCache>
                <c:ptCount val="1"/>
                <c:pt idx="0">
                  <c:v>1995-2003 (N = 14,884)</c:v>
                </c:pt>
              </c:strCache>
            </c:strRef>
          </c:tx>
          <c:spPr>
            <a:gradFill>
              <a:gsLst>
                <a:gs pos="0">
                  <a:srgbClr val="7030A0"/>
                </a:gs>
                <a:gs pos="50000">
                  <a:srgbClr val="9966FF"/>
                </a:gs>
                <a:gs pos="100000">
                  <a:srgbClr val="7030A0"/>
                </a:gs>
              </a:gsLst>
              <a:lin ang="10800000" scaled="1"/>
            </a:gradFill>
            <a:ln>
              <a:solidFill>
                <a:srgbClr val="000000"/>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Sheet1!$C$2:$C$9</c:f>
              <c:numCache>
                <c:formatCode>General</c:formatCode>
                <c:ptCount val="8"/>
                <c:pt idx="0">
                  <c:v>1.7</c:v>
                </c:pt>
                <c:pt idx="1">
                  <c:v>3.3</c:v>
                </c:pt>
                <c:pt idx="2">
                  <c:v>11.9</c:v>
                </c:pt>
                <c:pt idx="3">
                  <c:v>11.8</c:v>
                </c:pt>
                <c:pt idx="4">
                  <c:v>19</c:v>
                </c:pt>
                <c:pt idx="5">
                  <c:v>35.200000000000003</c:v>
                </c:pt>
                <c:pt idx="6">
                  <c:v>15.1</c:v>
                </c:pt>
                <c:pt idx="7">
                  <c:v>2</c:v>
                </c:pt>
              </c:numCache>
            </c:numRef>
          </c:val>
        </c:ser>
        <c:ser>
          <c:idx val="2"/>
          <c:order val="2"/>
          <c:tx>
            <c:strRef>
              <c:f>Sheet1!$D$1</c:f>
              <c:strCache>
                <c:ptCount val="1"/>
                <c:pt idx="0">
                  <c:v>2004-6/2011 (N = 21,742)</c:v>
                </c:pt>
              </c:strCache>
            </c:strRef>
          </c:tx>
          <c:spPr>
            <a:gradFill>
              <a:gsLst>
                <a:gs pos="0">
                  <a:srgbClr val="CC6600"/>
                </a:gs>
                <a:gs pos="50000">
                  <a:srgbClr val="FF9900"/>
                </a:gs>
                <a:gs pos="100000">
                  <a:srgbClr val="CC6600"/>
                </a:gs>
              </a:gsLst>
              <a:lin ang="10800000" scaled="1"/>
            </a:gradFill>
            <a:ln>
              <a:solidFill>
                <a:schemeClr val="bg2"/>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Sheet1!$D$2:$D$9</c:f>
              <c:numCache>
                <c:formatCode>General</c:formatCode>
                <c:ptCount val="8"/>
                <c:pt idx="0">
                  <c:v>1</c:v>
                </c:pt>
                <c:pt idx="1">
                  <c:v>2.7</c:v>
                </c:pt>
                <c:pt idx="2">
                  <c:v>11.5</c:v>
                </c:pt>
                <c:pt idx="3">
                  <c:v>9.2000000000000011</c:v>
                </c:pt>
                <c:pt idx="4">
                  <c:v>14.1</c:v>
                </c:pt>
                <c:pt idx="5">
                  <c:v>32.200000000000003</c:v>
                </c:pt>
                <c:pt idx="6">
                  <c:v>21.6</c:v>
                </c:pt>
                <c:pt idx="7">
                  <c:v>7.7</c:v>
                </c:pt>
              </c:numCache>
            </c:numRef>
          </c:val>
        </c:ser>
        <c:gapWidth val="35"/>
        <c:axId val="276208256"/>
        <c:axId val="222979200"/>
      </c:barChart>
      <c:catAx>
        <c:axId val="276208256"/>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222979200"/>
        <c:crosses val="autoZero"/>
        <c:auto val="1"/>
        <c:lblAlgn val="ctr"/>
        <c:lblOffset val="100"/>
        <c:tickLblSkip val="1"/>
      </c:catAx>
      <c:valAx>
        <c:axId val="222979200"/>
        <c:scaling>
          <c:orientation val="minMax"/>
          <c:max val="40"/>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76208256"/>
        <c:crosses val="autoZero"/>
        <c:crossBetween val="between"/>
        <c:majorUnit val="5"/>
      </c:valAx>
      <c:spPr>
        <a:solidFill>
          <a:schemeClr val="bg2"/>
        </a:solidFill>
        <a:ln>
          <a:solidFill>
            <a:schemeClr val="tx1"/>
          </a:solidFill>
        </a:ln>
      </c:spPr>
    </c:plotArea>
    <c:legend>
      <c:legendPos val="r"/>
      <c:layout>
        <c:manualLayout>
          <c:xMode val="edge"/>
          <c:yMode val="edge"/>
          <c:x val="0.12136564234780479"/>
          <c:y val="6.3211737204724408E-2"/>
          <c:w val="0.28502798875804797"/>
          <c:h val="0.1765022145669325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81"/>
          <c:h val="0.77074260114040183"/>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1.1758071005077741</c:v>
                </c:pt>
                <c:pt idx="1">
                  <c:v>1.1667739960732542</c:v>
                </c:pt>
                <c:pt idx="2">
                  <c:v>1.1578102882052999</c:v>
                </c:pt>
                <c:pt idx="3">
                  <c:v>1.1489154437667974</c:v>
                </c:pt>
                <c:pt idx="4">
                  <c:v>1.1400889337163893</c:v>
                </c:pt>
                <c:pt idx="5">
                  <c:v>1.1313302330770898</c:v>
                </c:pt>
                <c:pt idx="6">
                  <c:v>1.1226388209050642</c:v>
                </c:pt>
                <c:pt idx="7">
                  <c:v>1.1140141802585601</c:v>
                </c:pt>
                <c:pt idx="8">
                  <c:v>1.1054557981672599</c:v>
                </c:pt>
                <c:pt idx="9">
                  <c:v>1.0969631656017151</c:v>
                </c:pt>
                <c:pt idx="10">
                  <c:v>1.08853577744304</c:v>
                </c:pt>
                <c:pt idx="11">
                  <c:v>1.08017313245296</c:v>
                </c:pt>
                <c:pt idx="12">
                  <c:v>1.0718747332439498</c:v>
                </c:pt>
                <c:pt idx="13">
                  <c:v>1.0636400862496198</c:v>
                </c:pt>
                <c:pt idx="14">
                  <c:v>1.0554687016953999</c:v>
                </c:pt>
                <c:pt idx="15">
                  <c:v>1.0473600935693947</c:v>
                </c:pt>
                <c:pt idx="16">
                  <c:v>1.0393137795935201</c:v>
                </c:pt>
                <c:pt idx="17">
                  <c:v>1.0313292811947152</c:v>
                </c:pt>
                <c:pt idx="18">
                  <c:v>1.0234061234766001</c:v>
                </c:pt>
                <c:pt idx="19">
                  <c:v>1.0155438351911299</c:v>
                </c:pt>
                <c:pt idx="20">
                  <c:v>1.0077419487106498</c:v>
                </c:pt>
                <c:pt idx="21">
                  <c:v>1</c:v>
                </c:pt>
                <c:pt idx="22">
                  <c:v>0.99231752858898659</c:v>
                </c:pt>
                <c:pt idx="23">
                  <c:v>0.98469407754495464</c:v>
                </c:pt>
                <c:pt idx="24">
                  <c:v>0.9771291934456231</c:v>
                </c:pt>
                <c:pt idx="25">
                  <c:v>0.96962242635211182</c:v>
                </c:pt>
                <c:pt idx="26">
                  <c:v>0.96217332978218051</c:v>
                </c:pt>
                <c:pt idx="27">
                  <c:v>0.95478146068369318</c:v>
                </c:pt>
                <c:pt idx="28">
                  <c:v>0.94744637940822196</c:v>
                </c:pt>
                <c:pt idx="29">
                  <c:v>0.94016764968495059</c:v>
                </c:pt>
                <c:pt idx="30">
                  <c:v>0.93294483859469179</c:v>
                </c:pt>
                <c:pt idx="31">
                  <c:v>0.92577751654413476</c:v>
                </c:pt>
                <c:pt idx="32">
                  <c:v>0.91866525724032311</c:v>
                </c:pt>
                <c:pt idx="33">
                  <c:v>0.91160763766528541</c:v>
                </c:pt>
                <c:pt idx="34">
                  <c:v>0.9046042380508591</c:v>
                </c:pt>
                <c:pt idx="35">
                  <c:v>0.89765464185374899</c:v>
                </c:pt>
                <c:pt idx="36">
                  <c:v>0.89075843573074498</c:v>
                </c:pt>
                <c:pt idx="37">
                  <c:v>0.88391520951412395</c:v>
                </c:pt>
                <c:pt idx="38">
                  <c:v>0.87712455618727481</c:v>
                </c:pt>
                <c:pt idx="39">
                  <c:v>0.87038607186046557</c:v>
                </c:pt>
                <c:pt idx="40">
                  <c:v>0.86369935574685464</c:v>
                </c:pt>
                <c:pt idx="41">
                  <c:v>0.8570640101386201</c:v>
                </c:pt>
                <c:pt idx="42">
                  <c:v>0.8504796403833228</c:v>
                </c:pt>
                <c:pt idx="43">
                  <c:v>0.84394585486042906</c:v>
                </c:pt>
                <c:pt idx="44">
                  <c:v>0.83746226495801757</c:v>
                </c:pt>
                <c:pt idx="45">
                  <c:v>0.83102848504967564</c:v>
                </c:pt>
                <c:pt idx="46">
                  <c:v>0.82464413247154733</c:v>
                </c:pt>
                <c:pt idx="47">
                  <c:v>0.81830882749957556</c:v>
                </c:pt>
                <c:pt idx="48">
                  <c:v>0.81202219332692549</c:v>
                </c:pt>
                <c:pt idx="49">
                  <c:v>0.80578385604158675</c:v>
                </c:pt>
                <c:pt idx="50">
                  <c:v>0.79959344460408865</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1.0855686981632198</c:v>
                </c:pt>
                <c:pt idx="1">
                  <c:v>1.0813327210766601</c:v>
                </c:pt>
                <c:pt idx="2">
                  <c:v>1.0771132731161699</c:v>
                </c:pt>
                <c:pt idx="3">
                  <c:v>1.0729102897837701</c:v>
                </c:pt>
                <c:pt idx="4">
                  <c:v>1.0687237068331399</c:v>
                </c:pt>
                <c:pt idx="5">
                  <c:v>1.0645534602686642</c:v>
                </c:pt>
                <c:pt idx="6">
                  <c:v>1.0603994863444353</c:v>
                </c:pt>
                <c:pt idx="7">
                  <c:v>1.0562617215633001</c:v>
                </c:pt>
                <c:pt idx="8">
                  <c:v>1.0521401026758701</c:v>
                </c:pt>
                <c:pt idx="9">
                  <c:v>1.0480345666795401</c:v>
                </c:pt>
                <c:pt idx="10">
                  <c:v>1.0439450508175798</c:v>
                </c:pt>
                <c:pt idx="11">
                  <c:v>1.0398714925781143</c:v>
                </c:pt>
                <c:pt idx="12">
                  <c:v>1.0358138296932347</c:v>
                </c:pt>
                <c:pt idx="13">
                  <c:v>1.0317720001379498</c:v>
                </c:pt>
                <c:pt idx="14">
                  <c:v>1.0277459421293298</c:v>
                </c:pt>
                <c:pt idx="15">
                  <c:v>1.02373559412552</c:v>
                </c:pt>
                <c:pt idx="16">
                  <c:v>1.0197408948248199</c:v>
                </c:pt>
                <c:pt idx="17">
                  <c:v>1.0157617831647052</c:v>
                </c:pt>
                <c:pt idx="18">
                  <c:v>1.0117981983209448</c:v>
                </c:pt>
                <c:pt idx="19">
                  <c:v>1.0078500797066501</c:v>
                </c:pt>
                <c:pt idx="20">
                  <c:v>1.0039173669713342</c:v>
                </c:pt>
                <c:pt idx="21">
                  <c:v>1</c:v>
                </c:pt>
                <c:pt idx="22">
                  <c:v>0.98855148560119599</c:v>
                </c:pt>
                <c:pt idx="23">
                  <c:v>0.97723403968433264</c:v>
                </c:pt>
                <c:pt idx="24">
                  <c:v>0.96604616171000457</c:v>
                </c:pt>
                <c:pt idx="25">
                  <c:v>0.95498636831775618</c:v>
                </c:pt>
                <c:pt idx="26">
                  <c:v>0.94405319312941105</c:v>
                </c:pt>
                <c:pt idx="27">
                  <c:v>0.93324518655463362</c:v>
                </c:pt>
                <c:pt idx="28">
                  <c:v>0.92256091559874798</c:v>
                </c:pt>
                <c:pt idx="29">
                  <c:v>0.91199896367274202</c:v>
                </c:pt>
                <c:pt idx="30">
                  <c:v>0.90155793040543997</c:v>
                </c:pt>
                <c:pt idx="31">
                  <c:v>0.89123643145783749</c:v>
                </c:pt>
                <c:pt idx="32">
                  <c:v>0.88103309833955401</c:v>
                </c:pt>
                <c:pt idx="33">
                  <c:v>0.87094657822739163</c:v>
                </c:pt>
                <c:pt idx="34">
                  <c:v>0.86097553378596603</c:v>
                </c:pt>
                <c:pt idx="35">
                  <c:v>0.85111864299040063</c:v>
                </c:pt>
                <c:pt idx="36">
                  <c:v>0.8413745989510335</c:v>
                </c:pt>
                <c:pt idx="37">
                  <c:v>0.8317421097401545</c:v>
                </c:pt>
                <c:pt idx="38">
                  <c:v>0.82221989822070463</c:v>
                </c:pt>
                <c:pt idx="39">
                  <c:v>0.81280670187693771</c:v>
                </c:pt>
                <c:pt idx="40">
                  <c:v>0.80350127264705895</c:v>
                </c:pt>
                <c:pt idx="41">
                  <c:v>0.79430237675769988</c:v>
                </c:pt>
                <c:pt idx="42">
                  <c:v>0.78520879456038695</c:v>
                </c:pt>
                <c:pt idx="43">
                  <c:v>0.77621932036979735</c:v>
                </c:pt>
                <c:pt idx="44">
                  <c:v>0.76733276230391201</c:v>
                </c:pt>
                <c:pt idx="45">
                  <c:v>0.75854794212600263</c:v>
                </c:pt>
                <c:pt idx="46">
                  <c:v>0.74986369508839135</c:v>
                </c:pt>
                <c:pt idx="47">
                  <c:v>0.74127886977803004</c:v>
                </c:pt>
                <c:pt idx="48">
                  <c:v>0.73279232796384763</c:v>
                </c:pt>
                <c:pt idx="49">
                  <c:v>0.72440294444581999</c:v>
                </c:pt>
                <c:pt idx="50">
                  <c:v>0.71610960690579906</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1.2735466119681798</c:v>
                </c:pt>
                <c:pt idx="1">
                  <c:v>1.2589663952435057</c:v>
                </c:pt>
                <c:pt idx="2">
                  <c:v>1.2445531003399599</c:v>
                </c:pt>
                <c:pt idx="3">
                  <c:v>1.2303048162506398</c:v>
                </c:pt>
                <c:pt idx="4">
                  <c:v>1.2162196538468799</c:v>
                </c:pt>
                <c:pt idx="5">
                  <c:v>1.2022957456276953</c:v>
                </c:pt>
                <c:pt idx="6">
                  <c:v>1.1885312454722698</c:v>
                </c:pt>
                <c:pt idx="7">
                  <c:v>1.1749243283950499</c:v>
                </c:pt>
                <c:pt idx="8">
                  <c:v>1.1614731903039099</c:v>
                </c:pt>
                <c:pt idx="9">
                  <c:v>1.14817604776089</c:v>
                </c:pt>
                <c:pt idx="10">
                  <c:v>1.13503113774574</c:v>
                </c:pt>
                <c:pt idx="11">
                  <c:v>1.1220367174221657</c:v>
                </c:pt>
                <c:pt idx="12">
                  <c:v>1.1091910639067701</c:v>
                </c:pt>
                <c:pt idx="13">
                  <c:v>1.0964924740406101</c:v>
                </c:pt>
                <c:pt idx="14">
                  <c:v>1.0839392641633798</c:v>
                </c:pt>
                <c:pt idx="15">
                  <c:v>1.0715297698901798</c:v>
                </c:pt>
                <c:pt idx="16">
                  <c:v>1.0592623458908399</c:v>
                </c:pt>
                <c:pt idx="17">
                  <c:v>1.0471353656718001</c:v>
                </c:pt>
                <c:pt idx="18">
                  <c:v>1.03514722136041</c:v>
                </c:pt>
                <c:pt idx="19">
                  <c:v>1.02329632349178</c:v>
                </c:pt>
                <c:pt idx="20">
                  <c:v>1.01158110079804</c:v>
                </c:pt>
                <c:pt idx="21">
                  <c:v>1</c:v>
                </c:pt>
                <c:pt idx="22">
                  <c:v>0.99609791891223765</c:v>
                </c:pt>
                <c:pt idx="23">
                  <c:v>0.99221106406129456</c:v>
                </c:pt>
                <c:pt idx="24">
                  <c:v>0.98833937603315503</c:v>
                </c:pt>
                <c:pt idx="25">
                  <c:v>0.98448279564564323</c:v>
                </c:pt>
                <c:pt idx="26">
                  <c:v>0.98064126394753304</c:v>
                </c:pt>
                <c:pt idx="27">
                  <c:v>0.97681472221760601</c:v>
                </c:pt>
                <c:pt idx="28">
                  <c:v>0.97300311196379563</c:v>
                </c:pt>
                <c:pt idx="29">
                  <c:v>0.96920637492226558</c:v>
                </c:pt>
                <c:pt idx="30">
                  <c:v>0.96542445305655034</c:v>
                </c:pt>
                <c:pt idx="31">
                  <c:v>0.96165728855661503</c:v>
                </c:pt>
                <c:pt idx="32">
                  <c:v>0.9579048238380331</c:v>
                </c:pt>
                <c:pt idx="33">
                  <c:v>0.95416700154105849</c:v>
                </c:pt>
                <c:pt idx="34">
                  <c:v>0.95044376452978063</c:v>
                </c:pt>
                <c:pt idx="35">
                  <c:v>0.94673505589122897</c:v>
                </c:pt>
                <c:pt idx="36">
                  <c:v>0.94304081893451941</c:v>
                </c:pt>
                <c:pt idx="37">
                  <c:v>0.93936099718996557</c:v>
                </c:pt>
                <c:pt idx="38">
                  <c:v>0.93569553440825382</c:v>
                </c:pt>
                <c:pt idx="39">
                  <c:v>0.93204437455953781</c:v>
                </c:pt>
                <c:pt idx="40">
                  <c:v>0.9284074618326098</c:v>
                </c:pt>
                <c:pt idx="41">
                  <c:v>0.92478474063406102</c:v>
                </c:pt>
                <c:pt idx="42">
                  <c:v>0.92117615558738297</c:v>
                </c:pt>
                <c:pt idx="43">
                  <c:v>0.91758165153216997</c:v>
                </c:pt>
                <c:pt idx="44">
                  <c:v>0.91400117352325005</c:v>
                </c:pt>
                <c:pt idx="45">
                  <c:v>0.91043466682985497</c:v>
                </c:pt>
                <c:pt idx="46">
                  <c:v>0.90688207693477763</c:v>
                </c:pt>
                <c:pt idx="47">
                  <c:v>0.90334334953354101</c:v>
                </c:pt>
                <c:pt idx="48">
                  <c:v>0.8998184305335768</c:v>
                </c:pt>
                <c:pt idx="49">
                  <c:v>0.89630726605336897</c:v>
                </c:pt>
                <c:pt idx="50">
                  <c:v>0.89280980242168306</c:v>
                </c:pt>
              </c:numCache>
            </c:numRef>
          </c:yVal>
          <c:smooth val="1"/>
        </c:ser>
        <c:axId val="307463680"/>
        <c:axId val="307465600"/>
      </c:scatterChart>
      <c:valAx>
        <c:axId val="307463680"/>
        <c:scaling>
          <c:orientation val="minMax"/>
          <c:max val="8"/>
          <c:min val="3"/>
        </c:scaling>
        <c:axPos val="b"/>
        <c:title>
          <c:tx>
            <c:rich>
              <a:bodyPr/>
              <a:lstStyle/>
              <a:p>
                <a:pPr>
                  <a:defRPr sz="1700"/>
                </a:pPr>
                <a:r>
                  <a:rPr lang="en-US" sz="1700" dirty="0" smtClean="0"/>
                  <a:t>Cardiac output</a:t>
                </a:r>
                <a:endParaRPr lang="en-US" sz="1700" dirty="0"/>
              </a:p>
            </c:rich>
          </c:tx>
          <c:layout/>
        </c:title>
        <c:numFmt formatCode="#,##0" sourceLinked="0"/>
        <c:tickLblPos val="nextTo"/>
        <c:txPr>
          <a:bodyPr rot="0"/>
          <a:lstStyle/>
          <a:p>
            <a:pPr>
              <a:defRPr sz="1500" b="1"/>
            </a:pPr>
            <a:endParaRPr lang="en-US"/>
          </a:p>
        </c:txPr>
        <c:crossAx val="307465600"/>
        <c:crosses val="autoZero"/>
        <c:crossBetween val="midCat"/>
        <c:majorUnit val="1"/>
      </c:valAx>
      <c:valAx>
        <c:axId val="3074656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074636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Sheet1!$B$2:$B$37</c:f>
              <c:numCache>
                <c:formatCode>General</c:formatCode>
                <c:ptCount val="36"/>
                <c:pt idx="0">
                  <c:v>1.1153216056354927</c:v>
                </c:pt>
                <c:pt idx="1">
                  <c:v>1.10842656808234</c:v>
                </c:pt>
                <c:pt idx="2">
                  <c:v>1.1015741563893857</c:v>
                </c:pt>
                <c:pt idx="3">
                  <c:v>1.0947641070390353</c:v>
                </c:pt>
                <c:pt idx="4">
                  <c:v>1.0879961581427298</c:v>
                </c:pt>
                <c:pt idx="5">
                  <c:v>1.0812700494309599</c:v>
                </c:pt>
                <c:pt idx="6">
                  <c:v>1.0745855222432275</c:v>
                </c:pt>
                <c:pt idx="7">
                  <c:v>1.0679423195180999</c:v>
                </c:pt>
                <c:pt idx="8">
                  <c:v>1.06134018578332</c:v>
                </c:pt>
                <c:pt idx="9">
                  <c:v>1.0547788671460101</c:v>
                </c:pt>
                <c:pt idx="10">
                  <c:v>1.0482581112828542</c:v>
                </c:pt>
                <c:pt idx="11">
                  <c:v>1.0417776674304298</c:v>
                </c:pt>
                <c:pt idx="12">
                  <c:v>1.0353372863755999</c:v>
                </c:pt>
                <c:pt idx="13">
                  <c:v>1.0289367204458499</c:v>
                </c:pt>
                <c:pt idx="14">
                  <c:v>1.0225757234998101</c:v>
                </c:pt>
                <c:pt idx="15">
                  <c:v>1.01625405091778</c:v>
                </c:pt>
                <c:pt idx="16">
                  <c:v>1.0099714595923452</c:v>
                </c:pt>
                <c:pt idx="17">
                  <c:v>1.0037277079189952</c:v>
                </c:pt>
                <c:pt idx="18">
                  <c:v>0.99752255578683735</c:v>
                </c:pt>
                <c:pt idx="19">
                  <c:v>0.99135576456938002</c:v>
                </c:pt>
                <c:pt idx="20">
                  <c:v>0.98522709711533596</c:v>
                </c:pt>
                <c:pt idx="21">
                  <c:v>0.97913631773952203</c:v>
                </c:pt>
                <c:pt idx="22">
                  <c:v>0.97308319221378681</c:v>
                </c:pt>
                <c:pt idx="23">
                  <c:v>0.96706748775798856</c:v>
                </c:pt>
                <c:pt idx="24">
                  <c:v>0.96108897303107765</c:v>
                </c:pt>
                <c:pt idx="25">
                  <c:v>0.95514741812216464</c:v>
                </c:pt>
                <c:pt idx="26">
                  <c:v>0.94924259454169901</c:v>
                </c:pt>
                <c:pt idx="27">
                  <c:v>0.94337427521267703</c:v>
                </c:pt>
                <c:pt idx="28">
                  <c:v>0.93754223446190799</c:v>
                </c:pt>
                <c:pt idx="29">
                  <c:v>0.93174624801133799</c:v>
                </c:pt>
                <c:pt idx="30">
                  <c:v>0.92598609296942402</c:v>
                </c:pt>
                <c:pt idx="31">
                  <c:v>0.92026154782255964</c:v>
                </c:pt>
                <c:pt idx="32">
                  <c:v>0.91457239242656896</c:v>
                </c:pt>
                <c:pt idx="33">
                  <c:v>0.90891840799821699</c:v>
                </c:pt>
                <c:pt idx="34">
                  <c:v>0.90329937710682062</c:v>
                </c:pt>
                <c:pt idx="35">
                  <c:v>0.89771508366587283</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Sheet1!$C$2:$C$37</c:f>
              <c:numCache>
                <c:formatCode>General</c:formatCode>
                <c:ptCount val="36"/>
                <c:pt idx="0">
                  <c:v>1.0215659575105998</c:v>
                </c:pt>
                <c:pt idx="1">
                  <c:v>1.0203282505832798</c:v>
                </c:pt>
                <c:pt idx="2">
                  <c:v>1.0190920432345498</c:v>
                </c:pt>
                <c:pt idx="3">
                  <c:v>1.01785733364755</c:v>
                </c:pt>
                <c:pt idx="4">
                  <c:v>1.0166241200076298</c:v>
                </c:pt>
                <c:pt idx="5">
                  <c:v>1.0153924005023298</c:v>
                </c:pt>
                <c:pt idx="6">
                  <c:v>1.0141621733213901</c:v>
                </c:pt>
                <c:pt idx="7">
                  <c:v>1.0129334366567542</c:v>
                </c:pt>
                <c:pt idx="8">
                  <c:v>1.0117061887025198</c:v>
                </c:pt>
                <c:pt idx="9">
                  <c:v>1.0104804276550201</c:v>
                </c:pt>
                <c:pt idx="10">
                  <c:v>1.0092561517127401</c:v>
                </c:pt>
                <c:pt idx="11">
                  <c:v>1.0080333590763699</c:v>
                </c:pt>
                <c:pt idx="12">
                  <c:v>1.0068120479487501</c:v>
                </c:pt>
                <c:pt idx="13">
                  <c:v>1.0055922165349336</c:v>
                </c:pt>
                <c:pt idx="14">
                  <c:v>1.0043738630421299</c:v>
                </c:pt>
                <c:pt idx="15">
                  <c:v>1.00315698567972</c:v>
                </c:pt>
                <c:pt idx="16">
                  <c:v>1.0019415826592457</c:v>
                </c:pt>
                <c:pt idx="17">
                  <c:v>1.0007276521944315</c:v>
                </c:pt>
                <c:pt idx="18">
                  <c:v>0.99553389159947703</c:v>
                </c:pt>
                <c:pt idx="19">
                  <c:v>0.98445569013468104</c:v>
                </c:pt>
                <c:pt idx="20">
                  <c:v>0.97350076578654265</c:v>
                </c:pt>
                <c:pt idx="21">
                  <c:v>0.96266774673965949</c:v>
                </c:pt>
                <c:pt idx="22">
                  <c:v>0.95195527644404299</c:v>
                </c:pt>
                <c:pt idx="23">
                  <c:v>0.9413620134452475</c:v>
                </c:pt>
                <c:pt idx="24">
                  <c:v>0.93088663121642401</c:v>
                </c:pt>
                <c:pt idx="25">
                  <c:v>0.92052781799216299</c:v>
                </c:pt>
                <c:pt idx="26">
                  <c:v>0.91028427660425304</c:v>
                </c:pt>
                <c:pt idx="27">
                  <c:v>0.90015472431924048</c:v>
                </c:pt>
                <c:pt idx="28">
                  <c:v>0.89013789267780463</c:v>
                </c:pt>
                <c:pt idx="29">
                  <c:v>0.88023252733590318</c:v>
                </c:pt>
                <c:pt idx="30">
                  <c:v>0.87043738790772418</c:v>
                </c:pt>
                <c:pt idx="31">
                  <c:v>0.86075124781033763</c:v>
                </c:pt>
                <c:pt idx="32">
                  <c:v>0.85117289411009733</c:v>
                </c:pt>
                <c:pt idx="33">
                  <c:v>0.84170112737076863</c:v>
                </c:pt>
                <c:pt idx="34">
                  <c:v>0.83233476150332497</c:v>
                </c:pt>
                <c:pt idx="35">
                  <c:v>0.82307262361741895</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Sheet1!$D$2:$D$37</c:f>
              <c:numCache>
                <c:formatCode>General</c:formatCode>
                <c:ptCount val="36"/>
                <c:pt idx="0">
                  <c:v>1.21768180982524</c:v>
                </c:pt>
                <c:pt idx="1">
                  <c:v>1.2041315685696699</c:v>
                </c:pt>
                <c:pt idx="2">
                  <c:v>1.1907321130420401</c:v>
                </c:pt>
                <c:pt idx="3">
                  <c:v>1.1774817653138601</c:v>
                </c:pt>
                <c:pt idx="4">
                  <c:v>1.1643788661284742</c:v>
                </c:pt>
                <c:pt idx="5">
                  <c:v>1.15142177469324</c:v>
                </c:pt>
                <c:pt idx="6">
                  <c:v>1.13860886847414</c:v>
                </c:pt>
                <c:pt idx="7">
                  <c:v>1.1259385429925</c:v>
                </c:pt>
                <c:pt idx="8">
                  <c:v>1.1134092116241736</c:v>
                </c:pt>
                <c:pt idx="9">
                  <c:v>1.10101930540078</c:v>
                </c:pt>
                <c:pt idx="10">
                  <c:v>1.08876727281326</c:v>
                </c:pt>
                <c:pt idx="11">
                  <c:v>1.0766515796175942</c:v>
                </c:pt>
                <c:pt idx="12">
                  <c:v>1.0646707086426899</c:v>
                </c:pt>
                <c:pt idx="13">
                  <c:v>1.0528231596003799</c:v>
                </c:pt>
                <c:pt idx="14">
                  <c:v>1.04110744889753</c:v>
                </c:pt>
                <c:pt idx="15">
                  <c:v>1.02952210945032</c:v>
                </c:pt>
                <c:pt idx="16">
                  <c:v>1.0180656905004457</c:v>
                </c:pt>
                <c:pt idx="17">
                  <c:v>1.0067367574335457</c:v>
                </c:pt>
                <c:pt idx="18">
                  <c:v>0.99951519250119103</c:v>
                </c:pt>
                <c:pt idx="19">
                  <c:v>0.99830420179752877</c:v>
                </c:pt>
                <c:pt idx="20">
                  <c:v>0.99709467830366905</c:v>
                </c:pt>
                <c:pt idx="21">
                  <c:v>0.99588662024196417</c:v>
                </c:pt>
                <c:pt idx="22">
                  <c:v>0.99468002583693571</c:v>
                </c:pt>
                <c:pt idx="23">
                  <c:v>0.99347489331525096</c:v>
                </c:pt>
                <c:pt idx="24">
                  <c:v>0.99227122090571596</c:v>
                </c:pt>
                <c:pt idx="25">
                  <c:v>0.991069006839295</c:v>
                </c:pt>
                <c:pt idx="26">
                  <c:v>0.98986824934909201</c:v>
                </c:pt>
                <c:pt idx="27">
                  <c:v>0.98866894667034999</c:v>
                </c:pt>
                <c:pt idx="28">
                  <c:v>0.98747109704045199</c:v>
                </c:pt>
                <c:pt idx="29">
                  <c:v>0.98627469869891504</c:v>
                </c:pt>
                <c:pt idx="30">
                  <c:v>0.98507974988738956</c:v>
                </c:pt>
                <c:pt idx="31">
                  <c:v>0.98388624884965781</c:v>
                </c:pt>
                <c:pt idx="32">
                  <c:v>0.98269419383163259</c:v>
                </c:pt>
                <c:pt idx="33">
                  <c:v>0.98150358308133823</c:v>
                </c:pt>
                <c:pt idx="34">
                  <c:v>0.98031441484894388</c:v>
                </c:pt>
                <c:pt idx="35">
                  <c:v>0.97912668738671904</c:v>
                </c:pt>
              </c:numCache>
            </c:numRef>
          </c:yVal>
          <c:smooth val="1"/>
        </c:ser>
        <c:axId val="307610752"/>
        <c:axId val="307612672"/>
      </c:scatterChart>
      <c:valAx>
        <c:axId val="307610752"/>
        <c:scaling>
          <c:orientation val="minMax"/>
          <c:max val="20"/>
          <c:min val="-15"/>
        </c:scaling>
        <c:axPos val="b"/>
        <c:title>
          <c:tx>
            <c:rich>
              <a:bodyPr/>
              <a:lstStyle/>
              <a:p>
                <a:pPr>
                  <a:defRPr sz="1700"/>
                </a:pPr>
                <a:r>
                  <a:rPr lang="en-US" sz="1700" dirty="0" smtClean="0"/>
                  <a:t>Donor Height - Recipient Height (cm)</a:t>
                </a:r>
                <a:endParaRPr lang="en-US" sz="1700" dirty="0"/>
              </a:p>
            </c:rich>
          </c:tx>
          <c:layout/>
        </c:title>
        <c:numFmt formatCode="#,##0" sourceLinked="0"/>
        <c:tickLblPos val="nextTo"/>
        <c:txPr>
          <a:bodyPr rot="0"/>
          <a:lstStyle/>
          <a:p>
            <a:pPr>
              <a:defRPr sz="1500" b="1"/>
            </a:pPr>
            <a:endParaRPr lang="en-US"/>
          </a:p>
        </c:txPr>
        <c:crossAx val="307612672"/>
        <c:crossesAt val="0"/>
        <c:crossBetween val="midCat"/>
        <c:majorUnit val="5"/>
      </c:valAx>
      <c:valAx>
        <c:axId val="30761267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07610752"/>
        <c:crossesAt val="-1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Sheet1!$B$2:$B$57</c:f>
              <c:numCache>
                <c:formatCode>General</c:formatCode>
                <c:ptCount val="56"/>
                <c:pt idx="0">
                  <c:v>1.1285606256012342</c:v>
                </c:pt>
                <c:pt idx="1">
                  <c:v>1.12237348640797</c:v>
                </c:pt>
                <c:pt idx="2">
                  <c:v>1.1162202671393757</c:v>
                </c:pt>
                <c:pt idx="3">
                  <c:v>1.1101007818353001</c:v>
                </c:pt>
                <c:pt idx="4">
                  <c:v>1.1040148455551</c:v>
                </c:pt>
                <c:pt idx="5">
                  <c:v>1.0979622743720199</c:v>
                </c:pt>
                <c:pt idx="6">
                  <c:v>1.0919428853676698</c:v>
                </c:pt>
                <c:pt idx="7">
                  <c:v>1.0859564966264799</c:v>
                </c:pt>
                <c:pt idx="8">
                  <c:v>1.0800029272301701</c:v>
                </c:pt>
                <c:pt idx="9">
                  <c:v>1.0740819972523699</c:v>
                </c:pt>
                <c:pt idx="10">
                  <c:v>1.0681935277530601</c:v>
                </c:pt>
                <c:pt idx="11">
                  <c:v>1.0623373407732701</c:v>
                </c:pt>
                <c:pt idx="12">
                  <c:v>1.0565132593296598</c:v>
                </c:pt>
                <c:pt idx="13">
                  <c:v>1.0507211074091336</c:v>
                </c:pt>
                <c:pt idx="14">
                  <c:v>1.04496070996362</c:v>
                </c:pt>
                <c:pt idx="15">
                  <c:v>1.0392318929046427</c:v>
                </c:pt>
                <c:pt idx="16">
                  <c:v>1.033534483098195</c:v>
                </c:pt>
                <c:pt idx="17">
                  <c:v>1.0278683083594125</c:v>
                </c:pt>
                <c:pt idx="18">
                  <c:v>1.0222331974474352</c:v>
                </c:pt>
                <c:pt idx="19">
                  <c:v>1.0166289800601798</c:v>
                </c:pt>
                <c:pt idx="20">
                  <c:v>1.0110554868292101</c:v>
                </c:pt>
                <c:pt idx="21">
                  <c:v>1.00551254931463</c:v>
                </c:pt>
                <c:pt idx="22">
                  <c:v>1</c:v>
                </c:pt>
                <c:pt idx="23">
                  <c:v>0.99451767228724353</c:v>
                </c:pt>
                <c:pt idx="24">
                  <c:v>0.98906540049164149</c:v>
                </c:pt>
                <c:pt idx="25">
                  <c:v>0.98364301983680102</c:v>
                </c:pt>
                <c:pt idx="26">
                  <c:v>0.97825036644969265</c:v>
                </c:pt>
                <c:pt idx="27">
                  <c:v>0.9728872773556958</c:v>
                </c:pt>
                <c:pt idx="28">
                  <c:v>0.96755359047366096</c:v>
                </c:pt>
                <c:pt idx="29">
                  <c:v>0.96224914461103195</c:v>
                </c:pt>
                <c:pt idx="30">
                  <c:v>0.95697377945895701</c:v>
                </c:pt>
                <c:pt idx="31">
                  <c:v>0.95172733558745004</c:v>
                </c:pt>
                <c:pt idx="32">
                  <c:v>0.94650965444057822</c:v>
                </c:pt>
                <c:pt idx="33">
                  <c:v>0.94132057833164451</c:v>
                </c:pt>
                <c:pt idx="34">
                  <c:v>0.93615995043847622</c:v>
                </c:pt>
                <c:pt idx="35">
                  <c:v>0.93102761479861362</c:v>
                </c:pt>
                <c:pt idx="36">
                  <c:v>0.92592341630466535</c:v>
                </c:pt>
                <c:pt idx="37">
                  <c:v>0.92084720069957127</c:v>
                </c:pt>
                <c:pt idx="38">
                  <c:v>0.9157988145719631</c:v>
                </c:pt>
                <c:pt idx="39">
                  <c:v>0.91077810535152603</c:v>
                </c:pt>
                <c:pt idx="40">
                  <c:v>0.90578492130438804</c:v>
                </c:pt>
                <c:pt idx="41">
                  <c:v>0.90081911152852834</c:v>
                </c:pt>
                <c:pt idx="42">
                  <c:v>0.89588052594921253</c:v>
                </c:pt>
                <c:pt idx="43">
                  <c:v>0.89096901531448969</c:v>
                </c:pt>
                <c:pt idx="44">
                  <c:v>0.88608443119062297</c:v>
                </c:pt>
                <c:pt idx="45">
                  <c:v>0.88122662595766266</c:v>
                </c:pt>
                <c:pt idx="46">
                  <c:v>0.87639545280496534</c:v>
                </c:pt>
                <c:pt idx="47">
                  <c:v>0.87159076572671756</c:v>
                </c:pt>
                <c:pt idx="48">
                  <c:v>0.8668124195175968</c:v>
                </c:pt>
                <c:pt idx="49">
                  <c:v>0.86206026976831396</c:v>
                </c:pt>
                <c:pt idx="50">
                  <c:v>0.85733417286129898</c:v>
                </c:pt>
                <c:pt idx="51">
                  <c:v>0.85263398596632956</c:v>
                </c:pt>
                <c:pt idx="52">
                  <c:v>0.84795956703623099</c:v>
                </c:pt>
                <c:pt idx="53">
                  <c:v>0.84331077480257299</c:v>
                </c:pt>
                <c:pt idx="54">
                  <c:v>0.83868746877140898</c:v>
                </c:pt>
                <c:pt idx="55">
                  <c:v>0.83408950921902403</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Sheet1!$C$2:$C$57</c:f>
              <c:numCache>
                <c:formatCode>General</c:formatCode>
                <c:ptCount val="56"/>
                <c:pt idx="0">
                  <c:v>1.0401764779448899</c:v>
                </c:pt>
                <c:pt idx="1">
                  <c:v>1.0383157371449199</c:v>
                </c:pt>
                <c:pt idx="2">
                  <c:v>1.0364583249688875</c:v>
                </c:pt>
                <c:pt idx="3">
                  <c:v>1.0346042354623057</c:v>
                </c:pt>
                <c:pt idx="4">
                  <c:v>1.0327534626813701</c:v>
                </c:pt>
                <c:pt idx="5">
                  <c:v>1.0309060006928799</c:v>
                </c:pt>
                <c:pt idx="6">
                  <c:v>1.0290618435742498</c:v>
                </c:pt>
                <c:pt idx="7">
                  <c:v>1.0272209854135099</c:v>
                </c:pt>
                <c:pt idx="8">
                  <c:v>1.02538342030924</c:v>
                </c:pt>
                <c:pt idx="9">
                  <c:v>1.0235491423705998</c:v>
                </c:pt>
                <c:pt idx="10">
                  <c:v>1.0217181457172699</c:v>
                </c:pt>
                <c:pt idx="11">
                  <c:v>1.0198904244794598</c:v>
                </c:pt>
                <c:pt idx="12">
                  <c:v>1.01806597279787</c:v>
                </c:pt>
                <c:pt idx="13">
                  <c:v>1.0162447848237042</c:v>
                </c:pt>
                <c:pt idx="14">
                  <c:v>1.01442685471859</c:v>
                </c:pt>
                <c:pt idx="15">
                  <c:v>1.0126121766546401</c:v>
                </c:pt>
                <c:pt idx="16">
                  <c:v>1.0108007448143599</c:v>
                </c:pt>
                <c:pt idx="17">
                  <c:v>1.0089925533906898</c:v>
                </c:pt>
                <c:pt idx="18">
                  <c:v>1.0071875965869501</c:v>
                </c:pt>
                <c:pt idx="19">
                  <c:v>1.0053858686168047</c:v>
                </c:pt>
                <c:pt idx="20">
                  <c:v>1.0035873637043</c:v>
                </c:pt>
                <c:pt idx="21">
                  <c:v>1.0017920760837999</c:v>
                </c:pt>
                <c:pt idx="22">
                  <c:v>1</c:v>
                </c:pt>
                <c:pt idx="23">
                  <c:v>0.99083788094118197</c:v>
                </c:pt>
                <c:pt idx="24">
                  <c:v>0.98175970630801435</c:v>
                </c:pt>
                <c:pt idx="25">
                  <c:v>0.9727647069916675</c:v>
                </c:pt>
                <c:pt idx="26">
                  <c:v>0.96385212092999351</c:v>
                </c:pt>
                <c:pt idx="27">
                  <c:v>0.95502119304293898</c:v>
                </c:pt>
                <c:pt idx="28">
                  <c:v>0.94627117516858783</c:v>
                </c:pt>
                <c:pt idx="29">
                  <c:v>0.93760132599976298</c:v>
                </c:pt>
                <c:pt idx="30">
                  <c:v>0.92901091102124556</c:v>
                </c:pt>
                <c:pt idx="31">
                  <c:v>0.92049920244753181</c:v>
                </c:pt>
                <c:pt idx="32">
                  <c:v>0.91206547916115799</c:v>
                </c:pt>
                <c:pt idx="33">
                  <c:v>0.90370902665164565</c:v>
                </c:pt>
                <c:pt idx="34">
                  <c:v>0.89542913695493498</c:v>
                </c:pt>
                <c:pt idx="35">
                  <c:v>0.88722510859341963</c:v>
                </c:pt>
                <c:pt idx="36">
                  <c:v>0.87909624651651674</c:v>
                </c:pt>
                <c:pt idx="37">
                  <c:v>0.87104186204177303</c:v>
                </c:pt>
                <c:pt idx="38">
                  <c:v>0.86306127279652933</c:v>
                </c:pt>
                <c:pt idx="39">
                  <c:v>0.85515380266011476</c:v>
                </c:pt>
                <c:pt idx="40">
                  <c:v>0.84731878170653518</c:v>
                </c:pt>
                <c:pt idx="41">
                  <c:v>0.8395555461477695</c:v>
                </c:pt>
                <c:pt idx="42">
                  <c:v>0.83186343827747511</c:v>
                </c:pt>
                <c:pt idx="43">
                  <c:v>0.82424180641530076</c:v>
                </c:pt>
                <c:pt idx="44">
                  <c:v>0.81669000485166499</c:v>
                </c:pt>
                <c:pt idx="45">
                  <c:v>0.8092073937930665</c:v>
                </c:pt>
                <c:pt idx="46">
                  <c:v>0.80179333930785901</c:v>
                </c:pt>
                <c:pt idx="47">
                  <c:v>0.79444721327255363</c:v>
                </c:pt>
                <c:pt idx="48">
                  <c:v>0.787168393318604</c:v>
                </c:pt>
                <c:pt idx="49">
                  <c:v>0.77995626277968211</c:v>
                </c:pt>
                <c:pt idx="50">
                  <c:v>0.77281021063942656</c:v>
                </c:pt>
                <c:pt idx="51">
                  <c:v>0.76572963147967921</c:v>
                </c:pt>
                <c:pt idx="52">
                  <c:v>0.7587139254291948</c:v>
                </c:pt>
                <c:pt idx="53">
                  <c:v>0.75176249811282603</c:v>
                </c:pt>
                <c:pt idx="54">
                  <c:v>0.74487476060116264</c:v>
                </c:pt>
                <c:pt idx="55">
                  <c:v>0.73805012936062497</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Sheet1!$D$2:$D$57</c:f>
              <c:numCache>
                <c:formatCode>General</c:formatCode>
                <c:ptCount val="56"/>
                <c:pt idx="0">
                  <c:v>1.2244548042211301</c:v>
                </c:pt>
                <c:pt idx="1">
                  <c:v>1.2132362035227198</c:v>
                </c:pt>
                <c:pt idx="2">
                  <c:v>1.2021203889795657</c:v>
                </c:pt>
                <c:pt idx="3">
                  <c:v>1.1911064188527101</c:v>
                </c:pt>
                <c:pt idx="4">
                  <c:v>1.18019336003146</c:v>
                </c:pt>
                <c:pt idx="5">
                  <c:v>1.1693802879544157</c:v>
                </c:pt>
                <c:pt idx="6">
                  <c:v>1.1586662865311499</c:v>
                </c:pt>
                <c:pt idx="7">
                  <c:v>1.1480504480645142</c:v>
                </c:pt>
                <c:pt idx="8">
                  <c:v>1.13753187317382</c:v>
                </c:pt>
                <c:pt idx="9">
                  <c:v>1.1271096707185999</c:v>
                </c:pt>
                <c:pt idx="10">
                  <c:v>1.1167829577231301</c:v>
                </c:pt>
                <c:pt idx="11">
                  <c:v>1.1065508593016147</c:v>
                </c:pt>
                <c:pt idx="12">
                  <c:v>1.0964125085840501</c:v>
                </c:pt>
                <c:pt idx="13">
                  <c:v>1.0863670466428301</c:v>
                </c:pt>
                <c:pt idx="14">
                  <c:v>1.0764136224199099</c:v>
                </c:pt>
                <c:pt idx="15">
                  <c:v>1.0665513926547598</c:v>
                </c:pt>
                <c:pt idx="16">
                  <c:v>1.0567795218129101</c:v>
                </c:pt>
                <c:pt idx="17">
                  <c:v>1.0470971820151398</c:v>
                </c:pt>
                <c:pt idx="18">
                  <c:v>1.0375035529673657</c:v>
                </c:pt>
                <c:pt idx="19">
                  <c:v>1.0279978218911301</c:v>
                </c:pt>
                <c:pt idx="20">
                  <c:v>1.01857918345476</c:v>
                </c:pt>
                <c:pt idx="21">
                  <c:v>1.00924683970511</c:v>
                </c:pt>
                <c:pt idx="22">
                  <c:v>1</c:v>
                </c:pt>
                <c:pt idx="23">
                  <c:v>0.99821112970785819</c:v>
                </c:pt>
                <c:pt idx="24">
                  <c:v>0.99642545947264749</c:v>
                </c:pt>
                <c:pt idx="25">
                  <c:v>0.99464298356986802</c:v>
                </c:pt>
                <c:pt idx="26">
                  <c:v>0.99286369628527704</c:v>
                </c:pt>
                <c:pt idx="27">
                  <c:v>0.99108759191484819</c:v>
                </c:pt>
                <c:pt idx="28">
                  <c:v>0.98931466476476493</c:v>
                </c:pt>
                <c:pt idx="29">
                  <c:v>0.98754490915139459</c:v>
                </c:pt>
                <c:pt idx="30">
                  <c:v>0.98577831940126259</c:v>
                </c:pt>
                <c:pt idx="31">
                  <c:v>0.98401488985104935</c:v>
                </c:pt>
                <c:pt idx="32">
                  <c:v>0.98225461484757803</c:v>
                </c:pt>
                <c:pt idx="33">
                  <c:v>0.98049748874775777</c:v>
                </c:pt>
                <c:pt idx="34">
                  <c:v>0.97874350591862602</c:v>
                </c:pt>
                <c:pt idx="35">
                  <c:v>0.97699266073726365</c:v>
                </c:pt>
                <c:pt idx="36">
                  <c:v>0.97524494759083935</c:v>
                </c:pt>
                <c:pt idx="37">
                  <c:v>0.97350036087653458</c:v>
                </c:pt>
                <c:pt idx="38">
                  <c:v>0.97175889500158175</c:v>
                </c:pt>
                <c:pt idx="39">
                  <c:v>0.97002054438319318</c:v>
                </c:pt>
                <c:pt idx="40">
                  <c:v>0.96828530344858421</c:v>
                </c:pt>
                <c:pt idx="41">
                  <c:v>0.96655316663492796</c:v>
                </c:pt>
                <c:pt idx="42">
                  <c:v>0.96482412838936404</c:v>
                </c:pt>
                <c:pt idx="43">
                  <c:v>0.96309818316895102</c:v>
                </c:pt>
                <c:pt idx="44">
                  <c:v>0.9613753254406685</c:v>
                </c:pt>
                <c:pt idx="45">
                  <c:v>0.9596555496813961</c:v>
                </c:pt>
                <c:pt idx="46">
                  <c:v>0.95793885037788706</c:v>
                </c:pt>
                <c:pt idx="47">
                  <c:v>0.95622522202675964</c:v>
                </c:pt>
                <c:pt idx="48">
                  <c:v>0.95451465913448363</c:v>
                </c:pt>
                <c:pt idx="49">
                  <c:v>0.95280715621734802</c:v>
                </c:pt>
                <c:pt idx="50">
                  <c:v>0.95110270780145456</c:v>
                </c:pt>
                <c:pt idx="51">
                  <c:v>0.94940130842269799</c:v>
                </c:pt>
                <c:pt idx="52">
                  <c:v>0.94770295262674464</c:v>
                </c:pt>
                <c:pt idx="53">
                  <c:v>0.94600763496902063</c:v>
                </c:pt>
                <c:pt idx="54">
                  <c:v>0.94431535001468903</c:v>
                </c:pt>
                <c:pt idx="55">
                  <c:v>0.94262609233864081</c:v>
                </c:pt>
              </c:numCache>
            </c:numRef>
          </c:yVal>
          <c:smooth val="1"/>
        </c:ser>
        <c:axId val="307979008"/>
        <c:axId val="307980928"/>
      </c:scatterChart>
      <c:valAx>
        <c:axId val="307979008"/>
        <c:scaling>
          <c:orientation val="minMax"/>
          <c:max val="80"/>
          <c:min val="25"/>
        </c:scaling>
        <c:axPos val="b"/>
        <c:title>
          <c:tx>
            <c:rich>
              <a:bodyPr/>
              <a:lstStyle/>
              <a:p>
                <a:pPr>
                  <a:defRPr sz="1700"/>
                </a:pPr>
                <a:r>
                  <a:rPr lang="en-US" sz="1700" dirty="0" smtClean="0"/>
                  <a:t>Recipient FVC (% predicted)</a:t>
                </a:r>
                <a:endParaRPr lang="en-US" sz="1700" dirty="0"/>
              </a:p>
            </c:rich>
          </c:tx>
          <c:layout/>
        </c:title>
        <c:numFmt formatCode="#,##0" sourceLinked="0"/>
        <c:tickLblPos val="nextTo"/>
        <c:txPr>
          <a:bodyPr rot="0"/>
          <a:lstStyle/>
          <a:p>
            <a:pPr>
              <a:defRPr sz="1500" b="1"/>
            </a:pPr>
            <a:endParaRPr lang="en-US"/>
          </a:p>
        </c:txPr>
        <c:crossAx val="307980928"/>
        <c:crosses val="autoZero"/>
        <c:crossBetween val="midCat"/>
        <c:majorUnit val="5"/>
      </c:valAx>
      <c:valAx>
        <c:axId val="30798092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079790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092"/>
          <c:h val="0.77074260114040094"/>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Sheet1!$B$2:$B$42</c:f>
              <c:numCache>
                <c:formatCode>General</c:formatCode>
                <c:ptCount val="41"/>
                <c:pt idx="0">
                  <c:v>0.56014188177740498</c:v>
                </c:pt>
                <c:pt idx="1">
                  <c:v>0.56857376110642599</c:v>
                </c:pt>
                <c:pt idx="2">
                  <c:v>0.57713256647210698</c:v>
                </c:pt>
                <c:pt idx="3">
                  <c:v>0.58582020850648064</c:v>
                </c:pt>
                <c:pt idx="4">
                  <c:v>0.59463862660254563</c:v>
                </c:pt>
                <c:pt idx="5">
                  <c:v>0.60358978934720076</c:v>
                </c:pt>
                <c:pt idx="6">
                  <c:v>0.61267569496071972</c:v>
                </c:pt>
                <c:pt idx="7">
                  <c:v>0.62189837174278795</c:v>
                </c:pt>
                <c:pt idx="8">
                  <c:v>0.63125987852534371</c:v>
                </c:pt>
                <c:pt idx="9">
                  <c:v>0.6407623051321315</c:v>
                </c:pt>
                <c:pt idx="10">
                  <c:v>0.65040777284526996</c:v>
                </c:pt>
                <c:pt idx="11">
                  <c:v>0.6601984348787715</c:v>
                </c:pt>
                <c:pt idx="12">
                  <c:v>0.67013647685920963</c:v>
                </c:pt>
                <c:pt idx="13">
                  <c:v>0.68022411731366605</c:v>
                </c:pt>
                <c:pt idx="14">
                  <c:v>0.69046360816494856</c:v>
                </c:pt>
                <c:pt idx="15">
                  <c:v>0.70085723523431764</c:v>
                </c:pt>
                <c:pt idx="16">
                  <c:v>0.71140731875175856</c:v>
                </c:pt>
                <c:pt idx="17">
                  <c:v>0.72211621387394498</c:v>
                </c:pt>
                <c:pt idx="18">
                  <c:v>0.73298631120999103</c:v>
                </c:pt>
                <c:pt idx="19">
                  <c:v>0.74402003735512245</c:v>
                </c:pt>
                <c:pt idx="20">
                  <c:v>0.75521985543236503</c:v>
                </c:pt>
                <c:pt idx="21">
                  <c:v>0.76658826564243798</c:v>
                </c:pt>
                <c:pt idx="22">
                  <c:v>0.77812780582185004</c:v>
                </c:pt>
                <c:pt idx="23">
                  <c:v>0.78984105200945864</c:v>
                </c:pt>
                <c:pt idx="24">
                  <c:v>0.80173061902151399</c:v>
                </c:pt>
                <c:pt idx="25">
                  <c:v>0.81379916103540595</c:v>
                </c:pt>
                <c:pt idx="26">
                  <c:v>0.82613047768921299</c:v>
                </c:pt>
                <c:pt idx="27">
                  <c:v>0.83914282470163359</c:v>
                </c:pt>
                <c:pt idx="28">
                  <c:v>0.85336493693304205</c:v>
                </c:pt>
                <c:pt idx="29">
                  <c:v>0.86936310760934998</c:v>
                </c:pt>
                <c:pt idx="30">
                  <c:v>0.88775056051554402</c:v>
                </c:pt>
                <c:pt idx="31">
                  <c:v>0.90920093600124996</c:v>
                </c:pt>
                <c:pt idx="32">
                  <c:v>0.93446663384312301</c:v>
                </c:pt>
                <c:pt idx="33">
                  <c:v>0.96440302333984895</c:v>
                </c:pt>
                <c:pt idx="34">
                  <c:v>1</c:v>
                </c:pt>
                <c:pt idx="35">
                  <c:v>1.0421670734769701</c:v>
                </c:pt>
                <c:pt idx="36">
                  <c:v>1.090921378191456</c:v>
                </c:pt>
                <c:pt idx="37">
                  <c:v>1.14599984988071</c:v>
                </c:pt>
                <c:pt idx="38">
                  <c:v>1.207054617460535</c:v>
                </c:pt>
                <c:pt idx="39">
                  <c:v>1.2736109507003699</c:v>
                </c:pt>
                <c:pt idx="40">
                  <c:v>1.345025157174385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Sheet1!$C$2:$C$42</c:f>
              <c:numCache>
                <c:formatCode>General</c:formatCode>
                <c:ptCount val="41"/>
                <c:pt idx="0">
                  <c:v>0.262511679791674</c:v>
                </c:pt>
                <c:pt idx="1">
                  <c:v>0.27308089279821335</c:v>
                </c:pt>
                <c:pt idx="2">
                  <c:v>0.28407453970673902</c:v>
                </c:pt>
                <c:pt idx="3">
                  <c:v>0.29550949694570638</c:v>
                </c:pt>
                <c:pt idx="4">
                  <c:v>0.30740328113830412</c:v>
                </c:pt>
                <c:pt idx="5">
                  <c:v>0.319774066520987</c:v>
                </c:pt>
                <c:pt idx="6">
                  <c:v>0.33264070094560888</c:v>
                </c:pt>
                <c:pt idx="7">
                  <c:v>0.34602271976955623</c:v>
                </c:pt>
                <c:pt idx="8">
                  <c:v>0.35994035668345897</c:v>
                </c:pt>
                <c:pt idx="9">
                  <c:v>0.37441455016700348</c:v>
                </c:pt>
                <c:pt idx="10">
                  <c:v>0.38946694375082236</c:v>
                </c:pt>
                <c:pt idx="11">
                  <c:v>0.40511987752078432</c:v>
                </c:pt>
                <c:pt idx="12">
                  <c:v>0.42139636721066093</c:v>
                </c:pt>
                <c:pt idx="13">
                  <c:v>0.43832006559964853</c:v>
                </c:pt>
                <c:pt idx="14">
                  <c:v>0.455915198450763</c:v>
                </c:pt>
                <c:pt idx="15">
                  <c:v>0.47420646337305017</c:v>
                </c:pt>
                <c:pt idx="16">
                  <c:v>0.49321887387182423</c:v>
                </c:pt>
                <c:pt idx="17">
                  <c:v>0.51297752089287596</c:v>
                </c:pt>
                <c:pt idx="18">
                  <c:v>0.533507207512119</c:v>
                </c:pt>
                <c:pt idx="19">
                  <c:v>0.55483188371166159</c:v>
                </c:pt>
                <c:pt idx="20">
                  <c:v>0.57697375697869424</c:v>
                </c:pt>
                <c:pt idx="21">
                  <c:v>0.59995185958379171</c:v>
                </c:pt>
                <c:pt idx="22">
                  <c:v>0.62377966983321265</c:v>
                </c:pt>
                <c:pt idx="23">
                  <c:v>0.64846101166606163</c:v>
                </c:pt>
                <c:pt idx="24">
                  <c:v>0.67398265627321596</c:v>
                </c:pt>
                <c:pt idx="25">
                  <c:v>0.70030022046796758</c:v>
                </c:pt>
                <c:pt idx="26">
                  <c:v>0.72732758934708897</c:v>
                </c:pt>
                <c:pt idx="27">
                  <c:v>0.75499263561415653</c:v>
                </c:pt>
                <c:pt idx="28">
                  <c:v>0.78326400423516596</c:v>
                </c:pt>
                <c:pt idx="29">
                  <c:v>0.8122160626042505</c:v>
                </c:pt>
                <c:pt idx="30">
                  <c:v>0.84217444776069095</c:v>
                </c:pt>
                <c:pt idx="31">
                  <c:v>0.87395049623109999</c:v>
                </c:pt>
                <c:pt idx="32">
                  <c:v>0.90910117282937764</c:v>
                </c:pt>
                <c:pt idx="33">
                  <c:v>0.95005082869885771</c:v>
                </c:pt>
                <c:pt idx="34">
                  <c:v>1</c:v>
                </c:pt>
                <c:pt idx="35">
                  <c:v>1.02241891218694</c:v>
                </c:pt>
                <c:pt idx="36">
                  <c:v>1.0453341064342399</c:v>
                </c:pt>
                <c:pt idx="37">
                  <c:v>1.0683602469328399</c:v>
                </c:pt>
                <c:pt idx="38">
                  <c:v>1.0914045854646059</c:v>
                </c:pt>
                <c:pt idx="39">
                  <c:v>1.11452588756828</c:v>
                </c:pt>
                <c:pt idx="40">
                  <c:v>1.1378678005609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Sheet1!$D$2:$D$42</c:f>
              <c:numCache>
                <c:formatCode>General</c:formatCode>
                <c:ptCount val="41"/>
                <c:pt idx="0">
                  <c:v>1.1952189250022349</c:v>
                </c:pt>
                <c:pt idx="1">
                  <c:v>1.18381084266335</c:v>
                </c:pt>
                <c:pt idx="2">
                  <c:v>1.1725161981307339</c:v>
                </c:pt>
                <c:pt idx="3">
                  <c:v>1.1613343064829798</c:v>
                </c:pt>
                <c:pt idx="4">
                  <c:v>1.1502645480503999</c:v>
                </c:pt>
                <c:pt idx="5">
                  <c:v>1.1393063789314299</c:v>
                </c:pt>
                <c:pt idx="6">
                  <c:v>1.1284593440565744</c:v>
                </c:pt>
                <c:pt idx="7">
                  <c:v>1.1177230935410998</c:v>
                </c:pt>
                <c:pt idx="8">
                  <c:v>1.1070974033241598</c:v>
                </c:pt>
                <c:pt idx="9">
                  <c:v>1.0965822014532149</c:v>
                </c:pt>
                <c:pt idx="10">
                  <c:v>1.0861776018870501</c:v>
                </c:pt>
                <c:pt idx="11">
                  <c:v>1.0758839484345299</c:v>
                </c:pt>
                <c:pt idx="12">
                  <c:v>1.0657018725383898</c:v>
                </c:pt>
                <c:pt idx="13">
                  <c:v>1.0556323702455899</c:v>
                </c:pt>
                <c:pt idx="14">
                  <c:v>1.0456769061881699</c:v>
                </c:pt>
                <c:pt idx="15">
                  <c:v>1.0358375562542099</c:v>
                </c:pt>
                <c:pt idx="16">
                  <c:v>1.02611720674966</c:v>
                </c:pt>
                <c:pt idx="17">
                  <c:v>1.01651983781281</c:v>
                </c:pt>
                <c:pt idx="18">
                  <c:v>1.0070509355002901</c:v>
                </c:pt>
                <c:pt idx="19">
                  <c:v>0.9977181056768365</c:v>
                </c:pt>
                <c:pt idx="20">
                  <c:v>0.98853201404850899</c:v>
                </c:pt>
                <c:pt idx="21">
                  <c:v>0.97950787156216501</c:v>
                </c:pt>
                <c:pt idx="22">
                  <c:v>0.97066786795892601</c:v>
                </c:pt>
                <c:pt idx="23">
                  <c:v>0.96204532919654895</c:v>
                </c:pt>
                <c:pt idx="24">
                  <c:v>0.95369217515302895</c:v>
                </c:pt>
                <c:pt idx="25">
                  <c:v>0.945693082974296</c:v>
                </c:pt>
                <c:pt idx="26">
                  <c:v>0.93835511833074603</c:v>
                </c:pt>
                <c:pt idx="27">
                  <c:v>0.93267225007490695</c:v>
                </c:pt>
                <c:pt idx="28">
                  <c:v>0.92973979609573865</c:v>
                </c:pt>
                <c:pt idx="29">
                  <c:v>0.93053098512832699</c:v>
                </c:pt>
                <c:pt idx="30">
                  <c:v>0.93579312432381923</c:v>
                </c:pt>
                <c:pt idx="31">
                  <c:v>0.94587318800144049</c:v>
                </c:pt>
                <c:pt idx="32">
                  <c:v>0.96053983414010058</c:v>
                </c:pt>
                <c:pt idx="33">
                  <c:v>0.97897203321303294</c:v>
                </c:pt>
                <c:pt idx="34">
                  <c:v>1</c:v>
                </c:pt>
                <c:pt idx="35">
                  <c:v>1.0622966732064498</c:v>
                </c:pt>
                <c:pt idx="36">
                  <c:v>1.1384967218325701</c:v>
                </c:pt>
                <c:pt idx="37">
                  <c:v>1.229281658220615</c:v>
                </c:pt>
                <c:pt idx="38">
                  <c:v>1.3349594357005301</c:v>
                </c:pt>
                <c:pt idx="39">
                  <c:v>1.4554034785885699</c:v>
                </c:pt>
                <c:pt idx="40">
                  <c:v>1.5898970623302799</c:v>
                </c:pt>
              </c:numCache>
            </c:numRef>
          </c:yVal>
          <c:smooth val="1"/>
        </c:ser>
        <c:axId val="321861888"/>
        <c:axId val="321872256"/>
      </c:scatterChart>
      <c:valAx>
        <c:axId val="321861888"/>
        <c:scaling>
          <c:orientation val="minMax"/>
          <c:max val="65"/>
          <c:min val="25"/>
        </c:scaling>
        <c:axPos val="b"/>
        <c:title>
          <c:tx>
            <c:rich>
              <a:bodyPr/>
              <a:lstStyle/>
              <a:p>
                <a:pPr>
                  <a:defRPr sz="1700"/>
                </a:pPr>
                <a:r>
                  <a:rPr lang="en-US" sz="1700" dirty="0" smtClean="0"/>
                  <a:t>Recipient Age</a:t>
                </a:r>
                <a:endParaRPr lang="en-US" sz="1700" dirty="0"/>
              </a:p>
            </c:rich>
          </c:tx>
          <c:layout/>
        </c:title>
        <c:numFmt formatCode="#,##0" sourceLinked="0"/>
        <c:tickLblPos val="nextTo"/>
        <c:txPr>
          <a:bodyPr rot="0"/>
          <a:lstStyle/>
          <a:p>
            <a:pPr>
              <a:defRPr sz="1500" b="1"/>
            </a:pPr>
            <a:endParaRPr lang="en-US"/>
          </a:p>
        </c:txPr>
        <c:crossAx val="321872256"/>
        <c:crosses val="autoZero"/>
        <c:crossBetween val="midCat"/>
        <c:majorUnit val="5"/>
      </c:valAx>
      <c:valAx>
        <c:axId val="3218722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18618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15"/>
          <c:h val="0.77074260114040116"/>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1.31148773031733</c:v>
                </c:pt>
                <c:pt idx="1">
                  <c:v>1.2947319286812045</c:v>
                </c:pt>
                <c:pt idx="2">
                  <c:v>1.2781902021614298</c:v>
                </c:pt>
                <c:pt idx="3">
                  <c:v>1.2618598156960699</c:v>
                </c:pt>
                <c:pt idx="4">
                  <c:v>1.2457380691668101</c:v>
                </c:pt>
                <c:pt idx="5">
                  <c:v>1.2298267047488398</c:v>
                </c:pt>
                <c:pt idx="6">
                  <c:v>1.2141446797772899</c:v>
                </c:pt>
                <c:pt idx="7">
                  <c:v>1.1987141771619501</c:v>
                </c:pt>
                <c:pt idx="8">
                  <c:v>1.183556132951654</c:v>
                </c:pt>
                <c:pt idx="9">
                  <c:v>1.1686902901869098</c:v>
                </c:pt>
                <c:pt idx="10">
                  <c:v>1.1541352560581499</c:v>
                </c:pt>
                <c:pt idx="11">
                  <c:v>1.1399085620463001</c:v>
                </c:pt>
                <c:pt idx="12">
                  <c:v>1.1260267261283601</c:v>
                </c:pt>
                <c:pt idx="13">
                  <c:v>1.11250531820325</c:v>
                </c:pt>
                <c:pt idx="14">
                  <c:v>1.0993590264136039</c:v>
                </c:pt>
                <c:pt idx="15">
                  <c:v>1.0866017253651399</c:v>
                </c:pt>
                <c:pt idx="16">
                  <c:v>1.0742465466423101</c:v>
                </c:pt>
                <c:pt idx="17">
                  <c:v>1.0623059495553044</c:v>
                </c:pt>
                <c:pt idx="18">
                  <c:v>1.0507917929219059</c:v>
                </c:pt>
                <c:pt idx="19">
                  <c:v>1.03971540839327</c:v>
                </c:pt>
                <c:pt idx="20">
                  <c:v>1.0290876776375799</c:v>
                </c:pt>
                <c:pt idx="21">
                  <c:v>1.0189191016016701</c:v>
                </c:pt>
                <c:pt idx="22">
                  <c:v>1.0092198838834898</c:v>
                </c:pt>
                <c:pt idx="23">
                  <c:v>1</c:v>
                </c:pt>
                <c:pt idx="24">
                  <c:v>0.99126928212048004</c:v>
                </c:pt>
                <c:pt idx="25">
                  <c:v>0.9830313588344135</c:v>
                </c:pt>
                <c:pt idx="26">
                  <c:v>0.97526573134871364</c:v>
                </c:pt>
                <c:pt idx="27">
                  <c:v>0.9679468429871767</c:v>
                </c:pt>
                <c:pt idx="28">
                  <c:v>0.96105021791933665</c:v>
                </c:pt>
                <c:pt idx="29">
                  <c:v>0.954552388180545</c:v>
                </c:pt>
                <c:pt idx="30">
                  <c:v>0.94843080854755302</c:v>
                </c:pt>
                <c:pt idx="31">
                  <c:v>0.94266376325233359</c:v>
                </c:pt>
                <c:pt idx="32">
                  <c:v>0.93723033542987599</c:v>
                </c:pt>
                <c:pt idx="33">
                  <c:v>0.93211028180343158</c:v>
                </c:pt>
                <c:pt idx="34">
                  <c:v>0.92728404015634258</c:v>
                </c:pt>
                <c:pt idx="35">
                  <c:v>0.92273262769060205</c:v>
                </c:pt>
                <c:pt idx="36">
                  <c:v>0.91843761087773557</c:v>
                </c:pt>
                <c:pt idx="37">
                  <c:v>0.91438103724245101</c:v>
                </c:pt>
                <c:pt idx="38">
                  <c:v>0.91054541956775403</c:v>
                </c:pt>
                <c:pt idx="39">
                  <c:v>0.90691367501466358</c:v>
                </c:pt>
                <c:pt idx="40">
                  <c:v>0.90346910224379062</c:v>
                </c:pt>
                <c:pt idx="41">
                  <c:v>0.90019532745931663</c:v>
                </c:pt>
                <c:pt idx="42">
                  <c:v>0.89707630816826156</c:v>
                </c:pt>
                <c:pt idx="43">
                  <c:v>0.89409625818473204</c:v>
                </c:pt>
                <c:pt idx="44">
                  <c:v>0.89123967737837995</c:v>
                </c:pt>
                <c:pt idx="45">
                  <c:v>0.88849128921153298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1.073402971953394</c:v>
                </c:pt>
                <c:pt idx="1">
                  <c:v>1.0704584156462049</c:v>
                </c:pt>
                <c:pt idx="2">
                  <c:v>1.0675190157121555</c:v>
                </c:pt>
                <c:pt idx="3">
                  <c:v>1.0645842543951598</c:v>
                </c:pt>
                <c:pt idx="4">
                  <c:v>1.0616534887931699</c:v>
                </c:pt>
                <c:pt idx="5">
                  <c:v>1.0587247797610599</c:v>
                </c:pt>
                <c:pt idx="6">
                  <c:v>1.0557916019479647</c:v>
                </c:pt>
                <c:pt idx="7">
                  <c:v>1.0528464838744298</c:v>
                </c:pt>
                <c:pt idx="8">
                  <c:v>1.0498822140590598</c:v>
                </c:pt>
                <c:pt idx="9">
                  <c:v>1.0468918913134759</c:v>
                </c:pt>
                <c:pt idx="10">
                  <c:v>1.0438689834030999</c:v>
                </c:pt>
                <c:pt idx="11">
                  <c:v>1.0408073962364799</c:v>
                </c:pt>
                <c:pt idx="12">
                  <c:v>1.0377015564625898</c:v>
                </c:pt>
                <c:pt idx="13">
                  <c:v>1.0345465106159</c:v>
                </c:pt>
                <c:pt idx="14">
                  <c:v>1.0313380457836698</c:v>
                </c:pt>
                <c:pt idx="15">
                  <c:v>1.0280728372679799</c:v>
                </c:pt>
                <c:pt idx="16">
                  <c:v>1.0247486306343299</c:v>
                </c:pt>
                <c:pt idx="17">
                  <c:v>1.0213644683273955</c:v>
                </c:pt>
                <c:pt idx="18">
                  <c:v>1.0179209733341354</c:v>
                </c:pt>
                <c:pt idx="19">
                  <c:v>1.01442070634325</c:v>
                </c:pt>
                <c:pt idx="20">
                  <c:v>1.0108686176523241</c:v>
                </c:pt>
                <c:pt idx="21">
                  <c:v>1.0072726230583</c:v>
                </c:pt>
                <c:pt idx="22">
                  <c:v>1.0036443356522959</c:v>
                </c:pt>
                <c:pt idx="23">
                  <c:v>1</c:v>
                </c:pt>
                <c:pt idx="24">
                  <c:v>0.98620291520313497</c:v>
                </c:pt>
                <c:pt idx="25">
                  <c:v>0.97339977508932563</c:v>
                </c:pt>
                <c:pt idx="26">
                  <c:v>0.96150552170472459</c:v>
                </c:pt>
                <c:pt idx="27">
                  <c:v>0.95042637780625805</c:v>
                </c:pt>
                <c:pt idx="28">
                  <c:v>0.94007224232354758</c:v>
                </c:pt>
                <c:pt idx="29">
                  <c:v>0.93035673229983362</c:v>
                </c:pt>
                <c:pt idx="30">
                  <c:v>0.921197406686319</c:v>
                </c:pt>
                <c:pt idx="31">
                  <c:v>0.91251616213106646</c:v>
                </c:pt>
                <c:pt idx="32">
                  <c:v>0.90423985543171803</c:v>
                </c:pt>
                <c:pt idx="33">
                  <c:v>0.89630084266369958</c:v>
                </c:pt>
                <c:pt idx="34">
                  <c:v>0.88863767764630164</c:v>
                </c:pt>
                <c:pt idx="35">
                  <c:v>0.88119553550787399</c:v>
                </c:pt>
                <c:pt idx="36">
                  <c:v>0.87392654049186203</c:v>
                </c:pt>
                <c:pt idx="37">
                  <c:v>0.86678981062092253</c:v>
                </c:pt>
                <c:pt idx="38">
                  <c:v>0.85975131162904783</c:v>
                </c:pt>
                <c:pt idx="39">
                  <c:v>0.85278344143108264</c:v>
                </c:pt>
                <c:pt idx="40">
                  <c:v>0.84586447877920901</c:v>
                </c:pt>
                <c:pt idx="41">
                  <c:v>0.83897789462396899</c:v>
                </c:pt>
                <c:pt idx="42">
                  <c:v>0.83211165364771322</c:v>
                </c:pt>
                <c:pt idx="43">
                  <c:v>0.82525746348034501</c:v>
                </c:pt>
                <c:pt idx="44">
                  <c:v>0.81841012834381799</c:v>
                </c:pt>
                <c:pt idx="45">
                  <c:v>0.81156691120297475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1.6023805706843239</c:v>
                </c:pt>
                <c:pt idx="1">
                  <c:v>1.5659933563459343</c:v>
                </c:pt>
                <c:pt idx="2">
                  <c:v>1.5304366187908698</c:v>
                </c:pt>
                <c:pt idx="3">
                  <c:v>1.49569203930521</c:v>
                </c:pt>
                <c:pt idx="4">
                  <c:v>1.461741852075982</c:v>
                </c:pt>
                <c:pt idx="5">
                  <c:v>1.4285806402441354</c:v>
                </c:pt>
                <c:pt idx="6">
                  <c:v>1.3962483701439101</c:v>
                </c:pt>
                <c:pt idx="7">
                  <c:v>1.3647912592548652</c:v>
                </c:pt>
                <c:pt idx="8">
                  <c:v>1.3342497863942899</c:v>
                </c:pt>
                <c:pt idx="9">
                  <c:v>1.3046590633761801</c:v>
                </c:pt>
                <c:pt idx="10">
                  <c:v>1.2760492077596555</c:v>
                </c:pt>
                <c:pt idx="11">
                  <c:v>1.24844571101726</c:v>
                </c:pt>
                <c:pt idx="12">
                  <c:v>1.2218697948932498</c:v>
                </c:pt>
                <c:pt idx="13">
                  <c:v>1.1963387535797601</c:v>
                </c:pt>
                <c:pt idx="14">
                  <c:v>1.1718662701313398</c:v>
                </c:pt>
                <c:pt idx="15">
                  <c:v>1.1484627029969301</c:v>
                </c:pt>
                <c:pt idx="16">
                  <c:v>1.12613533551012</c:v>
                </c:pt>
                <c:pt idx="17">
                  <c:v>1.104888573526184</c:v>
                </c:pt>
                <c:pt idx="18">
                  <c:v>1.0847240807460998</c:v>
                </c:pt>
                <c:pt idx="19">
                  <c:v>1.0656408368744399</c:v>
                </c:pt>
                <c:pt idx="20">
                  <c:v>1.04763510289301</c:v>
                </c:pt>
                <c:pt idx="21">
                  <c:v>1.0307002412679098</c:v>
                </c:pt>
                <c:pt idx="22">
                  <c:v>1.0148264059736298</c:v>
                </c:pt>
                <c:pt idx="23">
                  <c:v>1</c:v>
                </c:pt>
                <c:pt idx="24">
                  <c:v>0.99636167621067795</c:v>
                </c:pt>
                <c:pt idx="25">
                  <c:v>0.99275824505214849</c:v>
                </c:pt>
                <c:pt idx="26">
                  <c:v>0.98922286484302857</c:v>
                </c:pt>
                <c:pt idx="27">
                  <c:v>0.98579028605182795</c:v>
                </c:pt>
                <c:pt idx="28">
                  <c:v>0.98249632292080857</c:v>
                </c:pt>
                <c:pt idx="29">
                  <c:v>0.97937729705978971</c:v>
                </c:pt>
                <c:pt idx="30">
                  <c:v>0.97646931273707704</c:v>
                </c:pt>
                <c:pt idx="31">
                  <c:v>0.97380737725653299</c:v>
                </c:pt>
                <c:pt idx="32">
                  <c:v>0.97142444714584564</c:v>
                </c:pt>
                <c:pt idx="33">
                  <c:v>0.96935039675029</c:v>
                </c:pt>
                <c:pt idx="34">
                  <c:v>0.96761111165817104</c:v>
                </c:pt>
                <c:pt idx="35">
                  <c:v>0.96622766218860223</c:v>
                </c:pt>
                <c:pt idx="36">
                  <c:v>0.96521573151909523</c:v>
                </c:pt>
                <c:pt idx="37">
                  <c:v>0.96458526741292749</c:v>
                </c:pt>
                <c:pt idx="38">
                  <c:v>0.96434044342993164</c:v>
                </c:pt>
                <c:pt idx="39">
                  <c:v>0.96447981277445571</c:v>
                </c:pt>
                <c:pt idx="40">
                  <c:v>0.96499668586067</c:v>
                </c:pt>
                <c:pt idx="41">
                  <c:v>0.96587959321954453</c:v>
                </c:pt>
                <c:pt idx="42">
                  <c:v>0.96711288581171428</c:v>
                </c:pt>
                <c:pt idx="43">
                  <c:v>0.96867723622711799</c:v>
                </c:pt>
                <c:pt idx="44">
                  <c:v>0.97055025961240504</c:v>
                </c:pt>
                <c:pt idx="45">
                  <c:v>0.97270694517920497</c:v>
                </c:pt>
              </c:numCache>
            </c:numRef>
          </c:yVal>
          <c:smooth val="1"/>
        </c:ser>
        <c:axId val="322052480"/>
        <c:axId val="322054400"/>
      </c:scatterChart>
      <c:valAx>
        <c:axId val="322052480"/>
        <c:scaling>
          <c:orientation val="minMax"/>
          <c:max val="50"/>
          <c:min val="5"/>
        </c:scaling>
        <c:axPos val="b"/>
        <c:title>
          <c:tx>
            <c:rich>
              <a:bodyPr/>
              <a:lstStyle/>
              <a:p>
                <a:pPr>
                  <a:defRPr sz="1700"/>
                </a:pPr>
                <a:r>
                  <a:rPr lang="en-US" sz="1700" dirty="0" smtClean="0"/>
                  <a:t>Center Volume (cases per year)</a:t>
                </a:r>
                <a:endParaRPr lang="en-US" sz="1700" dirty="0"/>
              </a:p>
            </c:rich>
          </c:tx>
          <c:layout/>
        </c:title>
        <c:numFmt formatCode="#,##0" sourceLinked="0"/>
        <c:tickLblPos val="nextTo"/>
        <c:txPr>
          <a:bodyPr rot="0"/>
          <a:lstStyle/>
          <a:p>
            <a:pPr>
              <a:defRPr sz="1500" b="1"/>
            </a:pPr>
            <a:endParaRPr lang="en-US"/>
          </a:p>
        </c:txPr>
        <c:crossAx val="322054400"/>
        <c:crosses val="autoZero"/>
        <c:crossBetween val="midCat"/>
        <c:majorUnit val="5"/>
      </c:valAx>
      <c:valAx>
        <c:axId val="3220544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20524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462209173007E-2"/>
          <c:w val="0.85968051006900148"/>
          <c:h val="0.7707426011404016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0.84204742992571302</c:v>
                </c:pt>
                <c:pt idx="1">
                  <c:v>0.84931682374678497</c:v>
                </c:pt>
                <c:pt idx="2">
                  <c:v>0.85664897423054764</c:v>
                </c:pt>
                <c:pt idx="3">
                  <c:v>0.86404442315513796</c:v>
                </c:pt>
                <c:pt idx="4">
                  <c:v>0.87150371697587858</c:v>
                </c:pt>
                <c:pt idx="5">
                  <c:v>0.87902740686563163</c:v>
                </c:pt>
                <c:pt idx="6">
                  <c:v>0.88661604875553657</c:v>
                </c:pt>
                <c:pt idx="7">
                  <c:v>0.89427020337608565</c:v>
                </c:pt>
                <c:pt idx="8">
                  <c:v>0.90199043629855646</c:v>
                </c:pt>
                <c:pt idx="9">
                  <c:v>0.90977731797678962</c:v>
                </c:pt>
                <c:pt idx="10">
                  <c:v>0.91763142378937623</c:v>
                </c:pt>
                <c:pt idx="11">
                  <c:v>0.92555333408212759</c:v>
                </c:pt>
                <c:pt idx="12">
                  <c:v>0.93354363421099695</c:v>
                </c:pt>
                <c:pt idx="13">
                  <c:v>0.94160291458530365</c:v>
                </c:pt>
                <c:pt idx="14">
                  <c:v>0.94973177071136849</c:v>
                </c:pt>
                <c:pt idx="15">
                  <c:v>0.95793080323652724</c:v>
                </c:pt>
                <c:pt idx="16">
                  <c:v>0.96620061799349199</c:v>
                </c:pt>
                <c:pt idx="17">
                  <c:v>0.97454182604512896</c:v>
                </c:pt>
                <c:pt idx="18">
                  <c:v>0.98295504372961351</c:v>
                </c:pt>
                <c:pt idx="19">
                  <c:v>0.99144089270597202</c:v>
                </c:pt>
                <c:pt idx="20">
                  <c:v>1</c:v>
                </c:pt>
                <c:pt idx="21">
                  <c:v>1.0086329980506099</c:v>
                </c:pt>
                <c:pt idx="22">
                  <c:v>1.0173405247565765</c:v>
                </c:pt>
                <c:pt idx="23">
                  <c:v>1.0261232235236</c:v>
                </c:pt>
                <c:pt idx="24">
                  <c:v>1.0349817433119699</c:v>
                </c:pt>
                <c:pt idx="25">
                  <c:v>1.0439167386843959</c:v>
                </c:pt>
                <c:pt idx="26">
                  <c:v>1.0529288698544599</c:v>
                </c:pt>
                <c:pt idx="27">
                  <c:v>1.0620188027353501</c:v>
                </c:pt>
                <c:pt idx="28">
                  <c:v>1.0711872089890799</c:v>
                </c:pt>
                <c:pt idx="29">
                  <c:v>1.08043476607612</c:v>
                </c:pt>
                <c:pt idx="30">
                  <c:v>1.0897621573054652</c:v>
                </c:pt>
                <c:pt idx="31">
                  <c:v>1.0991700718851201</c:v>
                </c:pt>
                <c:pt idx="32">
                  <c:v>1.108659204973004</c:v>
                </c:pt>
                <c:pt idx="33">
                  <c:v>1.1182302577283199</c:v>
                </c:pt>
                <c:pt idx="34">
                  <c:v>1.12788393736343</c:v>
                </c:pt>
                <c:pt idx="35">
                  <c:v>1.1376209571959952</c:v>
                </c:pt>
                <c:pt idx="36">
                  <c:v>1.1474420367018165</c:v>
                </c:pt>
                <c:pt idx="37">
                  <c:v>1.1573479015678549</c:v>
                </c:pt>
                <c:pt idx="38">
                  <c:v>1.167339283745966</c:v>
                </c:pt>
                <c:pt idx="39">
                  <c:v>1.1774169215069561</c:v>
                </c:pt>
                <c:pt idx="40">
                  <c:v>1.18758155949508</c:v>
                </c:pt>
                <c:pt idx="41">
                  <c:v>1.19783394878314</c:v>
                </c:pt>
                <c:pt idx="42">
                  <c:v>1.2081748469279399</c:v>
                </c:pt>
                <c:pt idx="43">
                  <c:v>1.21860501802627</c:v>
                </c:pt>
                <c:pt idx="44">
                  <c:v>1.2291252327713598</c:v>
                </c:pt>
                <c:pt idx="45">
                  <c:v>1.239736268509825</c:v>
                </c:pt>
                <c:pt idx="46">
                  <c:v>1.2504389092991499</c:v>
                </c:pt>
                <c:pt idx="47">
                  <c:v>1.2612339459655399</c:v>
                </c:pt>
                <c:pt idx="48">
                  <c:v>1.27212217616243</c:v>
                </c:pt>
                <c:pt idx="49">
                  <c:v>1.2831044044293798</c:v>
                </c:pt>
                <c:pt idx="50">
                  <c:v>1.2941814422515501</c:v>
                </c:pt>
                <c:pt idx="51">
                  <c:v>1.3053541081196498</c:v>
                </c:pt>
                <c:pt idx="52">
                  <c:v>1.316623227590396</c:v>
                </c:pt>
                <c:pt idx="53">
                  <c:v>1.3279896333475798</c:v>
                </c:pt>
                <c:pt idx="54">
                  <c:v>1.3394541652635101</c:v>
                </c:pt>
                <c:pt idx="55">
                  <c:v>1.3510176704611101</c:v>
                </c:pt>
                <c:pt idx="56">
                  <c:v>1.362681003376554</c:v>
                </c:pt>
                <c:pt idx="57">
                  <c:v>1.3744450258223044</c:v>
                </c:pt>
                <c:pt idx="58">
                  <c:v>1.3863106070508999</c:v>
                </c:pt>
                <c:pt idx="59">
                  <c:v>1.3982786238191101</c:v>
                </c:pt>
                <c:pt idx="60">
                  <c:v>1.4103499604527601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0.74937534628901858</c:v>
                </c:pt>
                <c:pt idx="1">
                  <c:v>0.76026400840646202</c:v>
                </c:pt>
                <c:pt idx="2">
                  <c:v>0.77131088624757371</c:v>
                </c:pt>
                <c:pt idx="3">
                  <c:v>0.78251827873712376</c:v>
                </c:pt>
                <c:pt idx="4">
                  <c:v>0.79388851820402195</c:v>
                </c:pt>
                <c:pt idx="5">
                  <c:v>0.80542397086662976</c:v>
                </c:pt>
                <c:pt idx="6">
                  <c:v>0.81712703732523395</c:v>
                </c:pt>
                <c:pt idx="7">
                  <c:v>0.82900015306159658</c:v>
                </c:pt>
                <c:pt idx="8">
                  <c:v>0.84104578894580095</c:v>
                </c:pt>
                <c:pt idx="9">
                  <c:v>0.853266451750472</c:v>
                </c:pt>
                <c:pt idx="10">
                  <c:v>0.86566468467242963</c:v>
                </c:pt>
                <c:pt idx="11">
                  <c:v>0.87824306786195006</c:v>
                </c:pt>
                <c:pt idx="12">
                  <c:v>0.89100421895972104</c:v>
                </c:pt>
                <c:pt idx="13">
                  <c:v>0.90395079364157771</c:v>
                </c:pt>
                <c:pt idx="14">
                  <c:v>0.91708548617116403</c:v>
                </c:pt>
                <c:pt idx="15">
                  <c:v>0.93041102996064229</c:v>
                </c:pt>
                <c:pt idx="16">
                  <c:v>0.94393019813952395</c:v>
                </c:pt>
                <c:pt idx="17">
                  <c:v>0.9576458041317617</c:v>
                </c:pt>
                <c:pt idx="18">
                  <c:v>0.97156070224125657</c:v>
                </c:pt>
                <c:pt idx="19">
                  <c:v>0.9856777882458625</c:v>
                </c:pt>
                <c:pt idx="20">
                  <c:v>1</c:v>
                </c:pt>
                <c:pt idx="21">
                  <c:v>1.002769958334935</c:v>
                </c:pt>
                <c:pt idx="22">
                  <c:v>1.00554758933906</c:v>
                </c:pt>
                <c:pt idx="23">
                  <c:v>1.0083329142653201</c:v>
                </c:pt>
                <c:pt idx="24">
                  <c:v>1.0111259544255899</c:v>
                </c:pt>
                <c:pt idx="25">
                  <c:v>1.0139267311907199</c:v>
                </c:pt>
                <c:pt idx="26">
                  <c:v>1.0167352659908</c:v>
                </c:pt>
                <c:pt idx="27">
                  <c:v>1.0195515803152599</c:v>
                </c:pt>
                <c:pt idx="28">
                  <c:v>1.0223756957130499</c:v>
                </c:pt>
                <c:pt idx="29">
                  <c:v>1.02520763379283</c:v>
                </c:pt>
                <c:pt idx="30">
                  <c:v>1.0280474162231001</c:v>
                </c:pt>
                <c:pt idx="31">
                  <c:v>1.03089506473238</c:v>
                </c:pt>
                <c:pt idx="32">
                  <c:v>1.0337506011093798</c:v>
                </c:pt>
                <c:pt idx="33">
                  <c:v>1.036614047203166</c:v>
                </c:pt>
                <c:pt idx="34">
                  <c:v>1.0394854249233452</c:v>
                </c:pt>
                <c:pt idx="35">
                  <c:v>1.0423647562401455</c:v>
                </c:pt>
                <c:pt idx="36">
                  <c:v>1.045252063184744</c:v>
                </c:pt>
                <c:pt idx="37">
                  <c:v>1.0481473678492701</c:v>
                </c:pt>
                <c:pt idx="38">
                  <c:v>1.0510506923870855</c:v>
                </c:pt>
                <c:pt idx="39">
                  <c:v>1.053962059012906</c:v>
                </c:pt>
                <c:pt idx="40">
                  <c:v>1.0568814900029855</c:v>
                </c:pt>
                <c:pt idx="41">
                  <c:v>1.0598090076952598</c:v>
                </c:pt>
                <c:pt idx="42">
                  <c:v>1.0627446344895699</c:v>
                </c:pt>
                <c:pt idx="43">
                  <c:v>1.0656883928477898</c:v>
                </c:pt>
                <c:pt idx="44">
                  <c:v>1.0686403052939999</c:v>
                </c:pt>
                <c:pt idx="45">
                  <c:v>1.0716003944146955</c:v>
                </c:pt>
                <c:pt idx="46">
                  <c:v>1.0745686828589398</c:v>
                </c:pt>
                <c:pt idx="47">
                  <c:v>1.0775451933384899</c:v>
                </c:pt>
                <c:pt idx="48">
                  <c:v>1.08052994862805</c:v>
                </c:pt>
                <c:pt idx="49">
                  <c:v>1.0835229715654</c:v>
                </c:pt>
                <c:pt idx="50">
                  <c:v>1.0865242850515859</c:v>
                </c:pt>
                <c:pt idx="51">
                  <c:v>1.0895339120510799</c:v>
                </c:pt>
                <c:pt idx="52">
                  <c:v>1.0925518755919601</c:v>
                </c:pt>
                <c:pt idx="53">
                  <c:v>1.09557819876611</c:v>
                </c:pt>
                <c:pt idx="54">
                  <c:v>1.0986129047293647</c:v>
                </c:pt>
                <c:pt idx="55">
                  <c:v>1.10165601670169</c:v>
                </c:pt>
                <c:pt idx="56">
                  <c:v>1.10470755796739</c:v>
                </c:pt>
                <c:pt idx="57">
                  <c:v>1.1077675518752501</c:v>
                </c:pt>
                <c:pt idx="58">
                  <c:v>1.1108360218387459</c:v>
                </c:pt>
                <c:pt idx="59">
                  <c:v>1.11391299133618</c:v>
                </c:pt>
                <c:pt idx="60">
                  <c:v>1.1169984839109299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0.94617987868931153</c:v>
                </c:pt>
                <c:pt idx="1">
                  <c:v>0.94880075753063564</c:v>
                </c:pt>
                <c:pt idx="2">
                  <c:v>0.95142889609715364</c:v>
                </c:pt>
                <c:pt idx="3">
                  <c:v>0.954064314497999</c:v>
                </c:pt>
                <c:pt idx="4">
                  <c:v>0.95670703289801395</c:v>
                </c:pt>
                <c:pt idx="5">
                  <c:v>0.95935707151788163</c:v>
                </c:pt>
                <c:pt idx="6">
                  <c:v>0.96201445063431723</c:v>
                </c:pt>
                <c:pt idx="7">
                  <c:v>0.9646791905801857</c:v>
                </c:pt>
                <c:pt idx="8">
                  <c:v>0.96735131174467104</c:v>
                </c:pt>
                <c:pt idx="9">
                  <c:v>0.97003083457345496</c:v>
                </c:pt>
                <c:pt idx="10">
                  <c:v>0.97271777956882799</c:v>
                </c:pt>
                <c:pt idx="11">
                  <c:v>0.975412167289886</c:v>
                </c:pt>
                <c:pt idx="12">
                  <c:v>0.97811401835267264</c:v>
                </c:pt>
                <c:pt idx="13">
                  <c:v>0.980823353430328</c:v>
                </c:pt>
                <c:pt idx="14">
                  <c:v>0.98354019325326458</c:v>
                </c:pt>
                <c:pt idx="15">
                  <c:v>0.9862645586093145</c:v>
                </c:pt>
                <c:pt idx="16">
                  <c:v>0.98899647034389171</c:v>
                </c:pt>
                <c:pt idx="17">
                  <c:v>0.99173594936014398</c:v>
                </c:pt>
                <c:pt idx="18">
                  <c:v>0.99448301661913263</c:v>
                </c:pt>
                <c:pt idx="19">
                  <c:v>0.99723769313997201</c:v>
                </c:pt>
                <c:pt idx="20">
                  <c:v>1</c:v>
                </c:pt>
                <c:pt idx="21">
                  <c:v>1.0145303180460499</c:v>
                </c:pt>
                <c:pt idx="22">
                  <c:v>1.0292717662346098</c:v>
                </c:pt>
                <c:pt idx="23">
                  <c:v>1.04422741235382</c:v>
                </c:pt>
                <c:pt idx="24">
                  <c:v>1.05940036876772</c:v>
                </c:pt>
                <c:pt idx="25">
                  <c:v>1.0747937930640155</c:v>
                </c:pt>
                <c:pt idx="26">
                  <c:v>1.0904108887111501</c:v>
                </c:pt>
                <c:pt idx="27">
                  <c:v>1.106254905725004</c:v>
                </c:pt>
                <c:pt idx="28">
                  <c:v>1.1223291413451799</c:v>
                </c:pt>
                <c:pt idx="29">
                  <c:v>1.138636940721284</c:v>
                </c:pt>
                <c:pt idx="30">
                  <c:v>1.155181697608936</c:v>
                </c:pt>
                <c:pt idx="31">
                  <c:v>1.1719668550761659</c:v>
                </c:pt>
                <c:pt idx="32">
                  <c:v>1.1889959062198501</c:v>
                </c:pt>
                <c:pt idx="33">
                  <c:v>1.2062723948926699</c:v>
                </c:pt>
                <c:pt idx="34">
                  <c:v>1.2237999164406255</c:v>
                </c:pt>
                <c:pt idx="35">
                  <c:v>1.2415821184512401</c:v>
                </c:pt>
                <c:pt idx="36">
                  <c:v>1.2596227015126198</c:v>
                </c:pt>
                <c:pt idx="37">
                  <c:v>1.2779254199836199</c:v>
                </c:pt>
                <c:pt idx="38">
                  <c:v>1.2964940827751055</c:v>
                </c:pt>
                <c:pt idx="39">
                  <c:v>1.3153325541426499</c:v>
                </c:pt>
                <c:pt idx="40">
                  <c:v>1.3344447544906599</c:v>
                </c:pt>
                <c:pt idx="41">
                  <c:v>1.3538346611882899</c:v>
                </c:pt>
                <c:pt idx="42">
                  <c:v>1.3735063093971198</c:v>
                </c:pt>
                <c:pt idx="43">
                  <c:v>1.3934637929109059</c:v>
                </c:pt>
                <c:pt idx="44">
                  <c:v>1.4137112650075543</c:v>
                </c:pt>
                <c:pt idx="45">
                  <c:v>1.4342529393134049</c:v>
                </c:pt>
                <c:pt idx="46">
                  <c:v>1.455093090680095</c:v>
                </c:pt>
                <c:pt idx="47">
                  <c:v>1.4762360560742898</c:v>
                </c:pt>
                <c:pt idx="48">
                  <c:v>1.4976862354800859</c:v>
                </c:pt>
                <c:pt idx="49">
                  <c:v>1.5194480928147998</c:v>
                </c:pt>
                <c:pt idx="50">
                  <c:v>1.5415261568578598</c:v>
                </c:pt>
                <c:pt idx="51">
                  <c:v>1.5639250221933099</c:v>
                </c:pt>
                <c:pt idx="52">
                  <c:v>1.5866493501659498</c:v>
                </c:pt>
                <c:pt idx="53">
                  <c:v>1.6097038698514101</c:v>
                </c:pt>
                <c:pt idx="54">
                  <c:v>1.6330933790403099</c:v>
                </c:pt>
                <c:pt idx="55">
                  <c:v>1.65682274523666</c:v>
                </c:pt>
                <c:pt idx="56">
                  <c:v>1.6808969066708701</c:v>
                </c:pt>
                <c:pt idx="57">
                  <c:v>1.7053208733274055</c:v>
                </c:pt>
                <c:pt idx="58">
                  <c:v>1.730099727987416</c:v>
                </c:pt>
                <c:pt idx="59">
                  <c:v>1.755238627286456</c:v>
                </c:pt>
                <c:pt idx="60">
                  <c:v>1.78074280278764</c:v>
                </c:pt>
              </c:numCache>
            </c:numRef>
          </c:yVal>
          <c:smooth val="1"/>
        </c:ser>
        <c:axId val="322260992"/>
        <c:axId val="322262912"/>
      </c:scatterChart>
      <c:valAx>
        <c:axId val="322260992"/>
        <c:scaling>
          <c:orientation val="minMax"/>
          <c:max val="4"/>
          <c:min val="0"/>
        </c:scaling>
        <c:axPos val="b"/>
        <c:title>
          <c:tx>
            <c:rich>
              <a:bodyPr/>
              <a:lstStyle/>
              <a:p>
                <a:pPr>
                  <a:defRPr sz="1700"/>
                </a:pPr>
                <a:r>
                  <a:rPr lang="en-US" sz="1700" dirty="0" smtClean="0"/>
                  <a:t>Oxygen Required at Rest (L/min)</a:t>
                </a:r>
                <a:endParaRPr lang="en-US" sz="1700" dirty="0"/>
              </a:p>
            </c:rich>
          </c:tx>
          <c:layout/>
        </c:title>
        <c:numFmt formatCode="#,##0" sourceLinked="0"/>
        <c:tickLblPos val="nextTo"/>
        <c:txPr>
          <a:bodyPr rot="0"/>
          <a:lstStyle/>
          <a:p>
            <a:pPr>
              <a:defRPr sz="1500" b="1"/>
            </a:pPr>
            <a:endParaRPr lang="en-US"/>
          </a:p>
        </c:txPr>
        <c:crossAx val="322262912"/>
        <c:crosses val="autoZero"/>
        <c:crossBetween val="midCat"/>
        <c:majorUnit val="1"/>
      </c:valAx>
      <c:valAx>
        <c:axId val="3222629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22609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48"/>
          <c:h val="0.7707426011404016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1.6645230124704398</c:v>
                </c:pt>
                <c:pt idx="1">
                  <c:v>1.6167983681217901</c:v>
                </c:pt>
                <c:pt idx="2">
                  <c:v>1.5704419598127701</c:v>
                </c:pt>
                <c:pt idx="3">
                  <c:v>1.5254147757842198</c:v>
                </c:pt>
                <c:pt idx="4">
                  <c:v>1.4816784932760898</c:v>
                </c:pt>
                <c:pt idx="5">
                  <c:v>1.4391963055256829</c:v>
                </c:pt>
                <c:pt idx="6">
                  <c:v>1.3979321527837201</c:v>
                </c:pt>
                <c:pt idx="7">
                  <c:v>1.3578510177823098</c:v>
                </c:pt>
                <c:pt idx="8">
                  <c:v>1.3189197260389001</c:v>
                </c:pt>
                <c:pt idx="9">
                  <c:v>1.2811956168555199</c:v>
                </c:pt>
                <c:pt idx="10">
                  <c:v>1.2449114752990098</c:v>
                </c:pt>
                <c:pt idx="11">
                  <c:v>1.2102932767970398</c:v>
                </c:pt>
                <c:pt idx="12">
                  <c:v>1.1775384728132701</c:v>
                </c:pt>
                <c:pt idx="13">
                  <c:v>1.1468195110369501</c:v>
                </c:pt>
                <c:pt idx="14">
                  <c:v>1.1182884860102345</c:v>
                </c:pt>
                <c:pt idx="15">
                  <c:v>1.0920803563130501</c:v>
                </c:pt>
                <c:pt idx="16">
                  <c:v>1.0683179078717679</c:v>
                </c:pt>
                <c:pt idx="17">
                  <c:v>1.0471160158234598</c:v>
                </c:pt>
                <c:pt idx="18">
                  <c:v>1.02858603967045</c:v>
                </c:pt>
                <c:pt idx="19">
                  <c:v>1.0128410807090298</c:v>
                </c:pt>
                <c:pt idx="20">
                  <c:v>1</c:v>
                </c:pt>
                <c:pt idx="21">
                  <c:v>0.99012395316952995</c:v>
                </c:pt>
                <c:pt idx="22">
                  <c:v>0.98301813308715058</c:v>
                </c:pt>
                <c:pt idx="23">
                  <c:v>0.97844630510902497</c:v>
                </c:pt>
                <c:pt idx="24">
                  <c:v>0.97619653805938023</c:v>
                </c:pt>
                <c:pt idx="25">
                  <c:v>0.97607557164927383</c:v>
                </c:pt>
                <c:pt idx="26">
                  <c:v>0.97790509623155453</c:v>
                </c:pt>
                <c:pt idx="27">
                  <c:v>0.98151792234532975</c:v>
                </c:pt>
                <c:pt idx="28">
                  <c:v>0.986754536847682</c:v>
                </c:pt>
                <c:pt idx="29">
                  <c:v>0.99346074973513665</c:v>
                </c:pt>
                <c:pt idx="30">
                  <c:v>1.0014841031827699</c:v>
                </c:pt>
                <c:pt idx="31">
                  <c:v>1.010672298020926</c:v>
                </c:pt>
                <c:pt idx="32">
                  <c:v>1.0208708662681101</c:v>
                </c:pt>
                <c:pt idx="33">
                  <c:v>1.0319211206964798</c:v>
                </c:pt>
                <c:pt idx="34">
                  <c:v>1.04365922061802</c:v>
                </c:pt>
                <c:pt idx="35">
                  <c:v>1.0559141154568599</c:v>
                </c:pt>
                <c:pt idx="36">
                  <c:v>1.0685068301749898</c:v>
                </c:pt>
                <c:pt idx="37">
                  <c:v>1.08128237213193</c:v>
                </c:pt>
                <c:pt idx="38">
                  <c:v>1.0942105534995701</c:v>
                </c:pt>
                <c:pt idx="39">
                  <c:v>1.1072935454904298</c:v>
                </c:pt>
                <c:pt idx="40">
                  <c:v>1.1205328807665049</c:v>
                </c:pt>
                <c:pt idx="41">
                  <c:v>1.13393051191566</c:v>
                </c:pt>
                <c:pt idx="42">
                  <c:v>1.14748833159966</c:v>
                </c:pt>
                <c:pt idx="43">
                  <c:v>1.16120809403223</c:v>
                </c:pt>
                <c:pt idx="44">
                  <c:v>1.175092057634096</c:v>
                </c:pt>
                <c:pt idx="45">
                  <c:v>1.1891420245960089</c:v>
                </c:pt>
                <c:pt idx="46">
                  <c:v>1.2033599797340999</c:v>
                </c:pt>
                <c:pt idx="47">
                  <c:v>1.21774793159599</c:v>
                </c:pt>
                <c:pt idx="48">
                  <c:v>1.2323077418042201</c:v>
                </c:pt>
                <c:pt idx="49">
                  <c:v>1.2470418070604254</c:v>
                </c:pt>
                <c:pt idx="50">
                  <c:v>1.2619520399017561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1.29373527147326</c:v>
                </c:pt>
                <c:pt idx="1">
                  <c:v>1.2747074832909</c:v>
                </c:pt>
                <c:pt idx="2">
                  <c:v>1.255944221434155</c:v>
                </c:pt>
                <c:pt idx="3">
                  <c:v>1.2374390549832599</c:v>
                </c:pt>
                <c:pt idx="4">
                  <c:v>1.2191847150855855</c:v>
                </c:pt>
                <c:pt idx="5">
                  <c:v>1.2011731672895198</c:v>
                </c:pt>
                <c:pt idx="6">
                  <c:v>1.1833948841011399</c:v>
                </c:pt>
                <c:pt idx="7">
                  <c:v>1.1658383270395298</c:v>
                </c:pt>
                <c:pt idx="8">
                  <c:v>1.1484893098913544</c:v>
                </c:pt>
                <c:pt idx="9">
                  <c:v>1.1313755742123501</c:v>
                </c:pt>
                <c:pt idx="10">
                  <c:v>1.114618716501564</c:v>
                </c:pt>
                <c:pt idx="11">
                  <c:v>1.0983500941182549</c:v>
                </c:pt>
                <c:pt idx="12">
                  <c:v>1.0827014596278</c:v>
                </c:pt>
                <c:pt idx="13">
                  <c:v>1.06780860926627</c:v>
                </c:pt>
                <c:pt idx="14">
                  <c:v>1.0538165824822698</c:v>
                </c:pt>
                <c:pt idx="15">
                  <c:v>1.0408855068362379</c:v>
                </c:pt>
                <c:pt idx="16">
                  <c:v>1.0291990160466198</c:v>
                </c:pt>
                <c:pt idx="17">
                  <c:v>1.018974249282675</c:v>
                </c:pt>
                <c:pt idx="18">
                  <c:v>1.0104736773200298</c:v>
                </c:pt>
                <c:pt idx="19">
                  <c:v>1.0040184069800044</c:v>
                </c:pt>
                <c:pt idx="20">
                  <c:v>1</c:v>
                </c:pt>
                <c:pt idx="21">
                  <c:v>0.98150767141960948</c:v>
                </c:pt>
                <c:pt idx="22">
                  <c:v>0.96573338527556096</c:v>
                </c:pt>
                <c:pt idx="23">
                  <c:v>0.95217887622499553</c:v>
                </c:pt>
                <c:pt idx="24">
                  <c:v>0.94044163607947906</c:v>
                </c:pt>
                <c:pt idx="25">
                  <c:v>0.93019805457240223</c:v>
                </c:pt>
                <c:pt idx="26">
                  <c:v>0.92118817211076898</c:v>
                </c:pt>
                <c:pt idx="27">
                  <c:v>0.91320128644725651</c:v>
                </c:pt>
                <c:pt idx="28">
                  <c:v>0.90606394117029077</c:v>
                </c:pt>
                <c:pt idx="29">
                  <c:v>0.89963106716124197</c:v>
                </c:pt>
                <c:pt idx="30">
                  <c:v>0.89377794451788195</c:v>
                </c:pt>
                <c:pt idx="31">
                  <c:v>0.88839548241736199</c:v>
                </c:pt>
                <c:pt idx="32">
                  <c:v>0.8833860532515635</c:v>
                </c:pt>
                <c:pt idx="33">
                  <c:v>0.87866042731807115</c:v>
                </c:pt>
                <c:pt idx="34">
                  <c:v>0.8741361270779715</c:v>
                </c:pt>
                <c:pt idx="35">
                  <c:v>0.86973521854790858</c:v>
                </c:pt>
                <c:pt idx="36">
                  <c:v>0.86538350928110097</c:v>
                </c:pt>
                <c:pt idx="37">
                  <c:v>0.86102295573799559</c:v>
                </c:pt>
                <c:pt idx="38">
                  <c:v>0.85664938904251364</c:v>
                </c:pt>
                <c:pt idx="39">
                  <c:v>0.85227021295643823</c:v>
                </c:pt>
                <c:pt idx="40">
                  <c:v>0.84789066361869647</c:v>
                </c:pt>
                <c:pt idx="41">
                  <c:v>0.8435149154578625</c:v>
                </c:pt>
                <c:pt idx="42">
                  <c:v>0.83914618534352103</c:v>
                </c:pt>
                <c:pt idx="43">
                  <c:v>0.83478690154367563</c:v>
                </c:pt>
                <c:pt idx="44">
                  <c:v>0.83043927477594359</c:v>
                </c:pt>
                <c:pt idx="45">
                  <c:v>0.82610481343562259</c:v>
                </c:pt>
                <c:pt idx="46">
                  <c:v>0.82178481746774823</c:v>
                </c:pt>
                <c:pt idx="47">
                  <c:v>0.81748034317004858</c:v>
                </c:pt>
                <c:pt idx="48">
                  <c:v>0.81319215661007771</c:v>
                </c:pt>
                <c:pt idx="49">
                  <c:v>0.80892115904459672</c:v>
                </c:pt>
                <c:pt idx="50">
                  <c:v>0.80466783464302671</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2.14157944065987</c:v>
                </c:pt>
                <c:pt idx="1">
                  <c:v>2.0506955497057677</c:v>
                </c:pt>
                <c:pt idx="2">
                  <c:v>1.9636922620053399</c:v>
                </c:pt>
                <c:pt idx="3">
                  <c:v>1.8804079512524401</c:v>
                </c:pt>
                <c:pt idx="4">
                  <c:v>1.8006878943547144</c:v>
                </c:pt>
                <c:pt idx="5">
                  <c:v>1.7243858439767661</c:v>
                </c:pt>
                <c:pt idx="6">
                  <c:v>1.6513628122288699</c:v>
                </c:pt>
                <c:pt idx="7">
                  <c:v>1.581488053471704</c:v>
                </c:pt>
                <c:pt idx="8">
                  <c:v>1.5146412149879698</c:v>
                </c:pt>
                <c:pt idx="9">
                  <c:v>1.4508552650984798</c:v>
                </c:pt>
                <c:pt idx="10">
                  <c:v>1.3904347364590299</c:v>
                </c:pt>
                <c:pt idx="11">
                  <c:v>1.33364564149836</c:v>
                </c:pt>
                <c:pt idx="12">
                  <c:v>1.2806825396098449</c:v>
                </c:pt>
                <c:pt idx="13">
                  <c:v>1.2316767063703959</c:v>
                </c:pt>
                <c:pt idx="14">
                  <c:v>1.1867047441949798</c:v>
                </c:pt>
                <c:pt idx="15">
                  <c:v>1.1457931701536099</c:v>
                </c:pt>
                <c:pt idx="16">
                  <c:v>1.1089236721809952</c:v>
                </c:pt>
                <c:pt idx="17">
                  <c:v>1.0760349943738601</c:v>
                </c:pt>
                <c:pt idx="18">
                  <c:v>1.0470230593348298</c:v>
                </c:pt>
                <c:pt idx="19">
                  <c:v>1.0217412824706038</c:v>
                </c:pt>
                <c:pt idx="20">
                  <c:v>1</c:v>
                </c:pt>
                <c:pt idx="21">
                  <c:v>0.99881587397287364</c:v>
                </c:pt>
                <c:pt idx="22">
                  <c:v>1.00061224424008</c:v>
                </c:pt>
                <c:pt idx="23">
                  <c:v>1.0054383644563101</c:v>
                </c:pt>
                <c:pt idx="24">
                  <c:v>1.0133108152163799</c:v>
                </c:pt>
                <c:pt idx="25">
                  <c:v>1.0242157752183301</c:v>
                </c:pt>
                <c:pt idx="26">
                  <c:v>1.03811404248105</c:v>
                </c:pt>
                <c:pt idx="27">
                  <c:v>1.0549453293403139</c:v>
                </c:pt>
                <c:pt idx="28">
                  <c:v>1.0746311289376</c:v>
                </c:pt>
                <c:pt idx="29">
                  <c:v>1.0970766765299098</c:v>
                </c:pt>
                <c:pt idx="30">
                  <c:v>1.122169566926184</c:v>
                </c:pt>
                <c:pt idx="31">
                  <c:v>1.1497790277</c:v>
                </c:pt>
                <c:pt idx="32">
                  <c:v>1.1797529763561061</c:v>
                </c:pt>
                <c:pt idx="33">
                  <c:v>1.2119143712773655</c:v>
                </c:pt>
                <c:pt idx="34">
                  <c:v>1.24605829119777</c:v>
                </c:pt>
                <c:pt idx="35">
                  <c:v>1.281947189723504</c:v>
                </c:pt>
                <c:pt idx="36">
                  <c:v>1.31930737515331</c:v>
                </c:pt>
                <c:pt idx="37">
                  <c:v>1.3578866399457901</c:v>
                </c:pt>
                <c:pt idx="38">
                  <c:v>1.3976508367420601</c:v>
                </c:pt>
                <c:pt idx="39">
                  <c:v>1.4386270659766101</c:v>
                </c:pt>
                <c:pt idx="40">
                  <c:v>1.4808441592223198</c:v>
                </c:pt>
                <c:pt idx="41">
                  <c:v>1.5243339297152649</c:v>
                </c:pt>
                <c:pt idx="42">
                  <c:v>1.5691300206749499</c:v>
                </c:pt>
                <c:pt idx="43">
                  <c:v>1.6152676032080899</c:v>
                </c:pt>
                <c:pt idx="44">
                  <c:v>1.6627842466714999</c:v>
                </c:pt>
                <c:pt idx="45">
                  <c:v>1.7117183336330699</c:v>
                </c:pt>
                <c:pt idx="46">
                  <c:v>1.7621099952755999</c:v>
                </c:pt>
                <c:pt idx="47">
                  <c:v>1.8140008347550649</c:v>
                </c:pt>
                <c:pt idx="48">
                  <c:v>1.8674336172167199</c:v>
                </c:pt>
                <c:pt idx="49">
                  <c:v>1.9224534445276245</c:v>
                </c:pt>
                <c:pt idx="50">
                  <c:v>1.9791060142458401</c:v>
                </c:pt>
              </c:numCache>
            </c:numRef>
          </c:yVal>
          <c:smooth val="1"/>
        </c:ser>
        <c:axId val="322228224"/>
        <c:axId val="322230144"/>
      </c:scatterChart>
      <c:valAx>
        <c:axId val="322228224"/>
        <c:scaling>
          <c:orientation val="minMax"/>
          <c:max val="8"/>
          <c:min val="3"/>
        </c:scaling>
        <c:axPos val="b"/>
        <c:title>
          <c:tx>
            <c:rich>
              <a:bodyPr/>
              <a:lstStyle/>
              <a:p>
                <a:pPr>
                  <a:defRPr sz="1700"/>
                </a:pPr>
                <a:r>
                  <a:rPr lang="en-US" sz="1700" dirty="0" smtClean="0"/>
                  <a:t>Cardiac output</a:t>
                </a:r>
                <a:endParaRPr lang="en-US" sz="1700" dirty="0"/>
              </a:p>
            </c:rich>
          </c:tx>
          <c:layout/>
        </c:title>
        <c:numFmt formatCode="#,##0" sourceLinked="0"/>
        <c:tickLblPos val="nextTo"/>
        <c:txPr>
          <a:bodyPr rot="0"/>
          <a:lstStyle/>
          <a:p>
            <a:pPr>
              <a:defRPr sz="1500" b="1"/>
            </a:pPr>
            <a:endParaRPr lang="en-US"/>
          </a:p>
        </c:txPr>
        <c:crossAx val="322230144"/>
        <c:crosses val="autoZero"/>
        <c:crossBetween val="midCat"/>
        <c:majorUnit val="1"/>
      </c:valAx>
      <c:valAx>
        <c:axId val="32223014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222822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81"/>
          <c:h val="0.77074260114040183"/>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Sheet1!$A$2:$A$17</c:f>
              <c:numCache>
                <c:formatCode>General</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xVal>
          <c:yVal>
            <c:numRef>
              <c:f>Sheet1!$B$2:$B$17</c:f>
              <c:numCache>
                <c:formatCode>General</c:formatCode>
                <c:ptCount val="16"/>
                <c:pt idx="0">
                  <c:v>1.1303899322160544</c:v>
                </c:pt>
                <c:pt idx="1">
                  <c:v>1.1092752279542899</c:v>
                </c:pt>
                <c:pt idx="2">
                  <c:v>1.088554928068727</c:v>
                </c:pt>
                <c:pt idx="3">
                  <c:v>1.0682216654274059</c:v>
                </c:pt>
                <c:pt idx="4">
                  <c:v>1.0482682105100598</c:v>
                </c:pt>
                <c:pt idx="5">
                  <c:v>1.0286874688375645</c:v>
                </c:pt>
                <c:pt idx="6">
                  <c:v>1.0094724784495099</c:v>
                </c:pt>
                <c:pt idx="7">
                  <c:v>0.990616407428902</c:v>
                </c:pt>
                <c:pt idx="8">
                  <c:v>0.972112551473021</c:v>
                </c:pt>
                <c:pt idx="9">
                  <c:v>0.95395433150970865</c:v>
                </c:pt>
                <c:pt idx="10">
                  <c:v>0.93613529135817652</c:v>
                </c:pt>
                <c:pt idx="11">
                  <c:v>0.9186490954334936</c:v>
                </c:pt>
                <c:pt idx="12">
                  <c:v>0.90148952649396297</c:v>
                </c:pt>
                <c:pt idx="13">
                  <c:v>0.88465048343059172</c:v>
                </c:pt>
                <c:pt idx="14">
                  <c:v>0.86812597909779265</c:v>
                </c:pt>
                <c:pt idx="15">
                  <c:v>0.85191013818468164</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Sheet1!$A$2:$A$17</c:f>
              <c:numCache>
                <c:formatCode>General</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xVal>
          <c:yVal>
            <c:numRef>
              <c:f>Sheet1!$C$2:$C$17</c:f>
              <c:numCache>
                <c:formatCode>General</c:formatCode>
                <c:ptCount val="16"/>
                <c:pt idx="0">
                  <c:v>0.99196776494022865</c:v>
                </c:pt>
                <c:pt idx="1">
                  <c:v>0.99319928106318423</c:v>
                </c:pt>
                <c:pt idx="2">
                  <c:v>0.99443232609867549</c:v>
                </c:pt>
                <c:pt idx="3">
                  <c:v>0.99566690194484175</c:v>
                </c:pt>
                <c:pt idx="4">
                  <c:v>0.99690301050216701</c:v>
                </c:pt>
                <c:pt idx="5">
                  <c:v>0.99814065367349247</c:v>
                </c:pt>
                <c:pt idx="6">
                  <c:v>0.9993798333640157</c:v>
                </c:pt>
                <c:pt idx="7">
                  <c:v>0.98071228420663603</c:v>
                </c:pt>
                <c:pt idx="8">
                  <c:v>0.94324572522299099</c:v>
                </c:pt>
                <c:pt idx="9">
                  <c:v>0.90721051676352904</c:v>
                </c:pt>
                <c:pt idx="10">
                  <c:v>0.8725519763493027</c:v>
                </c:pt>
                <c:pt idx="11">
                  <c:v>0.83921751055882099</c:v>
                </c:pt>
                <c:pt idx="12">
                  <c:v>0.80715653521894259</c:v>
                </c:pt>
                <c:pt idx="13">
                  <c:v>0.77632039864471958</c:v>
                </c:pt>
                <c:pt idx="14">
                  <c:v>0.74666230781172449</c:v>
                </c:pt>
                <c:pt idx="15">
                  <c:v>0.71813725734891265</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numCache>
            </c:numRef>
          </c:xVal>
          <c:yVal>
            <c:numRef>
              <c:f>Sheet1!$D$2:$D$17</c:f>
              <c:numCache>
                <c:formatCode>General</c:formatCode>
                <c:ptCount val="16"/>
                <c:pt idx="0">
                  <c:v>1.2881279452990999</c:v>
                </c:pt>
                <c:pt idx="1">
                  <c:v>1.2389170580508899</c:v>
                </c:pt>
                <c:pt idx="2">
                  <c:v>1.1915861947805639</c:v>
                </c:pt>
                <c:pt idx="3">
                  <c:v>1.146063532150754</c:v>
                </c:pt>
                <c:pt idx="4">
                  <c:v>1.10227999072089</c:v>
                </c:pt>
                <c:pt idx="5">
                  <c:v>1.0601691301209899</c:v>
                </c:pt>
                <c:pt idx="6">
                  <c:v>1.0196670482301198</c:v>
                </c:pt>
                <c:pt idx="7">
                  <c:v>1.00062055148131</c:v>
                </c:pt>
                <c:pt idx="8">
                  <c:v>1.00186280993532</c:v>
                </c:pt>
                <c:pt idx="9">
                  <c:v>1.0031066106383459</c:v>
                </c:pt>
                <c:pt idx="10">
                  <c:v>1.0043519555050899</c:v>
                </c:pt>
                <c:pt idx="11">
                  <c:v>1.0055988464525998</c:v>
                </c:pt>
                <c:pt idx="12">
                  <c:v>1.0068472854003099</c:v>
                </c:pt>
                <c:pt idx="13">
                  <c:v>1.00809727427005</c:v>
                </c:pt>
                <c:pt idx="14">
                  <c:v>1.0093488149860301</c:v>
                </c:pt>
                <c:pt idx="15">
                  <c:v>1.01060190947485</c:v>
                </c:pt>
              </c:numCache>
            </c:numRef>
          </c:yVal>
          <c:smooth val="1"/>
        </c:ser>
        <c:axId val="322502656"/>
        <c:axId val="322504576"/>
      </c:scatterChart>
      <c:valAx>
        <c:axId val="322502656"/>
        <c:scaling>
          <c:orientation val="minMax"/>
          <c:max val="20"/>
          <c:min val="5"/>
        </c:scaling>
        <c:axPos val="b"/>
        <c:title>
          <c:tx>
            <c:rich>
              <a:bodyPr/>
              <a:lstStyle/>
              <a:p>
                <a:pPr>
                  <a:defRPr sz="1700"/>
                </a:pPr>
                <a:r>
                  <a:rPr lang="en-US" sz="1700" dirty="0" smtClean="0"/>
                  <a:t>PCW (mm/Hg)</a:t>
                </a:r>
                <a:endParaRPr lang="en-US" sz="1700" dirty="0"/>
              </a:p>
            </c:rich>
          </c:tx>
          <c:layout/>
        </c:title>
        <c:numFmt formatCode="#,##0" sourceLinked="0"/>
        <c:tickLblPos val="nextTo"/>
        <c:txPr>
          <a:bodyPr rot="0"/>
          <a:lstStyle/>
          <a:p>
            <a:pPr>
              <a:defRPr sz="1500" b="1"/>
            </a:pPr>
            <a:endParaRPr lang="en-US"/>
          </a:p>
        </c:txPr>
        <c:crossAx val="322504576"/>
        <c:crosses val="autoZero"/>
        <c:crossBetween val="midCat"/>
        <c:majorUnit val="5"/>
      </c:valAx>
      <c:valAx>
        <c:axId val="32250457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25026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4"/>
          <c:y val="3.3590508847684365E-2"/>
          <c:w val="0.85968051006900092"/>
          <c:h val="0.77074260114040094"/>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Sheet1!$A$2:$A$32</c:f>
              <c:numCache>
                <c:formatCode>General</c:formatCode>
                <c:ptCount val="31"/>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numCache>
            </c:numRef>
          </c:xVal>
          <c:yVal>
            <c:numRef>
              <c:f>Sheet1!$B$2:$B$32</c:f>
              <c:numCache>
                <c:formatCode>General</c:formatCode>
                <c:ptCount val="31"/>
                <c:pt idx="0">
                  <c:v>0.42634255766883494</c:v>
                </c:pt>
                <c:pt idx="1">
                  <c:v>0.44175900148173364</c:v>
                </c:pt>
                <c:pt idx="2">
                  <c:v>0.45773290017583701</c:v>
                </c:pt>
                <c:pt idx="3">
                  <c:v>0.47428441118487613</c:v>
                </c:pt>
                <c:pt idx="4">
                  <c:v>0.49143442083051198</c:v>
                </c:pt>
                <c:pt idx="5">
                  <c:v>0.50920457067875602</c:v>
                </c:pt>
                <c:pt idx="6">
                  <c:v>0.52761728484940851</c:v>
                </c:pt>
                <c:pt idx="7">
                  <c:v>0.54669579831302584</c:v>
                </c:pt>
                <c:pt idx="8">
                  <c:v>0.56646418621106487</c:v>
                </c:pt>
                <c:pt idx="9">
                  <c:v>0.58694739423630549</c:v>
                </c:pt>
                <c:pt idx="10">
                  <c:v>0.60817127011172911</c:v>
                </c:pt>
                <c:pt idx="11">
                  <c:v>0.63016259620772697</c:v>
                </c:pt>
                <c:pt idx="12">
                  <c:v>0.65294912333874777</c:v>
                </c:pt>
                <c:pt idx="13">
                  <c:v>0.67655960578195651</c:v>
                </c:pt>
                <c:pt idx="14">
                  <c:v>0.70102383756225595</c:v>
                </c:pt>
                <c:pt idx="15">
                  <c:v>0.72637269004926797</c:v>
                </c:pt>
                <c:pt idx="16">
                  <c:v>0.75263815091388431</c:v>
                </c:pt>
                <c:pt idx="17">
                  <c:v>0.77985336449343512</c:v>
                </c:pt>
                <c:pt idx="18">
                  <c:v>0.80805267361648336</c:v>
                </c:pt>
                <c:pt idx="19">
                  <c:v>0.83727166293996602</c:v>
                </c:pt>
                <c:pt idx="20">
                  <c:v>0.86754720385341888</c:v>
                </c:pt>
                <c:pt idx="21">
                  <c:v>0.89891750100689449</c:v>
                </c:pt>
                <c:pt idx="22">
                  <c:v>0.93142214052137251</c:v>
                </c:pt>
                <c:pt idx="23">
                  <c:v>0.96510213994238558</c:v>
                </c:pt>
                <c:pt idx="24">
                  <c:v>1</c:v>
                </c:pt>
                <c:pt idx="25">
                  <c:v>1.0361597582403999</c:v>
                </c:pt>
                <c:pt idx="26">
                  <c:v>1.0736270445968101</c:v>
                </c:pt>
                <c:pt idx="27">
                  <c:v>1.1124491389697901</c:v>
                </c:pt>
                <c:pt idx="28">
                  <c:v>1.15267503088969</c:v>
                </c:pt>
                <c:pt idx="29">
                  <c:v>1.1943554813364166</c:v>
                </c:pt>
                <c:pt idx="30">
                  <c:v>1.2375430867946398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numCache>
            </c:numRef>
          </c:xVal>
          <c:yVal>
            <c:numRef>
              <c:f>Sheet1!$C$2:$C$32</c:f>
              <c:numCache>
                <c:formatCode>General</c:formatCode>
                <c:ptCount val="31"/>
                <c:pt idx="0">
                  <c:v>0.32876270408485708</c:v>
                </c:pt>
                <c:pt idx="1">
                  <c:v>0.34435979283976642</c:v>
                </c:pt>
                <c:pt idx="2">
                  <c:v>0.36069683528956242</c:v>
                </c:pt>
                <c:pt idx="3">
                  <c:v>0.37780893615661848</c:v>
                </c:pt>
                <c:pt idx="4">
                  <c:v>0.39573286559391724</c:v>
                </c:pt>
                <c:pt idx="5">
                  <c:v>0.41450713819604701</c:v>
                </c:pt>
                <c:pt idx="6">
                  <c:v>0.43417209575862742</c:v>
                </c:pt>
                <c:pt idx="7">
                  <c:v>0.45476999396396695</c:v>
                </c:pt>
                <c:pt idx="8">
                  <c:v>0.47634509317928142</c:v>
                </c:pt>
                <c:pt idx="9">
                  <c:v>0.49894375356249998</c:v>
                </c:pt>
                <c:pt idx="10">
                  <c:v>0.52261453468009889</c:v>
                </c:pt>
                <c:pt idx="11">
                  <c:v>0.54740829985093686</c:v>
                </c:pt>
                <c:pt idx="12">
                  <c:v>0.573378325440416</c:v>
                </c:pt>
                <c:pt idx="13">
                  <c:v>0.600580415339662</c:v>
                </c:pt>
                <c:pt idx="14">
                  <c:v>0.62907302087589012</c:v>
                </c:pt>
                <c:pt idx="15">
                  <c:v>0.65891736641146903</c:v>
                </c:pt>
                <c:pt idx="16">
                  <c:v>0.69017758090166625</c:v>
                </c:pt>
                <c:pt idx="17">
                  <c:v>0.72292083569371723</c:v>
                </c:pt>
                <c:pt idx="18">
                  <c:v>0.75721748886328299</c:v>
                </c:pt>
                <c:pt idx="19">
                  <c:v>0.79314123639859868</c:v>
                </c:pt>
                <c:pt idx="20">
                  <c:v>0.83076927055691563</c:v>
                </c:pt>
                <c:pt idx="21">
                  <c:v>0.87018244573381498</c:v>
                </c:pt>
                <c:pt idx="22">
                  <c:v>0.91146545220151765</c:v>
                </c:pt>
                <c:pt idx="23">
                  <c:v>0.95470699808973702</c:v>
                </c:pt>
                <c:pt idx="24">
                  <c:v>1</c:v>
                </c:pt>
                <c:pt idx="25">
                  <c:v>1.0249992528149705</c:v>
                </c:pt>
                <c:pt idx="26">
                  <c:v>1.0506234682712701</c:v>
                </c:pt>
                <c:pt idx="27">
                  <c:v>1.0768882699679301</c:v>
                </c:pt>
                <c:pt idx="28">
                  <c:v>1.1038096720823445</c:v>
                </c:pt>
                <c:pt idx="29">
                  <c:v>1.1314040891343498</c:v>
                </c:pt>
                <c:pt idx="30">
                  <c:v>1.15968834599453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numCache>
            </c:numRef>
          </c:xVal>
          <c:yVal>
            <c:numRef>
              <c:f>Sheet1!$D$2:$D$32</c:f>
              <c:numCache>
                <c:formatCode>General</c:formatCode>
                <c:ptCount val="31"/>
                <c:pt idx="0">
                  <c:v>0.55288502686329088</c:v>
                </c:pt>
                <c:pt idx="1">
                  <c:v>0.56670673942746197</c:v>
                </c:pt>
                <c:pt idx="2">
                  <c:v>0.58087398447836158</c:v>
                </c:pt>
                <c:pt idx="3">
                  <c:v>0.59539540006998104</c:v>
                </c:pt>
                <c:pt idx="4">
                  <c:v>0.61027984020120762</c:v>
                </c:pt>
                <c:pt idx="5">
                  <c:v>0.62553638021428148</c:v>
                </c:pt>
                <c:pt idx="6">
                  <c:v>0.64117432232822913</c:v>
                </c:pt>
                <c:pt idx="7">
                  <c:v>0.65720320131058685</c:v>
                </c:pt>
                <c:pt idx="8">
                  <c:v>0.67363279029096101</c:v>
                </c:pt>
                <c:pt idx="9">
                  <c:v>0.69047310671990458</c:v>
                </c:pt>
                <c:pt idx="10">
                  <c:v>0.70773441847674312</c:v>
                </c:pt>
                <c:pt idx="11">
                  <c:v>0.72542725013010612</c:v>
                </c:pt>
                <c:pt idx="12">
                  <c:v>0.74356238935497987</c:v>
                </c:pt>
                <c:pt idx="13">
                  <c:v>0.76215089351018284</c:v>
                </c:pt>
                <c:pt idx="14">
                  <c:v>0.78120409638020105</c:v>
                </c:pt>
                <c:pt idx="15">
                  <c:v>0.80073361508570795</c:v>
                </c:pt>
                <c:pt idx="16">
                  <c:v>0.82075135716669112</c:v>
                </c:pt>
                <c:pt idx="17">
                  <c:v>0.84126952784273656</c:v>
                </c:pt>
                <c:pt idx="18">
                  <c:v>0.86230063745481977</c:v>
                </c:pt>
                <c:pt idx="19">
                  <c:v>0.88385750909306648</c:v>
                </c:pt>
                <c:pt idx="20">
                  <c:v>0.90595328641530304</c:v>
                </c:pt>
                <c:pt idx="21">
                  <c:v>0.92860144166096104</c:v>
                </c:pt>
                <c:pt idx="22">
                  <c:v>0.951815783865399</c:v>
                </c:pt>
                <c:pt idx="23">
                  <c:v>0.97561046727954048</c:v>
                </c:pt>
                <c:pt idx="24">
                  <c:v>1</c:v>
                </c:pt>
                <c:pt idx="25">
                  <c:v>1.0474417826630498</c:v>
                </c:pt>
                <c:pt idx="26">
                  <c:v>1.0971342880683357</c:v>
                </c:pt>
                <c:pt idx="27">
                  <c:v>1.1491842945150599</c:v>
                </c:pt>
                <c:pt idx="28">
                  <c:v>1.2037036460552262</c:v>
                </c:pt>
                <c:pt idx="29">
                  <c:v>1.2608094928220952</c:v>
                </c:pt>
                <c:pt idx="30">
                  <c:v>1.3206245427600698</c:v>
                </c:pt>
              </c:numCache>
            </c:numRef>
          </c:yVal>
          <c:smooth val="1"/>
        </c:ser>
        <c:axId val="323226624"/>
        <c:axId val="323245184"/>
      </c:scatterChart>
      <c:valAx>
        <c:axId val="323226624"/>
        <c:scaling>
          <c:orientation val="minMax"/>
          <c:max val="65"/>
          <c:min val="35"/>
        </c:scaling>
        <c:axPos val="b"/>
        <c:title>
          <c:tx>
            <c:rich>
              <a:bodyPr/>
              <a:lstStyle/>
              <a:p>
                <a:pPr>
                  <a:defRPr sz="1700"/>
                </a:pPr>
                <a:r>
                  <a:rPr lang="en-US" sz="1700" dirty="0" smtClean="0"/>
                  <a:t>Recipient Age</a:t>
                </a:r>
                <a:endParaRPr lang="en-US" sz="1700" dirty="0"/>
              </a:p>
            </c:rich>
          </c:tx>
          <c:layout/>
        </c:title>
        <c:numFmt formatCode="#,##0" sourceLinked="0"/>
        <c:tickLblPos val="nextTo"/>
        <c:txPr>
          <a:bodyPr rot="0"/>
          <a:lstStyle/>
          <a:p>
            <a:pPr>
              <a:defRPr sz="1500" b="1"/>
            </a:pPr>
            <a:endParaRPr lang="en-US"/>
          </a:p>
        </c:txPr>
        <c:crossAx val="323245184"/>
        <c:crosses val="autoZero"/>
        <c:crossBetween val="midCat"/>
        <c:majorUnit val="5"/>
      </c:valAx>
      <c:valAx>
        <c:axId val="32324518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322662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15"/>
          <c:h val="0.77074260114040116"/>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1.7258597302250498</c:v>
                </c:pt>
                <c:pt idx="1">
                  <c:v>1.6852016975867499</c:v>
                </c:pt>
                <c:pt idx="2">
                  <c:v>1.6455014922788298</c:v>
                </c:pt>
                <c:pt idx="3">
                  <c:v>1.60673654967789</c:v>
                </c:pt>
                <c:pt idx="4">
                  <c:v>1.5688848367409201</c:v>
                </c:pt>
                <c:pt idx="5">
                  <c:v>1.5319248394822598</c:v>
                </c:pt>
                <c:pt idx="6">
                  <c:v>1.4958355507455798</c:v>
                </c:pt>
                <c:pt idx="7">
                  <c:v>1.4606099900760399</c:v>
                </c:pt>
                <c:pt idx="8">
                  <c:v>1.4262932406517499</c:v>
                </c:pt>
                <c:pt idx="9">
                  <c:v>1.3929376070909398</c:v>
                </c:pt>
                <c:pt idx="10">
                  <c:v>1.3605889114367675</c:v>
                </c:pt>
                <c:pt idx="11">
                  <c:v>1.3292869939794099</c:v>
                </c:pt>
                <c:pt idx="12">
                  <c:v>1.2990662204823598</c:v>
                </c:pt>
                <c:pt idx="13">
                  <c:v>1.2699559925475998</c:v>
                </c:pt>
                <c:pt idx="14">
                  <c:v>1.2419812574885933</c:v>
                </c:pt>
                <c:pt idx="15">
                  <c:v>1.2151630131440943</c:v>
                </c:pt>
                <c:pt idx="16">
                  <c:v>1.1895188084424599</c:v>
                </c:pt>
                <c:pt idx="17">
                  <c:v>1.1650632324855499</c:v>
                </c:pt>
                <c:pt idx="18">
                  <c:v>1.1418084001422</c:v>
                </c:pt>
                <c:pt idx="19">
                  <c:v>1.1197644224305399</c:v>
                </c:pt>
                <c:pt idx="20">
                  <c:v>1.0989398757156599</c:v>
                </c:pt>
                <c:pt idx="21">
                  <c:v>1.0793422494107801</c:v>
                </c:pt>
                <c:pt idx="22">
                  <c:v>1.0609783930034498</c:v>
                </c:pt>
                <c:pt idx="23">
                  <c:v>1.04385496653512</c:v>
                </c:pt>
                <c:pt idx="24">
                  <c:v>1.0279788627028099</c:v>
                </c:pt>
                <c:pt idx="25">
                  <c:v>1.01335764879662</c:v>
                </c:pt>
                <c:pt idx="26">
                  <c:v>1</c:v>
                </c:pt>
                <c:pt idx="27">
                  <c:v>0.98790086967671598</c:v>
                </c:pt>
                <c:pt idx="28">
                  <c:v>0.97699752635154913</c:v>
                </c:pt>
                <c:pt idx="29">
                  <c:v>0.96721761992165656</c:v>
                </c:pt>
                <c:pt idx="30">
                  <c:v>0.95849416260398013</c:v>
                </c:pt>
                <c:pt idx="31">
                  <c:v>0.95076502041500788</c:v>
                </c:pt>
                <c:pt idx="32">
                  <c:v>0.94397235604623797</c:v>
                </c:pt>
                <c:pt idx="33">
                  <c:v>0.93806214176154457</c:v>
                </c:pt>
                <c:pt idx="34">
                  <c:v>0.93298381784692097</c:v>
                </c:pt>
                <c:pt idx="35">
                  <c:v>0.92868982165141911</c:v>
                </c:pt>
                <c:pt idx="36">
                  <c:v>0.92513526486332798</c:v>
                </c:pt>
                <c:pt idx="37">
                  <c:v>0.92227762944852765</c:v>
                </c:pt>
                <c:pt idx="38">
                  <c:v>0.9200764087126454</c:v>
                </c:pt>
                <c:pt idx="39">
                  <c:v>0.91849291523751797</c:v>
                </c:pt>
                <c:pt idx="40">
                  <c:v>0.91748996772042257</c:v>
                </c:pt>
                <c:pt idx="41">
                  <c:v>0.91703169933914064</c:v>
                </c:pt>
                <c:pt idx="42">
                  <c:v>0.91708330288217799</c:v>
                </c:pt>
                <c:pt idx="43">
                  <c:v>0.91761085319770563</c:v>
                </c:pt>
                <c:pt idx="44">
                  <c:v>0.91858114486673326</c:v>
                </c:pt>
                <c:pt idx="45">
                  <c:v>0.91996146300451564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1.3926244500023557</c:v>
                </c:pt>
                <c:pt idx="1">
                  <c:v>1.3728137937457201</c:v>
                </c:pt>
                <c:pt idx="2">
                  <c:v>1.3532820258361142</c:v>
                </c:pt>
                <c:pt idx="3">
                  <c:v>1.3340248197603499</c:v>
                </c:pt>
                <c:pt idx="4">
                  <c:v>1.3150378338277537</c:v>
                </c:pt>
                <c:pt idx="5">
                  <c:v>1.2963166899845</c:v>
                </c:pt>
                <c:pt idx="6">
                  <c:v>1.2778569453041759</c:v>
                </c:pt>
                <c:pt idx="7">
                  <c:v>1.2596606365605498</c:v>
                </c:pt>
                <c:pt idx="8">
                  <c:v>1.2417553711234899</c:v>
                </c:pt>
                <c:pt idx="9">
                  <c:v>1.2241735343797737</c:v>
                </c:pt>
                <c:pt idx="10">
                  <c:v>1.2069456717970599</c:v>
                </c:pt>
                <c:pt idx="11">
                  <c:v>1.1901006265426037</c:v>
                </c:pt>
                <c:pt idx="12">
                  <c:v>1.1736656884901462</c:v>
                </c:pt>
                <c:pt idx="13">
                  <c:v>1.1576667561664398</c:v>
                </c:pt>
                <c:pt idx="14">
                  <c:v>1.1421285132125201</c:v>
                </c:pt>
                <c:pt idx="15">
                  <c:v>1.1270746207410001</c:v>
                </c:pt>
                <c:pt idx="16">
                  <c:v>1.1125279303221101</c:v>
                </c:pt>
                <c:pt idx="17">
                  <c:v>1.0985107187938301</c:v>
                </c:pt>
                <c:pt idx="18">
                  <c:v>1.0850449554114399</c:v>
                </c:pt>
                <c:pt idx="19">
                  <c:v>1.07215260261043</c:v>
                </c:pt>
                <c:pt idx="20">
                  <c:v>1.0598559679407147</c:v>
                </c:pt>
                <c:pt idx="21">
                  <c:v>1.0481781079738501</c:v>
                </c:pt>
                <c:pt idx="22">
                  <c:v>1.0371433117275599</c:v>
                </c:pt>
                <c:pt idx="23">
                  <c:v>1.0267776868512801</c:v>
                </c:pt>
                <c:pt idx="24">
                  <c:v>1.0171098546708</c:v>
                </c:pt>
                <c:pt idx="25">
                  <c:v>1.0081718147671799</c:v>
                </c:pt>
                <c:pt idx="26">
                  <c:v>1</c:v>
                </c:pt>
                <c:pt idx="27">
                  <c:v>0.98319822396518364</c:v>
                </c:pt>
                <c:pt idx="28">
                  <c:v>0.96803323156804788</c:v>
                </c:pt>
                <c:pt idx="29">
                  <c:v>0.95436393496973249</c:v>
                </c:pt>
                <c:pt idx="30">
                  <c:v>0.94205946127135098</c:v>
                </c:pt>
                <c:pt idx="31">
                  <c:v>0.93099812495406598</c:v>
                </c:pt>
                <c:pt idx="32">
                  <c:v>0.92106651057605649</c:v>
                </c:pt>
                <c:pt idx="33">
                  <c:v>0.91215880479332601</c:v>
                </c:pt>
                <c:pt idx="34">
                  <c:v>0.90417643428627303</c:v>
                </c:pt>
                <c:pt idx="35">
                  <c:v>0.89702765439215404</c:v>
                </c:pt>
                <c:pt idx="36">
                  <c:v>0.89062737689236149</c:v>
                </c:pt>
                <c:pt idx="37">
                  <c:v>0.88489703504184303</c:v>
                </c:pt>
                <c:pt idx="38">
                  <c:v>0.87976437062563995</c:v>
                </c:pt>
                <c:pt idx="39">
                  <c:v>0.87516334034026511</c:v>
                </c:pt>
                <c:pt idx="40">
                  <c:v>0.87103381411561365</c:v>
                </c:pt>
                <c:pt idx="41">
                  <c:v>0.86732130673093299</c:v>
                </c:pt>
                <c:pt idx="42">
                  <c:v>0.86397655959179764</c:v>
                </c:pt>
                <c:pt idx="43">
                  <c:v>0.86095512366237836</c:v>
                </c:pt>
                <c:pt idx="44">
                  <c:v>0.85821689981350602</c:v>
                </c:pt>
                <c:pt idx="45">
                  <c:v>0.85572559186356711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2.13883348695152</c:v>
                </c:pt>
                <c:pt idx="1">
                  <c:v>2.0686744076198398</c:v>
                </c:pt>
                <c:pt idx="2">
                  <c:v>2.0008210479400814</c:v>
                </c:pt>
                <c:pt idx="3">
                  <c:v>1.9351981326213801</c:v>
                </c:pt>
                <c:pt idx="4">
                  <c:v>1.8717329400258</c:v>
                </c:pt>
                <c:pt idx="5">
                  <c:v>1.8103552410875801</c:v>
                </c:pt>
                <c:pt idx="6">
                  <c:v>1.7509972482418299</c:v>
                </c:pt>
                <c:pt idx="7">
                  <c:v>1.6936161067436701</c:v>
                </c:pt>
                <c:pt idx="8">
                  <c:v>1.6382553727054201</c:v>
                </c:pt>
                <c:pt idx="9">
                  <c:v>1.58496742721308</c:v>
                </c:pt>
                <c:pt idx="10">
                  <c:v>1.5337908152637398</c:v>
                </c:pt>
                <c:pt idx="11">
                  <c:v>1.4847516864991357</c:v>
                </c:pt>
                <c:pt idx="12">
                  <c:v>1.4378651959820752</c:v>
                </c:pt>
                <c:pt idx="13">
                  <c:v>1.3931368542949698</c:v>
                </c:pt>
                <c:pt idx="14">
                  <c:v>1.35056381668842</c:v>
                </c:pt>
                <c:pt idx="15">
                  <c:v>1.31013610043197</c:v>
                </c:pt>
                <c:pt idx="16">
                  <c:v>1.2718377283604099</c:v>
                </c:pt>
                <c:pt idx="17">
                  <c:v>1.23564778428387</c:v>
                </c:pt>
                <c:pt idx="18">
                  <c:v>1.2015413887997954</c:v>
                </c:pt>
                <c:pt idx="19">
                  <c:v>1.1694905731593799</c:v>
                </c:pt>
                <c:pt idx="20">
                  <c:v>1.1394650659791299</c:v>
                </c:pt>
                <c:pt idx="21">
                  <c:v>1.1114329544766601</c:v>
                </c:pt>
                <c:pt idx="22">
                  <c:v>1.0853612395621262</c:v>
                </c:pt>
                <c:pt idx="23">
                  <c:v>1.0612162740909499</c:v>
                </c:pt>
                <c:pt idx="24">
                  <c:v>1.0389640187940057</c:v>
                </c:pt>
                <c:pt idx="25">
                  <c:v>1.0185701577183499</c:v>
                </c:pt>
                <c:pt idx="26">
                  <c:v>1</c:v>
                </c:pt>
                <c:pt idx="27">
                  <c:v>0.99262600818385105</c:v>
                </c:pt>
                <c:pt idx="28">
                  <c:v>0.98604483334821236</c:v>
                </c:pt>
                <c:pt idx="29">
                  <c:v>0.98024442249757349</c:v>
                </c:pt>
                <c:pt idx="30">
                  <c:v>0.97521557557105798</c:v>
                </c:pt>
                <c:pt idx="31">
                  <c:v>0.97095160539592595</c:v>
                </c:pt>
                <c:pt idx="32">
                  <c:v>0.96744784306855536</c:v>
                </c:pt>
                <c:pt idx="33">
                  <c:v>0.96470107746824285</c:v>
                </c:pt>
                <c:pt idx="34">
                  <c:v>0.96270901491845384</c:v>
                </c:pt>
                <c:pt idx="35">
                  <c:v>0.96146956073875556</c:v>
                </c:pt>
                <c:pt idx="36">
                  <c:v>0.96098018149870701</c:v>
                </c:pt>
                <c:pt idx="37">
                  <c:v>0.9612372876138916</c:v>
                </c:pt>
                <c:pt idx="38">
                  <c:v>0.96223560095704996</c:v>
                </c:pt>
                <c:pt idx="39">
                  <c:v>0.96396774916726369</c:v>
                </c:pt>
                <c:pt idx="40">
                  <c:v>0.96642383708411961</c:v>
                </c:pt>
                <c:pt idx="41">
                  <c:v>0.96959123575839712</c:v>
                </c:pt>
                <c:pt idx="42">
                  <c:v>0.97345440115024851</c:v>
                </c:pt>
                <c:pt idx="43">
                  <c:v>0.97799485102595762</c:v>
                </c:pt>
                <c:pt idx="44">
                  <c:v>0.983191218779358</c:v>
                </c:pt>
                <c:pt idx="45">
                  <c:v>0.98901926208646596</c:v>
                </c:pt>
              </c:numCache>
            </c:numRef>
          </c:yVal>
          <c:smooth val="1"/>
        </c:ser>
        <c:axId val="323200128"/>
        <c:axId val="323202048"/>
      </c:scatterChart>
      <c:valAx>
        <c:axId val="323200128"/>
        <c:scaling>
          <c:orientation val="minMax"/>
          <c:max val="50"/>
          <c:min val="5"/>
        </c:scaling>
        <c:axPos val="b"/>
        <c:title>
          <c:tx>
            <c:rich>
              <a:bodyPr/>
              <a:lstStyle/>
              <a:p>
                <a:pPr>
                  <a:defRPr sz="1700"/>
                </a:pPr>
                <a:r>
                  <a:rPr lang="en-US" sz="1700" dirty="0" smtClean="0"/>
                  <a:t>Center Volume (cases per year)</a:t>
                </a:r>
                <a:endParaRPr lang="en-US" sz="1700" dirty="0"/>
              </a:p>
            </c:rich>
          </c:tx>
          <c:layout/>
        </c:title>
        <c:numFmt formatCode="#,##0" sourceLinked="0"/>
        <c:tickLblPos val="nextTo"/>
        <c:txPr>
          <a:bodyPr rot="0"/>
          <a:lstStyle/>
          <a:p>
            <a:pPr>
              <a:defRPr sz="1500" b="1"/>
            </a:pPr>
            <a:endParaRPr lang="en-US"/>
          </a:p>
        </c:txPr>
        <c:crossAx val="323202048"/>
        <c:crosses val="autoZero"/>
        <c:crossBetween val="midCat"/>
        <c:majorUnit val="5"/>
      </c:valAx>
      <c:valAx>
        <c:axId val="32320204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320012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658060994588205"/>
          <c:y val="3.9152185718164582E-2"/>
          <c:w val="0.80565140640606892"/>
          <c:h val="0.65052407383503363"/>
        </c:manualLayout>
      </c:layout>
      <c:barChart>
        <c:barDir val="col"/>
        <c:grouping val="percentStacked"/>
        <c:ser>
          <c:idx val="0"/>
          <c:order val="0"/>
          <c:tx>
            <c:strRef>
              <c:f>Sheet1!$B$1</c:f>
              <c:strCache>
                <c:ptCount val="1"/>
                <c:pt idx="0">
                  <c:v>0-11</c:v>
                </c:pt>
              </c:strCache>
            </c:strRef>
          </c:tx>
          <c:spPr>
            <a:gradFill flip="none" rotWithShape="1">
              <a:gsLst>
                <a:gs pos="0">
                  <a:srgbClr val="208C03"/>
                </a:gs>
                <a:gs pos="50000">
                  <a:srgbClr val="20F703"/>
                </a:gs>
                <a:gs pos="100000">
                  <a:srgbClr val="208C03"/>
                </a:gs>
              </a:gsLst>
              <a:lin ang="10800000" scaled="1"/>
              <a:tileRect/>
            </a:gradFill>
            <a:ln w="9525">
              <a:solidFill>
                <a:srgbClr val="000000"/>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Sheet1!$B$2:$B$26</c:f>
              <c:numCache>
                <c:formatCode>General</c:formatCode>
                <c:ptCount val="25"/>
                <c:pt idx="0">
                  <c:v>0</c:v>
                </c:pt>
                <c:pt idx="1">
                  <c:v>0</c:v>
                </c:pt>
                <c:pt idx="2">
                  <c:v>3</c:v>
                </c:pt>
                <c:pt idx="3">
                  <c:v>7</c:v>
                </c:pt>
                <c:pt idx="4">
                  <c:v>27</c:v>
                </c:pt>
                <c:pt idx="5">
                  <c:v>33</c:v>
                </c:pt>
                <c:pt idx="6">
                  <c:v>29</c:v>
                </c:pt>
                <c:pt idx="7">
                  <c:v>40</c:v>
                </c:pt>
                <c:pt idx="8">
                  <c:v>57</c:v>
                </c:pt>
                <c:pt idx="9">
                  <c:v>58</c:v>
                </c:pt>
                <c:pt idx="10">
                  <c:v>58</c:v>
                </c:pt>
                <c:pt idx="11">
                  <c:v>60</c:v>
                </c:pt>
                <c:pt idx="12">
                  <c:v>43</c:v>
                </c:pt>
                <c:pt idx="13">
                  <c:v>48</c:v>
                </c:pt>
                <c:pt idx="14">
                  <c:v>50</c:v>
                </c:pt>
                <c:pt idx="15">
                  <c:v>47</c:v>
                </c:pt>
                <c:pt idx="16">
                  <c:v>54</c:v>
                </c:pt>
                <c:pt idx="17">
                  <c:v>46</c:v>
                </c:pt>
                <c:pt idx="18">
                  <c:v>50</c:v>
                </c:pt>
                <c:pt idx="19">
                  <c:v>51</c:v>
                </c:pt>
                <c:pt idx="20">
                  <c:v>43</c:v>
                </c:pt>
                <c:pt idx="21">
                  <c:v>49</c:v>
                </c:pt>
                <c:pt idx="22">
                  <c:v>55</c:v>
                </c:pt>
                <c:pt idx="23">
                  <c:v>61</c:v>
                </c:pt>
                <c:pt idx="24">
                  <c:v>17</c:v>
                </c:pt>
              </c:numCache>
            </c:numRef>
          </c:val>
        </c:ser>
        <c:ser>
          <c:idx val="1"/>
          <c:order val="1"/>
          <c:tx>
            <c:strRef>
              <c:f>Sheet1!$C$1</c:f>
              <c:strCache>
                <c:ptCount val="1"/>
                <c:pt idx="0">
                  <c:v>12-17</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Sheet1!$C$2:$C$26</c:f>
              <c:numCache>
                <c:formatCode>General</c:formatCode>
                <c:ptCount val="25"/>
                <c:pt idx="0">
                  <c:v>4</c:v>
                </c:pt>
                <c:pt idx="1">
                  <c:v>13</c:v>
                </c:pt>
                <c:pt idx="2">
                  <c:v>40</c:v>
                </c:pt>
                <c:pt idx="3">
                  <c:v>55</c:v>
                </c:pt>
                <c:pt idx="4">
                  <c:v>106</c:v>
                </c:pt>
                <c:pt idx="5">
                  <c:v>141</c:v>
                </c:pt>
                <c:pt idx="6">
                  <c:v>185</c:v>
                </c:pt>
                <c:pt idx="7">
                  <c:v>200</c:v>
                </c:pt>
                <c:pt idx="8">
                  <c:v>215</c:v>
                </c:pt>
                <c:pt idx="9">
                  <c:v>183</c:v>
                </c:pt>
                <c:pt idx="10">
                  <c:v>214</c:v>
                </c:pt>
                <c:pt idx="11">
                  <c:v>196</c:v>
                </c:pt>
                <c:pt idx="12">
                  <c:v>193</c:v>
                </c:pt>
                <c:pt idx="13">
                  <c:v>204</c:v>
                </c:pt>
                <c:pt idx="14">
                  <c:v>203</c:v>
                </c:pt>
                <c:pt idx="15">
                  <c:v>207</c:v>
                </c:pt>
                <c:pt idx="16">
                  <c:v>198</c:v>
                </c:pt>
                <c:pt idx="17">
                  <c:v>242</c:v>
                </c:pt>
                <c:pt idx="18">
                  <c:v>236</c:v>
                </c:pt>
                <c:pt idx="19">
                  <c:v>268</c:v>
                </c:pt>
                <c:pt idx="20">
                  <c:v>301</c:v>
                </c:pt>
                <c:pt idx="21">
                  <c:v>240</c:v>
                </c:pt>
                <c:pt idx="22">
                  <c:v>258</c:v>
                </c:pt>
                <c:pt idx="23">
                  <c:v>265</c:v>
                </c:pt>
                <c:pt idx="24">
                  <c:v>108</c:v>
                </c:pt>
              </c:numCache>
            </c:numRef>
          </c:val>
        </c:ser>
        <c:ser>
          <c:idx val="2"/>
          <c:order val="2"/>
          <c:tx>
            <c:strRef>
              <c:f>Sheet1!$D$1</c:f>
              <c:strCache>
                <c:ptCount val="1"/>
                <c:pt idx="0">
                  <c:v>18-29</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Sheet1!$D$2:$D$26</c:f>
              <c:numCache>
                <c:formatCode>General</c:formatCode>
                <c:ptCount val="25"/>
                <c:pt idx="0">
                  <c:v>14</c:v>
                </c:pt>
                <c:pt idx="1">
                  <c:v>30</c:v>
                </c:pt>
                <c:pt idx="2">
                  <c:v>82</c:v>
                </c:pt>
                <c:pt idx="3">
                  <c:v>173</c:v>
                </c:pt>
                <c:pt idx="4">
                  <c:v>221</c:v>
                </c:pt>
                <c:pt idx="5">
                  <c:v>317</c:v>
                </c:pt>
                <c:pt idx="6">
                  <c:v>449</c:v>
                </c:pt>
                <c:pt idx="7">
                  <c:v>451</c:v>
                </c:pt>
                <c:pt idx="8">
                  <c:v>464</c:v>
                </c:pt>
                <c:pt idx="9">
                  <c:v>425</c:v>
                </c:pt>
                <c:pt idx="10">
                  <c:v>488</c:v>
                </c:pt>
                <c:pt idx="11">
                  <c:v>452</c:v>
                </c:pt>
                <c:pt idx="12">
                  <c:v>424</c:v>
                </c:pt>
                <c:pt idx="13">
                  <c:v>498</c:v>
                </c:pt>
                <c:pt idx="14">
                  <c:v>500</c:v>
                </c:pt>
                <c:pt idx="15">
                  <c:v>551</c:v>
                </c:pt>
                <c:pt idx="16">
                  <c:v>589</c:v>
                </c:pt>
                <c:pt idx="17">
                  <c:v>611</c:v>
                </c:pt>
                <c:pt idx="18">
                  <c:v>756</c:v>
                </c:pt>
                <c:pt idx="19">
                  <c:v>762</c:v>
                </c:pt>
                <c:pt idx="20">
                  <c:v>772</c:v>
                </c:pt>
                <c:pt idx="21">
                  <c:v>861</c:v>
                </c:pt>
                <c:pt idx="22">
                  <c:v>830</c:v>
                </c:pt>
                <c:pt idx="23">
                  <c:v>914</c:v>
                </c:pt>
                <c:pt idx="24">
                  <c:v>389</c:v>
                </c:pt>
              </c:numCache>
            </c:numRef>
          </c:val>
        </c:ser>
        <c:ser>
          <c:idx val="3"/>
          <c:order val="3"/>
          <c:tx>
            <c:strRef>
              <c:f>Sheet1!$E$1</c:f>
              <c:strCache>
                <c:ptCount val="1"/>
                <c:pt idx="0">
                  <c:v>30-39</c:v>
                </c:pt>
              </c:strCache>
            </c:strRef>
          </c:tx>
          <c:spPr>
            <a:gradFill>
              <a:gsLst>
                <a:gs pos="0">
                  <a:srgbClr val="7030A0"/>
                </a:gs>
                <a:gs pos="50000">
                  <a:srgbClr val="9966FF"/>
                </a:gs>
                <a:gs pos="100000">
                  <a:srgbClr val="7030A0"/>
                </a:gs>
              </a:gsLst>
              <a:lin ang="10800000" scaled="1"/>
            </a:gradFill>
            <a:ln>
              <a:solidFill>
                <a:srgbClr val="000000"/>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Sheet1!$E$2:$E$26</c:f>
              <c:numCache>
                <c:formatCode>General</c:formatCode>
                <c:ptCount val="25"/>
                <c:pt idx="0">
                  <c:v>4</c:v>
                </c:pt>
                <c:pt idx="1">
                  <c:v>16</c:v>
                </c:pt>
                <c:pt idx="2">
                  <c:v>26</c:v>
                </c:pt>
                <c:pt idx="3">
                  <c:v>70</c:v>
                </c:pt>
                <c:pt idx="4">
                  <c:v>148</c:v>
                </c:pt>
                <c:pt idx="5">
                  <c:v>190</c:v>
                </c:pt>
                <c:pt idx="6">
                  <c:v>225</c:v>
                </c:pt>
                <c:pt idx="7">
                  <c:v>227</c:v>
                </c:pt>
                <c:pt idx="8">
                  <c:v>296</c:v>
                </c:pt>
                <c:pt idx="9">
                  <c:v>268</c:v>
                </c:pt>
                <c:pt idx="10">
                  <c:v>254</c:v>
                </c:pt>
                <c:pt idx="11">
                  <c:v>298</c:v>
                </c:pt>
                <c:pt idx="12">
                  <c:v>260</c:v>
                </c:pt>
                <c:pt idx="13">
                  <c:v>282</c:v>
                </c:pt>
                <c:pt idx="14">
                  <c:v>345</c:v>
                </c:pt>
                <c:pt idx="15">
                  <c:v>338</c:v>
                </c:pt>
                <c:pt idx="16">
                  <c:v>298</c:v>
                </c:pt>
                <c:pt idx="17">
                  <c:v>380</c:v>
                </c:pt>
                <c:pt idx="18">
                  <c:v>391</c:v>
                </c:pt>
                <c:pt idx="19">
                  <c:v>395</c:v>
                </c:pt>
                <c:pt idx="20">
                  <c:v>431</c:v>
                </c:pt>
                <c:pt idx="21">
                  <c:v>460</c:v>
                </c:pt>
                <c:pt idx="22">
                  <c:v>496</c:v>
                </c:pt>
                <c:pt idx="23">
                  <c:v>545</c:v>
                </c:pt>
                <c:pt idx="24">
                  <c:v>241</c:v>
                </c:pt>
              </c:numCache>
            </c:numRef>
          </c:val>
        </c:ser>
        <c:ser>
          <c:idx val="4"/>
          <c:order val="4"/>
          <c:tx>
            <c:strRef>
              <c:f>Sheet1!$F$1</c:f>
              <c:strCache>
                <c:ptCount val="1"/>
                <c:pt idx="0">
                  <c:v>40-49</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Sheet1!$F$2:$F$26</c:f>
              <c:numCache>
                <c:formatCode>General</c:formatCode>
                <c:ptCount val="25"/>
                <c:pt idx="0">
                  <c:v>1</c:v>
                </c:pt>
                <c:pt idx="1">
                  <c:v>5</c:v>
                </c:pt>
                <c:pt idx="2">
                  <c:v>16</c:v>
                </c:pt>
                <c:pt idx="3">
                  <c:v>60</c:v>
                </c:pt>
                <c:pt idx="4">
                  <c:v>110</c:v>
                </c:pt>
                <c:pt idx="5">
                  <c:v>135</c:v>
                </c:pt>
                <c:pt idx="6">
                  <c:v>177</c:v>
                </c:pt>
                <c:pt idx="7">
                  <c:v>240</c:v>
                </c:pt>
                <c:pt idx="8">
                  <c:v>208</c:v>
                </c:pt>
                <c:pt idx="9">
                  <c:v>262</c:v>
                </c:pt>
                <c:pt idx="10">
                  <c:v>291</c:v>
                </c:pt>
                <c:pt idx="11">
                  <c:v>331</c:v>
                </c:pt>
                <c:pt idx="12">
                  <c:v>362</c:v>
                </c:pt>
                <c:pt idx="13">
                  <c:v>368</c:v>
                </c:pt>
                <c:pt idx="14">
                  <c:v>357</c:v>
                </c:pt>
                <c:pt idx="15">
                  <c:v>445</c:v>
                </c:pt>
                <c:pt idx="16">
                  <c:v>461</c:v>
                </c:pt>
                <c:pt idx="17">
                  <c:v>486</c:v>
                </c:pt>
                <c:pt idx="18">
                  <c:v>535</c:v>
                </c:pt>
                <c:pt idx="19">
                  <c:v>648</c:v>
                </c:pt>
                <c:pt idx="20">
                  <c:v>639</c:v>
                </c:pt>
                <c:pt idx="21">
                  <c:v>656</c:v>
                </c:pt>
                <c:pt idx="22">
                  <c:v>718</c:v>
                </c:pt>
                <c:pt idx="23">
                  <c:v>763</c:v>
                </c:pt>
                <c:pt idx="24">
                  <c:v>306</c:v>
                </c:pt>
              </c:numCache>
            </c:numRef>
          </c:val>
        </c:ser>
        <c:ser>
          <c:idx val="5"/>
          <c:order val="5"/>
          <c:tx>
            <c:strRef>
              <c:f>Sheet1!$G$1</c:f>
              <c:strCache>
                <c:ptCount val="1"/>
                <c:pt idx="0">
                  <c:v>50-59</c:v>
                </c:pt>
              </c:strCache>
            </c:strRef>
          </c:tx>
          <c:spPr>
            <a:gradFill>
              <a:gsLst>
                <a:gs pos="0">
                  <a:srgbClr val="C00000"/>
                </a:gs>
                <a:gs pos="50000">
                  <a:srgbClr val="FF0000"/>
                </a:gs>
                <a:gs pos="100000">
                  <a:srgbClr val="C00000"/>
                </a:gs>
              </a:gsLst>
              <a:lin ang="10800000" scaled="1"/>
            </a:gradFill>
            <a:ln>
              <a:solidFill>
                <a:srgbClr val="000000"/>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Sheet1!$G$2:$G$26</c:f>
              <c:numCache>
                <c:formatCode>General</c:formatCode>
                <c:ptCount val="25"/>
                <c:pt idx="0">
                  <c:v>1</c:v>
                </c:pt>
                <c:pt idx="1">
                  <c:v>0</c:v>
                </c:pt>
                <c:pt idx="2">
                  <c:v>1</c:v>
                </c:pt>
                <c:pt idx="3">
                  <c:v>4</c:v>
                </c:pt>
                <c:pt idx="4">
                  <c:v>32</c:v>
                </c:pt>
                <c:pt idx="5">
                  <c:v>43</c:v>
                </c:pt>
                <c:pt idx="6">
                  <c:v>64</c:v>
                </c:pt>
                <c:pt idx="7">
                  <c:v>94</c:v>
                </c:pt>
                <c:pt idx="8">
                  <c:v>129</c:v>
                </c:pt>
                <c:pt idx="9">
                  <c:v>136</c:v>
                </c:pt>
                <c:pt idx="10">
                  <c:v>166</c:v>
                </c:pt>
                <c:pt idx="11">
                  <c:v>158</c:v>
                </c:pt>
                <c:pt idx="12">
                  <c:v>212</c:v>
                </c:pt>
                <c:pt idx="13">
                  <c:v>249</c:v>
                </c:pt>
                <c:pt idx="14">
                  <c:v>255</c:v>
                </c:pt>
                <c:pt idx="15">
                  <c:v>306</c:v>
                </c:pt>
                <c:pt idx="16">
                  <c:v>323</c:v>
                </c:pt>
                <c:pt idx="17">
                  <c:v>351</c:v>
                </c:pt>
                <c:pt idx="18">
                  <c:v>459</c:v>
                </c:pt>
                <c:pt idx="19">
                  <c:v>485</c:v>
                </c:pt>
                <c:pt idx="20">
                  <c:v>552</c:v>
                </c:pt>
                <c:pt idx="21">
                  <c:v>529</c:v>
                </c:pt>
                <c:pt idx="22">
                  <c:v>667</c:v>
                </c:pt>
                <c:pt idx="23">
                  <c:v>677</c:v>
                </c:pt>
                <c:pt idx="24">
                  <c:v>276</c:v>
                </c:pt>
              </c:numCache>
            </c:numRef>
          </c:val>
        </c:ser>
        <c:ser>
          <c:idx val="6"/>
          <c:order val="6"/>
          <c:tx>
            <c:strRef>
              <c:f>Sheet1!$H$1</c:f>
              <c:strCache>
                <c:ptCount val="1"/>
                <c:pt idx="0">
                  <c:v>60-65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1"/>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Sheet1!$H$2:$H$26</c:f>
              <c:numCache>
                <c:formatCode>General</c:formatCode>
                <c:ptCount val="25"/>
                <c:pt idx="0">
                  <c:v>0</c:v>
                </c:pt>
                <c:pt idx="1">
                  <c:v>0</c:v>
                </c:pt>
                <c:pt idx="2">
                  <c:v>0</c:v>
                </c:pt>
                <c:pt idx="3">
                  <c:v>1</c:v>
                </c:pt>
                <c:pt idx="4">
                  <c:v>1</c:v>
                </c:pt>
                <c:pt idx="5">
                  <c:v>0</c:v>
                </c:pt>
                <c:pt idx="6">
                  <c:v>0</c:v>
                </c:pt>
                <c:pt idx="7">
                  <c:v>3</c:v>
                </c:pt>
                <c:pt idx="8">
                  <c:v>5</c:v>
                </c:pt>
                <c:pt idx="9">
                  <c:v>21</c:v>
                </c:pt>
                <c:pt idx="10">
                  <c:v>13</c:v>
                </c:pt>
                <c:pt idx="11">
                  <c:v>16</c:v>
                </c:pt>
                <c:pt idx="12">
                  <c:v>29</c:v>
                </c:pt>
                <c:pt idx="13">
                  <c:v>16</c:v>
                </c:pt>
                <c:pt idx="14">
                  <c:v>36</c:v>
                </c:pt>
                <c:pt idx="15">
                  <c:v>52</c:v>
                </c:pt>
                <c:pt idx="16">
                  <c:v>57</c:v>
                </c:pt>
                <c:pt idx="17">
                  <c:v>68</c:v>
                </c:pt>
                <c:pt idx="18">
                  <c:v>116</c:v>
                </c:pt>
                <c:pt idx="19">
                  <c:v>113</c:v>
                </c:pt>
                <c:pt idx="20">
                  <c:v>134</c:v>
                </c:pt>
                <c:pt idx="21">
                  <c:v>143</c:v>
                </c:pt>
                <c:pt idx="22">
                  <c:v>182</c:v>
                </c:pt>
                <c:pt idx="23">
                  <c:v>187</c:v>
                </c:pt>
                <c:pt idx="24">
                  <c:v>79</c:v>
                </c:pt>
              </c:numCache>
            </c:numRef>
          </c:val>
        </c:ser>
        <c:ser>
          <c:idx val="7"/>
          <c:order val="7"/>
          <c:tx>
            <c:strRef>
              <c:f>Sheet1!$I$1</c:f>
              <c:strCache>
                <c:ptCount val="1"/>
                <c:pt idx="0">
                  <c:v>&gt;65</c:v>
                </c:pt>
              </c:strCache>
            </c:strRef>
          </c:tx>
          <c:spPr>
            <a:gradFill>
              <a:gsLst>
                <a:gs pos="0">
                  <a:srgbClr val="808080"/>
                </a:gs>
                <a:gs pos="50000">
                  <a:srgbClr val="CCCCFF"/>
                </a:gs>
                <a:gs pos="100000">
                  <a:srgbClr val="808080"/>
                </a:gs>
              </a:gsLst>
              <a:lin ang="10800000" scaled="1"/>
            </a:gradFill>
            <a:ln>
              <a:solidFill>
                <a:srgbClr val="00004C"/>
              </a:solidFill>
            </a:ln>
          </c:spP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Sheet1!$I$2:$I$26</c:f>
              <c:numCache>
                <c:formatCode>General</c:formatCode>
                <c:ptCount val="25"/>
                <c:pt idx="0">
                  <c:v>0</c:v>
                </c:pt>
                <c:pt idx="1">
                  <c:v>0</c:v>
                </c:pt>
                <c:pt idx="2">
                  <c:v>0</c:v>
                </c:pt>
                <c:pt idx="3">
                  <c:v>0</c:v>
                </c:pt>
                <c:pt idx="4">
                  <c:v>0</c:v>
                </c:pt>
                <c:pt idx="5">
                  <c:v>0</c:v>
                </c:pt>
                <c:pt idx="6">
                  <c:v>0</c:v>
                </c:pt>
                <c:pt idx="7">
                  <c:v>1</c:v>
                </c:pt>
                <c:pt idx="8">
                  <c:v>2</c:v>
                </c:pt>
                <c:pt idx="9">
                  <c:v>0</c:v>
                </c:pt>
                <c:pt idx="10">
                  <c:v>2</c:v>
                </c:pt>
                <c:pt idx="11">
                  <c:v>2</c:v>
                </c:pt>
                <c:pt idx="12">
                  <c:v>4</c:v>
                </c:pt>
                <c:pt idx="13">
                  <c:v>5</c:v>
                </c:pt>
                <c:pt idx="14">
                  <c:v>5</c:v>
                </c:pt>
                <c:pt idx="15">
                  <c:v>8</c:v>
                </c:pt>
                <c:pt idx="16">
                  <c:v>13</c:v>
                </c:pt>
                <c:pt idx="17">
                  <c:v>15</c:v>
                </c:pt>
                <c:pt idx="18">
                  <c:v>25</c:v>
                </c:pt>
                <c:pt idx="19">
                  <c:v>25</c:v>
                </c:pt>
                <c:pt idx="20">
                  <c:v>39</c:v>
                </c:pt>
                <c:pt idx="21">
                  <c:v>34</c:v>
                </c:pt>
                <c:pt idx="22">
                  <c:v>60</c:v>
                </c:pt>
                <c:pt idx="23">
                  <c:v>96</c:v>
                </c:pt>
                <c:pt idx="24">
                  <c:v>30</c:v>
                </c:pt>
              </c:numCache>
            </c:numRef>
          </c:val>
        </c:ser>
        <c:gapWidth val="35"/>
        <c:overlap val="100"/>
        <c:axId val="223771264"/>
        <c:axId val="223896704"/>
      </c:barChart>
      <c:lineChart>
        <c:grouping val="standard"/>
        <c:ser>
          <c:idx val="8"/>
          <c:order val="8"/>
          <c:tx>
            <c:strRef>
              <c:f>Sheet1!$J$1</c:f>
              <c:strCache>
                <c:ptCount val="1"/>
                <c:pt idx="0">
                  <c:v>Median Donor Age</c:v>
                </c:pt>
              </c:strCache>
            </c:strRef>
          </c:tx>
          <c:spPr>
            <a:ln w="41275">
              <a:solidFill>
                <a:srgbClr val="00FFFF"/>
              </a:solidFill>
            </a:ln>
          </c:spPr>
          <c:marker>
            <c:symbol val="diamond"/>
            <c:size val="10"/>
            <c:spPr>
              <a:solidFill>
                <a:srgbClr val="00FFFF"/>
              </a:solidFill>
              <a:ln>
                <a:solidFill>
                  <a:srgbClr val="00FFFF"/>
                </a:solidFill>
              </a:ln>
            </c:spPr>
          </c:marker>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Sheet1!$J$2:$J$26</c:f>
              <c:numCache>
                <c:formatCode>General</c:formatCode>
                <c:ptCount val="25"/>
                <c:pt idx="0">
                  <c:v>26</c:v>
                </c:pt>
                <c:pt idx="1">
                  <c:v>23.5</c:v>
                </c:pt>
                <c:pt idx="2">
                  <c:v>21</c:v>
                </c:pt>
                <c:pt idx="3">
                  <c:v>25</c:v>
                </c:pt>
                <c:pt idx="4">
                  <c:v>27</c:v>
                </c:pt>
                <c:pt idx="5">
                  <c:v>26</c:v>
                </c:pt>
                <c:pt idx="6">
                  <c:v>26</c:v>
                </c:pt>
                <c:pt idx="7">
                  <c:v>27</c:v>
                </c:pt>
                <c:pt idx="8">
                  <c:v>28</c:v>
                </c:pt>
                <c:pt idx="9">
                  <c:v>30</c:v>
                </c:pt>
                <c:pt idx="10">
                  <c:v>29</c:v>
                </c:pt>
                <c:pt idx="11">
                  <c:v>31</c:v>
                </c:pt>
                <c:pt idx="12">
                  <c:v>34</c:v>
                </c:pt>
                <c:pt idx="13">
                  <c:v>33</c:v>
                </c:pt>
                <c:pt idx="14">
                  <c:v>33</c:v>
                </c:pt>
                <c:pt idx="15">
                  <c:v>35</c:v>
                </c:pt>
                <c:pt idx="16">
                  <c:v>34</c:v>
                </c:pt>
                <c:pt idx="17">
                  <c:v>35</c:v>
                </c:pt>
                <c:pt idx="18">
                  <c:v>36</c:v>
                </c:pt>
                <c:pt idx="19">
                  <c:v>37</c:v>
                </c:pt>
                <c:pt idx="20">
                  <c:v>38</c:v>
                </c:pt>
                <c:pt idx="21">
                  <c:v>37</c:v>
                </c:pt>
                <c:pt idx="22">
                  <c:v>39</c:v>
                </c:pt>
                <c:pt idx="23">
                  <c:v>39</c:v>
                </c:pt>
                <c:pt idx="24">
                  <c:v>38</c:v>
                </c:pt>
              </c:numCache>
            </c:numRef>
          </c:val>
        </c:ser>
        <c:marker val="1"/>
        <c:axId val="223929472"/>
        <c:axId val="223898624"/>
      </c:lineChart>
      <c:catAx>
        <c:axId val="223771264"/>
        <c:scaling>
          <c:orientation val="minMax"/>
        </c:scaling>
        <c:axPos val="b"/>
        <c:title>
          <c:tx>
            <c:rich>
              <a:bodyPr/>
              <a:lstStyle/>
              <a:p>
                <a:pPr>
                  <a:defRPr sz="1700"/>
                </a:pPr>
                <a:r>
                  <a:rPr lang="en-US" sz="1700" dirty="0" smtClean="0"/>
                  <a:t>Year of Transplant</a:t>
                </a:r>
                <a:endParaRPr lang="en-US" sz="1700" dirty="0"/>
              </a:p>
            </c:rich>
          </c:tx>
          <c:layout>
            <c:manualLayout>
              <c:xMode val="edge"/>
              <c:yMode val="edge"/>
              <c:x val="0.39776542865770098"/>
              <c:y val="0.7886011789509918"/>
            </c:manualLayout>
          </c:layout>
        </c:title>
        <c:numFmt formatCode="General" sourceLinked="1"/>
        <c:tickLblPos val="nextTo"/>
        <c:txPr>
          <a:bodyPr rot="-2700000"/>
          <a:lstStyle/>
          <a:p>
            <a:pPr>
              <a:defRPr sz="1300" b="1"/>
            </a:pPr>
            <a:endParaRPr lang="en-US"/>
          </a:p>
        </c:txPr>
        <c:crossAx val="223896704"/>
        <c:crosses val="autoZero"/>
        <c:auto val="1"/>
        <c:lblAlgn val="ctr"/>
        <c:lblOffset val="100"/>
        <c:tickLblSkip val="1"/>
      </c:catAx>
      <c:valAx>
        <c:axId val="223896704"/>
        <c:scaling>
          <c:orientation val="minMax"/>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223771264"/>
        <c:crosses val="autoZero"/>
        <c:crossBetween val="between"/>
        <c:majorUnit val="0.2"/>
      </c:valAx>
      <c:valAx>
        <c:axId val="223898624"/>
        <c:scaling>
          <c:orientation val="minMax"/>
          <c:max val="50"/>
          <c:min val="0"/>
        </c:scaling>
        <c:axPos val="r"/>
        <c:title>
          <c:tx>
            <c:rich>
              <a:bodyPr rot="-5400000" vert="horz"/>
              <a:lstStyle/>
              <a:p>
                <a:pPr>
                  <a:defRPr/>
                </a:pPr>
                <a:r>
                  <a:rPr lang="en-US" sz="1800" b="1" i="0" u="none" strike="noStrike" baseline="0" dirty="0" smtClean="0"/>
                  <a:t>Median donor age (years)</a:t>
                </a:r>
                <a:endParaRPr lang="en-US" dirty="0"/>
              </a:p>
            </c:rich>
          </c:tx>
          <c:layout/>
        </c:title>
        <c:numFmt formatCode="General" sourceLinked="1"/>
        <c:tickLblPos val="nextTo"/>
        <c:txPr>
          <a:bodyPr/>
          <a:lstStyle/>
          <a:p>
            <a:pPr>
              <a:defRPr sz="1500" b="1"/>
            </a:pPr>
            <a:endParaRPr lang="en-US"/>
          </a:p>
        </c:txPr>
        <c:crossAx val="223929472"/>
        <c:crosses val="max"/>
        <c:crossBetween val="between"/>
        <c:majorUnit val="10"/>
      </c:valAx>
      <c:catAx>
        <c:axId val="223929472"/>
        <c:scaling>
          <c:orientation val="minMax"/>
        </c:scaling>
        <c:delete val="1"/>
        <c:axPos val="b"/>
        <c:numFmt formatCode="General" sourceLinked="1"/>
        <c:tickLblPos val="none"/>
        <c:crossAx val="223898624"/>
        <c:crosses val="autoZero"/>
        <c:auto val="1"/>
        <c:lblAlgn val="ctr"/>
        <c:lblOffset val="100"/>
      </c:catAx>
      <c:spPr>
        <a:solidFill>
          <a:schemeClr val="bg2"/>
        </a:solidFill>
        <a:ln>
          <a:solidFill>
            <a:schemeClr val="tx1"/>
          </a:solidFill>
        </a:ln>
      </c:spPr>
    </c:plotArea>
    <c:legend>
      <c:legendPos val="b"/>
      <c:layout>
        <c:manualLayout>
          <c:xMode val="edge"/>
          <c:yMode val="edge"/>
          <c:x val="2.492625368731563E-2"/>
          <c:y val="0.85270792995137901"/>
          <c:w val="0.95700589970501471"/>
          <c:h val="0.11450518480271962"/>
        </c:manualLayout>
      </c:layout>
      <c:spPr>
        <a:ln>
          <a:solidFill>
            <a:schemeClr val="tx1"/>
          </a:solidFill>
        </a:ln>
      </c:spPr>
      <c:txPr>
        <a:bodyPr/>
        <a:lstStyle/>
        <a:p>
          <a:pPr>
            <a:defRPr sz="1450" b="1"/>
          </a:pPr>
          <a:endParaRPr lang="en-US"/>
        </a:p>
      </c:txPr>
    </c:legend>
    <c:plotVisOnly val="1"/>
    <c:dispBlanksAs val="gap"/>
  </c:chart>
  <c:txPr>
    <a:bodyPr/>
    <a:lstStyle/>
    <a:p>
      <a:pPr>
        <a:defRPr sz="1800"/>
      </a:pPr>
      <a:endParaRPr lang="en-US"/>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462209173007E-2"/>
          <c:w val="0.85968051006900148"/>
          <c:h val="0.7707426011404016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0.92403637484928658</c:v>
                </c:pt>
                <c:pt idx="1">
                  <c:v>0.9264729959215795</c:v>
                </c:pt>
                <c:pt idx="2">
                  <c:v>0.92891604219791457</c:v>
                </c:pt>
                <c:pt idx="3">
                  <c:v>0.93136553062111704</c:v>
                </c:pt>
                <c:pt idx="4">
                  <c:v>0.93382147817869365</c:v>
                </c:pt>
                <c:pt idx="5">
                  <c:v>0.93628390190292687</c:v>
                </c:pt>
                <c:pt idx="6">
                  <c:v>0.938752818871051</c:v>
                </c:pt>
                <c:pt idx="7">
                  <c:v>0.94122824620529588</c:v>
                </c:pt>
                <c:pt idx="8">
                  <c:v>0.94371020107305104</c:v>
                </c:pt>
                <c:pt idx="9">
                  <c:v>0.94619870068698464</c:v>
                </c:pt>
                <c:pt idx="10">
                  <c:v>0.94869376230514713</c:v>
                </c:pt>
                <c:pt idx="11">
                  <c:v>0.95119540323109431</c:v>
                </c:pt>
                <c:pt idx="12">
                  <c:v>0.95370364081401104</c:v>
                </c:pt>
                <c:pt idx="13">
                  <c:v>0.95621849244884161</c:v>
                </c:pt>
                <c:pt idx="14">
                  <c:v>0.95873997557638313</c:v>
                </c:pt>
                <c:pt idx="15">
                  <c:v>0.96126810768343263</c:v>
                </c:pt>
                <c:pt idx="16">
                  <c:v>0.9638029063029</c:v>
                </c:pt>
                <c:pt idx="17">
                  <c:v>0.9663443890139215</c:v>
                </c:pt>
                <c:pt idx="18">
                  <c:v>0.96889257344199564</c:v>
                </c:pt>
                <c:pt idx="19">
                  <c:v>0.97144747725909331</c:v>
                </c:pt>
                <c:pt idx="20">
                  <c:v>0.97400911818378377</c:v>
                </c:pt>
                <c:pt idx="21">
                  <c:v>0.9765775139813585</c:v>
                </c:pt>
                <c:pt idx="22">
                  <c:v>0.97915268246396703</c:v>
                </c:pt>
                <c:pt idx="23">
                  <c:v>0.98173464149071299</c:v>
                </c:pt>
                <c:pt idx="24">
                  <c:v>0.98432340896780157</c:v>
                </c:pt>
                <c:pt idx="25">
                  <c:v>0.98691900284865297</c:v>
                </c:pt>
                <c:pt idx="26">
                  <c:v>0.98952144113402896</c:v>
                </c:pt>
                <c:pt idx="27">
                  <c:v>0.99213074187215622</c:v>
                </c:pt>
                <c:pt idx="28">
                  <c:v>0.99474692315886504</c:v>
                </c:pt>
                <c:pt idx="29">
                  <c:v>0.99737000313768498</c:v>
                </c:pt>
                <c:pt idx="30">
                  <c:v>1</c:v>
                </c:pt>
                <c:pt idx="31">
                  <c:v>1.00263693198516</c:v>
                </c:pt>
                <c:pt idx="32">
                  <c:v>1.0052808173806198</c:v>
                </c:pt>
                <c:pt idx="33">
                  <c:v>1.0079316745220357</c:v>
                </c:pt>
                <c:pt idx="34">
                  <c:v>1.0105895217934537</c:v>
                </c:pt>
                <c:pt idx="35">
                  <c:v>1.0132543776273262</c:v>
                </c:pt>
                <c:pt idx="36">
                  <c:v>1.0159262605047952</c:v>
                </c:pt>
                <c:pt idx="37">
                  <c:v>1.0186051889557037</c:v>
                </c:pt>
                <c:pt idx="38">
                  <c:v>1.02129118155871</c:v>
                </c:pt>
                <c:pt idx="39">
                  <c:v>1.0239842569415198</c:v>
                </c:pt>
                <c:pt idx="40">
                  <c:v>1.02668443378095</c:v>
                </c:pt>
                <c:pt idx="41">
                  <c:v>1.0293917308030598</c:v>
                </c:pt>
                <c:pt idx="42">
                  <c:v>1.0321061667832847</c:v>
                </c:pt>
                <c:pt idx="43">
                  <c:v>1.0348277605465501</c:v>
                </c:pt>
                <c:pt idx="44">
                  <c:v>1.0375565309674699</c:v>
                </c:pt>
                <c:pt idx="45">
                  <c:v>1.0402924969703899</c:v>
                </c:pt>
                <c:pt idx="46">
                  <c:v>1.0430356775295762</c:v>
                </c:pt>
                <c:pt idx="47">
                  <c:v>1.0457860916693198</c:v>
                </c:pt>
                <c:pt idx="48">
                  <c:v>1.0485437584640798</c:v>
                </c:pt>
                <c:pt idx="49">
                  <c:v>1.0513086970386152</c:v>
                </c:pt>
                <c:pt idx="50">
                  <c:v>1.0540809265681268</c:v>
                </c:pt>
                <c:pt idx="51">
                  <c:v>1.0568604662783301</c:v>
                </c:pt>
                <c:pt idx="52">
                  <c:v>1.0596473354457201</c:v>
                </c:pt>
                <c:pt idx="53">
                  <c:v>1.06244155339755</c:v>
                </c:pt>
                <c:pt idx="54">
                  <c:v>1.0652431395120701</c:v>
                </c:pt>
                <c:pt idx="55">
                  <c:v>1.0680521132186247</c:v>
                </c:pt>
                <c:pt idx="56">
                  <c:v>1.0708684939977899</c:v>
                </c:pt>
                <c:pt idx="57">
                  <c:v>1.0736923013815101</c:v>
                </c:pt>
                <c:pt idx="58">
                  <c:v>1.0765235549532501</c:v>
                </c:pt>
                <c:pt idx="59">
                  <c:v>1.07936227434808</c:v>
                </c:pt>
                <c:pt idx="60">
                  <c:v>1.0822084792528901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0.85713949690974711</c:v>
                </c:pt>
                <c:pt idx="1">
                  <c:v>0.86155523217143448</c:v>
                </c:pt>
                <c:pt idx="2">
                  <c:v>0.86599371602652231</c:v>
                </c:pt>
                <c:pt idx="3">
                  <c:v>0.87045506566919384</c:v>
                </c:pt>
                <c:pt idx="4">
                  <c:v>0.87493939889738503</c:v>
                </c:pt>
                <c:pt idx="5">
                  <c:v>0.87944683411590063</c:v>
                </c:pt>
                <c:pt idx="6">
                  <c:v>0.88397749033952111</c:v>
                </c:pt>
                <c:pt idx="7">
                  <c:v>0.88853148719616049</c:v>
                </c:pt>
                <c:pt idx="8">
                  <c:v>0.89310894493002657</c:v>
                </c:pt>
                <c:pt idx="9">
                  <c:v>0.89770998440478689</c:v>
                </c:pt>
                <c:pt idx="10">
                  <c:v>0.90233472710675511</c:v>
                </c:pt>
                <c:pt idx="11">
                  <c:v>0.90698329514812603</c:v>
                </c:pt>
                <c:pt idx="12">
                  <c:v>0.91165581127016748</c:v>
                </c:pt>
                <c:pt idx="13">
                  <c:v>0.91635239884647157</c:v>
                </c:pt>
                <c:pt idx="14">
                  <c:v>0.92107318188622622</c:v>
                </c:pt>
                <c:pt idx="15">
                  <c:v>0.92581828503748298</c:v>
                </c:pt>
                <c:pt idx="16">
                  <c:v>0.93058783359042463</c:v>
                </c:pt>
                <c:pt idx="17">
                  <c:v>0.93538195348070863</c:v>
                </c:pt>
                <c:pt idx="18">
                  <c:v>0.94020077129277002</c:v>
                </c:pt>
                <c:pt idx="19">
                  <c:v>0.94504441426318053</c:v>
                </c:pt>
                <c:pt idx="20">
                  <c:v>0.94991301028397312</c:v>
                </c:pt>
                <c:pt idx="21">
                  <c:v>0.95480668790607304</c:v>
                </c:pt>
                <c:pt idx="22">
                  <c:v>0.95972557634265065</c:v>
                </c:pt>
                <c:pt idx="23">
                  <c:v>0.96466980547254</c:v>
                </c:pt>
                <c:pt idx="24">
                  <c:v>0.96963950584367764</c:v>
                </c:pt>
                <c:pt idx="25">
                  <c:v>0.97463480867655083</c:v>
                </c:pt>
                <c:pt idx="26">
                  <c:v>0.97965584586764398</c:v>
                </c:pt>
                <c:pt idx="27">
                  <c:v>0.98470274999294416</c:v>
                </c:pt>
                <c:pt idx="28">
                  <c:v>0.98977565431144265</c:v>
                </c:pt>
                <c:pt idx="29">
                  <c:v>0.99487469276861362</c:v>
                </c:pt>
                <c:pt idx="30">
                  <c:v>1</c:v>
                </c:pt>
                <c:pt idx="31">
                  <c:v>1.0001284443377201</c:v>
                </c:pt>
                <c:pt idx="32">
                  <c:v>1.0002569051734</c:v>
                </c:pt>
                <c:pt idx="33">
                  <c:v>1.0003853825091298</c:v>
                </c:pt>
                <c:pt idx="34">
                  <c:v>1.00051387634706</c:v>
                </c:pt>
                <c:pt idx="35">
                  <c:v>1.00064238668929</c:v>
                </c:pt>
                <c:pt idx="36">
                  <c:v>1.0007709135379499</c:v>
                </c:pt>
                <c:pt idx="37">
                  <c:v>1.0008994568951457</c:v>
                </c:pt>
                <c:pt idx="38">
                  <c:v>1.0010280167630199</c:v>
                </c:pt>
                <c:pt idx="39">
                  <c:v>1.0011565931436699</c:v>
                </c:pt>
                <c:pt idx="40">
                  <c:v>1.00128518603924</c:v>
                </c:pt>
                <c:pt idx="41">
                  <c:v>1.0014137954518298</c:v>
                </c:pt>
                <c:pt idx="42">
                  <c:v>1.0015424213835837</c:v>
                </c:pt>
                <c:pt idx="43">
                  <c:v>1.00167106383659</c:v>
                </c:pt>
                <c:pt idx="44">
                  <c:v>1.0017997228129936</c:v>
                </c:pt>
                <c:pt idx="45">
                  <c:v>1.0019283983149214</c:v>
                </c:pt>
                <c:pt idx="46">
                  <c:v>1.0020570903445001</c:v>
                </c:pt>
                <c:pt idx="47">
                  <c:v>1.0021857989038301</c:v>
                </c:pt>
                <c:pt idx="48">
                  <c:v>1.0023145239950537</c:v>
                </c:pt>
                <c:pt idx="49">
                  <c:v>1.00244326562027</c:v>
                </c:pt>
                <c:pt idx="50">
                  <c:v>1.0025720237816342</c:v>
                </c:pt>
                <c:pt idx="51">
                  <c:v>1.0027007984812499</c:v>
                </c:pt>
                <c:pt idx="52">
                  <c:v>1.00282958972124</c:v>
                </c:pt>
                <c:pt idx="53">
                  <c:v>1.0029583975037399</c:v>
                </c:pt>
                <c:pt idx="54">
                  <c:v>1.0030872218308837</c:v>
                </c:pt>
                <c:pt idx="55">
                  <c:v>1.0032160627047599</c:v>
                </c:pt>
                <c:pt idx="56">
                  <c:v>1.00334492012753</c:v>
                </c:pt>
                <c:pt idx="57">
                  <c:v>1.0034737941013099</c:v>
                </c:pt>
                <c:pt idx="58">
                  <c:v>1.00360268462821</c:v>
                </c:pt>
                <c:pt idx="59">
                  <c:v>1.0037315917103762</c:v>
                </c:pt>
                <c:pt idx="60">
                  <c:v>1.0038605153499245</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0.99615433091460859</c:v>
                </c:pt>
                <c:pt idx="1">
                  <c:v>0.99628228129790974</c:v>
                </c:pt>
                <c:pt idx="2">
                  <c:v>0.99641024811571888</c:v>
                </c:pt>
                <c:pt idx="3">
                  <c:v>0.99653823137014097</c:v>
                </c:pt>
                <c:pt idx="4">
                  <c:v>0.996666231063286</c:v>
                </c:pt>
                <c:pt idx="5">
                  <c:v>0.9967942471972665</c:v>
                </c:pt>
                <c:pt idx="6">
                  <c:v>0.99692227977419501</c:v>
                </c:pt>
                <c:pt idx="7">
                  <c:v>0.9970503287961815</c:v>
                </c:pt>
                <c:pt idx="8">
                  <c:v>0.99717839426534149</c:v>
                </c:pt>
                <c:pt idx="9">
                  <c:v>0.99730647618378665</c:v>
                </c:pt>
                <c:pt idx="10">
                  <c:v>0.9974345745536265</c:v>
                </c:pt>
                <c:pt idx="11">
                  <c:v>0.99756268937697457</c:v>
                </c:pt>
                <c:pt idx="12">
                  <c:v>0.99769082065595305</c:v>
                </c:pt>
                <c:pt idx="13">
                  <c:v>0.99781896839266215</c:v>
                </c:pt>
                <c:pt idx="14">
                  <c:v>0.99794713258922962</c:v>
                </c:pt>
                <c:pt idx="15">
                  <c:v>0.998075313247757</c:v>
                </c:pt>
                <c:pt idx="16">
                  <c:v>0.99820351037036559</c:v>
                </c:pt>
                <c:pt idx="17">
                  <c:v>0.99833172395916858</c:v>
                </c:pt>
                <c:pt idx="18">
                  <c:v>0.99845995401628096</c:v>
                </c:pt>
                <c:pt idx="19">
                  <c:v>0.99858820054381803</c:v>
                </c:pt>
                <c:pt idx="20">
                  <c:v>0.99871646354389665</c:v>
                </c:pt>
                <c:pt idx="21">
                  <c:v>0.99884474301863002</c:v>
                </c:pt>
                <c:pt idx="22">
                  <c:v>0.99897303897013601</c:v>
                </c:pt>
                <c:pt idx="23">
                  <c:v>0.99910135140053002</c:v>
                </c:pt>
                <c:pt idx="24">
                  <c:v>0.99922968031192949</c:v>
                </c:pt>
                <c:pt idx="25">
                  <c:v>0.99935802570644816</c:v>
                </c:pt>
                <c:pt idx="26">
                  <c:v>0.99948638758620856</c:v>
                </c:pt>
                <c:pt idx="27">
                  <c:v>0.99961476595332788</c:v>
                </c:pt>
                <c:pt idx="28">
                  <c:v>0.99974316080991887</c:v>
                </c:pt>
                <c:pt idx="29">
                  <c:v>0.99987157215810785</c:v>
                </c:pt>
                <c:pt idx="30">
                  <c:v>1</c:v>
                </c:pt>
                <c:pt idx="31">
                  <c:v>1.0051517113347499</c:v>
                </c:pt>
                <c:pt idx="32">
                  <c:v>1.0103299627991698</c:v>
                </c:pt>
                <c:pt idx="33">
                  <c:v>1.0155348911203457</c:v>
                </c:pt>
                <c:pt idx="34">
                  <c:v>1.0207666337297598</c:v>
                </c:pt>
                <c:pt idx="35">
                  <c:v>1.0260253287668801</c:v>
                </c:pt>
                <c:pt idx="36">
                  <c:v>1.0313111150828198</c:v>
                </c:pt>
                <c:pt idx="37">
                  <c:v>1.0366241322440362</c:v>
                </c:pt>
                <c:pt idx="38">
                  <c:v>1.041964520536</c:v>
                </c:pt>
                <c:pt idx="39">
                  <c:v>1.0473324209668442</c:v>
                </c:pt>
                <c:pt idx="40">
                  <c:v>1.05272797527118</c:v>
                </c:pt>
                <c:pt idx="41">
                  <c:v>1.0581513259137947</c:v>
                </c:pt>
                <c:pt idx="42">
                  <c:v>1.0636026160933798</c:v>
                </c:pt>
                <c:pt idx="43">
                  <c:v>1.0690819897463701</c:v>
                </c:pt>
                <c:pt idx="44">
                  <c:v>1.0745895915507242</c:v>
                </c:pt>
                <c:pt idx="45">
                  <c:v>1.0801255669297154</c:v>
                </c:pt>
                <c:pt idx="46">
                  <c:v>1.0856900620558099</c:v>
                </c:pt>
                <c:pt idx="47">
                  <c:v>1.09128322385452</c:v>
                </c:pt>
                <c:pt idx="48">
                  <c:v>1.09690520000827</c:v>
                </c:pt>
                <c:pt idx="49">
                  <c:v>1.1025561389602947</c:v>
                </c:pt>
                <c:pt idx="50">
                  <c:v>1.1082361899185742</c:v>
                </c:pt>
                <c:pt idx="51">
                  <c:v>1.11394550285974</c:v>
                </c:pt>
                <c:pt idx="52">
                  <c:v>1.1196842285331099</c:v>
                </c:pt>
                <c:pt idx="53">
                  <c:v>1.1254525184645801</c:v>
                </c:pt>
                <c:pt idx="54">
                  <c:v>1.1312505249606768</c:v>
                </c:pt>
                <c:pt idx="55">
                  <c:v>1.1370784011125501</c:v>
                </c:pt>
                <c:pt idx="56">
                  <c:v>1.1429363008000499</c:v>
                </c:pt>
                <c:pt idx="57">
                  <c:v>1.1488243786957799</c:v>
                </c:pt>
                <c:pt idx="58">
                  <c:v>1.1547427902691398</c:v>
                </c:pt>
                <c:pt idx="59">
                  <c:v>1.1606916917904762</c:v>
                </c:pt>
                <c:pt idx="60">
                  <c:v>1.16667124033522</c:v>
                </c:pt>
              </c:numCache>
            </c:numRef>
          </c:yVal>
          <c:smooth val="1"/>
        </c:ser>
        <c:axId val="323494656"/>
        <c:axId val="323496576"/>
      </c:scatterChart>
      <c:valAx>
        <c:axId val="323494656"/>
        <c:scaling>
          <c:orientation val="minMax"/>
          <c:max val="6"/>
          <c:min val="0"/>
        </c:scaling>
        <c:axPos val="b"/>
        <c:title>
          <c:tx>
            <c:rich>
              <a:bodyPr/>
              <a:lstStyle/>
              <a:p>
                <a:pPr>
                  <a:defRPr sz="1700"/>
                </a:pPr>
                <a:r>
                  <a:rPr lang="en-US" sz="1700" dirty="0" smtClean="0"/>
                  <a:t>Oxygen Required at Rest (L/min)</a:t>
                </a:r>
                <a:endParaRPr lang="en-US" sz="1700" dirty="0"/>
              </a:p>
            </c:rich>
          </c:tx>
          <c:layout/>
        </c:title>
        <c:numFmt formatCode="#,##0" sourceLinked="0"/>
        <c:tickLblPos val="nextTo"/>
        <c:txPr>
          <a:bodyPr rot="0"/>
          <a:lstStyle/>
          <a:p>
            <a:pPr>
              <a:defRPr sz="1500" b="1"/>
            </a:pPr>
            <a:endParaRPr lang="en-US"/>
          </a:p>
        </c:txPr>
        <c:crossAx val="323496576"/>
        <c:crosses val="autoZero"/>
        <c:crossBetween val="midCat"/>
        <c:majorUnit val="1"/>
      </c:valAx>
      <c:valAx>
        <c:axId val="32349657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34946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Sheet1!$B$2:$B$22</c:f>
              <c:numCache>
                <c:formatCode>General</c:formatCode>
                <c:ptCount val="21"/>
                <c:pt idx="0">
                  <c:v>0.77490924930661065</c:v>
                </c:pt>
                <c:pt idx="1">
                  <c:v>0.80855401351449119</c:v>
                </c:pt>
                <c:pt idx="2">
                  <c:v>0.84365955543229365</c:v>
                </c:pt>
                <c:pt idx="3">
                  <c:v>0.88028929864369665</c:v>
                </c:pt>
                <c:pt idx="4">
                  <c:v>0.91850942043742401</c:v>
                </c:pt>
                <c:pt idx="5">
                  <c:v>0.9583889713667525</c:v>
                </c:pt>
                <c:pt idx="6">
                  <c:v>1</c:v>
                </c:pt>
                <c:pt idx="7">
                  <c:v>1.0434176830873798</c:v>
                </c:pt>
                <c:pt idx="8">
                  <c:v>1.0887204613794499</c:v>
                </c:pt>
                <c:pt idx="9">
                  <c:v>1.1359901813423698</c:v>
                </c:pt>
                <c:pt idx="10">
                  <c:v>1.1853122430262701</c:v>
                </c:pt>
                <c:pt idx="11">
                  <c:v>1.23677575435359</c:v>
                </c:pt>
                <c:pt idx="12">
                  <c:v>1.2904736921062698</c:v>
                </c:pt>
                <c:pt idx="13">
                  <c:v>1.3465030699027547</c:v>
                </c:pt>
                <c:pt idx="14">
                  <c:v>1.4049651134679757</c:v>
                </c:pt>
                <c:pt idx="15">
                  <c:v>1.4659654435133598</c:v>
                </c:pt>
                <c:pt idx="16">
                  <c:v>1.5296142665568799</c:v>
                </c:pt>
                <c:pt idx="17">
                  <c:v>1.59602657402819</c:v>
                </c:pt>
                <c:pt idx="18">
                  <c:v>1.6653223500183898</c:v>
                </c:pt>
                <c:pt idx="19">
                  <c:v>1.7376267880498224</c:v>
                </c:pt>
                <c:pt idx="20">
                  <c:v>1.8130705172575299</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Sheet1!$C$2:$C$22</c:f>
              <c:numCache>
                <c:formatCode>General</c:formatCode>
                <c:ptCount val="21"/>
                <c:pt idx="0">
                  <c:v>0.68809614041849265</c:v>
                </c:pt>
                <c:pt idx="1">
                  <c:v>0.73233130873213059</c:v>
                </c:pt>
                <c:pt idx="2">
                  <c:v>0.77941019320808913</c:v>
                </c:pt>
                <c:pt idx="3">
                  <c:v>0.82951560589207196</c:v>
                </c:pt>
                <c:pt idx="4">
                  <c:v>0.88284211114337363</c:v>
                </c:pt>
                <c:pt idx="5">
                  <c:v>0.9395967811478324</c:v>
                </c:pt>
                <c:pt idx="6">
                  <c:v>1</c:v>
                </c:pt>
                <c:pt idx="7">
                  <c:v>1.02295824108191</c:v>
                </c:pt>
                <c:pt idx="8">
                  <c:v>1.0464435629974</c:v>
                </c:pt>
                <c:pt idx="9">
                  <c:v>1.0704680665953101</c:v>
                </c:pt>
                <c:pt idx="10">
                  <c:v>1.0950441305387042</c:v>
                </c:pt>
                <c:pt idx="11">
                  <c:v>1.1201844176829399</c:v>
                </c:pt>
                <c:pt idx="12">
                  <c:v>1.1459018816003099</c:v>
                </c:pt>
                <c:pt idx="13">
                  <c:v>1.17220977325431</c:v>
                </c:pt>
                <c:pt idx="14">
                  <c:v>1.1991216478272462</c:v>
                </c:pt>
                <c:pt idx="15">
                  <c:v>1.2266513717046099</c:v>
                </c:pt>
                <c:pt idx="16">
                  <c:v>1.2548131296196701</c:v>
                </c:pt>
                <c:pt idx="17">
                  <c:v>1.2836214319622299</c:v>
                </c:pt>
                <c:pt idx="18">
                  <c:v>1.3130911222551298</c:v>
                </c:pt>
                <c:pt idx="19">
                  <c:v>1.34323738480238</c:v>
                </c:pt>
                <c:pt idx="20">
                  <c:v>1.3740757525129099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numCache>
            </c:numRef>
          </c:xVal>
          <c:yVal>
            <c:numRef>
              <c:f>Sheet1!$D$2:$D$22</c:f>
              <c:numCache>
                <c:formatCode>General</c:formatCode>
                <c:ptCount val="21"/>
                <c:pt idx="0">
                  <c:v>0.87267506586467436</c:v>
                </c:pt>
                <c:pt idx="1">
                  <c:v>0.89271015041296586</c:v>
                </c:pt>
                <c:pt idx="2">
                  <c:v>0.91320520526241999</c:v>
                </c:pt>
                <c:pt idx="3">
                  <c:v>0.93417079052209295</c:v>
                </c:pt>
                <c:pt idx="4">
                  <c:v>0.95561770874258101</c:v>
                </c:pt>
                <c:pt idx="5">
                  <c:v>0.97755701048203902</c:v>
                </c:pt>
                <c:pt idx="6">
                  <c:v>1</c:v>
                </c:pt>
                <c:pt idx="7">
                  <c:v>1.0642863194767247</c:v>
                </c:pt>
                <c:pt idx="8">
                  <c:v>1.1327053698253042</c:v>
                </c:pt>
                <c:pt idx="9">
                  <c:v>1.2055228291028799</c:v>
                </c:pt>
                <c:pt idx="10">
                  <c:v>1.2830214548310599</c:v>
                </c:pt>
                <c:pt idx="11">
                  <c:v>1.3655021819718247</c:v>
                </c:pt>
                <c:pt idx="12">
                  <c:v>1.45328529148821</c:v>
                </c:pt>
                <c:pt idx="13">
                  <c:v>1.5467116540276398</c:v>
                </c:pt>
                <c:pt idx="14">
                  <c:v>1.6461440535568201</c:v>
                </c:pt>
                <c:pt idx="15">
                  <c:v>1.7519685960884657</c:v>
                </c:pt>
                <c:pt idx="16">
                  <c:v>1.8645962089697898</c:v>
                </c:pt>
                <c:pt idx="17">
                  <c:v>1.9844642365547001</c:v>
                </c:pt>
                <c:pt idx="18">
                  <c:v>2.1120381384559677</c:v>
                </c:pt>
                <c:pt idx="19">
                  <c:v>2.2478132969717612</c:v>
                </c:pt>
                <c:pt idx="20">
                  <c:v>2.3923169407048968</c:v>
                </c:pt>
              </c:numCache>
            </c:numRef>
          </c:yVal>
          <c:smooth val="1"/>
        </c:ser>
        <c:axId val="323684992"/>
        <c:axId val="323711744"/>
      </c:scatterChart>
      <c:valAx>
        <c:axId val="323684992"/>
        <c:scaling>
          <c:orientation val="minMax"/>
          <c:max val="1.5"/>
          <c:min val="0"/>
        </c:scaling>
        <c:axPos val="b"/>
        <c:title>
          <c:tx>
            <c:rich>
              <a:bodyPr/>
              <a:lstStyle/>
              <a:p>
                <a:pPr>
                  <a:defRPr sz="1700"/>
                </a:pPr>
                <a:r>
                  <a:rPr lang="en-US" sz="1700" dirty="0" smtClean="0"/>
                  <a:t>Bilirubin (mg/dl)</a:t>
                </a:r>
                <a:endParaRPr lang="en-US" sz="1700" dirty="0"/>
              </a:p>
            </c:rich>
          </c:tx>
          <c:layout/>
        </c:title>
        <c:numFmt formatCode="#,##0.0" sourceLinked="0"/>
        <c:tickLblPos val="nextTo"/>
        <c:txPr>
          <a:bodyPr rot="0"/>
          <a:lstStyle/>
          <a:p>
            <a:pPr>
              <a:defRPr sz="1500" b="1"/>
            </a:pPr>
            <a:endParaRPr lang="en-US"/>
          </a:p>
        </c:txPr>
        <c:crossAx val="323711744"/>
        <c:crosses val="autoZero"/>
        <c:crossBetween val="midCat"/>
        <c:majorUnit val="0.5"/>
      </c:valAx>
      <c:valAx>
        <c:axId val="32371174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36849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26"/>
          <c:h val="0.77074260114040238"/>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0.79831141217428636</c:v>
                </c:pt>
                <c:pt idx="1">
                  <c:v>0.84455755894918605</c:v>
                </c:pt>
                <c:pt idx="2">
                  <c:v>0.8934827430758141</c:v>
                </c:pt>
                <c:pt idx="3">
                  <c:v>0.94524216107609949</c:v>
                </c:pt>
                <c:pt idx="4">
                  <c:v>1</c:v>
                </c:pt>
                <c:pt idx="5">
                  <c:v>1.0579299582464252</c:v>
                </c:pt>
                <c:pt idx="6">
                  <c:v>1.11921579655528</c:v>
                </c:pt>
                <c:pt idx="7">
                  <c:v>1.1840519209184766</c:v>
                </c:pt>
                <c:pt idx="8">
                  <c:v>1.25264399925888</c:v>
                </c:pt>
                <c:pt idx="9">
                  <c:v>1.3252096138335798</c:v>
                </c:pt>
                <c:pt idx="10">
                  <c:v>1.4019789514307299</c:v>
                </c:pt>
                <c:pt idx="11">
                  <c:v>1.4831955335494778</c:v>
                </c:pt>
                <c:pt idx="12">
                  <c:v>1.56911698887928</c:v>
                </c:pt>
                <c:pt idx="13">
                  <c:v>1.6600158705288275</c:v>
                </c:pt>
                <c:pt idx="14">
                  <c:v>1.7561805205969647</c:v>
                </c:pt>
                <c:pt idx="15">
                  <c:v>1.8579159848283342</c:v>
                </c:pt>
                <c:pt idx="16">
                  <c:v>1.9655449802548</c:v>
                </c:pt>
                <c:pt idx="17">
                  <c:v>2.0794089188924301</c:v>
                </c:pt>
                <c:pt idx="18">
                  <c:v>2.1998689907411122</c:v>
                </c:pt>
                <c:pt idx="19">
                  <c:v>2.3273073095223675</c:v>
                </c:pt>
                <c:pt idx="20">
                  <c:v>2.4621281247895817</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0.68413512939839405</c:v>
                </c:pt>
                <c:pt idx="1">
                  <c:v>0.75223999214636605</c:v>
                </c:pt>
                <c:pt idx="2">
                  <c:v>0.82712461539866988</c:v>
                </c:pt>
                <c:pt idx="3">
                  <c:v>0.90946391649073499</c:v>
                </c:pt>
                <c:pt idx="4">
                  <c:v>1</c:v>
                </c:pt>
                <c:pt idx="5">
                  <c:v>1.0178863817334698</c:v>
                </c:pt>
                <c:pt idx="6">
                  <c:v>1.0360926861184498</c:v>
                </c:pt>
                <c:pt idx="7">
                  <c:v>1.0546246354136162</c:v>
                </c:pt>
                <c:pt idx="8">
                  <c:v>1.07348805422815</c:v>
                </c:pt>
                <c:pt idx="9">
                  <c:v>1.0926888713523901</c:v>
                </c:pt>
                <c:pt idx="10">
                  <c:v>1.1122331216213175</c:v>
                </c:pt>
                <c:pt idx="11">
                  <c:v>1.1321269478112401</c:v>
                </c:pt>
                <c:pt idx="12">
                  <c:v>1.15237660257053</c:v>
                </c:pt>
                <c:pt idx="13">
                  <c:v>1.17298845038483</c:v>
                </c:pt>
                <c:pt idx="14">
                  <c:v>1.1939689695773601</c:v>
                </c:pt>
                <c:pt idx="15">
                  <c:v>1.2153247543451231</c:v>
                </c:pt>
                <c:pt idx="16">
                  <c:v>1.2370625168314799</c:v>
                </c:pt>
                <c:pt idx="17">
                  <c:v>1.2591890892357001</c:v>
                </c:pt>
                <c:pt idx="18">
                  <c:v>1.2817114259603799</c:v>
                </c:pt>
                <c:pt idx="19">
                  <c:v>1.3046366057972598</c:v>
                </c:pt>
                <c:pt idx="20">
                  <c:v>1.3279718341519999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0.93154273683931599</c:v>
                </c:pt>
                <c:pt idx="1">
                  <c:v>0.94820466583146257</c:v>
                </c:pt>
                <c:pt idx="2">
                  <c:v>0.96516461644598284</c:v>
                </c:pt>
                <c:pt idx="3">
                  <c:v>0.98242791921136641</c:v>
                </c:pt>
                <c:pt idx="4">
                  <c:v>1</c:v>
                </c:pt>
                <c:pt idx="5">
                  <c:v>1.0995488461583001</c:v>
                </c:pt>
                <c:pt idx="6">
                  <c:v>1.2090076650880599</c:v>
                </c:pt>
                <c:pt idx="7">
                  <c:v>1.3293629831441198</c:v>
                </c:pt>
                <c:pt idx="8">
                  <c:v>1.4616995342416799</c:v>
                </c:pt>
                <c:pt idx="9">
                  <c:v>1.6072100363055601</c:v>
                </c:pt>
                <c:pt idx="10">
                  <c:v>1.7672059409538301</c:v>
                </c:pt>
                <c:pt idx="11">
                  <c:v>1.9431292532998752</c:v>
                </c:pt>
                <c:pt idx="12">
                  <c:v>2.1365655284023299</c:v>
                </c:pt>
                <c:pt idx="13">
                  <c:v>2.3492581614963877</c:v>
                </c:pt>
                <c:pt idx="14">
                  <c:v>2.5831241008013457</c:v>
                </c:pt>
                <c:pt idx="15">
                  <c:v>2.8402711245198002</c:v>
                </c:pt>
                <c:pt idx="16">
                  <c:v>3.1230168377425085</c:v>
                </c:pt>
                <c:pt idx="17">
                  <c:v>3.4339095604727201</c:v>
                </c:pt>
                <c:pt idx="18">
                  <c:v>3.77575129502975</c:v>
                </c:pt>
                <c:pt idx="19">
                  <c:v>4.1516229798306803</c:v>
                </c:pt>
                <c:pt idx="20">
                  <c:v>4.564912257157081</c:v>
                </c:pt>
              </c:numCache>
            </c:numRef>
          </c:yVal>
          <c:smooth val="1"/>
        </c:ser>
        <c:axId val="323899392"/>
        <c:axId val="323901312"/>
      </c:scatterChart>
      <c:valAx>
        <c:axId val="323899392"/>
        <c:scaling>
          <c:orientation val="minMax"/>
          <c:max val="1.5"/>
          <c:min val="0.5"/>
        </c:scaling>
        <c:axPos val="b"/>
        <c:title>
          <c:tx>
            <c:rich>
              <a:bodyPr/>
              <a:lstStyle/>
              <a:p>
                <a:pPr>
                  <a:defRPr sz="1700"/>
                </a:pPr>
                <a:r>
                  <a:rPr lang="en-US" sz="1700" dirty="0" smtClean="0"/>
                  <a:t>Creatinine</a:t>
                </a:r>
                <a:endParaRPr lang="en-US" sz="1700" dirty="0"/>
              </a:p>
            </c:rich>
          </c:tx>
          <c:layout/>
        </c:title>
        <c:numFmt formatCode="#,##0.00" sourceLinked="0"/>
        <c:tickLblPos val="nextTo"/>
        <c:txPr>
          <a:bodyPr rot="0"/>
          <a:lstStyle/>
          <a:p>
            <a:pPr>
              <a:defRPr sz="1500" b="1"/>
            </a:pPr>
            <a:endParaRPr lang="en-US"/>
          </a:p>
        </c:txPr>
        <c:crossAx val="323901312"/>
        <c:crosses val="autoZero"/>
        <c:crossBetween val="midCat"/>
        <c:majorUnit val="0.25"/>
      </c:valAx>
      <c:valAx>
        <c:axId val="3239013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38993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81"/>
          <c:h val="0.77074260114040183"/>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Sheet1!$B$2:$B$27</c:f>
              <c:numCache>
                <c:formatCode>General</c:formatCode>
                <c:ptCount val="26"/>
                <c:pt idx="0">
                  <c:v>1.4344005037309799</c:v>
                </c:pt>
                <c:pt idx="1">
                  <c:v>1.38187383493931</c:v>
                </c:pt>
                <c:pt idx="2">
                  <c:v>1.3312706532958898</c:v>
                </c:pt>
                <c:pt idx="3">
                  <c:v>1.28252052214643</c:v>
                </c:pt>
                <c:pt idx="4">
                  <c:v>1.23555558417404</c:v>
                </c:pt>
                <c:pt idx="5">
                  <c:v>1.1904826934535242</c:v>
                </c:pt>
                <c:pt idx="6">
                  <c:v>1.1480502219277875</c:v>
                </c:pt>
                <c:pt idx="7">
                  <c:v>1.10905399833865</c:v>
                </c:pt>
                <c:pt idx="8">
                  <c:v>1.0741761450776099</c:v>
                </c:pt>
                <c:pt idx="9">
                  <c:v>1.0440140033976999</c:v>
                </c:pt>
                <c:pt idx="10">
                  <c:v>1.01911256301918</c:v>
                </c:pt>
                <c:pt idx="11">
                  <c:v>1</c:v>
                </c:pt>
                <c:pt idx="12">
                  <c:v>0.98697273644052963</c:v>
                </c:pt>
                <c:pt idx="13">
                  <c:v>0.97939098574131056</c:v>
                </c:pt>
                <c:pt idx="14">
                  <c:v>0.97647160222991236</c:v>
                </c:pt>
                <c:pt idx="15">
                  <c:v>0.9775128441875105</c:v>
                </c:pt>
                <c:pt idx="16">
                  <c:v>0.98186427243302465</c:v>
                </c:pt>
                <c:pt idx="17">
                  <c:v>0.98890216522986341</c:v>
                </c:pt>
                <c:pt idx="18">
                  <c:v>0.99800994724798398</c:v>
                </c:pt>
                <c:pt idx="19">
                  <c:v>1.0085626251141762</c:v>
                </c:pt>
                <c:pt idx="20">
                  <c:v>1.0199152469259298</c:v>
                </c:pt>
                <c:pt idx="21">
                  <c:v>1.03151173294822</c:v>
                </c:pt>
                <c:pt idx="22">
                  <c:v>1.0432400715812737</c:v>
                </c:pt>
                <c:pt idx="23">
                  <c:v>1.0551017619956899</c:v>
                </c:pt>
                <c:pt idx="24">
                  <c:v>1.06709832040772</c:v>
                </c:pt>
                <c:pt idx="25">
                  <c:v>1.0792312802730657</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Sheet1!$C$2:$C$27</c:f>
              <c:numCache>
                <c:formatCode>General</c:formatCode>
                <c:ptCount val="26"/>
                <c:pt idx="0">
                  <c:v>1.1021820120675301</c:v>
                </c:pt>
                <c:pt idx="1">
                  <c:v>1.0907662714198298</c:v>
                </c:pt>
                <c:pt idx="2">
                  <c:v>1.0794337566599752</c:v>
                </c:pt>
                <c:pt idx="3">
                  <c:v>1.0681690668432937</c:v>
                </c:pt>
                <c:pt idx="4">
                  <c:v>1.05694709197935</c:v>
                </c:pt>
                <c:pt idx="5">
                  <c:v>1.04578351961618</c:v>
                </c:pt>
                <c:pt idx="6">
                  <c:v>1.0349199034372301</c:v>
                </c:pt>
                <c:pt idx="7">
                  <c:v>1.0246819065914701</c:v>
                </c:pt>
                <c:pt idx="8">
                  <c:v>1.0154559826641398</c:v>
                </c:pt>
                <c:pt idx="9">
                  <c:v>1.0077430005998098</c:v>
                </c:pt>
                <c:pt idx="10">
                  <c:v>1.0022451033017656</c:v>
                </c:pt>
                <c:pt idx="11">
                  <c:v>1</c:v>
                </c:pt>
                <c:pt idx="12">
                  <c:v>0.97185486159375811</c:v>
                </c:pt>
                <c:pt idx="13">
                  <c:v>0.94973429553326105</c:v>
                </c:pt>
                <c:pt idx="14">
                  <c:v>0.93176981766089984</c:v>
                </c:pt>
                <c:pt idx="15">
                  <c:v>0.9166071641764405</c:v>
                </c:pt>
                <c:pt idx="16">
                  <c:v>0.90330115823485202</c:v>
                </c:pt>
                <c:pt idx="17">
                  <c:v>0.89120027382253497</c:v>
                </c:pt>
                <c:pt idx="18">
                  <c:v>0.87984816755285888</c:v>
                </c:pt>
                <c:pt idx="19">
                  <c:v>0.86891169831002113</c:v>
                </c:pt>
                <c:pt idx="20">
                  <c:v>0.85813293877564056</c:v>
                </c:pt>
                <c:pt idx="21">
                  <c:v>0.84734301425623804</c:v>
                </c:pt>
                <c:pt idx="22">
                  <c:v>0.83655948454666751</c:v>
                </c:pt>
                <c:pt idx="23">
                  <c:v>0.82582325152908931</c:v>
                </c:pt>
                <c:pt idx="24">
                  <c:v>0.81515998274488488</c:v>
                </c:pt>
                <c:pt idx="25">
                  <c:v>0.80458630336145387</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numCache>
            </c:numRef>
          </c:xVal>
          <c:yVal>
            <c:numRef>
              <c:f>Sheet1!$D$2:$D$27</c:f>
              <c:numCache>
                <c:formatCode>General</c:formatCode>
                <c:ptCount val="26"/>
                <c:pt idx="0">
                  <c:v>1.8667559283099737</c:v>
                </c:pt>
                <c:pt idx="1">
                  <c:v>1.7506732154490057</c:v>
                </c:pt>
                <c:pt idx="2">
                  <c:v>1.6418622647217542</c:v>
                </c:pt>
                <c:pt idx="3">
                  <c:v>1.5398862790398198</c:v>
                </c:pt>
                <c:pt idx="4">
                  <c:v>1.4443462810657699</c:v>
                </c:pt>
                <c:pt idx="5">
                  <c:v>1.35520307676345</c:v>
                </c:pt>
                <c:pt idx="6">
                  <c:v>1.2735471679411601</c:v>
                </c:pt>
                <c:pt idx="7">
                  <c:v>1.2003732702985299</c:v>
                </c:pt>
                <c:pt idx="8">
                  <c:v>1.1362918830086</c:v>
                </c:pt>
                <c:pt idx="9">
                  <c:v>1.0815904835277899</c:v>
                </c:pt>
                <c:pt idx="10">
                  <c:v>1.03626389660774</c:v>
                </c:pt>
                <c:pt idx="11">
                  <c:v>1</c:v>
                </c:pt>
                <c:pt idx="12">
                  <c:v>1.0023257802913499</c:v>
                </c:pt>
                <c:pt idx="13">
                  <c:v>1.0099737447227299</c:v>
                </c:pt>
                <c:pt idx="14">
                  <c:v>1.0233179610336642</c:v>
                </c:pt>
                <c:pt idx="15">
                  <c:v>1.04246551619536</c:v>
                </c:pt>
                <c:pt idx="16">
                  <c:v>1.0672602826772657</c:v>
                </c:pt>
                <c:pt idx="17">
                  <c:v>1.0973150717310647</c:v>
                </c:pt>
                <c:pt idx="18">
                  <c:v>1.1320406082974399</c:v>
                </c:pt>
                <c:pt idx="19">
                  <c:v>1.1706581586547937</c:v>
                </c:pt>
                <c:pt idx="20">
                  <c:v>1.2121980918203099</c:v>
                </c:pt>
                <c:pt idx="21">
                  <c:v>1.2557092432558452</c:v>
                </c:pt>
                <c:pt idx="22">
                  <c:v>1.3009832140540099</c:v>
                </c:pt>
                <c:pt idx="23">
                  <c:v>1.3480363093496499</c:v>
                </c:pt>
                <c:pt idx="24">
                  <c:v>1.3969022639980901</c:v>
                </c:pt>
                <c:pt idx="25">
                  <c:v>1.4476261296690198</c:v>
                </c:pt>
              </c:numCache>
            </c:numRef>
          </c:yVal>
          <c:smooth val="1"/>
        </c:ser>
        <c:axId val="323823104"/>
        <c:axId val="323825024"/>
      </c:scatterChart>
      <c:valAx>
        <c:axId val="323823104"/>
        <c:scaling>
          <c:orientation val="minMax"/>
          <c:max val="55"/>
          <c:min val="30"/>
        </c:scaling>
        <c:axPos val="b"/>
        <c:title>
          <c:tx>
            <c:rich>
              <a:bodyPr/>
              <a:lstStyle/>
              <a:p>
                <a:pPr>
                  <a:defRPr sz="1700"/>
                </a:pPr>
                <a:r>
                  <a:rPr lang="en-US" sz="1700" dirty="0" smtClean="0"/>
                  <a:t>PCO</a:t>
                </a:r>
                <a:r>
                  <a:rPr lang="en-US" sz="1700" baseline="-25000" dirty="0" smtClean="0"/>
                  <a:t>2</a:t>
                </a:r>
                <a:endParaRPr lang="en-US" sz="1700" baseline="-25000" dirty="0"/>
              </a:p>
            </c:rich>
          </c:tx>
          <c:layout/>
        </c:title>
        <c:numFmt formatCode="#,##0" sourceLinked="0"/>
        <c:tickLblPos val="nextTo"/>
        <c:txPr>
          <a:bodyPr rot="0"/>
          <a:lstStyle/>
          <a:p>
            <a:pPr>
              <a:defRPr sz="1500" b="1"/>
            </a:pPr>
            <a:endParaRPr lang="en-US"/>
          </a:p>
        </c:txPr>
        <c:crossAx val="323825024"/>
        <c:crosses val="autoZero"/>
        <c:crossBetween val="midCat"/>
        <c:majorUnit val="5"/>
      </c:valAx>
      <c:valAx>
        <c:axId val="32382502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38231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1.1132198679759999</c:v>
                </c:pt>
                <c:pt idx="1">
                  <c:v>1.1095523580226299</c:v>
                </c:pt>
                <c:pt idx="2">
                  <c:v>1.1058969307041862</c:v>
                </c:pt>
                <c:pt idx="3">
                  <c:v>1.1022535462143501</c:v>
                </c:pt>
                <c:pt idx="4">
                  <c:v>1.0986221648779537</c:v>
                </c:pt>
                <c:pt idx="5">
                  <c:v>1.0950027471505199</c:v>
                </c:pt>
                <c:pt idx="6">
                  <c:v>1.0913952536178662</c:v>
                </c:pt>
                <c:pt idx="7">
                  <c:v>1.0877996449956562</c:v>
                </c:pt>
                <c:pt idx="8">
                  <c:v>1.0841955217158952</c:v>
                </c:pt>
                <c:pt idx="9">
                  <c:v>1.0804815899773101</c:v>
                </c:pt>
                <c:pt idx="10">
                  <c:v>1.0765377560843998</c:v>
                </c:pt>
                <c:pt idx="11">
                  <c:v>1.0722458114282447</c:v>
                </c:pt>
                <c:pt idx="12">
                  <c:v>1.0674897535678398</c:v>
                </c:pt>
                <c:pt idx="13">
                  <c:v>1.06215623280561</c:v>
                </c:pt>
                <c:pt idx="14">
                  <c:v>1.0561351203773801</c:v>
                </c:pt>
                <c:pt idx="15">
                  <c:v>1.0493201917126898</c:v>
                </c:pt>
                <c:pt idx="16">
                  <c:v>1.0416099100813399</c:v>
                </c:pt>
                <c:pt idx="17">
                  <c:v>1.0329083097801199</c:v>
                </c:pt>
                <c:pt idx="18">
                  <c:v>1.0231259479476762</c:v>
                </c:pt>
                <c:pt idx="19">
                  <c:v>1.0121809375938242</c:v>
                </c:pt>
                <c:pt idx="20">
                  <c:v>1</c:v>
                </c:pt>
                <c:pt idx="21">
                  <c:v>0.9865566242550291</c:v>
                </c:pt>
                <c:pt idx="22">
                  <c:v>0.97197887155583984</c:v>
                </c:pt>
                <c:pt idx="23">
                  <c:v>0.95643037382536711</c:v>
                </c:pt>
                <c:pt idx="24">
                  <c:v>0.94007078178377501</c:v>
                </c:pt>
                <c:pt idx="25">
                  <c:v>0.92305449968334963</c:v>
                </c:pt>
                <c:pt idx="26">
                  <c:v>0.90552962179632657</c:v>
                </c:pt>
                <c:pt idx="27">
                  <c:v>0.88763709363704102</c:v>
                </c:pt>
                <c:pt idx="28">
                  <c:v>0.86951008158752796</c:v>
                </c:pt>
                <c:pt idx="29">
                  <c:v>0.85127352742693896</c:v>
                </c:pt>
                <c:pt idx="30">
                  <c:v>0.83304391439260062</c:v>
                </c:pt>
                <c:pt idx="31">
                  <c:v>0.81492916433233498</c:v>
                </c:pt>
                <c:pt idx="32">
                  <c:v>0.79702870149498894</c:v>
                </c:pt>
                <c:pt idx="33">
                  <c:v>0.77943361530132405</c:v>
                </c:pt>
                <c:pt idx="34">
                  <c:v>0.76221263392571703</c:v>
                </c:pt>
                <c:pt idx="35">
                  <c:v>0.74537213678086001</c:v>
                </c:pt>
                <c:pt idx="36">
                  <c:v>0.72890371736269588</c:v>
                </c:pt>
                <c:pt idx="37">
                  <c:v>0.71279915490234802</c:v>
                </c:pt>
                <c:pt idx="38">
                  <c:v>0.69705041026246395</c:v>
                </c:pt>
                <c:pt idx="39">
                  <c:v>0.68164962192419642</c:v>
                </c:pt>
                <c:pt idx="40">
                  <c:v>0.66658910206284705</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0.78013285458813764</c:v>
                </c:pt>
                <c:pt idx="1">
                  <c:v>0.79376321705560005</c:v>
                </c:pt>
                <c:pt idx="2">
                  <c:v>0.80761474414086099</c:v>
                </c:pt>
                <c:pt idx="3">
                  <c:v>0.82168707250140949</c:v>
                </c:pt>
                <c:pt idx="4">
                  <c:v>0.83597851982620197</c:v>
                </c:pt>
                <c:pt idx="5">
                  <c:v>0.8504855255478575</c:v>
                </c:pt>
                <c:pt idx="6">
                  <c:v>0.86520180012383885</c:v>
                </c:pt>
                <c:pt idx="7">
                  <c:v>0.88011699148743217</c:v>
                </c:pt>
                <c:pt idx="8">
                  <c:v>0.89517670576819997</c:v>
                </c:pt>
                <c:pt idx="9">
                  <c:v>0.91016523635878965</c:v>
                </c:pt>
                <c:pt idx="10">
                  <c:v>0.92481727565274197</c:v>
                </c:pt>
                <c:pt idx="11">
                  <c:v>0.93885898315673799</c:v>
                </c:pt>
                <c:pt idx="12">
                  <c:v>0.9520135577978025</c:v>
                </c:pt>
                <c:pt idx="13">
                  <c:v>0.9640091225200903</c:v>
                </c:pt>
                <c:pt idx="14">
                  <c:v>0.97458936059084</c:v>
                </c:pt>
                <c:pt idx="15">
                  <c:v>0.983527290552481</c:v>
                </c:pt>
                <c:pt idx="16">
                  <c:v>0.990642317920021</c:v>
                </c:pt>
                <c:pt idx="17">
                  <c:v>0.99582011877832599</c:v>
                </c:pt>
                <c:pt idx="18">
                  <c:v>0.99903365647217612</c:v>
                </c:pt>
                <c:pt idx="19">
                  <c:v>1.0003618202598699</c:v>
                </c:pt>
                <c:pt idx="20">
                  <c:v>1</c:v>
                </c:pt>
                <c:pt idx="21">
                  <c:v>0.97496696224970703</c:v>
                </c:pt>
                <c:pt idx="22">
                  <c:v>0.94883100210691362</c:v>
                </c:pt>
                <c:pt idx="23">
                  <c:v>0.92154903504080288</c:v>
                </c:pt>
                <c:pt idx="24">
                  <c:v>0.89319518214006199</c:v>
                </c:pt>
                <c:pt idx="25">
                  <c:v>0.86393366601640764</c:v>
                </c:pt>
                <c:pt idx="26">
                  <c:v>0.83398937286833963</c:v>
                </c:pt>
                <c:pt idx="27">
                  <c:v>0.80362121370096795</c:v>
                </c:pt>
                <c:pt idx="28">
                  <c:v>0.77310052974451904</c:v>
                </c:pt>
                <c:pt idx="29">
                  <c:v>0.74269489563058266</c:v>
                </c:pt>
                <c:pt idx="30">
                  <c:v>0.71265684752950442</c:v>
                </c:pt>
                <c:pt idx="31">
                  <c:v>0.68321655154535688</c:v>
                </c:pt>
                <c:pt idx="32">
                  <c:v>0.65457763692475313</c:v>
                </c:pt>
                <c:pt idx="33">
                  <c:v>0.62691533535891364</c:v>
                </c:pt>
                <c:pt idx="34">
                  <c:v>0.60035004267603564</c:v>
                </c:pt>
                <c:pt idx="35">
                  <c:v>0.57487692280460501</c:v>
                </c:pt>
                <c:pt idx="36">
                  <c:v>0.55045974819242249</c:v>
                </c:pt>
                <c:pt idx="37">
                  <c:v>0.52706081771798197</c:v>
                </c:pt>
                <c:pt idx="38">
                  <c:v>0.50464202059452212</c:v>
                </c:pt>
                <c:pt idx="39">
                  <c:v>0.48316548569580842</c:v>
                </c:pt>
                <c:pt idx="40">
                  <c:v>0.46259398251889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1.5885223486847799</c:v>
                </c:pt>
                <c:pt idx="1">
                  <c:v>1.5509744074061198</c:v>
                </c:pt>
                <c:pt idx="2">
                  <c:v>1.5143458316155247</c:v>
                </c:pt>
                <c:pt idx="3">
                  <c:v>1.4786199281966201</c:v>
                </c:pt>
                <c:pt idx="4">
                  <c:v>1.44378190651602</c:v>
                </c:pt>
                <c:pt idx="5">
                  <c:v>1.4098194269617901</c:v>
                </c:pt>
                <c:pt idx="6">
                  <c:v>1.37672344122391</c:v>
                </c:pt>
                <c:pt idx="7">
                  <c:v>1.34448951570954</c:v>
                </c:pt>
                <c:pt idx="8">
                  <c:v>1.3131261366995199</c:v>
                </c:pt>
                <c:pt idx="9">
                  <c:v>1.2826687063443099</c:v>
                </c:pt>
                <c:pt idx="10">
                  <c:v>1.2531486714035001</c:v>
                </c:pt>
                <c:pt idx="11">
                  <c:v>1.22458335144189</c:v>
                </c:pt>
                <c:pt idx="12">
                  <c:v>1.1969728420762342</c:v>
                </c:pt>
                <c:pt idx="13">
                  <c:v>1.1702958369715175</c:v>
                </c:pt>
                <c:pt idx="14">
                  <c:v>1.1445039701832247</c:v>
                </c:pt>
                <c:pt idx="15">
                  <c:v>1.1195142984974333</c:v>
                </c:pt>
                <c:pt idx="16">
                  <c:v>1.0951997357206098</c:v>
                </c:pt>
                <c:pt idx="17">
                  <c:v>1.0713778083954599</c:v>
                </c:pt>
                <c:pt idx="18">
                  <c:v>1.0477992393772562</c:v>
                </c:pt>
                <c:pt idx="19">
                  <c:v>1.0241396959373752</c:v>
                </c:pt>
                <c:pt idx="20">
                  <c:v>1</c:v>
                </c:pt>
                <c:pt idx="21">
                  <c:v>0.99828405530340902</c:v>
                </c:pt>
                <c:pt idx="22">
                  <c:v>0.99569146102216499</c:v>
                </c:pt>
                <c:pt idx="23">
                  <c:v>0.99263199807401803</c:v>
                </c:pt>
                <c:pt idx="24">
                  <c:v>0.98940645049849762</c:v>
                </c:pt>
                <c:pt idx="25">
                  <c:v>0.98622109879613751</c:v>
                </c:pt>
                <c:pt idx="26">
                  <c:v>0.98320664822194026</c:v>
                </c:pt>
                <c:pt idx="27">
                  <c:v>0.98043654966728122</c:v>
                </c:pt>
                <c:pt idx="28">
                  <c:v>0.97794239286344264</c:v>
                </c:pt>
                <c:pt idx="29">
                  <c:v>0.97572586369081726</c:v>
                </c:pt>
                <c:pt idx="30">
                  <c:v>0.97376762141869189</c:v>
                </c:pt>
                <c:pt idx="31">
                  <c:v>0.972033744465435</c:v>
                </c:pt>
                <c:pt idx="32">
                  <c:v>0.97048037569883405</c:v>
                </c:pt>
                <c:pt idx="33">
                  <c:v>0.96905710611447549</c:v>
                </c:pt>
                <c:pt idx="34">
                  <c:v>0.96771559593189704</c:v>
                </c:pt>
                <c:pt idx="35">
                  <c:v>0.96643229228754701</c:v>
                </c:pt>
                <c:pt idx="36">
                  <c:v>0.96519433242815689</c:v>
                </c:pt>
                <c:pt idx="37">
                  <c:v>0.96399242392813511</c:v>
                </c:pt>
                <c:pt idx="38">
                  <c:v>0.96281969122320465</c:v>
                </c:pt>
                <c:pt idx="39">
                  <c:v>0.96167094054795299</c:v>
                </c:pt>
                <c:pt idx="40">
                  <c:v>0.960542176898742</c:v>
                </c:pt>
              </c:numCache>
            </c:numRef>
          </c:yVal>
          <c:smooth val="1"/>
        </c:ser>
        <c:axId val="324070784"/>
        <c:axId val="324146688"/>
      </c:scatterChart>
      <c:valAx>
        <c:axId val="324070784"/>
        <c:scaling>
          <c:orientation val="minMax"/>
          <c:max val="190"/>
          <c:min val="150"/>
        </c:scaling>
        <c:axPos val="b"/>
        <c:title>
          <c:tx>
            <c:rich>
              <a:bodyPr/>
              <a:lstStyle/>
              <a:p>
                <a:pPr>
                  <a:defRPr sz="1700"/>
                </a:pPr>
                <a:r>
                  <a:rPr lang="en-US" sz="1700" dirty="0" smtClean="0"/>
                  <a:t>Donor Height (cm)</a:t>
                </a:r>
                <a:endParaRPr lang="en-US" sz="1700" dirty="0"/>
              </a:p>
            </c:rich>
          </c:tx>
          <c:layout/>
        </c:title>
        <c:numFmt formatCode="#,##0" sourceLinked="0"/>
        <c:tickLblPos val="nextTo"/>
        <c:txPr>
          <a:bodyPr rot="0"/>
          <a:lstStyle/>
          <a:p>
            <a:pPr>
              <a:defRPr sz="1500" b="1"/>
            </a:pPr>
            <a:endParaRPr lang="en-US"/>
          </a:p>
        </c:txPr>
        <c:crossAx val="324146688"/>
        <c:crosses val="autoZero"/>
        <c:crossBetween val="midCat"/>
        <c:majorUnit val="10"/>
      </c:valAx>
      <c:valAx>
        <c:axId val="32414668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40707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26"/>
          <c:h val="0.77074260114040238"/>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Sheet1!$A$2:$A$47</c:f>
              <c:numCache>
                <c:formatCode>General</c:formatCode>
                <c:ptCount val="4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numCache>
            </c:numRef>
          </c:xVal>
          <c:yVal>
            <c:numRef>
              <c:f>Sheet1!$B$2:$B$47</c:f>
              <c:numCache>
                <c:formatCode>General</c:formatCode>
                <c:ptCount val="46"/>
                <c:pt idx="0">
                  <c:v>1.1256419534855999</c:v>
                </c:pt>
                <c:pt idx="1">
                  <c:v>1.11931581296751</c:v>
                </c:pt>
                <c:pt idx="2">
                  <c:v>1.1130252255431199</c:v>
                </c:pt>
                <c:pt idx="3">
                  <c:v>1.10676999140302</c:v>
                </c:pt>
                <c:pt idx="4">
                  <c:v>1.1005499118607247</c:v>
                </c:pt>
                <c:pt idx="5">
                  <c:v>1.0943647893463599</c:v>
                </c:pt>
                <c:pt idx="6">
                  <c:v>1.08821442740043</c:v>
                </c:pt>
                <c:pt idx="7">
                  <c:v>1.08209863066752</c:v>
                </c:pt>
                <c:pt idx="8">
                  <c:v>1.076017204890134</c:v>
                </c:pt>
                <c:pt idx="9">
                  <c:v>1.0699699569024752</c:v>
                </c:pt>
                <c:pt idx="10">
                  <c:v>1.0639566946244057</c:v>
                </c:pt>
                <c:pt idx="11">
                  <c:v>1.0579772270552499</c:v>
                </c:pt>
                <c:pt idx="12">
                  <c:v>1.0520313642677301</c:v>
                </c:pt>
                <c:pt idx="13">
                  <c:v>1.04611891740201</c:v>
                </c:pt>
                <c:pt idx="14">
                  <c:v>1.0402396986596445</c:v>
                </c:pt>
                <c:pt idx="15">
                  <c:v>1.0343935212976201</c:v>
                </c:pt>
                <c:pt idx="16">
                  <c:v>1.02858019962239</c:v>
                </c:pt>
                <c:pt idx="17">
                  <c:v>1.0227995489840698</c:v>
                </c:pt>
                <c:pt idx="18">
                  <c:v>1.0170513857704562</c:v>
                </c:pt>
                <c:pt idx="19">
                  <c:v>1.0113355274013001</c:v>
                </c:pt>
                <c:pt idx="20">
                  <c:v>1.0056517923224126</c:v>
                </c:pt>
                <c:pt idx="21">
                  <c:v>1</c:v>
                </c:pt>
                <c:pt idx="22">
                  <c:v>0.99437997091481301</c:v>
                </c:pt>
                <c:pt idx="23">
                  <c:v>0.98879152655654612</c:v>
                </c:pt>
                <c:pt idx="24">
                  <c:v>0.98323448941810898</c:v>
                </c:pt>
                <c:pt idx="25">
                  <c:v>0.97770868299002212</c:v>
                </c:pt>
                <c:pt idx="26">
                  <c:v>0.972213931754775</c:v>
                </c:pt>
                <c:pt idx="27">
                  <c:v>0.96675006118128903</c:v>
                </c:pt>
                <c:pt idx="28">
                  <c:v>0.96131689771934359</c:v>
                </c:pt>
                <c:pt idx="29">
                  <c:v>0.95591426879407904</c:v>
                </c:pt>
                <c:pt idx="30">
                  <c:v>0.95054200280051004</c:v>
                </c:pt>
                <c:pt idx="31">
                  <c:v>0.94519992909808148</c:v>
                </c:pt>
                <c:pt idx="32">
                  <c:v>0.93988787800523099</c:v>
                </c:pt>
                <c:pt idx="33">
                  <c:v>0.93460568079402595</c:v>
                </c:pt>
                <c:pt idx="34">
                  <c:v>0.92935316968478299</c:v>
                </c:pt>
                <c:pt idx="35">
                  <c:v>0.92413017784074258</c:v>
                </c:pt>
                <c:pt idx="36">
                  <c:v>0.91893653936277897</c:v>
                </c:pt>
                <c:pt idx="37">
                  <c:v>0.91377208928411802</c:v>
                </c:pt>
                <c:pt idx="38">
                  <c:v>0.90863666356510964</c:v>
                </c:pt>
                <c:pt idx="39">
                  <c:v>0.90353009908800597</c:v>
                </c:pt>
                <c:pt idx="40">
                  <c:v>0.89845223365178895</c:v>
                </c:pt>
                <c:pt idx="41">
                  <c:v>0.89340290596701022</c:v>
                </c:pt>
                <c:pt idx="42">
                  <c:v>0.888381955650688</c:v>
                </c:pt>
                <c:pt idx="43">
                  <c:v>0.88338922322117663</c:v>
                </c:pt>
                <c:pt idx="44">
                  <c:v>0.87842455009313436</c:v>
                </c:pt>
                <c:pt idx="45">
                  <c:v>0.87348777857246596</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Sheet1!$A$2:$A$47</c:f>
              <c:numCache>
                <c:formatCode>General</c:formatCode>
                <c:ptCount val="4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numCache>
            </c:numRef>
          </c:xVal>
          <c:yVal>
            <c:numRef>
              <c:f>Sheet1!$C$2:$C$47</c:f>
              <c:numCache>
                <c:formatCode>General</c:formatCode>
                <c:ptCount val="46"/>
                <c:pt idx="0">
                  <c:v>0.98962962038777635</c:v>
                </c:pt>
                <c:pt idx="1">
                  <c:v>0.99012100045282603</c:v>
                </c:pt>
                <c:pt idx="2">
                  <c:v>0.99061262450245857</c:v>
                </c:pt>
                <c:pt idx="3">
                  <c:v>0.99110449265781864</c:v>
                </c:pt>
                <c:pt idx="4">
                  <c:v>0.99159660504010949</c:v>
                </c:pt>
                <c:pt idx="5">
                  <c:v>0.99208896177059958</c:v>
                </c:pt>
                <c:pt idx="6">
                  <c:v>0.9925815629706114</c:v>
                </c:pt>
                <c:pt idx="7">
                  <c:v>0.99307440876153696</c:v>
                </c:pt>
                <c:pt idx="8">
                  <c:v>0.99356749926481758</c:v>
                </c:pt>
                <c:pt idx="9">
                  <c:v>0.99406083460196248</c:v>
                </c:pt>
                <c:pt idx="10">
                  <c:v>0.994554414894538</c:v>
                </c:pt>
                <c:pt idx="11">
                  <c:v>0.9950482402641746</c:v>
                </c:pt>
                <c:pt idx="12">
                  <c:v>0.9955423108325494</c:v>
                </c:pt>
                <c:pt idx="13">
                  <c:v>0.99603662672142657</c:v>
                </c:pt>
                <c:pt idx="14">
                  <c:v>0.99653118805260221</c:v>
                </c:pt>
                <c:pt idx="15">
                  <c:v>0.99702599494795441</c:v>
                </c:pt>
                <c:pt idx="16">
                  <c:v>0.99752104752940995</c:v>
                </c:pt>
                <c:pt idx="17">
                  <c:v>0.99801634591895216</c:v>
                </c:pt>
                <c:pt idx="18">
                  <c:v>0.9985118902386475</c:v>
                </c:pt>
                <c:pt idx="19">
                  <c:v>0.99900768061059364</c:v>
                </c:pt>
                <c:pt idx="20">
                  <c:v>0.9995037171569634</c:v>
                </c:pt>
                <c:pt idx="21">
                  <c:v>1</c:v>
                </c:pt>
                <c:pt idx="22">
                  <c:v>0.98830080628657913</c:v>
                </c:pt>
                <c:pt idx="23">
                  <c:v>0.97673848370669702</c:v>
                </c:pt>
                <c:pt idx="24">
                  <c:v>0.96531143097845695</c:v>
                </c:pt>
                <c:pt idx="25">
                  <c:v>0.95401806555365798</c:v>
                </c:pt>
                <c:pt idx="26">
                  <c:v>0.94285682339864063</c:v>
                </c:pt>
                <c:pt idx="27">
                  <c:v>0.93182615877767649</c:v>
                </c:pt>
                <c:pt idx="28">
                  <c:v>0.92092454403890101</c:v>
                </c:pt>
                <c:pt idx="29">
                  <c:v>0.91015046940274358</c:v>
                </c:pt>
                <c:pt idx="30">
                  <c:v>0.89950244275283586</c:v>
                </c:pt>
                <c:pt idx="31">
                  <c:v>0.88897898942937503</c:v>
                </c:pt>
                <c:pt idx="32">
                  <c:v>0.87857865202488183</c:v>
                </c:pt>
                <c:pt idx="33">
                  <c:v>0.86829999018236004</c:v>
                </c:pt>
                <c:pt idx="34">
                  <c:v>0.85814158039585364</c:v>
                </c:pt>
                <c:pt idx="35">
                  <c:v>0.8481020158132575</c:v>
                </c:pt>
                <c:pt idx="36">
                  <c:v>0.83817990604151649</c:v>
                </c:pt>
                <c:pt idx="37">
                  <c:v>0.82837387695403564</c:v>
                </c:pt>
                <c:pt idx="38">
                  <c:v>0.81868257050041005</c:v>
                </c:pt>
                <c:pt idx="39">
                  <c:v>0.80910464451832365</c:v>
                </c:pt>
                <c:pt idx="40">
                  <c:v>0.79963877254767413</c:v>
                </c:pt>
                <c:pt idx="41">
                  <c:v>0.79028364364687365</c:v>
                </c:pt>
                <c:pt idx="42">
                  <c:v>0.78103796221129751</c:v>
                </c:pt>
                <c:pt idx="43">
                  <c:v>0.77190044779385236</c:v>
                </c:pt>
                <c:pt idx="44">
                  <c:v>0.76286983492763205</c:v>
                </c:pt>
                <c:pt idx="45">
                  <c:v>0.75394487295069024</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numCache>
            </c:numRef>
          </c:xVal>
          <c:yVal>
            <c:numRef>
              <c:f>Sheet1!$D$2:$D$47</c:f>
              <c:numCache>
                <c:formatCode>General</c:formatCode>
                <c:ptCount val="46"/>
                <c:pt idx="0">
                  <c:v>1.28034749702661</c:v>
                </c:pt>
                <c:pt idx="1">
                  <c:v>1.2653684636383999</c:v>
                </c:pt>
                <c:pt idx="2">
                  <c:v>1.2505646728634352</c:v>
                </c:pt>
                <c:pt idx="3">
                  <c:v>1.2359340745044345</c:v>
                </c:pt>
                <c:pt idx="4">
                  <c:v>1.2214746423497924</c:v>
                </c:pt>
                <c:pt idx="5">
                  <c:v>1.2071843738929098</c:v>
                </c:pt>
                <c:pt idx="6">
                  <c:v>1.1930612900549133</c:v>
                </c:pt>
                <c:pt idx="7">
                  <c:v>1.1791034349105842</c:v>
                </c:pt>
                <c:pt idx="8">
                  <c:v>1.1653088754173999</c:v>
                </c:pt>
                <c:pt idx="9">
                  <c:v>1.15167570114792</c:v>
                </c:pt>
                <c:pt idx="10">
                  <c:v>1.1382020240251547</c:v>
                </c:pt>
                <c:pt idx="11">
                  <c:v>1.1248859780610747</c:v>
                </c:pt>
                <c:pt idx="12">
                  <c:v>1.1117257190982199</c:v>
                </c:pt>
                <c:pt idx="13">
                  <c:v>1.0987194245542937</c:v>
                </c:pt>
                <c:pt idx="14">
                  <c:v>1.0858652931697257</c:v>
                </c:pt>
                <c:pt idx="15">
                  <c:v>1.0731615447582501</c:v>
                </c:pt>
                <c:pt idx="16">
                  <c:v>1.06060641996033</c:v>
                </c:pt>
                <c:pt idx="17">
                  <c:v>1.0481981799995101</c:v>
                </c:pt>
                <c:pt idx="18">
                  <c:v>1.03593510644164</c:v>
                </c:pt>
                <c:pt idx="19">
                  <c:v>1.0238155009568437</c:v>
                </c:pt>
                <c:pt idx="20">
                  <c:v>1.0118376850843342</c:v>
                </c:pt>
                <c:pt idx="21">
                  <c:v>1</c:v>
                </c:pt>
                <c:pt idx="22">
                  <c:v>1.0004965292619901</c:v>
                </c:pt>
                <c:pt idx="23">
                  <c:v>1.0009933050652762</c:v>
                </c:pt>
                <c:pt idx="24">
                  <c:v>1.0014903275322962</c:v>
                </c:pt>
                <c:pt idx="25">
                  <c:v>1.0019875967855201</c:v>
                </c:pt>
                <c:pt idx="26">
                  <c:v>1.0024851129474699</c:v>
                </c:pt>
                <c:pt idx="27">
                  <c:v>1.0029828761407642</c:v>
                </c:pt>
                <c:pt idx="28">
                  <c:v>1.00348088648803</c:v>
                </c:pt>
                <c:pt idx="29">
                  <c:v>1.0039791441120198</c:v>
                </c:pt>
                <c:pt idx="30">
                  <c:v>1.0044776491354899</c:v>
                </c:pt>
                <c:pt idx="31">
                  <c:v>1.0049764016813001</c:v>
                </c:pt>
                <c:pt idx="32">
                  <c:v>1.00547540187234</c:v>
                </c:pt>
                <c:pt idx="33">
                  <c:v>1.0059746498315798</c:v>
                </c:pt>
                <c:pt idx="34">
                  <c:v>1.0064741456820399</c:v>
                </c:pt>
                <c:pt idx="35">
                  <c:v>1.0069738895468101</c:v>
                </c:pt>
                <c:pt idx="36">
                  <c:v>1.0074738815490198</c:v>
                </c:pt>
                <c:pt idx="37">
                  <c:v>1.0079741218119</c:v>
                </c:pt>
                <c:pt idx="38">
                  <c:v>1.0084746104587099</c:v>
                </c:pt>
                <c:pt idx="39">
                  <c:v>1.0089753476127699</c:v>
                </c:pt>
                <c:pt idx="40">
                  <c:v>1.0094763333974757</c:v>
                </c:pt>
                <c:pt idx="41">
                  <c:v>1.0099775679363001</c:v>
                </c:pt>
                <c:pt idx="42">
                  <c:v>1.01047905135273</c:v>
                </c:pt>
                <c:pt idx="43">
                  <c:v>1.0109807837703499</c:v>
                </c:pt>
                <c:pt idx="44">
                  <c:v>1.0114827653128</c:v>
                </c:pt>
                <c:pt idx="45">
                  <c:v>1.0119849961037699</c:v>
                </c:pt>
              </c:numCache>
            </c:numRef>
          </c:yVal>
          <c:smooth val="1"/>
        </c:ser>
        <c:axId val="324359680"/>
        <c:axId val="324361600"/>
      </c:scatterChart>
      <c:valAx>
        <c:axId val="324359680"/>
        <c:scaling>
          <c:orientation val="minMax"/>
          <c:max val="70"/>
          <c:min val="25"/>
        </c:scaling>
        <c:axPos val="b"/>
        <c:title>
          <c:tx>
            <c:rich>
              <a:bodyPr/>
              <a:lstStyle/>
              <a:p>
                <a:pPr>
                  <a:defRPr sz="1700"/>
                </a:pPr>
                <a:r>
                  <a:rPr lang="en-US" sz="1700" dirty="0" smtClean="0"/>
                  <a:t>FVC (% predicted)</a:t>
                </a:r>
                <a:endParaRPr lang="en-US" sz="1700" dirty="0"/>
              </a:p>
            </c:rich>
          </c:tx>
          <c:layout/>
        </c:title>
        <c:numFmt formatCode="#,##0" sourceLinked="0"/>
        <c:tickLblPos val="nextTo"/>
        <c:txPr>
          <a:bodyPr rot="0"/>
          <a:lstStyle/>
          <a:p>
            <a:pPr>
              <a:defRPr sz="1500" b="1"/>
            </a:pPr>
            <a:endParaRPr lang="en-US"/>
          </a:p>
        </c:txPr>
        <c:crossAx val="324361600"/>
        <c:crosses val="autoZero"/>
        <c:crossBetween val="midCat"/>
        <c:majorUnit val="5"/>
      </c:valAx>
      <c:valAx>
        <c:axId val="3243616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43596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Sheet1!$B$2:$B$52</c:f>
              <c:numCache>
                <c:formatCode>General</c:formatCode>
                <c:ptCount val="51"/>
                <c:pt idx="0">
                  <c:v>1.1621212647135437</c:v>
                </c:pt>
                <c:pt idx="1">
                  <c:v>1.1556723634633301</c:v>
                </c:pt>
                <c:pt idx="2">
                  <c:v>1.1492592487773798</c:v>
                </c:pt>
                <c:pt idx="3">
                  <c:v>1.1428817220671299</c:v>
                </c:pt>
                <c:pt idx="4">
                  <c:v>1.1365395858459999</c:v>
                </c:pt>
                <c:pt idx="5">
                  <c:v>1.1302326437233201</c:v>
                </c:pt>
                <c:pt idx="6">
                  <c:v>1.1239607003982499</c:v>
                </c:pt>
                <c:pt idx="7">
                  <c:v>1.1177235616537142</c:v>
                </c:pt>
                <c:pt idx="8">
                  <c:v>1.1115210343503998</c:v>
                </c:pt>
                <c:pt idx="9">
                  <c:v>1.1053529264207884</c:v>
                </c:pt>
                <c:pt idx="10">
                  <c:v>1.09921904686314</c:v>
                </c:pt>
                <c:pt idx="11">
                  <c:v>1.0931192057356898</c:v>
                </c:pt>
                <c:pt idx="12">
                  <c:v>1.0870532141506899</c:v>
                </c:pt>
                <c:pt idx="13">
                  <c:v>1.08102088426856</c:v>
                </c:pt>
                <c:pt idx="14">
                  <c:v>1.07502202929211</c:v>
                </c:pt>
                <c:pt idx="15">
                  <c:v>1.0690564634607147</c:v>
                </c:pt>
                <c:pt idx="16">
                  <c:v>1.0631240020445933</c:v>
                </c:pt>
                <c:pt idx="17">
                  <c:v>1.0572244613390798</c:v>
                </c:pt>
                <c:pt idx="18">
                  <c:v>1.0513576586589299</c:v>
                </c:pt>
                <c:pt idx="19">
                  <c:v>1.0455234123326334</c:v>
                </c:pt>
                <c:pt idx="20">
                  <c:v>1.0397215416968899</c:v>
                </c:pt>
                <c:pt idx="21">
                  <c:v>1.0339518670908798</c:v>
                </c:pt>
                <c:pt idx="22">
                  <c:v>1.02821420985079</c:v>
                </c:pt>
                <c:pt idx="23">
                  <c:v>1.0225083923042562</c:v>
                </c:pt>
                <c:pt idx="24">
                  <c:v>1.0168342377648742</c:v>
                </c:pt>
                <c:pt idx="25">
                  <c:v>1.0111915705267001</c:v>
                </c:pt>
                <c:pt idx="26">
                  <c:v>1.0055802158588398</c:v>
                </c:pt>
                <c:pt idx="27">
                  <c:v>1</c:v>
                </c:pt>
                <c:pt idx="28">
                  <c:v>0.99445075015316398</c:v>
                </c:pt>
                <c:pt idx="29">
                  <c:v>0.98893229448019104</c:v>
                </c:pt>
                <c:pt idx="30">
                  <c:v>0.98344446209651504</c:v>
                </c:pt>
                <c:pt idx="31">
                  <c:v>0.97798708306585502</c:v>
                </c:pt>
                <c:pt idx="32">
                  <c:v>0.97255998839494351</c:v>
                </c:pt>
                <c:pt idx="33">
                  <c:v>0.96716301002830563</c:v>
                </c:pt>
                <c:pt idx="34">
                  <c:v>0.96179598084303963</c:v>
                </c:pt>
                <c:pt idx="35">
                  <c:v>0.95645873464365905</c:v>
                </c:pt>
                <c:pt idx="36">
                  <c:v>0.95115110615693299</c:v>
                </c:pt>
                <c:pt idx="37">
                  <c:v>0.94587293102677295</c:v>
                </c:pt>
                <c:pt idx="38">
                  <c:v>0.94062404580914705</c:v>
                </c:pt>
                <c:pt idx="39">
                  <c:v>0.93540428796700958</c:v>
                </c:pt>
                <c:pt idx="40">
                  <c:v>0.93021349586527957</c:v>
                </c:pt>
                <c:pt idx="41">
                  <c:v>0.92505150876582398</c:v>
                </c:pt>
                <c:pt idx="42">
                  <c:v>0.9199181668224895</c:v>
                </c:pt>
                <c:pt idx="43">
                  <c:v>0.91481331107614849</c:v>
                </c:pt>
                <c:pt idx="44">
                  <c:v>0.90973678344977604</c:v>
                </c:pt>
                <c:pt idx="45">
                  <c:v>0.90468842674355665</c:v>
                </c:pt>
                <c:pt idx="46">
                  <c:v>0.89966808463001602</c:v>
                </c:pt>
                <c:pt idx="47">
                  <c:v>0.89467560164918325</c:v>
                </c:pt>
                <c:pt idx="48">
                  <c:v>0.88971082320376005</c:v>
                </c:pt>
                <c:pt idx="49">
                  <c:v>0.88477359555436796</c:v>
                </c:pt>
                <c:pt idx="50">
                  <c:v>0.87986376581475256</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Sheet1!$C$2:$C$52</c:f>
              <c:numCache>
                <c:formatCode>General</c:formatCode>
                <c:ptCount val="51"/>
                <c:pt idx="0">
                  <c:v>0.97465643589637463</c:v>
                </c:pt>
                <c:pt idx="1">
                  <c:v>0.9755835309168055</c:v>
                </c:pt>
                <c:pt idx="2">
                  <c:v>0.97651150779175011</c:v>
                </c:pt>
                <c:pt idx="3">
                  <c:v>0.97744036736003204</c:v>
                </c:pt>
                <c:pt idx="4">
                  <c:v>0.97837011046126798</c:v>
                </c:pt>
                <c:pt idx="5">
                  <c:v>0.97930073793587713</c:v>
                </c:pt>
                <c:pt idx="6">
                  <c:v>0.98023225062507402</c:v>
                </c:pt>
                <c:pt idx="7">
                  <c:v>0.98116464937087999</c:v>
                </c:pt>
                <c:pt idx="8">
                  <c:v>0.98209793501611298</c:v>
                </c:pt>
                <c:pt idx="9">
                  <c:v>0.98303210840439259</c:v>
                </c:pt>
                <c:pt idx="10">
                  <c:v>0.98396717038014259</c:v>
                </c:pt>
                <c:pt idx="11">
                  <c:v>0.98490312178858996</c:v>
                </c:pt>
                <c:pt idx="12">
                  <c:v>0.98583996347576197</c:v>
                </c:pt>
                <c:pt idx="13">
                  <c:v>0.98677769628849843</c:v>
                </c:pt>
                <c:pt idx="14">
                  <c:v>0.98771632107442786</c:v>
                </c:pt>
                <c:pt idx="15">
                  <c:v>0.98865583868201412</c:v>
                </c:pt>
                <c:pt idx="16">
                  <c:v>0.98959624996049556</c:v>
                </c:pt>
                <c:pt idx="17">
                  <c:v>0.99053755575993774</c:v>
                </c:pt>
                <c:pt idx="18">
                  <c:v>0.99147975693122059</c:v>
                </c:pt>
                <c:pt idx="19">
                  <c:v>0.99242285432601196</c:v>
                </c:pt>
                <c:pt idx="20">
                  <c:v>0.99336684879680226</c:v>
                </c:pt>
                <c:pt idx="21">
                  <c:v>0.99431174119689958</c:v>
                </c:pt>
                <c:pt idx="22">
                  <c:v>0.99525753238041004</c:v>
                </c:pt>
                <c:pt idx="23">
                  <c:v>0.9962042232022551</c:v>
                </c:pt>
                <c:pt idx="24">
                  <c:v>0.99715181451818524</c:v>
                </c:pt>
                <c:pt idx="25">
                  <c:v>0.99810030718473197</c:v>
                </c:pt>
                <c:pt idx="26">
                  <c:v>0.99904970205928012</c:v>
                </c:pt>
                <c:pt idx="27">
                  <c:v>1</c:v>
                </c:pt>
                <c:pt idx="28">
                  <c:v>0.98799251415723111</c:v>
                </c:pt>
                <c:pt idx="29">
                  <c:v>0.976129208030732</c:v>
                </c:pt>
                <c:pt idx="30">
                  <c:v>0.96440835038459161</c:v>
                </c:pt>
                <c:pt idx="31">
                  <c:v>0.95282823077070211</c:v>
                </c:pt>
                <c:pt idx="32">
                  <c:v>0.94138715927913197</c:v>
                </c:pt>
                <c:pt idx="33">
                  <c:v>0.93008346629152505</c:v>
                </c:pt>
                <c:pt idx="34">
                  <c:v>0.91891550223743701</c:v>
                </c:pt>
                <c:pt idx="35">
                  <c:v>0.90788163735362448</c:v>
                </c:pt>
                <c:pt idx="36">
                  <c:v>0.89698026144619003</c:v>
                </c:pt>
                <c:pt idx="37">
                  <c:v>0.88620978365563297</c:v>
                </c:pt>
                <c:pt idx="38">
                  <c:v>0.87556863222466763</c:v>
                </c:pt>
                <c:pt idx="39">
                  <c:v>0.86505525426886143</c:v>
                </c:pt>
                <c:pt idx="40">
                  <c:v>0.85466811555001365</c:v>
                </c:pt>
                <c:pt idx="41">
                  <c:v>0.84440570025228201</c:v>
                </c:pt>
                <c:pt idx="42">
                  <c:v>0.83426651076094716</c:v>
                </c:pt>
                <c:pt idx="43">
                  <c:v>0.82424906744389836</c:v>
                </c:pt>
                <c:pt idx="44">
                  <c:v>0.81435190843564698</c:v>
                </c:pt>
                <c:pt idx="45">
                  <c:v>0.80457358942407498</c:v>
                </c:pt>
                <c:pt idx="46">
                  <c:v>0.79491268343960197</c:v>
                </c:pt>
                <c:pt idx="47">
                  <c:v>0.78536778064696044</c:v>
                </c:pt>
                <c:pt idx="48">
                  <c:v>0.7759374881394826</c:v>
                </c:pt>
                <c:pt idx="49">
                  <c:v>0.7666204297357756</c:v>
                </c:pt>
                <c:pt idx="50">
                  <c:v>0.75741524577894459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Sheet1!$D$2:$D$52</c:f>
              <c:numCache>
                <c:formatCode>General</c:formatCode>
                <c:ptCount val="51"/>
                <c:pt idx="0">
                  <c:v>1.3856429652130242</c:v>
                </c:pt>
                <c:pt idx="1">
                  <c:v>1.36900487692509</c:v>
                </c:pt>
                <c:pt idx="2">
                  <c:v>1.3525665702467342</c:v>
                </c:pt>
                <c:pt idx="3">
                  <c:v>1.3363256463030999</c:v>
                </c:pt>
                <c:pt idx="4">
                  <c:v>1.32027973502378</c:v>
                </c:pt>
                <c:pt idx="5">
                  <c:v>1.3044264947969899</c:v>
                </c:pt>
                <c:pt idx="6">
                  <c:v>1.2887636121277857</c:v>
                </c:pt>
                <c:pt idx="7">
                  <c:v>1.2732888013004899</c:v>
                </c:pt>
                <c:pt idx="8">
                  <c:v>1.2579998040451157</c:v>
                </c:pt>
                <c:pt idx="9">
                  <c:v>1.2428943892078457</c:v>
                </c:pt>
                <c:pt idx="10">
                  <c:v>1.2279703524253733</c:v>
                </c:pt>
                <c:pt idx="11">
                  <c:v>1.2132255158032899</c:v>
                </c:pt>
                <c:pt idx="12">
                  <c:v>1.1986577275982084</c:v>
                </c:pt>
                <c:pt idx="13">
                  <c:v>1.1842648619037468</c:v>
                </c:pt>
                <c:pt idx="14">
                  <c:v>1.17004481834034</c:v>
                </c:pt>
                <c:pt idx="15">
                  <c:v>1.1559955217487266</c:v>
                </c:pt>
                <c:pt idx="16">
                  <c:v>1.1421149218870266</c:v>
                </c:pt>
                <c:pt idx="17">
                  <c:v>1.1284009931316501</c:v>
                </c:pt>
                <c:pt idx="18">
                  <c:v>1.1148517341816637</c:v>
                </c:pt>
                <c:pt idx="19">
                  <c:v>1.10146516776669</c:v>
                </c:pt>
                <c:pt idx="20">
                  <c:v>1.0882393403584298</c:v>
                </c:pt>
                <c:pt idx="21">
                  <c:v>1.0751723218855347</c:v>
                </c:pt>
                <c:pt idx="22">
                  <c:v>1.0622622054519499</c:v>
                </c:pt>
                <c:pt idx="23">
                  <c:v>1.0495071070586799</c:v>
                </c:pt>
                <c:pt idx="24">
                  <c:v>1.0369051653287937</c:v>
                </c:pt>
                <c:pt idx="25">
                  <c:v>1.0244545412358101</c:v>
                </c:pt>
                <c:pt idx="26">
                  <c:v>1.0121534178353699</c:v>
                </c:pt>
                <c:pt idx="27">
                  <c:v>1</c:v>
                </c:pt>
                <c:pt idx="28">
                  <c:v>1.0009512018658999</c:v>
                </c:pt>
                <c:pt idx="29">
                  <c:v>1.0019033085167799</c:v>
                </c:pt>
                <c:pt idx="30">
                  <c:v>1.0028563208132901</c:v>
                </c:pt>
                <c:pt idx="31">
                  <c:v>1.00381023961687</c:v>
                </c:pt>
                <c:pt idx="32">
                  <c:v>1.0047650657898</c:v>
                </c:pt>
                <c:pt idx="33">
                  <c:v>1.0057208001951652</c:v>
                </c:pt>
                <c:pt idx="34">
                  <c:v>1.0066774436968937</c:v>
                </c:pt>
                <c:pt idx="35">
                  <c:v>1.0076349971596814</c:v>
                </c:pt>
                <c:pt idx="36">
                  <c:v>1.0085934614491299</c:v>
                </c:pt>
                <c:pt idx="37">
                  <c:v>1.0095528374315901</c:v>
                </c:pt>
                <c:pt idx="38">
                  <c:v>1.0105131259742701</c:v>
                </c:pt>
                <c:pt idx="39">
                  <c:v>1.0114743279452099</c:v>
                </c:pt>
                <c:pt idx="40">
                  <c:v>1.0124364442132601</c:v>
                </c:pt>
                <c:pt idx="41">
                  <c:v>1.0133994756480962</c:v>
                </c:pt>
                <c:pt idx="42">
                  <c:v>1.0143634231202301</c:v>
                </c:pt>
                <c:pt idx="43">
                  <c:v>1.0153282875009915</c:v>
                </c:pt>
                <c:pt idx="44">
                  <c:v>1.01629406966257</c:v>
                </c:pt>
                <c:pt idx="45">
                  <c:v>1.0172607704779262</c:v>
                </c:pt>
                <c:pt idx="46">
                  <c:v>1.0182283908209098</c:v>
                </c:pt>
                <c:pt idx="47">
                  <c:v>1.01919693156617</c:v>
                </c:pt>
                <c:pt idx="48">
                  <c:v>1.0201663935891843</c:v>
                </c:pt>
                <c:pt idx="49">
                  <c:v>1.0211367777662999</c:v>
                </c:pt>
                <c:pt idx="50">
                  <c:v>1.02210808497465</c:v>
                </c:pt>
              </c:numCache>
            </c:numRef>
          </c:yVal>
          <c:smooth val="1"/>
        </c:ser>
        <c:axId val="324335104"/>
        <c:axId val="324337024"/>
      </c:scatterChart>
      <c:valAx>
        <c:axId val="324335104"/>
        <c:scaling>
          <c:orientation val="minMax"/>
          <c:max val="60"/>
          <c:min val="10"/>
        </c:scaling>
        <c:axPos val="b"/>
        <c:title>
          <c:tx>
            <c:rich>
              <a:bodyPr/>
              <a:lstStyle/>
              <a:p>
                <a:pPr>
                  <a:defRPr sz="1700"/>
                </a:pPr>
                <a:r>
                  <a:rPr lang="en-US" sz="1700" dirty="0" smtClean="0"/>
                  <a:t>PA Systolic (mm Hg)</a:t>
                </a:r>
                <a:endParaRPr lang="en-US" sz="1700" dirty="0"/>
              </a:p>
            </c:rich>
          </c:tx>
          <c:layout/>
        </c:title>
        <c:numFmt formatCode="#,##0" sourceLinked="0"/>
        <c:tickLblPos val="nextTo"/>
        <c:txPr>
          <a:bodyPr rot="0"/>
          <a:lstStyle/>
          <a:p>
            <a:pPr>
              <a:defRPr sz="1500" b="1"/>
            </a:pPr>
            <a:endParaRPr lang="en-US"/>
          </a:p>
        </c:txPr>
        <c:crossAx val="324337024"/>
        <c:crosses val="autoZero"/>
        <c:crossBetween val="midCat"/>
        <c:majorUnit val="5"/>
      </c:valAx>
      <c:valAx>
        <c:axId val="32433702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43351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15"/>
          <c:h val="0.77074260114040116"/>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1.34300098292343</c:v>
                </c:pt>
                <c:pt idx="1">
                  <c:v>1.3203849979953899</c:v>
                </c:pt>
                <c:pt idx="2">
                  <c:v>1.29814986370019</c:v>
                </c:pt>
                <c:pt idx="3">
                  <c:v>1.2762891665561935</c:v>
                </c:pt>
                <c:pt idx="4">
                  <c:v>1.2547966010840261</c:v>
                </c:pt>
                <c:pt idx="5">
                  <c:v>1.2336659679879098</c:v>
                </c:pt>
                <c:pt idx="6">
                  <c:v>1.2128911723674836</c:v>
                </c:pt>
                <c:pt idx="7">
                  <c:v>1.1924662219598501</c:v>
                </c:pt>
                <c:pt idx="8">
                  <c:v>1.172385225411114</c:v>
                </c:pt>
                <c:pt idx="9">
                  <c:v>1.1526423905771099</c:v>
                </c:pt>
                <c:pt idx="10">
                  <c:v>1.1332320228527535</c:v>
                </c:pt>
                <c:pt idx="11">
                  <c:v>1.1141485235294435</c:v>
                </c:pt>
                <c:pt idx="12">
                  <c:v>1.09541182402068</c:v>
                </c:pt>
                <c:pt idx="13">
                  <c:v>1.0771402813624764</c:v>
                </c:pt>
                <c:pt idx="14">
                  <c:v>1.0594686863019398</c:v>
                </c:pt>
                <c:pt idx="15">
                  <c:v>1.0425226652029098</c:v>
                </c:pt>
                <c:pt idx="16">
                  <c:v>1.0264195516893</c:v>
                </c:pt>
                <c:pt idx="17">
                  <c:v>1.0112693952209528</c:v>
                </c:pt>
                <c:pt idx="18">
                  <c:v>0.99717609125623863</c:v>
                </c:pt>
                <c:pt idx="19">
                  <c:v>0.98423862146568397</c:v>
                </c:pt>
                <c:pt idx="20">
                  <c:v>0.97255239660686099</c:v>
                </c:pt>
                <c:pt idx="21">
                  <c:v>0.9622106991263405</c:v>
                </c:pt>
                <c:pt idx="22">
                  <c:v>0.95330622732354864</c:v>
                </c:pt>
                <c:pt idx="23">
                  <c:v>0.94593274802859895</c:v>
                </c:pt>
                <c:pt idx="24">
                  <c:v>0.94018687028097003</c:v>
                </c:pt>
                <c:pt idx="25">
                  <c:v>0.93616995855473895</c:v>
                </c:pt>
                <c:pt idx="26">
                  <c:v>0.93399021080796496</c:v>
                </c:pt>
                <c:pt idx="27">
                  <c:v>0.93376493423614504</c:v>
                </c:pt>
                <c:pt idx="28">
                  <c:v>0.93562306033750464</c:v>
                </c:pt>
                <c:pt idx="29">
                  <c:v>0.93970795107617189</c:v>
                </c:pt>
                <c:pt idx="30">
                  <c:v>0.94618055996826456</c:v>
                </c:pt>
                <c:pt idx="31">
                  <c:v>0.95522302633351608</c:v>
                </c:pt>
                <c:pt idx="32">
                  <c:v>0.96704279840399665</c:v>
                </c:pt>
                <c:pt idx="33">
                  <c:v>0.98187740228820064</c:v>
                </c:pt>
                <c:pt idx="34">
                  <c:v>1</c:v>
                </c:pt>
                <c:pt idx="35">
                  <c:v>1.0216415571968698</c:v>
                </c:pt>
                <c:pt idx="36">
                  <c:v>1.0467287343684599</c:v>
                </c:pt>
                <c:pt idx="37">
                  <c:v>1.0751081429884699</c:v>
                </c:pt>
                <c:pt idx="38">
                  <c:v>1.1066185547254201</c:v>
                </c:pt>
                <c:pt idx="39">
                  <c:v>1.1410820390896401</c:v>
                </c:pt>
                <c:pt idx="40">
                  <c:v>1.1782958246231163</c:v>
                </c:pt>
                <c:pt idx="41">
                  <c:v>1.2180235880002399</c:v>
                </c:pt>
                <c:pt idx="42">
                  <c:v>1.2599876643977101</c:v>
                </c:pt>
                <c:pt idx="43">
                  <c:v>1.3038617476322154</c:v>
                </c:pt>
                <c:pt idx="44">
                  <c:v>1.3493436147534299</c:v>
                </c:pt>
                <c:pt idx="45">
                  <c:v>1.39641199995495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1.0809379273565445</c:v>
                </c:pt>
                <c:pt idx="1">
                  <c:v>1.0715058650079399</c:v>
                </c:pt>
                <c:pt idx="2">
                  <c:v>1.062140164484614</c:v>
                </c:pt>
                <c:pt idx="3">
                  <c:v>1.05283850501053</c:v>
                </c:pt>
                <c:pt idx="4">
                  <c:v>1.0435982850021923</c:v>
                </c:pt>
                <c:pt idx="5">
                  <c:v>1.0344165578201399</c:v>
                </c:pt>
                <c:pt idx="6">
                  <c:v>1.0252899498221999</c:v>
                </c:pt>
                <c:pt idx="7">
                  <c:v>1.0162145548980401</c:v>
                </c:pt>
                <c:pt idx="8">
                  <c:v>1.0071857974395164</c:v>
                </c:pt>
                <c:pt idx="9">
                  <c:v>0.99819825251202765</c:v>
                </c:pt>
                <c:pt idx="10">
                  <c:v>0.98924540737738065</c:v>
                </c:pt>
                <c:pt idx="11">
                  <c:v>0.9803193417876831</c:v>
                </c:pt>
                <c:pt idx="12">
                  <c:v>0.97142871109661799</c:v>
                </c:pt>
                <c:pt idx="13">
                  <c:v>0.96265323833755301</c:v>
                </c:pt>
                <c:pt idx="14">
                  <c:v>0.9540879615614215</c:v>
                </c:pt>
                <c:pt idx="15">
                  <c:v>0.94582519770310924</c:v>
                </c:pt>
                <c:pt idx="16">
                  <c:v>0.93795520387588638</c:v>
                </c:pt>
                <c:pt idx="17">
                  <c:v>0.93056705893990799</c:v>
                </c:pt>
                <c:pt idx="18">
                  <c:v>0.92374980790134065</c:v>
                </c:pt>
                <c:pt idx="19">
                  <c:v>0.91759392039189303</c:v>
                </c:pt>
                <c:pt idx="20">
                  <c:v>0.91219311800018765</c:v>
                </c:pt>
                <c:pt idx="21">
                  <c:v>0.90764661740155372</c:v>
                </c:pt>
                <c:pt idx="22">
                  <c:v>0.90406180908026357</c:v>
                </c:pt>
                <c:pt idx="23">
                  <c:v>0.90155733793571857</c:v>
                </c:pt>
                <c:pt idx="24">
                  <c:v>0.900266472410712</c:v>
                </c:pt>
                <c:pt idx="25">
                  <c:v>0.90034055936643498</c:v>
                </c:pt>
                <c:pt idx="26">
                  <c:v>0.90195230140341698</c:v>
                </c:pt>
                <c:pt idx="27">
                  <c:v>0.90529861510982501</c:v>
                </c:pt>
                <c:pt idx="28">
                  <c:v>0.91060297243628663</c:v>
                </c:pt>
                <c:pt idx="29">
                  <c:v>0.91811738024405098</c:v>
                </c:pt>
                <c:pt idx="30">
                  <c:v>0.92812443466933925</c:v>
                </c:pt>
                <c:pt idx="31">
                  <c:v>0.94094008595929202</c:v>
                </c:pt>
                <c:pt idx="32">
                  <c:v>0.95691779452096459</c:v>
                </c:pt>
                <c:pt idx="33">
                  <c:v>0.97645466532127101</c:v>
                </c:pt>
                <c:pt idx="34">
                  <c:v>1</c:v>
                </c:pt>
                <c:pt idx="35">
                  <c:v>1.0153585273493699</c:v>
                </c:pt>
                <c:pt idx="36">
                  <c:v>1.0332468661898</c:v>
                </c:pt>
                <c:pt idx="37">
                  <c:v>1.0534615768841964</c:v>
                </c:pt>
                <c:pt idx="38">
                  <c:v>1.0758087483036198</c:v>
                </c:pt>
                <c:pt idx="39">
                  <c:v>1.1000943636207701</c:v>
                </c:pt>
                <c:pt idx="40">
                  <c:v>1.1261169710082763</c:v>
                </c:pt>
                <c:pt idx="41">
                  <c:v>1.15366112017029</c:v>
                </c:pt>
                <c:pt idx="42">
                  <c:v>1.18249226289039</c:v>
                </c:pt>
                <c:pt idx="43">
                  <c:v>1.2123524855837735</c:v>
                </c:pt>
                <c:pt idx="44">
                  <c:v>1.2430113365948399</c:v>
                </c:pt>
                <c:pt idx="45">
                  <c:v>1.2744380381788001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1.6685987182854898</c:v>
                </c:pt>
                <c:pt idx="1">
                  <c:v>1.6270713953752898</c:v>
                </c:pt>
                <c:pt idx="2">
                  <c:v>1.5866013968528798</c:v>
                </c:pt>
                <c:pt idx="3">
                  <c:v>1.5471641936693754</c:v>
                </c:pt>
                <c:pt idx="4">
                  <c:v>1.5087361992825699</c:v>
                </c:pt>
                <c:pt idx="5">
                  <c:v>1.4712948174174219</c:v>
                </c:pt>
                <c:pt idx="6">
                  <c:v>1.4348185079372899</c:v>
                </c:pt>
                <c:pt idx="7">
                  <c:v>1.3992868766358801</c:v>
                </c:pt>
                <c:pt idx="8">
                  <c:v>1.3646807969855101</c:v>
                </c:pt>
                <c:pt idx="9">
                  <c:v>1.3309825750664701</c:v>
                </c:pt>
                <c:pt idx="10">
                  <c:v>1.2981761735174999</c:v>
                </c:pt>
                <c:pt idx="11">
                  <c:v>1.26624751707865</c:v>
                </c:pt>
                <c:pt idx="12">
                  <c:v>1.2352188590861599</c:v>
                </c:pt>
                <c:pt idx="13">
                  <c:v>1.2052431130209398</c:v>
                </c:pt>
                <c:pt idx="14">
                  <c:v>1.176488900894795</c:v>
                </c:pt>
                <c:pt idx="15">
                  <c:v>1.14910610343343</c:v>
                </c:pt>
                <c:pt idx="16">
                  <c:v>1.1232275184748299</c:v>
                </c:pt>
                <c:pt idx="17">
                  <c:v>1.0989705469217652</c:v>
                </c:pt>
                <c:pt idx="18">
                  <c:v>1.0764388240925935</c:v>
                </c:pt>
                <c:pt idx="19">
                  <c:v>1.0557237166206754</c:v>
                </c:pt>
                <c:pt idx="20">
                  <c:v>1.0369056129467</c:v>
                </c:pt>
                <c:pt idx="21">
                  <c:v>1.0200549550482101</c:v>
                </c:pt>
                <c:pt idx="22">
                  <c:v>1.0052329983703299</c:v>
                </c:pt>
                <c:pt idx="23">
                  <c:v>0.99249235311169259</c:v>
                </c:pt>
                <c:pt idx="24">
                  <c:v>0.98187745310752605</c:v>
                </c:pt>
                <c:pt idx="25">
                  <c:v>0.97342520247794795</c:v>
                </c:pt>
                <c:pt idx="26">
                  <c:v>0.9671661267760715</c:v>
                </c:pt>
                <c:pt idx="27">
                  <c:v>0.96312635174334948</c:v>
                </c:pt>
                <c:pt idx="28">
                  <c:v>0.96133061008272402</c:v>
                </c:pt>
                <c:pt idx="29">
                  <c:v>0.96180624865313225</c:v>
                </c:pt>
                <c:pt idx="30">
                  <c:v>0.964587956765531</c:v>
                </c:pt>
                <c:pt idx="31">
                  <c:v>0.96972277369553372</c:v>
                </c:pt>
                <c:pt idx="32">
                  <c:v>0.97727493343687155</c:v>
                </c:pt>
                <c:pt idx="33">
                  <c:v>0.98733025440256506</c:v>
                </c:pt>
                <c:pt idx="34">
                  <c:v>1</c:v>
                </c:pt>
                <c:pt idx="35">
                  <c:v>1.0279634663790964</c:v>
                </c:pt>
                <c:pt idx="36">
                  <c:v>1.060386514786045</c:v>
                </c:pt>
                <c:pt idx="37">
                  <c:v>1.0971995035061199</c:v>
                </c:pt>
                <c:pt idx="38">
                  <c:v>1.13831071516529</c:v>
                </c:pt>
                <c:pt idx="39">
                  <c:v>1.1835968467718101</c:v>
                </c:pt>
                <c:pt idx="40">
                  <c:v>1.2328923957882998</c:v>
                </c:pt>
                <c:pt idx="41">
                  <c:v>1.28597682195096</c:v>
                </c:pt>
                <c:pt idx="42">
                  <c:v>1.3425617775746559</c:v>
                </c:pt>
                <c:pt idx="43">
                  <c:v>1.4022781964437701</c:v>
                </c:pt>
                <c:pt idx="44">
                  <c:v>1.4647719912705199</c:v>
                </c:pt>
                <c:pt idx="45">
                  <c:v>1.5300598500690699</c:v>
                </c:pt>
              </c:numCache>
            </c:numRef>
          </c:yVal>
          <c:smooth val="1"/>
        </c:ser>
        <c:axId val="325447680"/>
        <c:axId val="325449600"/>
      </c:scatterChart>
      <c:valAx>
        <c:axId val="325447680"/>
        <c:scaling>
          <c:orientation val="minMax"/>
          <c:max val="65"/>
          <c:min val="20"/>
        </c:scaling>
        <c:axPos val="b"/>
        <c:title>
          <c:tx>
            <c:rich>
              <a:bodyPr/>
              <a:lstStyle/>
              <a:p>
                <a:pPr>
                  <a:defRPr sz="1700"/>
                </a:pPr>
                <a:r>
                  <a:rPr lang="en-US" sz="1700" dirty="0" smtClean="0"/>
                  <a:t>Recipient Age</a:t>
                </a:r>
                <a:endParaRPr lang="en-US" sz="1700" dirty="0"/>
              </a:p>
            </c:rich>
          </c:tx>
          <c:layout/>
        </c:title>
        <c:numFmt formatCode="#,##0" sourceLinked="0"/>
        <c:tickLblPos val="nextTo"/>
        <c:txPr>
          <a:bodyPr rot="0"/>
          <a:lstStyle/>
          <a:p>
            <a:pPr>
              <a:defRPr sz="1500" b="1"/>
            </a:pPr>
            <a:endParaRPr lang="en-US"/>
          </a:p>
        </c:txPr>
        <c:crossAx val="325449600"/>
        <c:crosses val="autoZero"/>
        <c:crossBetween val="midCat"/>
        <c:majorUnit val="5"/>
      </c:valAx>
      <c:valAx>
        <c:axId val="3254496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54476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48"/>
          <c:h val="0.77074260114040161"/>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1.33054615148818</c:v>
                </c:pt>
                <c:pt idx="1">
                  <c:v>1.3097938927912298</c:v>
                </c:pt>
                <c:pt idx="2">
                  <c:v>1.2893653028678498</c:v>
                </c:pt>
                <c:pt idx="3">
                  <c:v>1.269255333521774</c:v>
                </c:pt>
                <c:pt idx="4">
                  <c:v>1.2494590152923959</c:v>
                </c:pt>
                <c:pt idx="5">
                  <c:v>1.2299801058883699</c:v>
                </c:pt>
                <c:pt idx="6">
                  <c:v>1.2108559603837452</c:v>
                </c:pt>
                <c:pt idx="7">
                  <c:v>1.192129761463244</c:v>
                </c:pt>
                <c:pt idx="8">
                  <c:v>1.1738417469225799</c:v>
                </c:pt>
                <c:pt idx="9">
                  <c:v>1.1560293768232901</c:v>
                </c:pt>
                <c:pt idx="10">
                  <c:v>1.1387275129771499</c:v>
                </c:pt>
                <c:pt idx="11">
                  <c:v>1.1219686078278759</c:v>
                </c:pt>
                <c:pt idx="12">
                  <c:v>1.1057829031094</c:v>
                </c:pt>
                <c:pt idx="13">
                  <c:v>1.0901986353904698</c:v>
                </c:pt>
                <c:pt idx="14">
                  <c:v>1.0752422471144836</c:v>
                </c:pt>
                <c:pt idx="15">
                  <c:v>1.0609386067898898</c:v>
                </c:pt>
                <c:pt idx="16">
                  <c:v>1.0473112271590754</c:v>
                </c:pt>
                <c:pt idx="17">
                  <c:v>1.03438249335213</c:v>
                </c:pt>
                <c:pt idx="18">
                  <c:v>1.0221738976443364</c:v>
                </c:pt>
                <c:pt idx="19">
                  <c:v>1.01070626491696</c:v>
                </c:pt>
                <c:pt idx="20">
                  <c:v>1</c:v>
                </c:pt>
                <c:pt idx="21">
                  <c:v>0.99006408079697628</c:v>
                </c:pt>
                <c:pt idx="22">
                  <c:v>0.9808633977166501</c:v>
                </c:pt>
                <c:pt idx="23">
                  <c:v>0.97235397734922502</c:v>
                </c:pt>
                <c:pt idx="24">
                  <c:v>0.96449421348660114</c:v>
                </c:pt>
                <c:pt idx="25">
                  <c:v>0.95724464986430302</c:v>
                </c:pt>
                <c:pt idx="26">
                  <c:v>0.9505677644257835</c:v>
                </c:pt>
                <c:pt idx="27">
                  <c:v>0.94442777385931398</c:v>
                </c:pt>
                <c:pt idx="28">
                  <c:v>0.93879048447605262</c:v>
                </c:pt>
                <c:pt idx="29">
                  <c:v>0.93362309852590064</c:v>
                </c:pt>
                <c:pt idx="30">
                  <c:v>0.92889409523778665</c:v>
                </c:pt>
                <c:pt idx="31">
                  <c:v>0.92457307935852795</c:v>
                </c:pt>
                <c:pt idx="32">
                  <c:v>0.92063067409001265</c:v>
                </c:pt>
                <c:pt idx="33">
                  <c:v>0.91703837523200649</c:v>
                </c:pt>
                <c:pt idx="34">
                  <c:v>0.91376848069136296</c:v>
                </c:pt>
                <c:pt idx="35">
                  <c:v>0.91079400684424405</c:v>
                </c:pt>
                <c:pt idx="36">
                  <c:v>0.90808853818290058</c:v>
                </c:pt>
                <c:pt idx="37">
                  <c:v>0.90562623626470373</c:v>
                </c:pt>
                <c:pt idx="38">
                  <c:v>0.9033816946919565</c:v>
                </c:pt>
                <c:pt idx="39">
                  <c:v>0.90132993066903377</c:v>
                </c:pt>
                <c:pt idx="40">
                  <c:v>0.899446297832877</c:v>
                </c:pt>
                <c:pt idx="41">
                  <c:v>0.89770643830474295</c:v>
                </c:pt>
                <c:pt idx="42">
                  <c:v>0.8960862732529965</c:v>
                </c:pt>
                <c:pt idx="43">
                  <c:v>0.89456194676887502</c:v>
                </c:pt>
                <c:pt idx="44">
                  <c:v>0.89310977641283262</c:v>
                </c:pt>
                <c:pt idx="45">
                  <c:v>0.89170627357012677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1.2128903859664661</c:v>
                </c:pt>
                <c:pt idx="1">
                  <c:v>1.2005562624996864</c:v>
                </c:pt>
                <c:pt idx="2">
                  <c:v>1.1883440212617178</c:v>
                </c:pt>
                <c:pt idx="3">
                  <c:v>1.1762517345538952</c:v>
                </c:pt>
                <c:pt idx="4">
                  <c:v>1.16427728286096</c:v>
                </c:pt>
                <c:pt idx="5">
                  <c:v>1.1524215765527601</c:v>
                </c:pt>
                <c:pt idx="6">
                  <c:v>1.1406983346230135</c:v>
                </c:pt>
                <c:pt idx="7">
                  <c:v>1.1291240948928498</c:v>
                </c:pt>
                <c:pt idx="8">
                  <c:v>1.11771499989802</c:v>
                </c:pt>
                <c:pt idx="9">
                  <c:v>1.106486927086044</c:v>
                </c:pt>
                <c:pt idx="10">
                  <c:v>1.09545564659478</c:v>
                </c:pt>
                <c:pt idx="11">
                  <c:v>1.08463701631783</c:v>
                </c:pt>
                <c:pt idx="12">
                  <c:v>1.074047229071935</c:v>
                </c:pt>
                <c:pt idx="13">
                  <c:v>1.0637031306691498</c:v>
                </c:pt>
                <c:pt idx="14">
                  <c:v>1.0536226356659264</c:v>
                </c:pt>
                <c:pt idx="15">
                  <c:v>1.0438252800896128</c:v>
                </c:pt>
                <c:pt idx="16">
                  <c:v>1.0343329568803401</c:v>
                </c:pt>
                <c:pt idx="17">
                  <c:v>1.02517090669934</c:v>
                </c:pt>
                <c:pt idx="18">
                  <c:v>1.0163690471749347</c:v>
                </c:pt>
                <c:pt idx="19">
                  <c:v>1.0079637264426498</c:v>
                </c:pt>
                <c:pt idx="20">
                  <c:v>1</c:v>
                </c:pt>
                <c:pt idx="21">
                  <c:v>0.98760769813302562</c:v>
                </c:pt>
                <c:pt idx="22">
                  <c:v>0.97617846784381301</c:v>
                </c:pt>
                <c:pt idx="23">
                  <c:v>0.96559980139883472</c:v>
                </c:pt>
                <c:pt idx="24">
                  <c:v>0.95576467436638302</c:v>
                </c:pt>
                <c:pt idx="25">
                  <c:v>0.94657303939244597</c:v>
                </c:pt>
                <c:pt idx="26">
                  <c:v>0.93793341617237325</c:v>
                </c:pt>
                <c:pt idx="27">
                  <c:v>0.92976422008015203</c:v>
                </c:pt>
                <c:pt idx="28">
                  <c:v>0.92199453463698777</c:v>
                </c:pt>
                <c:pt idx="29">
                  <c:v>0.9145640974860525</c:v>
                </c:pt>
                <c:pt idx="30">
                  <c:v>0.90742267037928803</c:v>
                </c:pt>
                <c:pt idx="31">
                  <c:v>0.90052888904175898</c:v>
                </c:pt>
                <c:pt idx="32">
                  <c:v>0.89384890453065202</c:v>
                </c:pt>
                <c:pt idx="33">
                  <c:v>0.88735496367309263</c:v>
                </c:pt>
                <c:pt idx="34">
                  <c:v>0.881024154276003</c:v>
                </c:pt>
                <c:pt idx="35">
                  <c:v>0.87483731860916425</c:v>
                </c:pt>
                <c:pt idx="36">
                  <c:v>0.86877812953409761</c:v>
                </c:pt>
                <c:pt idx="37">
                  <c:v>0.86283245073838077</c:v>
                </c:pt>
                <c:pt idx="38">
                  <c:v>0.85698776392394849</c:v>
                </c:pt>
                <c:pt idx="39">
                  <c:v>0.85123280264892165</c:v>
                </c:pt>
                <c:pt idx="40">
                  <c:v>0.8455572399311585</c:v>
                </c:pt>
                <c:pt idx="41">
                  <c:v>0.83995147163002026</c:v>
                </c:pt>
                <c:pt idx="42">
                  <c:v>0.83440647158817927</c:v>
                </c:pt>
                <c:pt idx="43">
                  <c:v>0.82891366237479525</c:v>
                </c:pt>
                <c:pt idx="44">
                  <c:v>0.82346481856778964</c:v>
                </c:pt>
                <c:pt idx="45">
                  <c:v>0.81805202113238751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1.45961504990357</c:v>
                </c:pt>
                <c:pt idx="1">
                  <c:v>1.4289709655266201</c:v>
                </c:pt>
                <c:pt idx="2">
                  <c:v>1.3989744169154099</c:v>
                </c:pt>
                <c:pt idx="3">
                  <c:v>1.3696125194531201</c:v>
                </c:pt>
                <c:pt idx="4">
                  <c:v>1.3408728778588501</c:v>
                </c:pt>
                <c:pt idx="5">
                  <c:v>1.3127583617503638</c:v>
                </c:pt>
                <c:pt idx="6">
                  <c:v>1.2853285678561099</c:v>
                </c:pt>
                <c:pt idx="7">
                  <c:v>1.2586511744763245</c:v>
                </c:pt>
                <c:pt idx="8">
                  <c:v>1.23278693311262</c:v>
                </c:pt>
                <c:pt idx="9">
                  <c:v>1.2077900672517599</c:v>
                </c:pt>
                <c:pt idx="10">
                  <c:v>1.1837086721328298</c:v>
                </c:pt>
                <c:pt idx="11">
                  <c:v>1.16058509714587</c:v>
                </c:pt>
                <c:pt idx="12">
                  <c:v>1.1384562947624</c:v>
                </c:pt>
                <c:pt idx="13">
                  <c:v>1.1173541097501201</c:v>
                </c:pt>
                <c:pt idx="14">
                  <c:v>1.09730547811275</c:v>
                </c:pt>
                <c:pt idx="15">
                  <c:v>1.0783325033866045</c:v>
                </c:pt>
                <c:pt idx="16">
                  <c:v>1.0604523420018501</c:v>
                </c:pt>
                <c:pt idx="17">
                  <c:v>1.0436768499392999</c:v>
                </c:pt>
                <c:pt idx="18">
                  <c:v>1.0280119017099301</c:v>
                </c:pt>
                <c:pt idx="19">
                  <c:v>1.0134562654824959</c:v>
                </c:pt>
                <c:pt idx="20">
                  <c:v>1</c:v>
                </c:pt>
                <c:pt idx="21">
                  <c:v>0.99252657298782299</c:v>
                </c:pt>
                <c:pt idx="22">
                  <c:v>0.98557081176491756</c:v>
                </c:pt>
                <c:pt idx="23">
                  <c:v>0.97915539739878543</c:v>
                </c:pt>
                <c:pt idx="24">
                  <c:v>0.97330348442291459</c:v>
                </c:pt>
                <c:pt idx="25">
                  <c:v>0.96803657146411703</c:v>
                </c:pt>
                <c:pt idx="26">
                  <c:v>0.96337230253813277</c:v>
                </c:pt>
                <c:pt idx="27">
                  <c:v>0.95932259036593959</c:v>
                </c:pt>
                <c:pt idx="28">
                  <c:v>0.95589240568522804</c:v>
                </c:pt>
                <c:pt idx="29">
                  <c:v>0.95307927842027973</c:v>
                </c:pt>
                <c:pt idx="30">
                  <c:v>0.95087357670595796</c:v>
                </c:pt>
                <c:pt idx="31">
                  <c:v>0.94925925139850909</c:v>
                </c:pt>
                <c:pt idx="32">
                  <c:v>0.94821488707923496</c:v>
                </c:pt>
                <c:pt idx="33">
                  <c:v>0.94771474333914363</c:v>
                </c:pt>
                <c:pt idx="34">
                  <c:v>0.94772978953245202</c:v>
                </c:pt>
                <c:pt idx="35">
                  <c:v>0.94822855090615699</c:v>
                </c:pt>
                <c:pt idx="36">
                  <c:v>0.94917766129930603</c:v>
                </c:pt>
                <c:pt idx="37">
                  <c:v>0.95054245944170002</c:v>
                </c:pt>
                <c:pt idx="38">
                  <c:v>0.9522872095253565</c:v>
                </c:pt>
                <c:pt idx="39">
                  <c:v>0.95437539694402795</c:v>
                </c:pt>
                <c:pt idx="40">
                  <c:v>0.95676981342048151</c:v>
                </c:pt>
                <c:pt idx="41">
                  <c:v>0.95943262985168998</c:v>
                </c:pt>
                <c:pt idx="42">
                  <c:v>0.96232548099021997</c:v>
                </c:pt>
                <c:pt idx="43">
                  <c:v>0.965409442419219</c:v>
                </c:pt>
                <c:pt idx="44">
                  <c:v>0.96864499215823874</c:v>
                </c:pt>
                <c:pt idx="45">
                  <c:v>0.97199207114438502</c:v>
                </c:pt>
              </c:numCache>
            </c:numRef>
          </c:yVal>
          <c:smooth val="1"/>
        </c:ser>
        <c:axId val="325621632"/>
        <c:axId val="325632000"/>
      </c:scatterChart>
      <c:valAx>
        <c:axId val="325621632"/>
        <c:scaling>
          <c:orientation val="minMax"/>
          <c:max val="50"/>
          <c:min val="5"/>
        </c:scaling>
        <c:axPos val="b"/>
        <c:title>
          <c:tx>
            <c:rich>
              <a:bodyPr/>
              <a:lstStyle/>
              <a:p>
                <a:pPr>
                  <a:defRPr sz="1700"/>
                </a:pPr>
                <a:r>
                  <a:rPr lang="en-US" sz="1700" dirty="0" smtClean="0"/>
                  <a:t>Center Volume (cases per year)</a:t>
                </a:r>
                <a:endParaRPr lang="en-US" sz="1700" dirty="0"/>
              </a:p>
            </c:rich>
          </c:tx>
          <c:layout/>
        </c:title>
        <c:numFmt formatCode="#,##0" sourceLinked="0"/>
        <c:tickLblPos val="nextTo"/>
        <c:txPr>
          <a:bodyPr rot="0"/>
          <a:lstStyle/>
          <a:p>
            <a:pPr>
              <a:defRPr sz="1500" b="1"/>
            </a:pPr>
            <a:endParaRPr lang="en-US"/>
          </a:p>
        </c:txPr>
        <c:crossAx val="325632000"/>
        <c:crosses val="autoZero"/>
        <c:crossBetween val="midCat"/>
        <c:majorUnit val="5"/>
      </c:valAx>
      <c:valAx>
        <c:axId val="3256320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562163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0.92952742920217701</c:v>
                </c:pt>
                <c:pt idx="1">
                  <c:v>0.93293008699676006</c:v>
                </c:pt>
                <c:pt idx="2">
                  <c:v>0.93634520066914173</c:v>
                </c:pt>
                <c:pt idx="3">
                  <c:v>0.93977281581569905</c:v>
                </c:pt>
                <c:pt idx="4">
                  <c:v>0.94321297819973549</c:v>
                </c:pt>
                <c:pt idx="5">
                  <c:v>0.94666573375206797</c:v>
                </c:pt>
                <c:pt idx="6">
                  <c:v>0.9501311285716485</c:v>
                </c:pt>
                <c:pt idx="7">
                  <c:v>0.95360920892618772</c:v>
                </c:pt>
                <c:pt idx="8">
                  <c:v>0.95710002125274896</c:v>
                </c:pt>
                <c:pt idx="9">
                  <c:v>0.9606036121584095</c:v>
                </c:pt>
                <c:pt idx="10">
                  <c:v>0.96412002842083</c:v>
                </c:pt>
                <c:pt idx="11">
                  <c:v>0.96764931698893109</c:v>
                </c:pt>
                <c:pt idx="12">
                  <c:v>0.97119152498348238</c:v>
                </c:pt>
                <c:pt idx="13">
                  <c:v>0.97474669969774763</c:v>
                </c:pt>
                <c:pt idx="14">
                  <c:v>0.97831488859811977</c:v>
                </c:pt>
                <c:pt idx="15">
                  <c:v>0.98189613932473896</c:v>
                </c:pt>
                <c:pt idx="16">
                  <c:v>0.98549049969214797</c:v>
                </c:pt>
                <c:pt idx="17">
                  <c:v>0.98909801768991601</c:v>
                </c:pt>
                <c:pt idx="18">
                  <c:v>0.99271874148327999</c:v>
                </c:pt>
                <c:pt idx="19">
                  <c:v>0.99635271941380299</c:v>
                </c:pt>
                <c:pt idx="20">
                  <c:v>1</c:v>
                </c:pt>
                <c:pt idx="21">
                  <c:v>1.0036606319379962</c:v>
                </c:pt>
                <c:pt idx="22">
                  <c:v>1.0073346641021754</c:v>
                </c:pt>
                <c:pt idx="23">
                  <c:v>1.0110221455458499</c:v>
                </c:pt>
                <c:pt idx="24">
                  <c:v>1.0147231255018501</c:v>
                </c:pt>
                <c:pt idx="25">
                  <c:v>1.01843765338329</c:v>
                </c:pt>
                <c:pt idx="26">
                  <c:v>1.0221657787841298</c:v>
                </c:pt>
                <c:pt idx="27">
                  <c:v>1.0259075514798699</c:v>
                </c:pt>
                <c:pt idx="28">
                  <c:v>1.0296630214282501</c:v>
                </c:pt>
                <c:pt idx="29">
                  <c:v>1.0334322387698698</c:v>
                </c:pt>
                <c:pt idx="30">
                  <c:v>1.0372152538288599</c:v>
                </c:pt>
                <c:pt idx="31">
                  <c:v>1.04101211711361</c:v>
                </c:pt>
                <c:pt idx="32">
                  <c:v>1.04482287931736</c:v>
                </c:pt>
                <c:pt idx="33">
                  <c:v>1.0486475913189401</c:v>
                </c:pt>
                <c:pt idx="34">
                  <c:v>1.05248630418342</c:v>
                </c:pt>
                <c:pt idx="35">
                  <c:v>1.0563390691628201</c:v>
                </c:pt>
                <c:pt idx="36">
                  <c:v>1.0602059376967552</c:v>
                </c:pt>
                <c:pt idx="37">
                  <c:v>1.064086961413145</c:v>
                </c:pt>
                <c:pt idx="38">
                  <c:v>1.0679821921288999</c:v>
                </c:pt>
                <c:pt idx="39">
                  <c:v>1.0718916818506159</c:v>
                </c:pt>
                <c:pt idx="40">
                  <c:v>1.0758154827752699</c:v>
                </c:pt>
                <c:pt idx="41">
                  <c:v>1.0797536472909064</c:v>
                </c:pt>
                <c:pt idx="42">
                  <c:v>1.0837062279773564</c:v>
                </c:pt>
                <c:pt idx="43">
                  <c:v>1.0876732776068998</c:v>
                </c:pt>
                <c:pt idx="44">
                  <c:v>1.09165484914501</c:v>
                </c:pt>
                <c:pt idx="45">
                  <c:v>1.0956509957510601</c:v>
                </c:pt>
                <c:pt idx="46">
                  <c:v>1.0996617707790064</c:v>
                </c:pt>
                <c:pt idx="47">
                  <c:v>1.10368722777812</c:v>
                </c:pt>
                <c:pt idx="48">
                  <c:v>1.10772742049368</c:v>
                </c:pt>
                <c:pt idx="49">
                  <c:v>1.1117824028677401</c:v>
                </c:pt>
                <c:pt idx="50">
                  <c:v>1.1158522290397801</c:v>
                </c:pt>
                <c:pt idx="51">
                  <c:v>1.1199369533474859</c:v>
                </c:pt>
                <c:pt idx="52">
                  <c:v>1.1240366303274498</c:v>
                </c:pt>
                <c:pt idx="53">
                  <c:v>1.1281513147159101</c:v>
                </c:pt>
                <c:pt idx="54">
                  <c:v>1.1322810614494501</c:v>
                </c:pt>
                <c:pt idx="55">
                  <c:v>1.1364259256657945</c:v>
                </c:pt>
                <c:pt idx="56">
                  <c:v>1.1405859627044501</c:v>
                </c:pt>
                <c:pt idx="57">
                  <c:v>1.1447612281075499</c:v>
                </c:pt>
                <c:pt idx="58">
                  <c:v>1.14895177762055</c:v>
                </c:pt>
                <c:pt idx="59">
                  <c:v>1.15315766719292</c:v>
                </c:pt>
                <c:pt idx="60">
                  <c:v>1.157378952979</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0.88977793251408555</c:v>
                </c:pt>
                <c:pt idx="1">
                  <c:v>0.89498869385803004</c:v>
                </c:pt>
                <c:pt idx="2">
                  <c:v>0.900229970719155</c:v>
                </c:pt>
                <c:pt idx="3">
                  <c:v>0.90550194180392962</c:v>
                </c:pt>
                <c:pt idx="4">
                  <c:v>0.91080478686538502</c:v>
                </c:pt>
                <c:pt idx="5">
                  <c:v>0.9161386867092155</c:v>
                </c:pt>
                <c:pt idx="6">
                  <c:v>0.92150382319997104</c:v>
                </c:pt>
                <c:pt idx="7">
                  <c:v>0.92690037926723956</c:v>
                </c:pt>
                <c:pt idx="8">
                  <c:v>0.93232853891189404</c:v>
                </c:pt>
                <c:pt idx="9">
                  <c:v>0.93778848721235897</c:v>
                </c:pt>
                <c:pt idx="10">
                  <c:v>0.94328041033092702</c:v>
                </c:pt>
                <c:pt idx="11">
                  <c:v>0.94880449552010426</c:v>
                </c:pt>
                <c:pt idx="12">
                  <c:v>0.95436093112898601</c:v>
                </c:pt>
                <c:pt idx="13">
                  <c:v>0.95994990660970403</c:v>
                </c:pt>
                <c:pt idx="14">
                  <c:v>0.96557161252384605</c:v>
                </c:pt>
                <c:pt idx="15">
                  <c:v>0.97122624054899165</c:v>
                </c:pt>
                <c:pt idx="16">
                  <c:v>0.97691398348523251</c:v>
                </c:pt>
                <c:pt idx="17">
                  <c:v>0.98263503526174101</c:v>
                </c:pt>
                <c:pt idx="18">
                  <c:v>0.98838959094338497</c:v>
                </c:pt>
                <c:pt idx="19">
                  <c:v>0.99417784673738596</c:v>
                </c:pt>
                <c:pt idx="20">
                  <c:v>1</c:v>
                </c:pt>
                <c:pt idx="21">
                  <c:v>1.0014698073010264</c:v>
                </c:pt>
                <c:pt idx="22">
                  <c:v>1.00294177493557</c:v>
                </c:pt>
                <c:pt idx="23">
                  <c:v>1.0044159060788838</c:v>
                </c:pt>
                <c:pt idx="24">
                  <c:v>1.0058922039109064</c:v>
                </c:pt>
                <c:pt idx="25">
                  <c:v>1.00737067161628</c:v>
                </c:pt>
                <c:pt idx="26">
                  <c:v>1.0088513123842564</c:v>
                </c:pt>
                <c:pt idx="27">
                  <c:v>1.0103341294088701</c:v>
                </c:pt>
                <c:pt idx="28">
                  <c:v>1.0118191258887501</c:v>
                </c:pt>
                <c:pt idx="29">
                  <c:v>1.0133063050273059</c:v>
                </c:pt>
                <c:pt idx="30">
                  <c:v>1.0147956700326264</c:v>
                </c:pt>
                <c:pt idx="31">
                  <c:v>1.0162872241175045</c:v>
                </c:pt>
                <c:pt idx="32">
                  <c:v>1.0177809704994498</c:v>
                </c:pt>
                <c:pt idx="33">
                  <c:v>1.0192769124007499</c:v>
                </c:pt>
                <c:pt idx="34">
                  <c:v>1.0207750530483699</c:v>
                </c:pt>
                <c:pt idx="35">
                  <c:v>1.0222753956740498</c:v>
                </c:pt>
                <c:pt idx="36">
                  <c:v>1.02377794351428</c:v>
                </c:pt>
                <c:pt idx="37">
                  <c:v>1.0252826998103</c:v>
                </c:pt>
                <c:pt idx="38">
                  <c:v>1.0267896678080999</c:v>
                </c:pt>
                <c:pt idx="39">
                  <c:v>1.0282988507584698</c:v>
                </c:pt>
                <c:pt idx="40">
                  <c:v>1.0298102519169599</c:v>
                </c:pt>
                <c:pt idx="41">
                  <c:v>1.0313238745439099</c:v>
                </c:pt>
                <c:pt idx="42">
                  <c:v>1.0328397219044498</c:v>
                </c:pt>
                <c:pt idx="43">
                  <c:v>1.0343577972685001</c:v>
                </c:pt>
                <c:pt idx="44">
                  <c:v>1.03587810391081</c:v>
                </c:pt>
                <c:pt idx="45">
                  <c:v>1.0374006451109159</c:v>
                </c:pt>
                <c:pt idx="46">
                  <c:v>1.0389254241532038</c:v>
                </c:pt>
                <c:pt idx="47">
                  <c:v>1.0404524443268564</c:v>
                </c:pt>
                <c:pt idx="48">
                  <c:v>1.0419817089258998</c:v>
                </c:pt>
                <c:pt idx="49">
                  <c:v>1.04351322124922</c:v>
                </c:pt>
                <c:pt idx="50">
                  <c:v>1.0450469846005401</c:v>
                </c:pt>
                <c:pt idx="51">
                  <c:v>1.0465830022884299</c:v>
                </c:pt>
                <c:pt idx="52">
                  <c:v>1.0481212776263298</c:v>
                </c:pt>
                <c:pt idx="53">
                  <c:v>1.0496618139325598</c:v>
                </c:pt>
                <c:pt idx="54">
                  <c:v>1.0512046145302898</c:v>
                </c:pt>
                <c:pt idx="55">
                  <c:v>1.0527496827476064</c:v>
                </c:pt>
                <c:pt idx="56">
                  <c:v>1.0542970219174701</c:v>
                </c:pt>
                <c:pt idx="57">
                  <c:v>1.0558466353777498</c:v>
                </c:pt>
                <c:pt idx="58">
                  <c:v>1.0573985264712045</c:v>
                </c:pt>
                <c:pt idx="59">
                  <c:v>1.05895269854551</c:v>
                </c:pt>
                <c:pt idx="60">
                  <c:v>1.0605091549532801</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c:v>
                </c:pt>
                <c:pt idx="13">
                  <c:v>1.3</c:v>
                </c:pt>
                <c:pt idx="14">
                  <c:v>1.4</c:v>
                </c:pt>
                <c:pt idx="15">
                  <c:v>1.5</c:v>
                </c:pt>
                <c:pt idx="16">
                  <c:v>1.6</c:v>
                </c:pt>
                <c:pt idx="17">
                  <c:v>1.7</c:v>
                </c:pt>
                <c:pt idx="18">
                  <c:v>1.8</c:v>
                </c:pt>
                <c:pt idx="19">
                  <c:v>1.9000000000000001</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0.97105267512974003</c:v>
                </c:pt>
                <c:pt idx="1">
                  <c:v>0.97247993544133504</c:v>
                </c:pt>
                <c:pt idx="2">
                  <c:v>0.97390929355055955</c:v>
                </c:pt>
                <c:pt idx="3">
                  <c:v>0.97534075254076424</c:v>
                </c:pt>
                <c:pt idx="4">
                  <c:v>0.97677431549984572</c:v>
                </c:pt>
                <c:pt idx="5">
                  <c:v>0.97820998552022698</c:v>
                </c:pt>
                <c:pt idx="6">
                  <c:v>0.97964776569889389</c:v>
                </c:pt>
                <c:pt idx="7">
                  <c:v>0.98108765913735363</c:v>
                </c:pt>
                <c:pt idx="8">
                  <c:v>0.98252966894171057</c:v>
                </c:pt>
                <c:pt idx="9">
                  <c:v>0.98397379822260356</c:v>
                </c:pt>
                <c:pt idx="10">
                  <c:v>0.98542005009525757</c:v>
                </c:pt>
                <c:pt idx="11">
                  <c:v>0.98686842767947625</c:v>
                </c:pt>
                <c:pt idx="12">
                  <c:v>0.98831893409963656</c:v>
                </c:pt>
                <c:pt idx="13">
                  <c:v>0.98977157248472925</c:v>
                </c:pt>
                <c:pt idx="14">
                  <c:v>0.99122634596831827</c:v>
                </c:pt>
                <c:pt idx="15">
                  <c:v>0.99268325768860477</c:v>
                </c:pt>
                <c:pt idx="16">
                  <c:v>0.99414231078836757</c:v>
                </c:pt>
                <c:pt idx="17">
                  <c:v>0.99560350841503198</c:v>
                </c:pt>
                <c:pt idx="18">
                  <c:v>0.99706685372063397</c:v>
                </c:pt>
                <c:pt idx="19">
                  <c:v>0.9985323498618488</c:v>
                </c:pt>
                <c:pt idx="20">
                  <c:v>1</c:v>
                </c:pt>
                <c:pt idx="21">
                  <c:v>1.0058562492432499</c:v>
                </c:pt>
                <c:pt idx="22">
                  <c:v>1.0117467941417</c:v>
                </c:pt>
                <c:pt idx="23">
                  <c:v>1.0176718355392598</c:v>
                </c:pt>
                <c:pt idx="24">
                  <c:v>1.0236315754560099</c:v>
                </c:pt>
                <c:pt idx="25">
                  <c:v>1.0296262170951394</c:v>
                </c:pt>
                <c:pt idx="26">
                  <c:v>1.035655964849844</c:v>
                </c:pt>
                <c:pt idx="27">
                  <c:v>1.0417210243102699</c:v>
                </c:pt>
                <c:pt idx="28">
                  <c:v>1.0478216022705535</c:v>
                </c:pt>
                <c:pt idx="29">
                  <c:v>1.0539579067359235</c:v>
                </c:pt>
                <c:pt idx="30">
                  <c:v>1.06013014692966</c:v>
                </c:pt>
                <c:pt idx="31">
                  <c:v>1.0663385333003701</c:v>
                </c:pt>
                <c:pt idx="32">
                  <c:v>1.0725832775290598</c:v>
                </c:pt>
                <c:pt idx="33">
                  <c:v>1.0788645925364198</c:v>
                </c:pt>
                <c:pt idx="34">
                  <c:v>1.0851826924900299</c:v>
                </c:pt>
                <c:pt idx="35">
                  <c:v>1.09153779281171</c:v>
                </c:pt>
                <c:pt idx="36">
                  <c:v>1.0979301101848498</c:v>
                </c:pt>
                <c:pt idx="37">
                  <c:v>1.1043598625617661</c:v>
                </c:pt>
                <c:pt idx="38">
                  <c:v>1.11082726917117</c:v>
                </c:pt>
                <c:pt idx="39">
                  <c:v>1.11733255052564</c:v>
                </c:pt>
                <c:pt idx="40">
                  <c:v>1.12387592842911</c:v>
                </c:pt>
                <c:pt idx="41">
                  <c:v>1.1304576259844901</c:v>
                </c:pt>
                <c:pt idx="42">
                  <c:v>1.1370778676011901</c:v>
                </c:pt>
                <c:pt idx="43">
                  <c:v>1.1437368790028399</c:v>
                </c:pt>
                <c:pt idx="44">
                  <c:v>1.1504348872349759</c:v>
                </c:pt>
                <c:pt idx="45">
                  <c:v>1.1571721206727652</c:v>
                </c:pt>
                <c:pt idx="46">
                  <c:v>1.1639488090287735</c:v>
                </c:pt>
                <c:pt idx="47">
                  <c:v>1.1707651833608301</c:v>
                </c:pt>
                <c:pt idx="48">
                  <c:v>1.1776214760799064</c:v>
                </c:pt>
                <c:pt idx="49">
                  <c:v>1.184517920958049</c:v>
                </c:pt>
                <c:pt idx="50">
                  <c:v>1.19145475313627</c:v>
                </c:pt>
                <c:pt idx="51">
                  <c:v>1.19843220913269</c:v>
                </c:pt>
                <c:pt idx="52">
                  <c:v>1.2054505268505142</c:v>
                </c:pt>
                <c:pt idx="53">
                  <c:v>1.2125099455861599</c:v>
                </c:pt>
                <c:pt idx="54">
                  <c:v>1.2196107060374364</c:v>
                </c:pt>
                <c:pt idx="55">
                  <c:v>1.2267530503117301</c:v>
                </c:pt>
                <c:pt idx="56">
                  <c:v>1.2339372219342799</c:v>
                </c:pt>
                <c:pt idx="57">
                  <c:v>1.2411634658564499</c:v>
                </c:pt>
                <c:pt idx="58">
                  <c:v>1.2484320284641199</c:v>
                </c:pt>
                <c:pt idx="59">
                  <c:v>1.2557431575860698</c:v>
                </c:pt>
                <c:pt idx="60">
                  <c:v>1.2630971025023998</c:v>
                </c:pt>
              </c:numCache>
            </c:numRef>
          </c:yVal>
          <c:smooth val="1"/>
        </c:ser>
        <c:axId val="325690880"/>
        <c:axId val="325692800"/>
      </c:scatterChart>
      <c:valAx>
        <c:axId val="325690880"/>
        <c:scaling>
          <c:orientation val="minMax"/>
          <c:max val="6"/>
          <c:min val="0"/>
        </c:scaling>
        <c:axPos val="b"/>
        <c:title>
          <c:tx>
            <c:rich>
              <a:bodyPr/>
              <a:lstStyle/>
              <a:p>
                <a:pPr>
                  <a:defRPr sz="1700"/>
                </a:pPr>
                <a:r>
                  <a:rPr lang="en-US" sz="1700" dirty="0" smtClean="0"/>
                  <a:t>Oxygen Required at Rest (L/min)</a:t>
                </a:r>
                <a:endParaRPr lang="en-US" sz="1700" dirty="0"/>
              </a:p>
            </c:rich>
          </c:tx>
          <c:layout/>
        </c:title>
        <c:numFmt formatCode="#,##0" sourceLinked="0"/>
        <c:tickLblPos val="nextTo"/>
        <c:txPr>
          <a:bodyPr rot="0"/>
          <a:lstStyle/>
          <a:p>
            <a:pPr>
              <a:defRPr sz="1500" b="1"/>
            </a:pPr>
            <a:endParaRPr lang="en-US"/>
          </a:p>
        </c:txPr>
        <c:crossAx val="325692800"/>
        <c:crosses val="autoZero"/>
        <c:crossBetween val="midCat"/>
        <c:majorUnit val="1"/>
      </c:valAx>
      <c:valAx>
        <c:axId val="3256928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56908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4888472957273777"/>
        </c:manualLayout>
      </c:layout>
      <c:barChart>
        <c:barDir val="col"/>
        <c:grouping val="clustered"/>
        <c:ser>
          <c:idx val="0"/>
          <c:order val="0"/>
          <c:tx>
            <c:strRef>
              <c:f>Sheet1!$B$1</c:f>
              <c:strCache>
                <c:ptCount val="1"/>
                <c:pt idx="0">
                  <c:v>% of 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Sheet1!$B$2:$B$9</c:f>
              <c:numCache>
                <c:formatCode>General</c:formatCode>
                <c:ptCount val="8"/>
                <c:pt idx="0">
                  <c:v>2.4187999999999987</c:v>
                </c:pt>
                <c:pt idx="1">
                  <c:v>10.982700000000024</c:v>
                </c:pt>
                <c:pt idx="2">
                  <c:v>29.506399999999989</c:v>
                </c:pt>
                <c:pt idx="3">
                  <c:v>16.892399999999849</c:v>
                </c:pt>
                <c:pt idx="4">
                  <c:v>21.047999999999988</c:v>
                </c:pt>
                <c:pt idx="5">
                  <c:v>15.1335</c:v>
                </c:pt>
                <c:pt idx="6">
                  <c:v>3.1204000000000001</c:v>
                </c:pt>
                <c:pt idx="7">
                  <c:v>0.89790000000000003</c:v>
                </c:pt>
              </c:numCache>
            </c:numRef>
          </c:val>
        </c:ser>
        <c:gapWidth val="35"/>
        <c:axId val="223616000"/>
        <c:axId val="223646848"/>
      </c:barChart>
      <c:catAx>
        <c:axId val="223616000"/>
        <c:scaling>
          <c:orientation val="minMax"/>
        </c:scaling>
        <c:axPos val="b"/>
        <c:title>
          <c:tx>
            <c:rich>
              <a:bodyPr/>
              <a:lstStyle/>
              <a:p>
                <a:pPr>
                  <a:defRPr sz="1700"/>
                </a:pPr>
                <a:r>
                  <a:rPr lang="en-US" sz="1700" dirty="0" smtClean="0"/>
                  <a:t>Donor Age</a:t>
                </a:r>
                <a:endParaRPr lang="en-US" sz="1700" dirty="0"/>
              </a:p>
            </c:rich>
          </c:tx>
          <c:layout/>
        </c:title>
        <c:numFmt formatCode="General" sourceLinked="1"/>
        <c:tickLblPos val="nextTo"/>
        <c:txPr>
          <a:bodyPr rot="0"/>
          <a:lstStyle/>
          <a:p>
            <a:pPr>
              <a:defRPr sz="1500" b="1"/>
            </a:pPr>
            <a:endParaRPr lang="en-US"/>
          </a:p>
        </c:txPr>
        <c:crossAx val="223646848"/>
        <c:crosses val="autoZero"/>
        <c:auto val="1"/>
        <c:lblAlgn val="ctr"/>
        <c:lblOffset val="100"/>
        <c:tickLblSkip val="1"/>
      </c:catAx>
      <c:valAx>
        <c:axId val="223646848"/>
        <c:scaling>
          <c:orientation val="minMax"/>
          <c:max val="35"/>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3616000"/>
        <c:crosses val="autoZero"/>
        <c:crossBetween val="between"/>
        <c:majorUnit val="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26"/>
          <c:h val="0.77074260114040238"/>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1.206945929957205</c:v>
                </c:pt>
                <c:pt idx="1">
                  <c:v>1.1945436137640799</c:v>
                </c:pt>
                <c:pt idx="2">
                  <c:v>1.1822687119838535</c:v>
                </c:pt>
                <c:pt idx="3">
                  <c:v>1.1701199735629138</c:v>
                </c:pt>
                <c:pt idx="4">
                  <c:v>1.15809604443963</c:v>
                </c:pt>
                <c:pt idx="5">
                  <c:v>1.1461956991394378</c:v>
                </c:pt>
                <c:pt idx="6">
                  <c:v>1.1344176392221801</c:v>
                </c:pt>
                <c:pt idx="7">
                  <c:v>1.12276058046035</c:v>
                </c:pt>
                <c:pt idx="8">
                  <c:v>1.11123268484092</c:v>
                </c:pt>
                <c:pt idx="9">
                  <c:v>1.0998786503524347</c:v>
                </c:pt>
                <c:pt idx="10">
                  <c:v>1.088750578420755</c:v>
                </c:pt>
                <c:pt idx="11">
                  <c:v>1.0778983361924559</c:v>
                </c:pt>
                <c:pt idx="12">
                  <c:v>1.0673697880999335</c:v>
                </c:pt>
                <c:pt idx="13">
                  <c:v>1.05721086042513</c:v>
                </c:pt>
                <c:pt idx="14">
                  <c:v>1.0474659143179699</c:v>
                </c:pt>
                <c:pt idx="15">
                  <c:v>1.0381776157507601</c:v>
                </c:pt>
                <c:pt idx="16">
                  <c:v>1.0293873461659799</c:v>
                </c:pt>
                <c:pt idx="17">
                  <c:v>1.02113536676865</c:v>
                </c:pt>
                <c:pt idx="18">
                  <c:v>1.0134610068758798</c:v>
                </c:pt>
                <c:pt idx="19">
                  <c:v>1.00640310881426</c:v>
                </c:pt>
                <c:pt idx="20">
                  <c:v>1</c:v>
                </c:pt>
                <c:pt idx="21">
                  <c:v>0.99427553438509064</c:v>
                </c:pt>
                <c:pt idx="22">
                  <c:v>0.98919659215837563</c:v>
                </c:pt>
                <c:pt idx="23">
                  <c:v>0.98471744772543557</c:v>
                </c:pt>
                <c:pt idx="24">
                  <c:v>0.98079430490042396</c:v>
                </c:pt>
                <c:pt idx="25">
                  <c:v>0.97738478078832758</c:v>
                </c:pt>
                <c:pt idx="26">
                  <c:v>0.97444789904180695</c:v>
                </c:pt>
                <c:pt idx="27">
                  <c:v>0.97194382184781702</c:v>
                </c:pt>
                <c:pt idx="28">
                  <c:v>0.96983364555948626</c:v>
                </c:pt>
                <c:pt idx="29">
                  <c:v>0.96807943810032726</c:v>
                </c:pt>
                <c:pt idx="30">
                  <c:v>0.966643782034868</c:v>
                </c:pt>
                <c:pt idx="31">
                  <c:v>0.96548987617468773</c:v>
                </c:pt>
                <c:pt idx="32">
                  <c:v>0.96458134771067849</c:v>
                </c:pt>
                <c:pt idx="33">
                  <c:v>0.96388211144456704</c:v>
                </c:pt>
                <c:pt idx="34">
                  <c:v>0.96335648940569096</c:v>
                </c:pt>
                <c:pt idx="35">
                  <c:v>0.96296884603976662</c:v>
                </c:pt>
                <c:pt idx="36">
                  <c:v>0.9626837116430782</c:v>
                </c:pt>
                <c:pt idx="37">
                  <c:v>0.96246570911344598</c:v>
                </c:pt>
                <c:pt idx="38">
                  <c:v>0.96227946618819304</c:v>
                </c:pt>
                <c:pt idx="39">
                  <c:v>0.96209759128330663</c:v>
                </c:pt>
                <c:pt idx="40">
                  <c:v>0.96191575075355262</c:v>
                </c:pt>
                <c:pt idx="41">
                  <c:v>0.96173396301387726</c:v>
                </c:pt>
                <c:pt idx="42">
                  <c:v>0.96155219121140756</c:v>
                </c:pt>
                <c:pt idx="43">
                  <c:v>0.96137040641488802</c:v>
                </c:pt>
                <c:pt idx="44">
                  <c:v>0.96118870332615802</c:v>
                </c:pt>
                <c:pt idx="45">
                  <c:v>0.96100703458008974</c:v>
                </c:pt>
                <c:pt idx="46">
                  <c:v>0.96082541857422643</c:v>
                </c:pt>
                <c:pt idx="47">
                  <c:v>0.9606438184905165</c:v>
                </c:pt>
                <c:pt idx="48">
                  <c:v>0.96046220542501959</c:v>
                </c:pt>
                <c:pt idx="49">
                  <c:v>0.96028067399013695</c:v>
                </c:pt>
                <c:pt idx="50">
                  <c:v>0.96009917686546664</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1.0671428806710135</c:v>
                </c:pt>
                <c:pt idx="1">
                  <c:v>1.06378886448998</c:v>
                </c:pt>
                <c:pt idx="2">
                  <c:v>1.0604421594123101</c:v>
                </c:pt>
                <c:pt idx="3">
                  <c:v>1.0571020976457599</c:v>
                </c:pt>
                <c:pt idx="4">
                  <c:v>1.0537677820807998</c:v>
                </c:pt>
                <c:pt idx="5">
                  <c:v>1.0504380692261901</c:v>
                </c:pt>
                <c:pt idx="6">
                  <c:v>1.0471113897304598</c:v>
                </c:pt>
                <c:pt idx="7">
                  <c:v>1.0437855762489701</c:v>
                </c:pt>
                <c:pt idx="8">
                  <c:v>1.0404569731008901</c:v>
                </c:pt>
                <c:pt idx="9">
                  <c:v>1.0371189019266838</c:v>
                </c:pt>
                <c:pt idx="10">
                  <c:v>1.0337647263959564</c:v>
                </c:pt>
                <c:pt idx="11">
                  <c:v>1.0303889322455535</c:v>
                </c:pt>
                <c:pt idx="12">
                  <c:v>1.0269876816425001</c:v>
                </c:pt>
                <c:pt idx="13">
                  <c:v>1.0235595175475898</c:v>
                </c:pt>
                <c:pt idx="14">
                  <c:v>1.0201064738408701</c:v>
                </c:pt>
                <c:pt idx="15">
                  <c:v>1.0166355044652835</c:v>
                </c:pt>
                <c:pt idx="16">
                  <c:v>1.0131608123418399</c:v>
                </c:pt>
                <c:pt idx="17">
                  <c:v>1.0097072036646564</c:v>
                </c:pt>
                <c:pt idx="18">
                  <c:v>1.0063150476290299</c:v>
                </c:pt>
                <c:pt idx="19">
                  <c:v>1.0030475006838435</c:v>
                </c:pt>
                <c:pt idx="20">
                  <c:v>1</c:v>
                </c:pt>
                <c:pt idx="21">
                  <c:v>0.99125847397778599</c:v>
                </c:pt>
                <c:pt idx="22">
                  <c:v>0.98335144338274949</c:v>
                </c:pt>
                <c:pt idx="23">
                  <c:v>0.97607573417105564</c:v>
                </c:pt>
                <c:pt idx="24">
                  <c:v>0.9692531758226095</c:v>
                </c:pt>
                <c:pt idx="25">
                  <c:v>0.962737706787683</c:v>
                </c:pt>
                <c:pt idx="26">
                  <c:v>0.95641778217817464</c:v>
                </c:pt>
                <c:pt idx="27">
                  <c:v>0.95021345993256157</c:v>
                </c:pt>
                <c:pt idx="28">
                  <c:v>0.94407067884703399</c:v>
                </c:pt>
                <c:pt idx="29">
                  <c:v>0.93795508517873705</c:v>
                </c:pt>
                <c:pt idx="30">
                  <c:v>0.9318461287618145</c:v>
                </c:pt>
                <c:pt idx="31">
                  <c:v>0.92573286667080001</c:v>
                </c:pt>
                <c:pt idx="32">
                  <c:v>0.91961072628055662</c:v>
                </c:pt>
                <c:pt idx="33">
                  <c:v>0.91347926853286499</c:v>
                </c:pt>
                <c:pt idx="34">
                  <c:v>0.90734083369814489</c:v>
                </c:pt>
                <c:pt idx="35">
                  <c:v>0.90119933187256751</c:v>
                </c:pt>
                <c:pt idx="36">
                  <c:v>0.89505971315504795</c:v>
                </c:pt>
                <c:pt idx="37">
                  <c:v>0.88892748204654704</c:v>
                </c:pt>
                <c:pt idx="38">
                  <c:v>0.88280835868457697</c:v>
                </c:pt>
                <c:pt idx="39">
                  <c:v>0.87670810311469238</c:v>
                </c:pt>
                <c:pt idx="40">
                  <c:v>0.87063151958296103</c:v>
                </c:pt>
                <c:pt idx="41">
                  <c:v>0.86458219874718556</c:v>
                </c:pt>
                <c:pt idx="42">
                  <c:v>0.85856280888896397</c:v>
                </c:pt>
                <c:pt idx="43">
                  <c:v>0.85257532416690496</c:v>
                </c:pt>
                <c:pt idx="44">
                  <c:v>0.84662130963529725</c:v>
                </c:pt>
                <c:pt idx="45">
                  <c:v>0.84070188372465404</c:v>
                </c:pt>
                <c:pt idx="46">
                  <c:v>0.83481791325297094</c:v>
                </c:pt>
                <c:pt idx="47">
                  <c:v>0.82897005441364802</c:v>
                </c:pt>
                <c:pt idx="48">
                  <c:v>0.82315876955910705</c:v>
                </c:pt>
                <c:pt idx="49">
                  <c:v>0.81738446606400395</c:v>
                </c:pt>
                <c:pt idx="50">
                  <c:v>0.81164737225524364</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1.3650641392315601</c:v>
                </c:pt>
                <c:pt idx="1">
                  <c:v>1.3413699774613299</c:v>
                </c:pt>
                <c:pt idx="2">
                  <c:v>1.3180910386574698</c:v>
                </c:pt>
                <c:pt idx="3">
                  <c:v>1.29522092102563</c:v>
                </c:pt>
                <c:pt idx="4">
                  <c:v>1.2727533247395038</c:v>
                </c:pt>
                <c:pt idx="5">
                  <c:v>1.250682566839505</c:v>
                </c:pt>
                <c:pt idx="6">
                  <c:v>1.2290033255293764</c:v>
                </c:pt>
                <c:pt idx="7">
                  <c:v>1.2077109990021364</c:v>
                </c:pt>
                <c:pt idx="8">
                  <c:v>1.1868228209173801</c:v>
                </c:pt>
                <c:pt idx="9">
                  <c:v>1.1664362140673998</c:v>
                </c:pt>
                <c:pt idx="10">
                  <c:v>1.1466611229270001</c:v>
                </c:pt>
                <c:pt idx="11">
                  <c:v>1.1275983143902599</c:v>
                </c:pt>
                <c:pt idx="12">
                  <c:v>1.1093397563702299</c:v>
                </c:pt>
                <c:pt idx="13">
                  <c:v>1.0919685511584099</c:v>
                </c:pt>
                <c:pt idx="14">
                  <c:v>1.0755591399463538</c:v>
                </c:pt>
                <c:pt idx="15">
                  <c:v>1.06017619600333</c:v>
                </c:pt>
                <c:pt idx="16">
                  <c:v>1.0458737601559698</c:v>
                </c:pt>
                <c:pt idx="17">
                  <c:v>1.0326928771838699</c:v>
                </c:pt>
                <c:pt idx="18">
                  <c:v>1.0206577104037338</c:v>
                </c:pt>
                <c:pt idx="19">
                  <c:v>1.0097699428396747</c:v>
                </c:pt>
                <c:pt idx="20">
                  <c:v>1</c:v>
                </c:pt>
                <c:pt idx="21">
                  <c:v>0.997301777718684</c:v>
                </c:pt>
                <c:pt idx="22">
                  <c:v>0.99507648513907498</c:v>
                </c:pt>
                <c:pt idx="23">
                  <c:v>0.99343567093018803</c:v>
                </c:pt>
                <c:pt idx="24">
                  <c:v>0.99247285695884901</c:v>
                </c:pt>
                <c:pt idx="25">
                  <c:v>0.99225469510702358</c:v>
                </c:pt>
                <c:pt idx="26">
                  <c:v>0.99281791455660851</c:v>
                </c:pt>
                <c:pt idx="27">
                  <c:v>0.99417113381574851</c:v>
                </c:pt>
                <c:pt idx="28">
                  <c:v>0.99629966392759695</c:v>
                </c:pt>
                <c:pt idx="29">
                  <c:v>0.99917129645291303</c:v>
                </c:pt>
                <c:pt idx="30">
                  <c:v>1.0027408737408701</c:v>
                </c:pt>
                <c:pt idx="31">
                  <c:v>1.0069543110726598</c:v>
                </c:pt>
                <c:pt idx="32">
                  <c:v>1.0117511135548598</c:v>
                </c:pt>
                <c:pt idx="33">
                  <c:v>1.0170660208359299</c:v>
                </c:pt>
                <c:pt idx="34">
                  <c:v>1.0228303314615401</c:v>
                </c:pt>
                <c:pt idx="35">
                  <c:v>1.0289721326316801</c:v>
                </c:pt>
                <c:pt idx="36">
                  <c:v>1.0354168722398398</c:v>
                </c:pt>
                <c:pt idx="37">
                  <c:v>1.0420875267424263</c:v>
                </c:pt>
                <c:pt idx="38">
                  <c:v>1.04890462571875</c:v>
                </c:pt>
                <c:pt idx="39">
                  <c:v>1.0558038323868999</c:v>
                </c:pt>
                <c:pt idx="40">
                  <c:v>1.0627709780034</c:v>
                </c:pt>
                <c:pt idx="41">
                  <c:v>1.0698025207489101</c:v>
                </c:pt>
                <c:pt idx="42">
                  <c:v>1.07689572253884</c:v>
                </c:pt>
                <c:pt idx="43">
                  <c:v>1.0840485668916571</c:v>
                </c:pt>
                <c:pt idx="44">
                  <c:v>1.09125970831021</c:v>
                </c:pt>
                <c:pt idx="45">
                  <c:v>1.0985279543097701</c:v>
                </c:pt>
                <c:pt idx="46">
                  <c:v>1.10585251025703</c:v>
                </c:pt>
                <c:pt idx="47">
                  <c:v>1.11323266876845</c:v>
                </c:pt>
                <c:pt idx="48">
                  <c:v>1.120667946651404</c:v>
                </c:pt>
                <c:pt idx="49">
                  <c:v>1.1281581815218278</c:v>
                </c:pt>
                <c:pt idx="50">
                  <c:v>1.1357030909327799</c:v>
                </c:pt>
              </c:numCache>
            </c:numRef>
          </c:yVal>
          <c:smooth val="1"/>
        </c:ser>
        <c:axId val="326001792"/>
        <c:axId val="326003712"/>
      </c:scatterChart>
      <c:valAx>
        <c:axId val="326001792"/>
        <c:scaling>
          <c:orientation val="minMax"/>
          <c:max val="8"/>
          <c:min val="3"/>
        </c:scaling>
        <c:axPos val="b"/>
        <c:title>
          <c:tx>
            <c:rich>
              <a:bodyPr/>
              <a:lstStyle/>
              <a:p>
                <a:pPr>
                  <a:defRPr sz="1700"/>
                </a:pPr>
                <a:r>
                  <a:rPr lang="en-US" sz="1700" dirty="0" smtClean="0"/>
                  <a:t>Cardiac output</a:t>
                </a:r>
                <a:endParaRPr lang="en-US" sz="1700" dirty="0"/>
              </a:p>
            </c:rich>
          </c:tx>
          <c:layout/>
        </c:title>
        <c:numFmt formatCode="#,##0" sourceLinked="0"/>
        <c:tickLblPos val="nextTo"/>
        <c:txPr>
          <a:bodyPr rot="0"/>
          <a:lstStyle/>
          <a:p>
            <a:pPr>
              <a:defRPr sz="1500" b="1"/>
            </a:pPr>
            <a:endParaRPr lang="en-US"/>
          </a:p>
        </c:txPr>
        <c:crossAx val="326003712"/>
        <c:crosses val="autoZero"/>
        <c:crossBetween val="midCat"/>
        <c:majorUnit val="1"/>
      </c:valAx>
      <c:valAx>
        <c:axId val="3260037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60017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7"/>
          <c:h val="0.77074260114040272"/>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Sheet1!$B$2:$B$37</c:f>
              <c:numCache>
                <c:formatCode>General</c:formatCode>
                <c:ptCount val="36"/>
                <c:pt idx="0">
                  <c:v>1.0967310891409399</c:v>
                </c:pt>
                <c:pt idx="1">
                  <c:v>1.0910883597258501</c:v>
                </c:pt>
                <c:pt idx="2">
                  <c:v>1.0854746624003764</c:v>
                </c:pt>
                <c:pt idx="3">
                  <c:v>1.0798898477931398</c:v>
                </c:pt>
                <c:pt idx="4">
                  <c:v>1.0743337673012801</c:v>
                </c:pt>
                <c:pt idx="5">
                  <c:v>1.06880627308653</c:v>
                </c:pt>
                <c:pt idx="6">
                  <c:v>1.06330721807123</c:v>
                </c:pt>
                <c:pt idx="7">
                  <c:v>1.0578364559344628</c:v>
                </c:pt>
                <c:pt idx="8">
                  <c:v>1.0523938411081499</c:v>
                </c:pt>
                <c:pt idx="9">
                  <c:v>1.0469792287731199</c:v>
                </c:pt>
                <c:pt idx="10">
                  <c:v>1.04159247485535</c:v>
                </c:pt>
                <c:pt idx="11">
                  <c:v>1.03623343602205</c:v>
                </c:pt>
                <c:pt idx="12">
                  <c:v>1.0309019696779</c:v>
                </c:pt>
                <c:pt idx="13">
                  <c:v>1.0255979339612538</c:v>
                </c:pt>
                <c:pt idx="14">
                  <c:v>1.0203211877403198</c:v>
                </c:pt>
                <c:pt idx="15">
                  <c:v>1.0150715906094354</c:v>
                </c:pt>
                <c:pt idx="16">
                  <c:v>1.0098490028853764</c:v>
                </c:pt>
                <c:pt idx="17">
                  <c:v>1.0046532856035499</c:v>
                </c:pt>
                <c:pt idx="18">
                  <c:v>0.99948430051434856</c:v>
                </c:pt>
                <c:pt idx="19">
                  <c:v>0.99434191007948025</c:v>
                </c:pt>
                <c:pt idx="20">
                  <c:v>0.98922597746828</c:v>
                </c:pt>
                <c:pt idx="21">
                  <c:v>0.98413636655408898</c:v>
                </c:pt>
                <c:pt idx="22">
                  <c:v>0.97907294191062622</c:v>
                </c:pt>
                <c:pt idx="23">
                  <c:v>0.97403556880838804</c:v>
                </c:pt>
                <c:pt idx="24">
                  <c:v>0.96902411321105064</c:v>
                </c:pt>
                <c:pt idx="25">
                  <c:v>0.96403844177191622</c:v>
                </c:pt>
                <c:pt idx="26">
                  <c:v>0.95907842183036951</c:v>
                </c:pt>
                <c:pt idx="27">
                  <c:v>0.95414392140832804</c:v>
                </c:pt>
                <c:pt idx="28">
                  <c:v>0.94923480920675096</c:v>
                </c:pt>
                <c:pt idx="29">
                  <c:v>0.94435095460213203</c:v>
                </c:pt>
                <c:pt idx="30">
                  <c:v>0.93949222764303164</c:v>
                </c:pt>
                <c:pt idx="31">
                  <c:v>0.93465849904661302</c:v>
                </c:pt>
                <c:pt idx="32">
                  <c:v>0.92984964019521077</c:v>
                </c:pt>
                <c:pt idx="33">
                  <c:v>0.92506552313289303</c:v>
                </c:pt>
                <c:pt idx="34">
                  <c:v>0.920306020562078</c:v>
                </c:pt>
                <c:pt idx="35">
                  <c:v>0.91557100584012896</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Sheet1!$C$2:$C$37</c:f>
              <c:numCache>
                <c:formatCode>General</c:formatCode>
                <c:ptCount val="36"/>
                <c:pt idx="0">
                  <c:v>1.0015392957684521</c:v>
                </c:pt>
                <c:pt idx="1">
                  <c:v>1.0014532391375399</c:v>
                </c:pt>
                <c:pt idx="2">
                  <c:v>1.0013671899009799</c:v>
                </c:pt>
                <c:pt idx="3">
                  <c:v>1.0012811480581498</c:v>
                </c:pt>
                <c:pt idx="4">
                  <c:v>1.0011951136084098</c:v>
                </c:pt>
                <c:pt idx="5">
                  <c:v>1.0011090865511298</c:v>
                </c:pt>
                <c:pt idx="6">
                  <c:v>1.0010230668856599</c:v>
                </c:pt>
                <c:pt idx="7">
                  <c:v>1.0009370546113801</c:v>
                </c:pt>
                <c:pt idx="8">
                  <c:v>1.0008510497276499</c:v>
                </c:pt>
                <c:pt idx="9">
                  <c:v>1.0007650522338398</c:v>
                </c:pt>
                <c:pt idx="10">
                  <c:v>1.0006790621293098</c:v>
                </c:pt>
                <c:pt idx="11">
                  <c:v>1.0005930794134199</c:v>
                </c:pt>
                <c:pt idx="12">
                  <c:v>1.000507104085544</c:v>
                </c:pt>
                <c:pt idx="13">
                  <c:v>1.0004211361450399</c:v>
                </c:pt>
                <c:pt idx="14">
                  <c:v>1.0003351755912835</c:v>
                </c:pt>
                <c:pt idx="15">
                  <c:v>1.0002492224236299</c:v>
                </c:pt>
                <c:pt idx="16">
                  <c:v>1.0001632766414499</c:v>
                </c:pt>
                <c:pt idx="17">
                  <c:v>1.0000773382440999</c:v>
                </c:pt>
                <c:pt idx="18">
                  <c:v>0.99897745095717205</c:v>
                </c:pt>
                <c:pt idx="19">
                  <c:v>0.98880929283378538</c:v>
                </c:pt>
                <c:pt idx="20">
                  <c:v>0.97874463198105377</c:v>
                </c:pt>
                <c:pt idx="21">
                  <c:v>0.96878241494515605</c:v>
                </c:pt>
                <c:pt idx="22">
                  <c:v>0.95892159899492402</c:v>
                </c:pt>
                <c:pt idx="23">
                  <c:v>0.94916115201269102</c:v>
                </c:pt>
                <c:pt idx="24">
                  <c:v>0.93950005238627365</c:v>
                </c:pt>
                <c:pt idx="25">
                  <c:v>0.92993728890202698</c:v>
                </c:pt>
                <c:pt idx="26">
                  <c:v>0.92047186063902764</c:v>
                </c:pt>
                <c:pt idx="27">
                  <c:v>0.91110277686427399</c:v>
                </c:pt>
                <c:pt idx="28">
                  <c:v>0.90182905692901838</c:v>
                </c:pt>
                <c:pt idx="29">
                  <c:v>0.89264973016610238</c:v>
                </c:pt>
                <c:pt idx="30">
                  <c:v>0.8835638357883705</c:v>
                </c:pt>
                <c:pt idx="31">
                  <c:v>0.87457042278811425</c:v>
                </c:pt>
                <c:pt idx="32">
                  <c:v>0.86566854983749797</c:v>
                </c:pt>
                <c:pt idx="33">
                  <c:v>0.85685728519007565</c:v>
                </c:pt>
                <c:pt idx="34">
                  <c:v>0.84813570658323001</c:v>
                </c:pt>
                <c:pt idx="35">
                  <c:v>0.83950290114165327</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Sheet1!$D$2:$D$37</c:f>
              <c:numCache>
                <c:formatCode>General</c:formatCode>
                <c:ptCount val="36"/>
                <c:pt idx="0">
                  <c:v>1.2009704331824198</c:v>
                </c:pt>
                <c:pt idx="1">
                  <c:v>1.1887462761162038</c:v>
                </c:pt>
                <c:pt idx="2">
                  <c:v>1.1766465434420001</c:v>
                </c:pt>
                <c:pt idx="3">
                  <c:v>1.1646699686979001</c:v>
                </c:pt>
                <c:pt idx="4">
                  <c:v>1.15281529831276</c:v>
                </c:pt>
                <c:pt idx="5">
                  <c:v>1.1410812914749864</c:v>
                </c:pt>
                <c:pt idx="6">
                  <c:v>1.1294667200026898</c:v>
                </c:pt>
                <c:pt idx="7">
                  <c:v>1.1179703682150799</c:v>
                </c:pt>
                <c:pt idx="8">
                  <c:v>1.1065910328052799</c:v>
                </c:pt>
                <c:pt idx="9">
                  <c:v>1.09532752271433</c:v>
                </c:pt>
                <c:pt idx="10">
                  <c:v>1.0841786590065601</c:v>
                </c:pt>
                <c:pt idx="11">
                  <c:v>1.07314327474616</c:v>
                </c:pt>
                <c:pt idx="12">
                  <c:v>1.0622202148750699</c:v>
                </c:pt>
                <c:pt idx="13">
                  <c:v>1.0514083360920599</c:v>
                </c:pt>
                <c:pt idx="14">
                  <c:v>1.0407065067330601</c:v>
                </c:pt>
                <c:pt idx="15">
                  <c:v>1.0301136066527201</c:v>
                </c:pt>
                <c:pt idx="16">
                  <c:v>1.0196285271071659</c:v>
                </c:pt>
                <c:pt idx="17">
                  <c:v>1.00925017063795</c:v>
                </c:pt>
                <c:pt idx="18">
                  <c:v>0.99999140723095703</c:v>
                </c:pt>
                <c:pt idx="19">
                  <c:v>0.99990548360138265</c:v>
                </c:pt>
                <c:pt idx="20">
                  <c:v>0.99981956735473998</c:v>
                </c:pt>
                <c:pt idx="21">
                  <c:v>0.99973365849039864</c:v>
                </c:pt>
                <c:pt idx="22">
                  <c:v>0.99964775700772102</c:v>
                </c:pt>
                <c:pt idx="23">
                  <c:v>0.99956186290607396</c:v>
                </c:pt>
                <c:pt idx="24">
                  <c:v>0.99947597618482364</c:v>
                </c:pt>
                <c:pt idx="25">
                  <c:v>0.99939009684333502</c:v>
                </c:pt>
                <c:pt idx="26">
                  <c:v>0.99930422488097459</c:v>
                </c:pt>
                <c:pt idx="27">
                  <c:v>0.99921836029710698</c:v>
                </c:pt>
                <c:pt idx="28">
                  <c:v>0.99913250309110258</c:v>
                </c:pt>
                <c:pt idx="29">
                  <c:v>0.999046653262323</c:v>
                </c:pt>
                <c:pt idx="30">
                  <c:v>0.99896081081013599</c:v>
                </c:pt>
                <c:pt idx="31">
                  <c:v>0.99887497573390649</c:v>
                </c:pt>
                <c:pt idx="32">
                  <c:v>0.998789148033003</c:v>
                </c:pt>
                <c:pt idx="33">
                  <c:v>0.99870332770678849</c:v>
                </c:pt>
                <c:pt idx="34">
                  <c:v>0.99861751475463256</c:v>
                </c:pt>
                <c:pt idx="35">
                  <c:v>0.99853170917589951</c:v>
                </c:pt>
              </c:numCache>
            </c:numRef>
          </c:yVal>
          <c:smooth val="1"/>
        </c:ser>
        <c:axId val="325968640"/>
        <c:axId val="325970560"/>
      </c:scatterChart>
      <c:valAx>
        <c:axId val="325968640"/>
        <c:scaling>
          <c:orientation val="minMax"/>
          <c:max val="20"/>
          <c:min val="-15"/>
        </c:scaling>
        <c:axPos val="b"/>
        <c:title>
          <c:tx>
            <c:rich>
              <a:bodyPr/>
              <a:lstStyle/>
              <a:p>
                <a:pPr>
                  <a:defRPr sz="1700"/>
                </a:pPr>
                <a:r>
                  <a:rPr lang="en-US" sz="1700" dirty="0" smtClean="0"/>
                  <a:t>Donor Height - Recipient Height (cm)</a:t>
                </a:r>
                <a:endParaRPr lang="en-US" sz="1700" dirty="0"/>
              </a:p>
            </c:rich>
          </c:tx>
          <c:layout/>
        </c:title>
        <c:numFmt formatCode="#,##0" sourceLinked="0"/>
        <c:tickLblPos val="nextTo"/>
        <c:txPr>
          <a:bodyPr rot="0"/>
          <a:lstStyle/>
          <a:p>
            <a:pPr>
              <a:defRPr sz="1500" b="1"/>
            </a:pPr>
            <a:endParaRPr lang="en-US"/>
          </a:p>
        </c:txPr>
        <c:crossAx val="325970560"/>
        <c:crossesAt val="0"/>
        <c:crossBetween val="midCat"/>
        <c:majorUnit val="5"/>
      </c:valAx>
      <c:valAx>
        <c:axId val="3259705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5968640"/>
        <c:crossesAt val="-1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Sheet1!$B$2:$B$52</c:f>
              <c:numCache>
                <c:formatCode>General</c:formatCode>
                <c:ptCount val="51"/>
                <c:pt idx="0">
                  <c:v>1.0831086480407099</c:v>
                </c:pt>
                <c:pt idx="1">
                  <c:v>1.079787968603285</c:v>
                </c:pt>
                <c:pt idx="2">
                  <c:v>1.0764774699653163</c:v>
                </c:pt>
                <c:pt idx="3">
                  <c:v>1.0731771209136938</c:v>
                </c:pt>
                <c:pt idx="4">
                  <c:v>1.0698868903310299</c:v>
                </c:pt>
                <c:pt idx="5">
                  <c:v>1.0666067471953198</c:v>
                </c:pt>
                <c:pt idx="6">
                  <c:v>1.0633366605796859</c:v>
                </c:pt>
                <c:pt idx="7">
                  <c:v>1.06007659965207</c:v>
                </c:pt>
                <c:pt idx="8">
                  <c:v>1.0568265336749199</c:v>
                </c:pt>
                <c:pt idx="9">
                  <c:v>1.0535864320049264</c:v>
                </c:pt>
                <c:pt idx="10">
                  <c:v>1.0503562640927535</c:v>
                </c:pt>
                <c:pt idx="11">
                  <c:v>1.0471359994826799</c:v>
                </c:pt>
                <c:pt idx="12">
                  <c:v>1.0439256078124028</c:v>
                </c:pt>
                <c:pt idx="13">
                  <c:v>1.0407250588126964</c:v>
                </c:pt>
                <c:pt idx="14">
                  <c:v>1.0375343223071249</c:v>
                </c:pt>
                <c:pt idx="15">
                  <c:v>1.0343533682117745</c:v>
                </c:pt>
                <c:pt idx="16">
                  <c:v>1.0311821665349401</c:v>
                </c:pt>
                <c:pt idx="17">
                  <c:v>1.0280206873769198</c:v>
                </c:pt>
                <c:pt idx="18">
                  <c:v>1.0248689009296499</c:v>
                </c:pt>
                <c:pt idx="19">
                  <c:v>1.0217267774764447</c:v>
                </c:pt>
                <c:pt idx="20">
                  <c:v>1.0185942873917564</c:v>
                </c:pt>
                <c:pt idx="21">
                  <c:v>1.0154714011408399</c:v>
                </c:pt>
                <c:pt idx="22">
                  <c:v>1.0123580892795101</c:v>
                </c:pt>
                <c:pt idx="23">
                  <c:v>1.0092543224538399</c:v>
                </c:pt>
                <c:pt idx="24">
                  <c:v>1.0061600713999299</c:v>
                </c:pt>
                <c:pt idx="25">
                  <c:v>1.0030753069435601</c:v>
                </c:pt>
                <c:pt idx="26">
                  <c:v>1</c:v>
                </c:pt>
                <c:pt idx="27">
                  <c:v>0.99693412157364758</c:v>
                </c:pt>
                <c:pt idx="28">
                  <c:v>0.99387764275782098</c:v>
                </c:pt>
                <c:pt idx="29">
                  <c:v>0.99083053473445659</c:v>
                </c:pt>
                <c:pt idx="30">
                  <c:v>0.98779276877384259</c:v>
                </c:pt>
                <c:pt idx="31">
                  <c:v>0.98476431623435301</c:v>
                </c:pt>
                <c:pt idx="32">
                  <c:v>0.98174514856216899</c:v>
                </c:pt>
                <c:pt idx="33">
                  <c:v>0.97873523729102008</c:v>
                </c:pt>
                <c:pt idx="34">
                  <c:v>0.97573455404189802</c:v>
                </c:pt>
                <c:pt idx="35">
                  <c:v>0.97274307052281472</c:v>
                </c:pt>
                <c:pt idx="36">
                  <c:v>0.96976075852851573</c:v>
                </c:pt>
                <c:pt idx="37">
                  <c:v>0.96678758994021563</c:v>
                </c:pt>
                <c:pt idx="38">
                  <c:v>0.96382353672535503</c:v>
                </c:pt>
                <c:pt idx="39">
                  <c:v>0.96086857093729849</c:v>
                </c:pt>
                <c:pt idx="40">
                  <c:v>0.95792266471510301</c:v>
                </c:pt>
                <c:pt idx="41">
                  <c:v>0.95498579028323904</c:v>
                </c:pt>
                <c:pt idx="42">
                  <c:v>0.95205791995133648</c:v>
                </c:pt>
                <c:pt idx="43">
                  <c:v>0.94913902611392165</c:v>
                </c:pt>
                <c:pt idx="44">
                  <c:v>0.94622908125014904</c:v>
                </c:pt>
                <c:pt idx="45">
                  <c:v>0.94332805792356</c:v>
                </c:pt>
                <c:pt idx="46">
                  <c:v>0.94043592878179649</c:v>
                </c:pt>
                <c:pt idx="47">
                  <c:v>0.93755266655637903</c:v>
                </c:pt>
                <c:pt idx="48">
                  <c:v>0.93467824406241495</c:v>
                </c:pt>
                <c:pt idx="49">
                  <c:v>0.93181263419836302</c:v>
                </c:pt>
                <c:pt idx="50">
                  <c:v>0.92895580994577365</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Sheet1!$C$2:$C$52</c:f>
              <c:numCache>
                <c:formatCode>General</c:formatCode>
                <c:ptCount val="51"/>
                <c:pt idx="0">
                  <c:v>0.98965968181264363</c:v>
                </c:pt>
                <c:pt idx="1">
                  <c:v>0.99005540213271004</c:v>
                </c:pt>
                <c:pt idx="2">
                  <c:v>0.99045128068350263</c:v>
                </c:pt>
                <c:pt idx="3">
                  <c:v>0.99084731752829325</c:v>
                </c:pt>
                <c:pt idx="4">
                  <c:v>0.99124351273037103</c:v>
                </c:pt>
                <c:pt idx="5">
                  <c:v>0.991639866353065</c:v>
                </c:pt>
                <c:pt idx="6">
                  <c:v>0.99203637845971249</c:v>
                </c:pt>
                <c:pt idx="7">
                  <c:v>0.99243304911368957</c:v>
                </c:pt>
                <c:pt idx="8">
                  <c:v>0.9928298783783932</c:v>
                </c:pt>
                <c:pt idx="9">
                  <c:v>0.99322686631723456</c:v>
                </c:pt>
                <c:pt idx="10">
                  <c:v>0.99362401299367509</c:v>
                </c:pt>
                <c:pt idx="11">
                  <c:v>0.99402131847117425</c:v>
                </c:pt>
                <c:pt idx="12">
                  <c:v>0.99441878281322937</c:v>
                </c:pt>
                <c:pt idx="13">
                  <c:v>0.99481640608337762</c:v>
                </c:pt>
                <c:pt idx="14">
                  <c:v>0.99521418834515063</c:v>
                </c:pt>
                <c:pt idx="15">
                  <c:v>0.99561212966213297</c:v>
                </c:pt>
                <c:pt idx="16">
                  <c:v>0.99601023009792056</c:v>
                </c:pt>
                <c:pt idx="17">
                  <c:v>0.99640848971613227</c:v>
                </c:pt>
                <c:pt idx="18">
                  <c:v>0.99680690858042897</c:v>
                </c:pt>
                <c:pt idx="19">
                  <c:v>0.99720548675447762</c:v>
                </c:pt>
                <c:pt idx="20">
                  <c:v>0.99760422430197904</c:v>
                </c:pt>
                <c:pt idx="21">
                  <c:v>0.99800312128665924</c:v>
                </c:pt>
                <c:pt idx="22">
                  <c:v>0.99840217777227602</c:v>
                </c:pt>
                <c:pt idx="23">
                  <c:v>0.99880139382260458</c:v>
                </c:pt>
                <c:pt idx="24">
                  <c:v>0.99920076950144299</c:v>
                </c:pt>
                <c:pt idx="25">
                  <c:v>0.99960030487262297</c:v>
                </c:pt>
                <c:pt idx="26">
                  <c:v>1</c:v>
                </c:pt>
                <c:pt idx="27">
                  <c:v>0.99348039470680127</c:v>
                </c:pt>
                <c:pt idx="28">
                  <c:v>0.98700329466678705</c:v>
                </c:pt>
                <c:pt idx="29">
                  <c:v>0.98056842276247458</c:v>
                </c:pt>
                <c:pt idx="30">
                  <c:v>0.97417550368309602</c:v>
                </c:pt>
                <c:pt idx="31">
                  <c:v>0.96782426391277865</c:v>
                </c:pt>
                <c:pt idx="32">
                  <c:v>0.96151443171888795</c:v>
                </c:pt>
                <c:pt idx="33">
                  <c:v>0.95524573714036964</c:v>
                </c:pt>
                <c:pt idx="34">
                  <c:v>0.94901791197620422</c:v>
                </c:pt>
                <c:pt idx="35">
                  <c:v>0.94283068977394757</c:v>
                </c:pt>
                <c:pt idx="36">
                  <c:v>0.93668380581831001</c:v>
                </c:pt>
                <c:pt idx="37">
                  <c:v>0.93057699711984498</c:v>
                </c:pt>
                <c:pt idx="38">
                  <c:v>0.92451000240369663</c:v>
                </c:pt>
                <c:pt idx="39">
                  <c:v>0.9184825620984115</c:v>
                </c:pt>
                <c:pt idx="40">
                  <c:v>0.91249441832484901</c:v>
                </c:pt>
                <c:pt idx="41">
                  <c:v>0.90654531488512402</c:v>
                </c:pt>
                <c:pt idx="42">
                  <c:v>0.90063499725167695</c:v>
                </c:pt>
                <c:pt idx="43">
                  <c:v>0.89476321255635805</c:v>
                </c:pt>
                <c:pt idx="44">
                  <c:v>0.88892970957961803</c:v>
                </c:pt>
                <c:pt idx="45">
                  <c:v>0.88313423873976249</c:v>
                </c:pt>
                <c:pt idx="46">
                  <c:v>0.87737655208227305</c:v>
                </c:pt>
                <c:pt idx="47">
                  <c:v>0.87165640326919502</c:v>
                </c:pt>
                <c:pt idx="48">
                  <c:v>0.86597354756859302</c:v>
                </c:pt>
                <c:pt idx="49">
                  <c:v>0.860327741844093</c:v>
                </c:pt>
                <c:pt idx="50">
                  <c:v>0.85471874454448427</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numCache>
            </c:numRef>
          </c:xVal>
          <c:yVal>
            <c:numRef>
              <c:f>Sheet1!$D$2:$D$52</c:f>
              <c:numCache>
                <c:formatCode>General</c:formatCode>
                <c:ptCount val="51"/>
                <c:pt idx="0">
                  <c:v>1.1853815660267171</c:v>
                </c:pt>
                <c:pt idx="1">
                  <c:v>1.1776533460943899</c:v>
                </c:pt>
                <c:pt idx="2">
                  <c:v>1.16997551110564</c:v>
                </c:pt>
                <c:pt idx="3">
                  <c:v>1.1623477325705245</c:v>
                </c:pt>
                <c:pt idx="4">
                  <c:v>1.15476968414072</c:v>
                </c:pt>
                <c:pt idx="5">
                  <c:v>1.14724104159558</c:v>
                </c:pt>
                <c:pt idx="6">
                  <c:v>1.1397614828282199</c:v>
                </c:pt>
                <c:pt idx="7">
                  <c:v>1.13233068783179</c:v>
                </c:pt>
                <c:pt idx="8">
                  <c:v>1.1249483386857535</c:v>
                </c:pt>
                <c:pt idx="9">
                  <c:v>1.11761411954229</c:v>
                </c:pt>
                <c:pt idx="10">
                  <c:v>1.1103277166127701</c:v>
                </c:pt>
                <c:pt idx="11">
                  <c:v>1.1030888181543599</c:v>
                </c:pt>
                <c:pt idx="12">
                  <c:v>1.0958971144566501</c:v>
                </c:pt>
                <c:pt idx="13">
                  <c:v>1.0887522978284399</c:v>
                </c:pt>
                <c:pt idx="14">
                  <c:v>1.0816540625845399</c:v>
                </c:pt>
                <c:pt idx="15">
                  <c:v>1.0746021050327101</c:v>
                </c:pt>
                <c:pt idx="16">
                  <c:v>1.0675961234606499</c:v>
                </c:pt>
                <c:pt idx="17">
                  <c:v>1.0606358181231499</c:v>
                </c:pt>
                <c:pt idx="18">
                  <c:v>1.0537208912291547</c:v>
                </c:pt>
                <c:pt idx="19">
                  <c:v>1.0468510469291499</c:v>
                </c:pt>
                <c:pt idx="20">
                  <c:v>1.0400259913023999</c:v>
                </c:pt>
                <c:pt idx="21">
                  <c:v>1.0332454323444398</c:v>
                </c:pt>
                <c:pt idx="22">
                  <c:v>1.02650907995456</c:v>
                </c:pt>
                <c:pt idx="23">
                  <c:v>1.0198166459233664</c:v>
                </c:pt>
                <c:pt idx="24">
                  <c:v>1.0131678439205201</c:v>
                </c:pt>
                <c:pt idx="25">
                  <c:v>1.0065623894823998</c:v>
                </c:pt>
                <c:pt idx="26">
                  <c:v>1</c:v>
                </c:pt>
                <c:pt idx="27">
                  <c:v>1.0003998549474498</c:v>
                </c:pt>
                <c:pt idx="28">
                  <c:v>1.00079986977888</c:v>
                </c:pt>
                <c:pt idx="29">
                  <c:v>1.0012000445582201</c:v>
                </c:pt>
                <c:pt idx="30">
                  <c:v>1.0016003793494161</c:v>
                </c:pt>
                <c:pt idx="31">
                  <c:v>1.0020008742164701</c:v>
                </c:pt>
                <c:pt idx="32">
                  <c:v>1.0024015292233701</c:v>
                </c:pt>
                <c:pt idx="33">
                  <c:v>1.0028023444341598</c:v>
                </c:pt>
                <c:pt idx="34">
                  <c:v>1.0032033199128998</c:v>
                </c:pt>
                <c:pt idx="35">
                  <c:v>1.0036044557236554</c:v>
                </c:pt>
                <c:pt idx="36">
                  <c:v>1.0040057519305701</c:v>
                </c:pt>
                <c:pt idx="37">
                  <c:v>1.00440720859774</c:v>
                </c:pt>
                <c:pt idx="38">
                  <c:v>1.0048088257893599</c:v>
                </c:pt>
                <c:pt idx="39">
                  <c:v>1.0052106035695898</c:v>
                </c:pt>
                <c:pt idx="40">
                  <c:v>1.0056125420026498</c:v>
                </c:pt>
                <c:pt idx="41">
                  <c:v>1.0060146411527899</c:v>
                </c:pt>
                <c:pt idx="42">
                  <c:v>1.0064169010842601</c:v>
                </c:pt>
                <c:pt idx="43">
                  <c:v>1.0068193218613601</c:v>
                </c:pt>
                <c:pt idx="44">
                  <c:v>1.0072219035483898</c:v>
                </c:pt>
                <c:pt idx="45">
                  <c:v>1.0076246462096912</c:v>
                </c:pt>
                <c:pt idx="46">
                  <c:v>1.00802754990966</c:v>
                </c:pt>
                <c:pt idx="47">
                  <c:v>1.0084306147126598</c:v>
                </c:pt>
                <c:pt idx="48">
                  <c:v>1.0088338406831099</c:v>
                </c:pt>
                <c:pt idx="49">
                  <c:v>1.0092372278854598</c:v>
                </c:pt>
                <c:pt idx="50">
                  <c:v>1.0096407763841764</c:v>
                </c:pt>
              </c:numCache>
            </c:numRef>
          </c:yVal>
          <c:smooth val="1"/>
        </c:ser>
        <c:axId val="326320512"/>
        <c:axId val="326322432"/>
      </c:scatterChart>
      <c:valAx>
        <c:axId val="326320512"/>
        <c:scaling>
          <c:orientation val="minMax"/>
          <c:max val="60"/>
          <c:min val="10"/>
        </c:scaling>
        <c:axPos val="b"/>
        <c:title>
          <c:tx>
            <c:rich>
              <a:bodyPr/>
              <a:lstStyle/>
              <a:p>
                <a:pPr>
                  <a:defRPr sz="1700"/>
                </a:pPr>
                <a:r>
                  <a:rPr lang="en-US" sz="1700" dirty="0" smtClean="0"/>
                  <a:t>PA Systolic (mm Hg)</a:t>
                </a:r>
                <a:endParaRPr lang="en-US" sz="1700" dirty="0"/>
              </a:p>
            </c:rich>
          </c:tx>
          <c:layout/>
        </c:title>
        <c:numFmt formatCode="#,##0" sourceLinked="0"/>
        <c:tickLblPos val="nextTo"/>
        <c:txPr>
          <a:bodyPr rot="0"/>
          <a:lstStyle/>
          <a:p>
            <a:pPr>
              <a:defRPr sz="1500" b="1"/>
            </a:pPr>
            <a:endParaRPr lang="en-US"/>
          </a:p>
        </c:txPr>
        <c:crossAx val="326322432"/>
        <c:crosses val="autoZero"/>
        <c:crossBetween val="midCat"/>
        <c:majorUnit val="5"/>
      </c:valAx>
      <c:valAx>
        <c:axId val="32632243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63205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48"/>
          <c:h val="0.77074260114040161"/>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1.8877693631854866</c:v>
                </c:pt>
                <c:pt idx="1">
                  <c:v>1.8331252981892063</c:v>
                </c:pt>
                <c:pt idx="2">
                  <c:v>1.78006298035841</c:v>
                </c:pt>
                <c:pt idx="3">
                  <c:v>1.7285366238589899</c:v>
                </c:pt>
                <c:pt idx="4">
                  <c:v>1.67850176819038</c:v>
                </c:pt>
                <c:pt idx="5">
                  <c:v>1.629915239822</c:v>
                </c:pt>
                <c:pt idx="6">
                  <c:v>1.5827351149401301</c:v>
                </c:pt>
                <c:pt idx="7">
                  <c:v>1.5369206832731463</c:v>
                </c:pt>
                <c:pt idx="8">
                  <c:v>1.4924324129638999</c:v>
                </c:pt>
                <c:pt idx="9">
                  <c:v>1.4492319164588898</c:v>
                </c:pt>
                <c:pt idx="10">
                  <c:v>1.4072819173848263</c:v>
                </c:pt>
                <c:pt idx="11">
                  <c:v>1.3665462183840198</c:v>
                </c:pt>
                <c:pt idx="12">
                  <c:v>1.3270292942880864</c:v>
                </c:pt>
                <c:pt idx="13">
                  <c:v>1.2888859913218835</c:v>
                </c:pt>
                <c:pt idx="14">
                  <c:v>1.25228769388368</c:v>
                </c:pt>
                <c:pt idx="15">
                  <c:v>1.2173827574902298</c:v>
                </c:pt>
                <c:pt idx="16">
                  <c:v>1.18429913417915</c:v>
                </c:pt>
                <c:pt idx="17">
                  <c:v>1.1531471159542701</c:v>
                </c:pt>
                <c:pt idx="18">
                  <c:v>1.1240221533532035</c:v>
                </c:pt>
                <c:pt idx="19">
                  <c:v>1.0970077118168136</c:v>
                </c:pt>
                <c:pt idx="20">
                  <c:v>1.0721781533115136</c:v>
                </c:pt>
                <c:pt idx="21">
                  <c:v>1.0496016391185499</c:v>
                </c:pt>
                <c:pt idx="22">
                  <c:v>1.0293430235108301</c:v>
                </c:pt>
                <c:pt idx="23">
                  <c:v>1.0114668159704456</c:v>
                </c:pt>
                <c:pt idx="24">
                  <c:v>0.99604015907943699</c:v>
                </c:pt>
                <c:pt idx="25">
                  <c:v>0.98313592085170909</c:v>
                </c:pt>
                <c:pt idx="26">
                  <c:v>0.97283590161005062</c:v>
                </c:pt>
                <c:pt idx="27">
                  <c:v>0.96523428212954065</c:v>
                </c:pt>
                <c:pt idx="28">
                  <c:v>0.96044126144414066</c:v>
                </c:pt>
                <c:pt idx="29">
                  <c:v>0.95858718669986898</c:v>
                </c:pt>
                <c:pt idx="30">
                  <c:v>0.95982702357370986</c:v>
                </c:pt>
                <c:pt idx="31">
                  <c:v>0.96434556368162705</c:v>
                </c:pt>
                <c:pt idx="32">
                  <c:v>0.97236328817728956</c:v>
                </c:pt>
                <c:pt idx="33">
                  <c:v>0.98414339881956459</c:v>
                </c:pt>
                <c:pt idx="34">
                  <c:v>1</c:v>
                </c:pt>
                <c:pt idx="35">
                  <c:v>1.0201897120312899</c:v>
                </c:pt>
                <c:pt idx="36">
                  <c:v>1.0445464704869301</c:v>
                </c:pt>
                <c:pt idx="37">
                  <c:v>1.0727950990100998</c:v>
                </c:pt>
                <c:pt idx="38">
                  <c:v>1.1046489552635901</c:v>
                </c:pt>
                <c:pt idx="39">
                  <c:v>1.1397946329813498</c:v>
                </c:pt>
                <c:pt idx="40">
                  <c:v>1.1778771576470599</c:v>
                </c:pt>
                <c:pt idx="41">
                  <c:v>1.2184866852294352</c:v>
                </c:pt>
                <c:pt idx="42">
                  <c:v>1.26114573114984</c:v>
                </c:pt>
                <c:pt idx="43">
                  <c:v>1.3054103611010233</c:v>
                </c:pt>
                <c:pt idx="44">
                  <c:v>1.35122854996894</c:v>
                </c:pt>
                <c:pt idx="45">
                  <c:v>1.3986549736300042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1.4076184302324464</c:v>
                </c:pt>
                <c:pt idx="1">
                  <c:v>1.3822396689274699</c:v>
                </c:pt>
                <c:pt idx="2">
                  <c:v>1.3572888813097901</c:v>
                </c:pt>
                <c:pt idx="3">
                  <c:v>1.3327556794345801</c:v>
                </c:pt>
                <c:pt idx="4">
                  <c:v>1.3086293906555566</c:v>
                </c:pt>
                <c:pt idx="5">
                  <c:v>1.2848989597384599</c:v>
                </c:pt>
                <c:pt idx="6">
                  <c:v>1.2615528247928636</c:v>
                </c:pt>
                <c:pt idx="7">
                  <c:v>1.2385787584446963</c:v>
                </c:pt>
                <c:pt idx="8">
                  <c:v>1.215963662426484</c:v>
                </c:pt>
                <c:pt idx="9">
                  <c:v>1.1936932991345564</c:v>
                </c:pt>
                <c:pt idx="10">
                  <c:v>1.1717519370534499</c:v>
                </c:pt>
                <c:pt idx="11">
                  <c:v>1.1501218773366999</c:v>
                </c:pt>
                <c:pt idx="12">
                  <c:v>1.1288099116301999</c:v>
                </c:pt>
                <c:pt idx="13">
                  <c:v>1.1079257036607799</c:v>
                </c:pt>
                <c:pt idx="14">
                  <c:v>1.0875968006053998</c:v>
                </c:pt>
                <c:pt idx="15">
                  <c:v>1.0679420370270498</c:v>
                </c:pt>
                <c:pt idx="16">
                  <c:v>1.0490729171603299</c:v>
                </c:pt>
                <c:pt idx="17">
                  <c:v>1.0310953120931456</c:v>
                </c:pt>
                <c:pt idx="18">
                  <c:v>1.0141115244196033</c:v>
                </c:pt>
                <c:pt idx="19">
                  <c:v>0.99822277799212056</c:v>
                </c:pt>
                <c:pt idx="20">
                  <c:v>0.98353219924812585</c:v>
                </c:pt>
                <c:pt idx="21">
                  <c:v>0.97014833348995866</c:v>
                </c:pt>
                <c:pt idx="22">
                  <c:v>0.95818915412026651</c:v>
                </c:pt>
                <c:pt idx="23">
                  <c:v>0.947786512801706</c:v>
                </c:pt>
                <c:pt idx="24">
                  <c:v>0.93909074236518786</c:v>
                </c:pt>
                <c:pt idx="25">
                  <c:v>0.93227513810271501</c:v>
                </c:pt>
                <c:pt idx="26">
                  <c:v>0.92753992441648203</c:v>
                </c:pt>
                <c:pt idx="27">
                  <c:v>0.92511555056876604</c:v>
                </c:pt>
                <c:pt idx="28">
                  <c:v>0.92526527615819498</c:v>
                </c:pt>
                <c:pt idx="29">
                  <c:v>0.92828775072370651</c:v>
                </c:pt>
                <c:pt idx="30">
                  <c:v>0.93452016338922606</c:v>
                </c:pt>
                <c:pt idx="31">
                  <c:v>0.94434323829760403</c:v>
                </c:pt>
                <c:pt idx="32">
                  <c:v>0.958188747635626</c:v>
                </c:pt>
                <c:pt idx="33">
                  <c:v>0.97655063191410263</c:v>
                </c:pt>
                <c:pt idx="34">
                  <c:v>1</c:v>
                </c:pt>
                <c:pt idx="35">
                  <c:v>1.0113989609394398</c:v>
                </c:pt>
                <c:pt idx="36">
                  <c:v>1.0257171583823399</c:v>
                </c:pt>
                <c:pt idx="37">
                  <c:v>1.04262537884165</c:v>
                </c:pt>
                <c:pt idx="38">
                  <c:v>1.0618107970556954</c:v>
                </c:pt>
                <c:pt idx="39">
                  <c:v>1.08296224686356</c:v>
                </c:pt>
                <c:pt idx="40">
                  <c:v>1.10575865471142</c:v>
                </c:pt>
                <c:pt idx="41">
                  <c:v>1.1298603194301866</c:v>
                </c:pt>
                <c:pt idx="42">
                  <c:v>1.1549016395939999</c:v>
                </c:pt>
                <c:pt idx="43">
                  <c:v>1.1805588610437874</c:v>
                </c:pt>
                <c:pt idx="44">
                  <c:v>1.20677738312523</c:v>
                </c:pt>
                <c:pt idx="45">
                  <c:v>1.23357203360108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2.5317039703673601</c:v>
                </c:pt>
                <c:pt idx="1">
                  <c:v>2.4310895095846026</c:v>
                </c:pt>
                <c:pt idx="2">
                  <c:v>2.3345245493978699</c:v>
                </c:pt>
                <c:pt idx="3">
                  <c:v>2.2418504052366277</c:v>
                </c:pt>
                <c:pt idx="4">
                  <c:v>2.1529152607575899</c:v>
                </c:pt>
                <c:pt idx="5">
                  <c:v>2.067574005620481</c:v>
                </c:pt>
                <c:pt idx="6">
                  <c:v>1.9856881097910959</c:v>
                </c:pt>
                <c:pt idx="7">
                  <c:v>1.9071255425363101</c:v>
                </c:pt>
                <c:pt idx="8">
                  <c:v>1.8317607475378757</c:v>
                </c:pt>
                <c:pt idx="9">
                  <c:v>1.7594746901954026</c:v>
                </c:pt>
                <c:pt idx="10">
                  <c:v>1.6901549998530148</c:v>
                </c:pt>
                <c:pt idx="11">
                  <c:v>1.6236962393099263</c:v>
                </c:pt>
                <c:pt idx="12">
                  <c:v>1.5600560641388748</c:v>
                </c:pt>
                <c:pt idx="13">
                  <c:v>1.4994029772364699</c:v>
                </c:pt>
                <c:pt idx="14">
                  <c:v>1.44191714004636</c:v>
                </c:pt>
                <c:pt idx="15">
                  <c:v>1.3877352204995999</c:v>
                </c:pt>
                <c:pt idx="16">
                  <c:v>1.3369561031219701</c:v>
                </c:pt>
                <c:pt idx="17">
                  <c:v>1.2896463163373664</c:v>
                </c:pt>
                <c:pt idx="18">
                  <c:v>1.2458450286834499</c:v>
                </c:pt>
                <c:pt idx="19">
                  <c:v>1.2055684826248652</c:v>
                </c:pt>
                <c:pt idx="20">
                  <c:v>1.1688137849653333</c:v>
                </c:pt>
                <c:pt idx="21">
                  <c:v>1.1355620195493998</c:v>
                </c:pt>
                <c:pt idx="22">
                  <c:v>1.1057806858847399</c:v>
                </c:pt>
                <c:pt idx="23">
                  <c:v>1.0794256997656198</c:v>
                </c:pt>
                <c:pt idx="24">
                  <c:v>1.05644316756899</c:v>
                </c:pt>
                <c:pt idx="25">
                  <c:v>1.0367714415681999</c:v>
                </c:pt>
                <c:pt idx="26">
                  <c:v>1.0203438866061001</c:v>
                </c:pt>
                <c:pt idx="27">
                  <c:v>1.00709281000122</c:v>
                </c:pt>
                <c:pt idx="28">
                  <c:v>0.99695453882643859</c:v>
                </c:pt>
                <c:pt idx="29">
                  <c:v>0.98987560030689914</c:v>
                </c:pt>
                <c:pt idx="30">
                  <c:v>0.98581919499863557</c:v>
                </c:pt>
                <c:pt idx="31">
                  <c:v>0.98477156237059416</c:v>
                </c:pt>
                <c:pt idx="32">
                  <c:v>0.98674751350190004</c:v>
                </c:pt>
                <c:pt idx="33">
                  <c:v>0.9917952001543745</c:v>
                </c:pt>
                <c:pt idx="34">
                  <c:v>1</c:v>
                </c:pt>
                <c:pt idx="35">
                  <c:v>1.0290568694748801</c:v>
                </c:pt>
                <c:pt idx="36">
                  <c:v>1.0637214363533198</c:v>
                </c:pt>
                <c:pt idx="37">
                  <c:v>1.1038378192354299</c:v>
                </c:pt>
                <c:pt idx="38">
                  <c:v>1.1492153948222801</c:v>
                </c:pt>
                <c:pt idx="39">
                  <c:v>1.1996095054426898</c:v>
                </c:pt>
                <c:pt idx="40">
                  <c:v>1.2546992895739963</c:v>
                </c:pt>
                <c:pt idx="41">
                  <c:v>1.3140649127585899</c:v>
                </c:pt>
                <c:pt idx="42">
                  <c:v>1.3771636481151763</c:v>
                </c:pt>
                <c:pt idx="43">
                  <c:v>1.4434656899387799</c:v>
                </c:pt>
                <c:pt idx="44">
                  <c:v>1.5129705111996599</c:v>
                </c:pt>
                <c:pt idx="45">
                  <c:v>1.5858301598725699</c:v>
                </c:pt>
              </c:numCache>
            </c:numRef>
          </c:yVal>
          <c:smooth val="1"/>
        </c:ser>
        <c:axId val="327271552"/>
        <c:axId val="327273472"/>
      </c:scatterChart>
      <c:valAx>
        <c:axId val="327271552"/>
        <c:scaling>
          <c:orientation val="minMax"/>
          <c:max val="65"/>
          <c:min val="20"/>
        </c:scaling>
        <c:axPos val="b"/>
        <c:title>
          <c:tx>
            <c:rich>
              <a:bodyPr/>
              <a:lstStyle/>
              <a:p>
                <a:pPr>
                  <a:defRPr sz="1700"/>
                </a:pPr>
                <a:r>
                  <a:rPr lang="en-US" sz="1700" dirty="0" smtClean="0"/>
                  <a:t>Recipient Age</a:t>
                </a:r>
                <a:endParaRPr lang="en-US" sz="1700" dirty="0"/>
              </a:p>
            </c:rich>
          </c:tx>
          <c:layout/>
        </c:title>
        <c:numFmt formatCode="#,##0" sourceLinked="0"/>
        <c:tickLblPos val="nextTo"/>
        <c:txPr>
          <a:bodyPr rot="0"/>
          <a:lstStyle/>
          <a:p>
            <a:pPr>
              <a:defRPr sz="1500" b="1"/>
            </a:pPr>
            <a:endParaRPr lang="en-US"/>
          </a:p>
        </c:txPr>
        <c:crossAx val="327273472"/>
        <c:crosses val="autoZero"/>
        <c:crossBetween val="midCat"/>
        <c:majorUnit val="5"/>
      </c:valAx>
      <c:valAx>
        <c:axId val="327273472"/>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727155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81"/>
          <c:h val="0.77074260114040183"/>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1.2637610546846851</c:v>
                </c:pt>
                <c:pt idx="1">
                  <c:v>1.2476906043039666</c:v>
                </c:pt>
                <c:pt idx="2">
                  <c:v>1.2318245116809656</c:v>
                </c:pt>
                <c:pt idx="3">
                  <c:v>1.2161601781272999</c:v>
                </c:pt>
                <c:pt idx="4">
                  <c:v>1.2006950380004098</c:v>
                </c:pt>
                <c:pt idx="5">
                  <c:v>1.1854349221526699</c:v>
                </c:pt>
                <c:pt idx="6">
                  <c:v>1.1704182998912342</c:v>
                </c:pt>
                <c:pt idx="7">
                  <c:v>1.1556897465048199</c:v>
                </c:pt>
                <c:pt idx="8">
                  <c:v>1.1412914721012999</c:v>
                </c:pt>
                <c:pt idx="9">
                  <c:v>1.1272634470730398</c:v>
                </c:pt>
                <c:pt idx="10">
                  <c:v>1.1136435417632236</c:v>
                </c:pt>
                <c:pt idx="11">
                  <c:v>1.1004676789621499</c:v>
                </c:pt>
                <c:pt idx="12">
                  <c:v>1.0877699986144838</c:v>
                </c:pt>
                <c:pt idx="13">
                  <c:v>1.0755830320744266</c:v>
                </c:pt>
                <c:pt idx="14">
                  <c:v>1.0639378865534299</c:v>
                </c:pt>
                <c:pt idx="15">
                  <c:v>1.0528644393067901</c:v>
                </c:pt>
                <c:pt idx="16">
                  <c:v>1.0423915379404798</c:v>
                </c:pt>
                <c:pt idx="17">
                  <c:v>1.0325472122972499</c:v>
                </c:pt>
                <c:pt idx="18">
                  <c:v>1.0233588878337101</c:v>
                </c:pt>
                <c:pt idx="19">
                  <c:v>1.01485362032612</c:v>
                </c:pt>
                <c:pt idx="20">
                  <c:v>1.00705831975861</c:v>
                </c:pt>
                <c:pt idx="21">
                  <c:v>1</c:v>
                </c:pt>
                <c:pt idx="22">
                  <c:v>0.99369443530982116</c:v>
                </c:pt>
                <c:pt idx="23">
                  <c:v>0.98811215674813058</c:v>
                </c:pt>
                <c:pt idx="24">
                  <c:v>0.98321417358804197</c:v>
                </c:pt>
                <c:pt idx="25">
                  <c:v>0.9789635124139745</c:v>
                </c:pt>
                <c:pt idx="26">
                  <c:v>0.97532496399464097</c:v>
                </c:pt>
                <c:pt idx="27">
                  <c:v>0.97226492627117189</c:v>
                </c:pt>
                <c:pt idx="28">
                  <c:v>0.96975118021189766</c:v>
                </c:pt>
                <c:pt idx="29">
                  <c:v>0.96775275539065797</c:v>
                </c:pt>
                <c:pt idx="30">
                  <c:v>0.96623973559674703</c:v>
                </c:pt>
                <c:pt idx="31">
                  <c:v>0.96518314247650405</c:v>
                </c:pt>
                <c:pt idx="32">
                  <c:v>0.96455478765819314</c:v>
                </c:pt>
                <c:pt idx="33">
                  <c:v>0.96432714093114857</c:v>
                </c:pt>
                <c:pt idx="34">
                  <c:v>0.96447321971716249</c:v>
                </c:pt>
                <c:pt idx="35">
                  <c:v>0.96496648126482698</c:v>
                </c:pt>
                <c:pt idx="36">
                  <c:v>0.96578072311928365</c:v>
                </c:pt>
                <c:pt idx="37">
                  <c:v>0.96689001554132015</c:v>
                </c:pt>
                <c:pt idx="38">
                  <c:v>0.96826855738718764</c:v>
                </c:pt>
                <c:pt idx="39">
                  <c:v>0.9698906353481398</c:v>
                </c:pt>
                <c:pt idx="40">
                  <c:v>0.97173057853896305</c:v>
                </c:pt>
                <c:pt idx="41">
                  <c:v>0.97376269620545164</c:v>
                </c:pt>
                <c:pt idx="42">
                  <c:v>0.975961101044445</c:v>
                </c:pt>
                <c:pt idx="43">
                  <c:v>0.97829987856301293</c:v>
                </c:pt>
                <c:pt idx="44">
                  <c:v>0.98075282722795509</c:v>
                </c:pt>
                <c:pt idx="45">
                  <c:v>0.98329356940365509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1.1075039023223199</c:v>
                </c:pt>
                <c:pt idx="1">
                  <c:v>1.1016226278361099</c:v>
                </c:pt>
                <c:pt idx="2">
                  <c:v>1.0957677826339998</c:v>
                </c:pt>
                <c:pt idx="3">
                  <c:v>1.0899383006048566</c:v>
                </c:pt>
                <c:pt idx="4">
                  <c:v>1.0841328533121599</c:v>
                </c:pt>
                <c:pt idx="5">
                  <c:v>1.0783519900265701</c:v>
                </c:pt>
                <c:pt idx="6">
                  <c:v>1.07260491612502</c:v>
                </c:pt>
                <c:pt idx="7">
                  <c:v>1.0669030587470798</c:v>
                </c:pt>
                <c:pt idx="8">
                  <c:v>1.0612579674920433</c:v>
                </c:pt>
                <c:pt idx="9">
                  <c:v>1.0556814438109399</c:v>
                </c:pt>
                <c:pt idx="10">
                  <c:v>1.05018569966506</c:v>
                </c:pt>
                <c:pt idx="11">
                  <c:v>1.04478355571253</c:v>
                </c:pt>
                <c:pt idx="12">
                  <c:v>1.0394886929656366</c:v>
                </c:pt>
                <c:pt idx="13">
                  <c:v>1.0343159759130935</c:v>
                </c:pt>
                <c:pt idx="14">
                  <c:v>1.0292818724799098</c:v>
                </c:pt>
                <c:pt idx="15">
                  <c:v>1.02440500437467</c:v>
                </c:pt>
                <c:pt idx="16">
                  <c:v>1.0197068709399466</c:v>
                </c:pt>
                <c:pt idx="17">
                  <c:v>1.01521280601016</c:v>
                </c:pt>
                <c:pt idx="18">
                  <c:v>1.0109532350474266</c:v>
                </c:pt>
                <c:pt idx="19">
                  <c:v>1.0069653233593598</c:v>
                </c:pt>
                <c:pt idx="20">
                  <c:v>1.0032950822105398</c:v>
                </c:pt>
                <c:pt idx="21">
                  <c:v>1</c:v>
                </c:pt>
                <c:pt idx="22">
                  <c:v>0.99025638030053709</c:v>
                </c:pt>
                <c:pt idx="23">
                  <c:v>0.98149499791470196</c:v>
                </c:pt>
                <c:pt idx="24">
                  <c:v>0.97359412028574099</c:v>
                </c:pt>
                <c:pt idx="25">
                  <c:v>0.96643831617908915</c:v>
                </c:pt>
                <c:pt idx="26">
                  <c:v>0.95991990113632497</c:v>
                </c:pt>
                <c:pt idx="27">
                  <c:v>0.9539405076753209</c:v>
                </c:pt>
                <c:pt idx="28">
                  <c:v>0.94841226384430133</c:v>
                </c:pt>
                <c:pt idx="29">
                  <c:v>0.94325850396548905</c:v>
                </c:pt>
                <c:pt idx="30">
                  <c:v>0.93841375278816497</c:v>
                </c:pt>
                <c:pt idx="31">
                  <c:v>0.93382316550824696</c:v>
                </c:pt>
                <c:pt idx="32">
                  <c:v>0.92944147851860814</c:v>
                </c:pt>
                <c:pt idx="33">
                  <c:v>0.92523171705070995</c:v>
                </c:pt>
                <c:pt idx="34">
                  <c:v>0.92116384233816095</c:v>
                </c:pt>
                <c:pt idx="35">
                  <c:v>0.91721345824819189</c:v>
                </c:pt>
                <c:pt idx="36">
                  <c:v>0.91336066150570649</c:v>
                </c:pt>
                <c:pt idx="37">
                  <c:v>0.90958908063692057</c:v>
                </c:pt>
                <c:pt idx="38">
                  <c:v>0.9058850492060635</c:v>
                </c:pt>
                <c:pt idx="39">
                  <c:v>0.90223699401341151</c:v>
                </c:pt>
                <c:pt idx="40">
                  <c:v>0.89863495013503703</c:v>
                </c:pt>
                <c:pt idx="41">
                  <c:v>0.89507017609157891</c:v>
                </c:pt>
                <c:pt idx="42">
                  <c:v>0.89153481090964559</c:v>
                </c:pt>
                <c:pt idx="43">
                  <c:v>0.88802174153266256</c:v>
                </c:pt>
                <c:pt idx="44">
                  <c:v>0.88452434266270896</c:v>
                </c:pt>
                <c:pt idx="45">
                  <c:v>0.88103640506069358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1.4420644477990752</c:v>
                </c:pt>
                <c:pt idx="1">
                  <c:v>1.4131262419021338</c:v>
                </c:pt>
                <c:pt idx="2">
                  <c:v>1.38477481417693</c:v>
                </c:pt>
                <c:pt idx="3">
                  <c:v>1.3569993622958398</c:v>
                </c:pt>
                <c:pt idx="4">
                  <c:v>1.3297895824061798</c:v>
                </c:pt>
                <c:pt idx="5">
                  <c:v>1.30315144559104</c:v>
                </c:pt>
                <c:pt idx="6">
                  <c:v>1.2771515178852699</c:v>
                </c:pt>
                <c:pt idx="7">
                  <c:v>1.2518651804643464</c:v>
                </c:pt>
                <c:pt idx="8">
                  <c:v>1.2273606080615098</c:v>
                </c:pt>
                <c:pt idx="9">
                  <c:v>1.2036991713331298</c:v>
                </c:pt>
                <c:pt idx="10">
                  <c:v>1.1809358463998101</c:v>
                </c:pt>
                <c:pt idx="11">
                  <c:v>1.1591196146023099</c:v>
                </c:pt>
                <c:pt idx="12">
                  <c:v>1.1382938341638043</c:v>
                </c:pt>
                <c:pt idx="13">
                  <c:v>1.1184965579450998</c:v>
                </c:pt>
                <c:pt idx="14">
                  <c:v>1.0997607717665101</c:v>
                </c:pt>
                <c:pt idx="15">
                  <c:v>1.08211451801086</c:v>
                </c:pt>
                <c:pt idx="16">
                  <c:v>1.0655808540039799</c:v>
                </c:pt>
                <c:pt idx="17">
                  <c:v>1.0501775975550101</c:v>
                </c:pt>
                <c:pt idx="18">
                  <c:v>1.0359167733996066</c:v>
                </c:pt>
                <c:pt idx="19">
                  <c:v>1.0228037121010998</c:v>
                </c:pt>
                <c:pt idx="20">
                  <c:v>1.0108356727519698</c:v>
                </c:pt>
                <c:pt idx="21">
                  <c:v>1</c:v>
                </c:pt>
                <c:pt idx="22">
                  <c:v>0.99714442684632798</c:v>
                </c:pt>
                <c:pt idx="23">
                  <c:v>0.99477392792407804</c:v>
                </c:pt>
                <c:pt idx="24">
                  <c:v>0.99292928233861666</c:v>
                </c:pt>
                <c:pt idx="25">
                  <c:v>0.99165103720940651</c:v>
                </c:pt>
                <c:pt idx="26">
                  <c:v>0.9909772516072175</c:v>
                </c:pt>
                <c:pt idx="27">
                  <c:v>0.99094134199280959</c:v>
                </c:pt>
                <c:pt idx="28">
                  <c:v>0.99157021410759605</c:v>
                </c:pt>
                <c:pt idx="29">
                  <c:v>0.99288306612550503</c:v>
                </c:pt>
                <c:pt idx="30">
                  <c:v>0.99489081854582151</c:v>
                </c:pt>
                <c:pt idx="31">
                  <c:v>0.99759626118697908</c:v>
                </c:pt>
                <c:pt idx="32">
                  <c:v>1.0009946402189838</c:v>
                </c:pt>
                <c:pt idx="33">
                  <c:v>1.00507453170834</c:v>
                </c:pt>
                <c:pt idx="34">
                  <c:v>1.0098188278759099</c:v>
                </c:pt>
                <c:pt idx="35">
                  <c:v>1.0152056771420066</c:v>
                </c:pt>
                <c:pt idx="36">
                  <c:v>1.0212093036842198</c:v>
                </c:pt>
                <c:pt idx="37">
                  <c:v>1.02780070919372</c:v>
                </c:pt>
                <c:pt idx="38">
                  <c:v>1.0349480875596198</c:v>
                </c:pt>
                <c:pt idx="39">
                  <c:v>1.0426172400131399</c:v>
                </c:pt>
                <c:pt idx="40">
                  <c:v>1.0507718591690398</c:v>
                </c:pt>
                <c:pt idx="41">
                  <c:v>1.0593736824768198</c:v>
                </c:pt>
                <c:pt idx="42">
                  <c:v>1.0683823661131533</c:v>
                </c:pt>
                <c:pt idx="43">
                  <c:v>1.0777558787519801</c:v>
                </c:pt>
                <c:pt idx="44">
                  <c:v>1.0874501262679401</c:v>
                </c:pt>
                <c:pt idx="45">
                  <c:v>1.0974191736878101</c:v>
                </c:pt>
              </c:numCache>
            </c:numRef>
          </c:yVal>
          <c:smooth val="1"/>
        </c:ser>
        <c:axId val="326867968"/>
        <c:axId val="326878336"/>
      </c:scatterChart>
      <c:valAx>
        <c:axId val="326867968"/>
        <c:scaling>
          <c:orientation val="minMax"/>
          <c:max val="50"/>
          <c:min val="5"/>
        </c:scaling>
        <c:axPos val="b"/>
        <c:title>
          <c:tx>
            <c:rich>
              <a:bodyPr/>
              <a:lstStyle/>
              <a:p>
                <a:pPr>
                  <a:defRPr sz="1700"/>
                </a:pPr>
                <a:r>
                  <a:rPr lang="en-US" sz="1700" dirty="0" smtClean="0"/>
                  <a:t>Center Volume (cases per year)</a:t>
                </a:r>
                <a:endParaRPr lang="en-US" sz="1700" dirty="0"/>
              </a:p>
            </c:rich>
          </c:tx>
          <c:layout/>
        </c:title>
        <c:numFmt formatCode="#,##0" sourceLinked="0"/>
        <c:tickLblPos val="nextTo"/>
        <c:txPr>
          <a:bodyPr rot="0"/>
          <a:lstStyle/>
          <a:p>
            <a:pPr>
              <a:defRPr sz="1500" b="1"/>
            </a:pPr>
            <a:endParaRPr lang="en-US"/>
          </a:p>
        </c:txPr>
        <c:crossAx val="326878336"/>
        <c:crosses val="autoZero"/>
        <c:crossBetween val="midCat"/>
        <c:majorUnit val="5"/>
      </c:valAx>
      <c:valAx>
        <c:axId val="32687833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68679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04"/>
          <c:h val="0.770742601140402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1.2556265719556299</c:v>
                </c:pt>
                <c:pt idx="1">
                  <c:v>1.24065734885236</c:v>
                </c:pt>
                <c:pt idx="2">
                  <c:v>1.2258665495192878</c:v>
                </c:pt>
                <c:pt idx="3">
                  <c:v>1.2112521169448001</c:v>
                </c:pt>
                <c:pt idx="4">
                  <c:v>1.19681187925946</c:v>
                </c:pt>
                <c:pt idx="5">
                  <c:v>1.1825438282055836</c:v>
                </c:pt>
                <c:pt idx="6">
                  <c:v>1.1684458768009442</c:v>
                </c:pt>
                <c:pt idx="7">
                  <c:v>1.1545159641531861</c:v>
                </c:pt>
                <c:pt idx="8">
                  <c:v>1.1407622243400233</c:v>
                </c:pt>
                <c:pt idx="9">
                  <c:v>1.1272320106314799</c:v>
                </c:pt>
                <c:pt idx="10">
                  <c:v>1.1139803195449798</c:v>
                </c:pt>
                <c:pt idx="11">
                  <c:v>1.1010593767619701</c:v>
                </c:pt>
                <c:pt idx="12">
                  <c:v>1.0885189222927643</c:v>
                </c:pt>
                <c:pt idx="13">
                  <c:v>1.0764062942794363</c:v>
                </c:pt>
                <c:pt idx="14">
                  <c:v>1.06476687495453</c:v>
                </c:pt>
                <c:pt idx="15">
                  <c:v>1.0536439380987201</c:v>
                </c:pt>
                <c:pt idx="16">
                  <c:v>1.04307913370845</c:v>
                </c:pt>
                <c:pt idx="17">
                  <c:v>1.0331126786096199</c:v>
                </c:pt>
                <c:pt idx="18">
                  <c:v>1.0237835672009699</c:v>
                </c:pt>
                <c:pt idx="19">
                  <c:v>1.0151300938622398</c:v>
                </c:pt>
                <c:pt idx="20">
                  <c:v>1.0071897932885598</c:v>
                </c:pt>
                <c:pt idx="21">
                  <c:v>1</c:v>
                </c:pt>
                <c:pt idx="22">
                  <c:v>0.9935821224345025</c:v>
                </c:pt>
                <c:pt idx="23">
                  <c:v>0.98789467131797903</c:v>
                </c:pt>
                <c:pt idx="24">
                  <c:v>0.98288278012034247</c:v>
                </c:pt>
                <c:pt idx="25">
                  <c:v>0.97849373531253803</c:v>
                </c:pt>
                <c:pt idx="26">
                  <c:v>0.97467688137479613</c:v>
                </c:pt>
                <c:pt idx="27">
                  <c:v>0.97138329448039162</c:v>
                </c:pt>
                <c:pt idx="28">
                  <c:v>0.96856544591210258</c:v>
                </c:pt>
                <c:pt idx="29">
                  <c:v>0.9661772225363745</c:v>
                </c:pt>
                <c:pt idx="30">
                  <c:v>0.96417336282654797</c:v>
                </c:pt>
                <c:pt idx="31">
                  <c:v>0.96250950483561459</c:v>
                </c:pt>
                <c:pt idx="32">
                  <c:v>0.96114198293508191</c:v>
                </c:pt>
                <c:pt idx="33">
                  <c:v>0.96002759725997566</c:v>
                </c:pt>
                <c:pt idx="34">
                  <c:v>0.95912373130432105</c:v>
                </c:pt>
                <c:pt idx="35">
                  <c:v>0.9583879395577195</c:v>
                </c:pt>
                <c:pt idx="36">
                  <c:v>0.95777805503227464</c:v>
                </c:pt>
                <c:pt idx="37">
                  <c:v>0.95725207961469305</c:v>
                </c:pt>
                <c:pt idx="38">
                  <c:v>0.95676806410864201</c:v>
                </c:pt>
                <c:pt idx="39">
                  <c:v>0.95629129253370182</c:v>
                </c:pt>
                <c:pt idx="40">
                  <c:v>0.95581477787549962</c:v>
                </c:pt>
                <c:pt idx="41">
                  <c:v>0.95533848133708299</c:v>
                </c:pt>
                <c:pt idx="42">
                  <c:v>0.95486244145943</c:v>
                </c:pt>
                <c:pt idx="43">
                  <c:v>0.95438656490400708</c:v>
                </c:pt>
                <c:pt idx="44">
                  <c:v>0.95391099936104551</c:v>
                </c:pt>
                <c:pt idx="45">
                  <c:v>0.95343565150342013</c:v>
                </c:pt>
                <c:pt idx="46">
                  <c:v>0.95296055979533856</c:v>
                </c:pt>
                <c:pt idx="47">
                  <c:v>0.95248570482282857</c:v>
                </c:pt>
                <c:pt idx="48">
                  <c:v>0.95201101276602695</c:v>
                </c:pt>
                <c:pt idx="49">
                  <c:v>0.95153663094754659</c:v>
                </c:pt>
                <c:pt idx="50">
                  <c:v>0.95106246627256197</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1.0628192978608764</c:v>
                </c:pt>
                <c:pt idx="1">
                  <c:v>1.05979776868335</c:v>
                </c:pt>
                <c:pt idx="2">
                  <c:v>1.0567777071120998</c:v>
                </c:pt>
                <c:pt idx="3">
                  <c:v>1.0537577673597001</c:v>
                </c:pt>
                <c:pt idx="4">
                  <c:v>1.0507362013500599</c:v>
                </c:pt>
                <c:pt idx="5">
                  <c:v>1.0477107768607901</c:v>
                </c:pt>
                <c:pt idx="6">
                  <c:v>1.0446785205263636</c:v>
                </c:pt>
                <c:pt idx="7">
                  <c:v>1.04163542506722</c:v>
                </c:pt>
                <c:pt idx="8">
                  <c:v>1.03857619605159</c:v>
                </c:pt>
                <c:pt idx="9">
                  <c:v>1.0354954182711198</c:v>
                </c:pt>
                <c:pt idx="10">
                  <c:v>1.0323890216455542</c:v>
                </c:pt>
                <c:pt idx="11">
                  <c:v>1.0292549031253599</c:v>
                </c:pt>
                <c:pt idx="12">
                  <c:v>1.0260937582182099</c:v>
                </c:pt>
                <c:pt idx="13">
                  <c:v>1.0229100943890399</c:v>
                </c:pt>
                <c:pt idx="14">
                  <c:v>1.0197136514589598</c:v>
                </c:pt>
                <c:pt idx="15">
                  <c:v>1.0165210933184656</c:v>
                </c:pt>
                <c:pt idx="16">
                  <c:v>1.0133584127024766</c:v>
                </c:pt>
                <c:pt idx="17">
                  <c:v>1.0102639467674699</c:v>
                </c:pt>
                <c:pt idx="18">
                  <c:v>1.0072921743366501</c:v>
                </c:pt>
                <c:pt idx="19">
                  <c:v>1.00451838980701</c:v>
                </c:pt>
                <c:pt idx="20">
                  <c:v>1.0020436857595498</c:v>
                </c:pt>
                <c:pt idx="21">
                  <c:v>1</c:v>
                </c:pt>
                <c:pt idx="22">
                  <c:v>0.98865004280983804</c:v>
                </c:pt>
                <c:pt idx="23">
                  <c:v>0.97811736081150058</c:v>
                </c:pt>
                <c:pt idx="24">
                  <c:v>0.96821554627550366</c:v>
                </c:pt>
                <c:pt idx="25">
                  <c:v>0.95878960594245699</c:v>
                </c:pt>
                <c:pt idx="26">
                  <c:v>0.94971538198960559</c:v>
                </c:pt>
                <c:pt idx="27">
                  <c:v>0.94089662459341439</c:v>
                </c:pt>
                <c:pt idx="28">
                  <c:v>0.93226092382154457</c:v>
                </c:pt>
                <c:pt idx="29">
                  <c:v>0.92375563152294804</c:v>
                </c:pt>
                <c:pt idx="30">
                  <c:v>0.91534338114818203</c:v>
                </c:pt>
                <c:pt idx="31">
                  <c:v>0.90699877174240096</c:v>
                </c:pt>
                <c:pt idx="32">
                  <c:v>0.89870537693953589</c:v>
                </c:pt>
                <c:pt idx="33">
                  <c:v>0.89045336835041833</c:v>
                </c:pt>
                <c:pt idx="34">
                  <c:v>0.88223792090132447</c:v>
                </c:pt>
                <c:pt idx="35">
                  <c:v>0.87405755797878915</c:v>
                </c:pt>
                <c:pt idx="36">
                  <c:v>0.86591330914851905</c:v>
                </c:pt>
                <c:pt idx="37">
                  <c:v>0.8578078823898575</c:v>
                </c:pt>
                <c:pt idx="38">
                  <c:v>0.8497450303777635</c:v>
                </c:pt>
                <c:pt idx="39">
                  <c:v>0.8417295104413115</c:v>
                </c:pt>
                <c:pt idx="40">
                  <c:v>0.83376658631019662</c:v>
                </c:pt>
                <c:pt idx="41">
                  <c:v>0.82586042591089304</c:v>
                </c:pt>
                <c:pt idx="42">
                  <c:v>0.81801406579777158</c:v>
                </c:pt>
                <c:pt idx="43">
                  <c:v>0.81022968076671997</c:v>
                </c:pt>
                <c:pt idx="44">
                  <c:v>0.80250894810225037</c:v>
                </c:pt>
                <c:pt idx="45">
                  <c:v>0.79485297560509305</c:v>
                </c:pt>
                <c:pt idx="46">
                  <c:v>0.7872625595643965</c:v>
                </c:pt>
                <c:pt idx="47">
                  <c:v>0.77973822823953598</c:v>
                </c:pt>
                <c:pt idx="48">
                  <c:v>0.77228026692706497</c:v>
                </c:pt>
                <c:pt idx="49">
                  <c:v>0.76488889735470056</c:v>
                </c:pt>
                <c:pt idx="50">
                  <c:v>0.75756410960729759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1.4834112359215199</c:v>
                </c:pt>
                <c:pt idx="1">
                  <c:v>1.4523814851711299</c:v>
                </c:pt>
                <c:pt idx="2">
                  <c:v>1.4220103122131098</c:v>
                </c:pt>
                <c:pt idx="3">
                  <c:v>1.3922855292249159</c:v>
                </c:pt>
                <c:pt idx="4">
                  <c:v>1.3631953220001198</c:v>
                </c:pt>
                <c:pt idx="5">
                  <c:v>1.3347289505001598</c:v>
                </c:pt>
                <c:pt idx="6">
                  <c:v>1.30687646025806</c:v>
                </c:pt>
                <c:pt idx="7">
                  <c:v>1.2796292055817198</c:v>
                </c:pt>
                <c:pt idx="8">
                  <c:v>1.2530023867565501</c:v>
                </c:pt>
                <c:pt idx="9">
                  <c:v>1.2270957296110401</c:v>
                </c:pt>
                <c:pt idx="10">
                  <c:v>1.20201990365564</c:v>
                </c:pt>
                <c:pt idx="11">
                  <c:v>1.1778731852276698</c:v>
                </c:pt>
                <c:pt idx="12">
                  <c:v>1.1547418885452601</c:v>
                </c:pt>
                <c:pt idx="13">
                  <c:v>1.1327002409301898</c:v>
                </c:pt>
                <c:pt idx="14">
                  <c:v>1.1118106503510599</c:v>
                </c:pt>
                <c:pt idx="15">
                  <c:v>1.0921224907079898</c:v>
                </c:pt>
                <c:pt idx="16">
                  <c:v>1.0736715317499499</c:v>
                </c:pt>
                <c:pt idx="17">
                  <c:v>1.0564781709958533</c:v>
                </c:pt>
                <c:pt idx="18">
                  <c:v>1.0405449572374463</c:v>
                </c:pt>
                <c:pt idx="19">
                  <c:v>1.02585389966105</c:v>
                </c:pt>
                <c:pt idx="20">
                  <c:v>1.0123623292289101</c:v>
                </c:pt>
                <c:pt idx="21">
                  <c:v>1</c:v>
                </c:pt>
                <c:pt idx="22">
                  <c:v>0.9985388067305585</c:v>
                </c:pt>
                <c:pt idx="23">
                  <c:v>0.99776971631376365</c:v>
                </c:pt>
                <c:pt idx="24">
                  <c:v>0.99777220389953503</c:v>
                </c:pt>
                <c:pt idx="25">
                  <c:v>0.99860280515321498</c:v>
                </c:pt>
                <c:pt idx="26">
                  <c:v>1.0002944472651352</c:v>
                </c:pt>
                <c:pt idx="27">
                  <c:v>1.0028577849382048</c:v>
                </c:pt>
                <c:pt idx="28">
                  <c:v>1.0062837549485133</c:v>
                </c:pt>
                <c:pt idx="29">
                  <c:v>1.0105469384896599</c:v>
                </c:pt>
                <c:pt idx="30">
                  <c:v>1.0156082326374056</c:v>
                </c:pt>
                <c:pt idx="31">
                  <c:v>1.0214176421862</c:v>
                </c:pt>
                <c:pt idx="32">
                  <c:v>1.0279163061272398</c:v>
                </c:pt>
                <c:pt idx="33">
                  <c:v>1.0350379034537636</c:v>
                </c:pt>
                <c:pt idx="34">
                  <c:v>1.0427100333788701</c:v>
                </c:pt>
                <c:pt idx="35">
                  <c:v>1.0508546425863399</c:v>
                </c:pt>
                <c:pt idx="36">
                  <c:v>1.0593887321162201</c:v>
                </c:pt>
                <c:pt idx="37">
                  <c:v>1.0682246721419166</c:v>
                </c:pt>
                <c:pt idx="38">
                  <c:v>1.0772703526035898</c:v>
                </c:pt>
                <c:pt idx="39">
                  <c:v>1.08644525923335</c:v>
                </c:pt>
                <c:pt idx="40">
                  <c:v>1.0957285943158399</c:v>
                </c:pt>
                <c:pt idx="41">
                  <c:v>1.1051160526511499</c:v>
                </c:pt>
                <c:pt idx="42">
                  <c:v>1.1146046507411398</c:v>
                </c:pt>
                <c:pt idx="43">
                  <c:v>1.1241919876439699</c:v>
                </c:pt>
                <c:pt idx="44">
                  <c:v>1.1338766961462599</c:v>
                </c:pt>
                <c:pt idx="45">
                  <c:v>1.1436574680565648</c:v>
                </c:pt>
                <c:pt idx="46">
                  <c:v>1.1535336178414564</c:v>
                </c:pt>
                <c:pt idx="47">
                  <c:v>1.1635046032565999</c:v>
                </c:pt>
                <c:pt idx="48">
                  <c:v>1.1735700201613433</c:v>
                </c:pt>
                <c:pt idx="49">
                  <c:v>1.1837300334288201</c:v>
                </c:pt>
                <c:pt idx="50">
                  <c:v>1.19398451336525</c:v>
                </c:pt>
              </c:numCache>
            </c:numRef>
          </c:yVal>
          <c:smooth val="1"/>
        </c:ser>
        <c:axId val="327457408"/>
        <c:axId val="327471872"/>
      </c:scatterChart>
      <c:valAx>
        <c:axId val="327457408"/>
        <c:scaling>
          <c:orientation val="minMax"/>
          <c:max val="8"/>
          <c:min val="3"/>
        </c:scaling>
        <c:axPos val="b"/>
        <c:title>
          <c:tx>
            <c:rich>
              <a:bodyPr/>
              <a:lstStyle/>
              <a:p>
                <a:pPr>
                  <a:defRPr sz="1700"/>
                </a:pPr>
                <a:r>
                  <a:rPr lang="en-US" sz="1700" dirty="0" smtClean="0"/>
                  <a:t>Cardiac output</a:t>
                </a:r>
                <a:endParaRPr lang="en-US" sz="1700" dirty="0"/>
              </a:p>
            </c:rich>
          </c:tx>
          <c:layout/>
        </c:title>
        <c:numFmt formatCode="#,##0" sourceLinked="0"/>
        <c:tickLblPos val="nextTo"/>
        <c:txPr>
          <a:bodyPr rot="0"/>
          <a:lstStyle/>
          <a:p>
            <a:pPr>
              <a:defRPr sz="1500" b="1"/>
            </a:pPr>
            <a:endParaRPr lang="en-US"/>
          </a:p>
        </c:txPr>
        <c:crossAx val="327471872"/>
        <c:crosses val="autoZero"/>
        <c:crossBetween val="midCat"/>
        <c:majorUnit val="1"/>
      </c:valAx>
      <c:valAx>
        <c:axId val="32747187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74574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26"/>
          <c:h val="0.77074260114040238"/>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Sheet1!$B$2:$B$52</c:f>
              <c:numCache>
                <c:formatCode>General</c:formatCode>
                <c:ptCount val="51"/>
                <c:pt idx="0">
                  <c:v>1.12374723886892</c:v>
                </c:pt>
                <c:pt idx="1">
                  <c:v>1.11558583556549</c:v>
                </c:pt>
                <c:pt idx="2">
                  <c:v>1.10748370582606</c:v>
                </c:pt>
                <c:pt idx="3">
                  <c:v>1.0994404191664</c:v>
                </c:pt>
                <c:pt idx="4">
                  <c:v>1.0914555482287536</c:v>
                </c:pt>
                <c:pt idx="5">
                  <c:v>1.0835286687591064</c:v>
                </c:pt>
                <c:pt idx="6">
                  <c:v>1.0756593595846766</c:v>
                </c:pt>
                <c:pt idx="7">
                  <c:v>1.06784720259152</c:v>
                </c:pt>
                <c:pt idx="8">
                  <c:v>1.0600917827022898</c:v>
                </c:pt>
                <c:pt idx="9">
                  <c:v>1.0523926878542398</c:v>
                </c:pt>
                <c:pt idx="10">
                  <c:v>1.04474950897729</c:v>
                </c:pt>
                <c:pt idx="11">
                  <c:v>1.0371618399722899</c:v>
                </c:pt>
                <c:pt idx="12">
                  <c:v>1.02962927768944</c:v>
                </c:pt>
                <c:pt idx="13">
                  <c:v>1.0221514219069647</c:v>
                </c:pt>
                <c:pt idx="14">
                  <c:v>1.0147278753096398</c:v>
                </c:pt>
                <c:pt idx="15">
                  <c:v>1.0073582434678998</c:v>
                </c:pt>
                <c:pt idx="16">
                  <c:v>1.0000421348167785</c:v>
                </c:pt>
                <c:pt idx="17">
                  <c:v>0.99277916063506699</c:v>
                </c:pt>
                <c:pt idx="18">
                  <c:v>0.98556893502477949</c:v>
                </c:pt>
                <c:pt idx="19">
                  <c:v>0.97841107489053503</c:v>
                </c:pt>
                <c:pt idx="20">
                  <c:v>0.97130519991925557</c:v>
                </c:pt>
                <c:pt idx="21">
                  <c:v>0.96425093255995564</c:v>
                </c:pt>
                <c:pt idx="22">
                  <c:v>0.95724789800367216</c:v>
                </c:pt>
                <c:pt idx="23">
                  <c:v>0.9502957241635559</c:v>
                </c:pt>
                <c:pt idx="24">
                  <c:v>0.94339404165510365</c:v>
                </c:pt>
                <c:pt idx="25">
                  <c:v>0.93654248377652749</c:v>
                </c:pt>
                <c:pt idx="26">
                  <c:v>0.92974068648928032</c:v>
                </c:pt>
                <c:pt idx="27">
                  <c:v>0.92298828839868663</c:v>
                </c:pt>
                <c:pt idx="28">
                  <c:v>0.91628493073478201</c:v>
                </c:pt>
                <c:pt idx="29">
                  <c:v>0.90963025733322189</c:v>
                </c:pt>
                <c:pt idx="30">
                  <c:v>0.903023914616356</c:v>
                </c:pt>
                <c:pt idx="31">
                  <c:v>0.8964655515744645</c:v>
                </c:pt>
                <c:pt idx="32">
                  <c:v>0.88995481974708901</c:v>
                </c:pt>
                <c:pt idx="33">
                  <c:v>0.88349137320452364</c:v>
                </c:pt>
                <c:pt idx="34">
                  <c:v>0.8770748685294355</c:v>
                </c:pt>
                <c:pt idx="35">
                  <c:v>0.87070496479861204</c:v>
                </c:pt>
                <c:pt idx="36">
                  <c:v>0.86438132356486863</c:v>
                </c:pt>
                <c:pt idx="37">
                  <c:v>0.85810360883903203</c:v>
                </c:pt>
                <c:pt idx="38">
                  <c:v>0.8518714870721219</c:v>
                </c:pt>
                <c:pt idx="39">
                  <c:v>0.84568462713760062</c:v>
                </c:pt>
                <c:pt idx="40">
                  <c:v>0.83954270031380063</c:v>
                </c:pt>
                <c:pt idx="41">
                  <c:v>0.83344538026644899</c:v>
                </c:pt>
                <c:pt idx="42">
                  <c:v>0.82739234303133158</c:v>
                </c:pt>
                <c:pt idx="43">
                  <c:v>0.82138326699707698</c:v>
                </c:pt>
                <c:pt idx="44">
                  <c:v>0.8154178328880729</c:v>
                </c:pt>
                <c:pt idx="45">
                  <c:v>0.80949572374749101</c:v>
                </c:pt>
                <c:pt idx="46">
                  <c:v>0.80361662492046859</c:v>
                </c:pt>
                <c:pt idx="47">
                  <c:v>0.79778022403736759</c:v>
                </c:pt>
                <c:pt idx="48">
                  <c:v>0.79198621099719202</c:v>
                </c:pt>
                <c:pt idx="49">
                  <c:v>0.78623427795110301</c:v>
                </c:pt>
                <c:pt idx="50">
                  <c:v>0.78052411928606558</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Sheet1!$C$2:$C$52</c:f>
              <c:numCache>
                <c:formatCode>General</c:formatCode>
                <c:ptCount val="51"/>
                <c:pt idx="0">
                  <c:v>1.0116440761206398</c:v>
                </c:pt>
                <c:pt idx="1">
                  <c:v>1.0109126295994999</c:v>
                </c:pt>
                <c:pt idx="2">
                  <c:v>1.0101817119343399</c:v>
                </c:pt>
                <c:pt idx="3">
                  <c:v>1.0094513227427699</c:v>
                </c:pt>
                <c:pt idx="4">
                  <c:v>1.0087214616427</c:v>
                </c:pt>
                <c:pt idx="5">
                  <c:v>1.0079921282522999</c:v>
                </c:pt>
                <c:pt idx="6">
                  <c:v>1.0072633221900198</c:v>
                </c:pt>
                <c:pt idx="7">
                  <c:v>1.0065350430745899</c:v>
                </c:pt>
                <c:pt idx="8">
                  <c:v>1.0058072905250166</c:v>
                </c:pt>
                <c:pt idx="9">
                  <c:v>1.0050800641605733</c:v>
                </c:pt>
                <c:pt idx="10">
                  <c:v>1.0043533636008133</c:v>
                </c:pt>
                <c:pt idx="11">
                  <c:v>1.0036271884655699</c:v>
                </c:pt>
                <c:pt idx="12">
                  <c:v>1.0029015383749398</c:v>
                </c:pt>
                <c:pt idx="13">
                  <c:v>1.0021764129492998</c:v>
                </c:pt>
                <c:pt idx="14">
                  <c:v>1.0014518118093099</c:v>
                </c:pt>
                <c:pt idx="15">
                  <c:v>1.0007277345759</c:v>
                </c:pt>
                <c:pt idx="16">
                  <c:v>1.00000418087027</c:v>
                </c:pt>
                <c:pt idx="17">
                  <c:v>0.98631947723789304</c:v>
                </c:pt>
                <c:pt idx="18">
                  <c:v>0.97274820357699898</c:v>
                </c:pt>
                <c:pt idx="19">
                  <c:v>0.95936366400482997</c:v>
                </c:pt>
                <c:pt idx="20">
                  <c:v>0.94616328915164938</c:v>
                </c:pt>
                <c:pt idx="21">
                  <c:v>0.93314454500099397</c:v>
                </c:pt>
                <c:pt idx="22">
                  <c:v>0.92030493240321265</c:v>
                </c:pt>
                <c:pt idx="23">
                  <c:v>0.90764198659574313</c:v>
                </c:pt>
                <c:pt idx="24">
                  <c:v>0.89515327672994049</c:v>
                </c:pt>
                <c:pt idx="25">
                  <c:v>0.88283640540446451</c:v>
                </c:pt>
                <c:pt idx="26">
                  <c:v>0.87068900820503314</c:v>
                </c:pt>
                <c:pt idx="27">
                  <c:v>0.85870875325054763</c:v>
                </c:pt>
                <c:pt idx="28">
                  <c:v>0.84689334074545497</c:v>
                </c:pt>
                <c:pt idx="29">
                  <c:v>0.83524050253827387</c:v>
                </c:pt>
                <c:pt idx="30">
                  <c:v>0.82374800168616014</c:v>
                </c:pt>
                <c:pt idx="31">
                  <c:v>0.81241363202552264</c:v>
                </c:pt>
                <c:pt idx="32">
                  <c:v>0.80123521774850215</c:v>
                </c:pt>
                <c:pt idx="33">
                  <c:v>0.79021061298527995</c:v>
                </c:pt>
                <c:pt idx="34">
                  <c:v>0.77933770139217262</c:v>
                </c:pt>
                <c:pt idx="35">
                  <c:v>0.76861439574533796</c:v>
                </c:pt>
                <c:pt idx="36">
                  <c:v>0.75803863754012479</c:v>
                </c:pt>
                <c:pt idx="37">
                  <c:v>0.7476083965958823</c:v>
                </c:pt>
                <c:pt idx="38">
                  <c:v>0.73732167066626464</c:v>
                </c:pt>
                <c:pt idx="39">
                  <c:v>0.72717648505485999</c:v>
                </c:pt>
                <c:pt idx="40">
                  <c:v>0.71717089223610886</c:v>
                </c:pt>
                <c:pt idx="41">
                  <c:v>0.70730297148144206</c:v>
                </c:pt>
                <c:pt idx="42">
                  <c:v>0.69757082849059315</c:v>
                </c:pt>
                <c:pt idx="43">
                  <c:v>0.68797259502792285</c:v>
                </c:pt>
                <c:pt idx="44">
                  <c:v>0.67850642856382315</c:v>
                </c:pt>
                <c:pt idx="45">
                  <c:v>0.66917051192096599</c:v>
                </c:pt>
                <c:pt idx="46">
                  <c:v>0.65996305292551816</c:v>
                </c:pt>
                <c:pt idx="47">
                  <c:v>0.65088228406306303</c:v>
                </c:pt>
                <c:pt idx="48">
                  <c:v>0.64192646213933391</c:v>
                </c:pt>
                <c:pt idx="49">
                  <c:v>0.63309386794555389</c:v>
                </c:pt>
                <c:pt idx="50">
                  <c:v>0.62438280592841999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1.9000000000000001</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Sheet1!$D$2:$D$52</c:f>
              <c:numCache>
                <c:formatCode>General</c:formatCode>
                <c:ptCount val="51"/>
                <c:pt idx="0">
                  <c:v>1.2482728725185701</c:v>
                </c:pt>
                <c:pt idx="1">
                  <c:v>1.2310972482432998</c:v>
                </c:pt>
                <c:pt idx="2">
                  <c:v>1.2141579521585533</c:v>
                </c:pt>
                <c:pt idx="3">
                  <c:v>1.1974517325039999</c:v>
                </c:pt>
                <c:pt idx="4">
                  <c:v>1.18097538226195</c:v>
                </c:pt>
                <c:pt idx="5">
                  <c:v>1.1647257385417042</c:v>
                </c:pt>
                <c:pt idx="6">
                  <c:v>1.1486996819723798</c:v>
                </c:pt>
                <c:pt idx="7">
                  <c:v>1.1328941361041298</c:v>
                </c:pt>
                <c:pt idx="8">
                  <c:v>1.1173060668175401</c:v>
                </c:pt>
                <c:pt idx="9">
                  <c:v>1.1019324817412133</c:v>
                </c:pt>
                <c:pt idx="10">
                  <c:v>1.0867704296772935</c:v>
                </c:pt>
                <c:pt idx="11">
                  <c:v>1.0718170000349698</c:v>
                </c:pt>
                <c:pt idx="12">
                  <c:v>1.05706932227177</c:v>
                </c:pt>
                <c:pt idx="13">
                  <c:v>1.0425245653424398</c:v>
                </c:pt>
                <c:pt idx="14">
                  <c:v>1.02817993715555</c:v>
                </c:pt>
                <c:pt idx="15">
                  <c:v>1.0140326840374598</c:v>
                </c:pt>
                <c:pt idx="16">
                  <c:v>1.0000800902037601</c:v>
                </c:pt>
                <c:pt idx="17">
                  <c:v>0.99928115031388165</c:v>
                </c:pt>
                <c:pt idx="18">
                  <c:v>0.99855864252849791</c:v>
                </c:pt>
                <c:pt idx="19">
                  <c:v>0.99783665713613301</c:v>
                </c:pt>
                <c:pt idx="20">
                  <c:v>0.99711519375908797</c:v>
                </c:pt>
                <c:pt idx="21">
                  <c:v>0.99639425201992904</c:v>
                </c:pt>
                <c:pt idx="22">
                  <c:v>0.99567383154149913</c:v>
                </c:pt>
                <c:pt idx="23">
                  <c:v>0.99495393194690485</c:v>
                </c:pt>
                <c:pt idx="24">
                  <c:v>0.99423455285954498</c:v>
                </c:pt>
                <c:pt idx="25">
                  <c:v>0.99351569390307004</c:v>
                </c:pt>
                <c:pt idx="26">
                  <c:v>0.9927973547014125</c:v>
                </c:pt>
                <c:pt idx="27">
                  <c:v>0.99207953487877865</c:v>
                </c:pt>
                <c:pt idx="28">
                  <c:v>0.99136223405963608</c:v>
                </c:pt>
                <c:pt idx="29">
                  <c:v>0.99064545186874164</c:v>
                </c:pt>
                <c:pt idx="30">
                  <c:v>0.98992918793110196</c:v>
                </c:pt>
                <c:pt idx="31">
                  <c:v>0.98921344187200966</c:v>
                </c:pt>
                <c:pt idx="32">
                  <c:v>0.98849821331703103</c:v>
                </c:pt>
                <c:pt idx="33">
                  <c:v>0.98778350189198438</c:v>
                </c:pt>
                <c:pt idx="34">
                  <c:v>0.98706930722298059</c:v>
                </c:pt>
                <c:pt idx="35">
                  <c:v>0.98635562893638551</c:v>
                </c:pt>
                <c:pt idx="36">
                  <c:v>0.98564246665884414</c:v>
                </c:pt>
                <c:pt idx="37">
                  <c:v>0.98492982001725959</c:v>
                </c:pt>
                <c:pt idx="38">
                  <c:v>0.98421768863882197</c:v>
                </c:pt>
                <c:pt idx="39">
                  <c:v>0.98350607215097796</c:v>
                </c:pt>
                <c:pt idx="40">
                  <c:v>0.98279497018144801</c:v>
                </c:pt>
                <c:pt idx="41">
                  <c:v>0.98208438235822149</c:v>
                </c:pt>
                <c:pt idx="42">
                  <c:v>0.98137430830955596</c:v>
                </c:pt>
                <c:pt idx="43">
                  <c:v>0.98066474766397804</c:v>
                </c:pt>
                <c:pt idx="44">
                  <c:v>0.97995570005028465</c:v>
                </c:pt>
                <c:pt idx="45">
                  <c:v>0.97924716509753651</c:v>
                </c:pt>
                <c:pt idx="46">
                  <c:v>0.9785391424350719</c:v>
                </c:pt>
                <c:pt idx="47">
                  <c:v>0.97783163169248433</c:v>
                </c:pt>
                <c:pt idx="48">
                  <c:v>0.97712463249964321</c:v>
                </c:pt>
                <c:pt idx="49">
                  <c:v>0.97641814448668096</c:v>
                </c:pt>
                <c:pt idx="50">
                  <c:v>0.975712167284008</c:v>
                </c:pt>
              </c:numCache>
            </c:numRef>
          </c:yVal>
          <c:smooth val="1"/>
        </c:ser>
        <c:axId val="327678592"/>
        <c:axId val="327840512"/>
      </c:scatterChart>
      <c:valAx>
        <c:axId val="327678592"/>
        <c:scaling>
          <c:orientation val="minMax"/>
          <c:max val="6"/>
          <c:min val="1"/>
        </c:scaling>
        <c:axPos val="b"/>
        <c:title>
          <c:tx>
            <c:rich>
              <a:bodyPr/>
              <a:lstStyle/>
              <a:p>
                <a:pPr>
                  <a:defRPr sz="1700"/>
                </a:pPr>
                <a:r>
                  <a:rPr lang="en-US" sz="1700" dirty="0" smtClean="0"/>
                  <a:t>Recipient PVR</a:t>
                </a:r>
                <a:endParaRPr lang="en-US" sz="1700" dirty="0"/>
              </a:p>
            </c:rich>
          </c:tx>
          <c:layout/>
        </c:title>
        <c:numFmt formatCode="#,##0" sourceLinked="0"/>
        <c:tickLblPos val="nextTo"/>
        <c:txPr>
          <a:bodyPr rot="0"/>
          <a:lstStyle/>
          <a:p>
            <a:pPr>
              <a:defRPr sz="1500" b="1"/>
            </a:pPr>
            <a:endParaRPr lang="en-US"/>
          </a:p>
        </c:txPr>
        <c:crossAx val="327840512"/>
        <c:crosses val="autoZero"/>
        <c:crossBetween val="midCat"/>
        <c:majorUnit val="1"/>
      </c:valAx>
      <c:valAx>
        <c:axId val="3278405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76785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81"/>
          <c:h val="0.77074260114040283"/>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Sheet1!$B$2:$B$37</c:f>
              <c:numCache>
                <c:formatCode>General</c:formatCode>
                <c:ptCount val="36"/>
                <c:pt idx="0">
                  <c:v>1.1153216056354907</c:v>
                </c:pt>
                <c:pt idx="1">
                  <c:v>1.10842656808234</c:v>
                </c:pt>
                <c:pt idx="2">
                  <c:v>1.1015741563893846</c:v>
                </c:pt>
                <c:pt idx="3">
                  <c:v>1.0947641070390342</c:v>
                </c:pt>
                <c:pt idx="4">
                  <c:v>1.0879961581427298</c:v>
                </c:pt>
                <c:pt idx="5">
                  <c:v>1.0812700494309599</c:v>
                </c:pt>
                <c:pt idx="6">
                  <c:v>1.0745855222432295</c:v>
                </c:pt>
                <c:pt idx="7">
                  <c:v>1.0679423195180999</c:v>
                </c:pt>
                <c:pt idx="8">
                  <c:v>1.06134018578332</c:v>
                </c:pt>
                <c:pt idx="9">
                  <c:v>1.0547788671460101</c:v>
                </c:pt>
                <c:pt idx="10">
                  <c:v>1.0482581112828553</c:v>
                </c:pt>
                <c:pt idx="11">
                  <c:v>1.0417776674304298</c:v>
                </c:pt>
                <c:pt idx="12">
                  <c:v>1.0353372863755999</c:v>
                </c:pt>
                <c:pt idx="13">
                  <c:v>1.0289367204458499</c:v>
                </c:pt>
                <c:pt idx="14">
                  <c:v>1.0225757234998101</c:v>
                </c:pt>
                <c:pt idx="15">
                  <c:v>1.01625405091778</c:v>
                </c:pt>
                <c:pt idx="16">
                  <c:v>1.0099714595923441</c:v>
                </c:pt>
                <c:pt idx="17">
                  <c:v>1.0037277079189939</c:v>
                </c:pt>
                <c:pt idx="18">
                  <c:v>0.99752255578683635</c:v>
                </c:pt>
                <c:pt idx="19">
                  <c:v>0.99135576456938002</c:v>
                </c:pt>
                <c:pt idx="20">
                  <c:v>0.98522709711533596</c:v>
                </c:pt>
                <c:pt idx="21">
                  <c:v>0.97913631773952203</c:v>
                </c:pt>
                <c:pt idx="22">
                  <c:v>0.97308319221378736</c:v>
                </c:pt>
                <c:pt idx="23">
                  <c:v>0.96706748775798856</c:v>
                </c:pt>
                <c:pt idx="24">
                  <c:v>0.96108897303107765</c:v>
                </c:pt>
                <c:pt idx="25">
                  <c:v>0.95514741812216464</c:v>
                </c:pt>
                <c:pt idx="26">
                  <c:v>0.94924259454169901</c:v>
                </c:pt>
                <c:pt idx="27">
                  <c:v>0.94337427521267703</c:v>
                </c:pt>
                <c:pt idx="28">
                  <c:v>0.93754223446190799</c:v>
                </c:pt>
                <c:pt idx="29">
                  <c:v>0.93174624801133799</c:v>
                </c:pt>
                <c:pt idx="30">
                  <c:v>0.92598609296942402</c:v>
                </c:pt>
                <c:pt idx="31">
                  <c:v>0.92026154782255898</c:v>
                </c:pt>
                <c:pt idx="32">
                  <c:v>0.91457239242656896</c:v>
                </c:pt>
                <c:pt idx="33">
                  <c:v>0.90891840799821699</c:v>
                </c:pt>
                <c:pt idx="34">
                  <c:v>0.90329937710682062</c:v>
                </c:pt>
                <c:pt idx="35">
                  <c:v>0.8977150836658736</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Sheet1!$C$2:$C$37</c:f>
              <c:numCache>
                <c:formatCode>General</c:formatCode>
                <c:ptCount val="36"/>
                <c:pt idx="0">
                  <c:v>1.0215659575105998</c:v>
                </c:pt>
                <c:pt idx="1">
                  <c:v>1.0203282505832798</c:v>
                </c:pt>
                <c:pt idx="2">
                  <c:v>1.0190920432345498</c:v>
                </c:pt>
                <c:pt idx="3">
                  <c:v>1.01785733364755</c:v>
                </c:pt>
                <c:pt idx="4">
                  <c:v>1.0166241200076298</c:v>
                </c:pt>
                <c:pt idx="5">
                  <c:v>1.0153924005023298</c:v>
                </c:pt>
                <c:pt idx="6">
                  <c:v>1.0141621733213901</c:v>
                </c:pt>
                <c:pt idx="7">
                  <c:v>1.0129334366567553</c:v>
                </c:pt>
                <c:pt idx="8">
                  <c:v>1.0117061887025198</c:v>
                </c:pt>
                <c:pt idx="9">
                  <c:v>1.0104804276550201</c:v>
                </c:pt>
                <c:pt idx="10">
                  <c:v>1.0092561517127401</c:v>
                </c:pt>
                <c:pt idx="11">
                  <c:v>1.0080333590763699</c:v>
                </c:pt>
                <c:pt idx="12">
                  <c:v>1.0068120479487501</c:v>
                </c:pt>
                <c:pt idx="13">
                  <c:v>1.0055922165349318</c:v>
                </c:pt>
                <c:pt idx="14">
                  <c:v>1.0043738630421299</c:v>
                </c:pt>
                <c:pt idx="15">
                  <c:v>1.00315698567972</c:v>
                </c:pt>
                <c:pt idx="16">
                  <c:v>1.0019415826592446</c:v>
                </c:pt>
                <c:pt idx="17">
                  <c:v>1.0007276521944293</c:v>
                </c:pt>
                <c:pt idx="18">
                  <c:v>0.99553389159947703</c:v>
                </c:pt>
                <c:pt idx="19">
                  <c:v>0.98445569013468104</c:v>
                </c:pt>
                <c:pt idx="20">
                  <c:v>0.97350076578654199</c:v>
                </c:pt>
                <c:pt idx="21">
                  <c:v>0.96266774673965949</c:v>
                </c:pt>
                <c:pt idx="22">
                  <c:v>0.95195527644404399</c:v>
                </c:pt>
                <c:pt idx="23">
                  <c:v>0.9413620134452475</c:v>
                </c:pt>
                <c:pt idx="24">
                  <c:v>0.93088663121642401</c:v>
                </c:pt>
                <c:pt idx="25">
                  <c:v>0.92052781799216299</c:v>
                </c:pt>
                <c:pt idx="26">
                  <c:v>0.91028427660425304</c:v>
                </c:pt>
                <c:pt idx="27">
                  <c:v>0.90015472431924048</c:v>
                </c:pt>
                <c:pt idx="28">
                  <c:v>0.89013789267780463</c:v>
                </c:pt>
                <c:pt idx="29">
                  <c:v>0.8802325273359024</c:v>
                </c:pt>
                <c:pt idx="30">
                  <c:v>0.8704373879077234</c:v>
                </c:pt>
                <c:pt idx="31">
                  <c:v>0.86075124781033763</c:v>
                </c:pt>
                <c:pt idx="32">
                  <c:v>0.851172894110098</c:v>
                </c:pt>
                <c:pt idx="33">
                  <c:v>0.84170112737076863</c:v>
                </c:pt>
                <c:pt idx="34">
                  <c:v>0.83233476150332497</c:v>
                </c:pt>
                <c:pt idx="35">
                  <c:v>0.82307262361741895</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Sheet1!$D$2:$D$37</c:f>
              <c:numCache>
                <c:formatCode>General</c:formatCode>
                <c:ptCount val="36"/>
                <c:pt idx="0">
                  <c:v>1.21768180982524</c:v>
                </c:pt>
                <c:pt idx="1">
                  <c:v>1.2041315685696699</c:v>
                </c:pt>
                <c:pt idx="2">
                  <c:v>1.1907321130420401</c:v>
                </c:pt>
                <c:pt idx="3">
                  <c:v>1.1774817653138601</c:v>
                </c:pt>
                <c:pt idx="4">
                  <c:v>1.1643788661284753</c:v>
                </c:pt>
                <c:pt idx="5">
                  <c:v>1.15142177469324</c:v>
                </c:pt>
                <c:pt idx="6">
                  <c:v>1.13860886847414</c:v>
                </c:pt>
                <c:pt idx="7">
                  <c:v>1.1259385429925</c:v>
                </c:pt>
                <c:pt idx="8">
                  <c:v>1.1134092116241721</c:v>
                </c:pt>
                <c:pt idx="9">
                  <c:v>1.10101930540078</c:v>
                </c:pt>
                <c:pt idx="10">
                  <c:v>1.08876727281326</c:v>
                </c:pt>
                <c:pt idx="11">
                  <c:v>1.0766515796175953</c:v>
                </c:pt>
                <c:pt idx="12">
                  <c:v>1.0646707086426899</c:v>
                </c:pt>
                <c:pt idx="13">
                  <c:v>1.0528231596003799</c:v>
                </c:pt>
                <c:pt idx="14">
                  <c:v>1.04110744889753</c:v>
                </c:pt>
                <c:pt idx="15">
                  <c:v>1.02952210945032</c:v>
                </c:pt>
                <c:pt idx="16">
                  <c:v>1.0180656905004446</c:v>
                </c:pt>
                <c:pt idx="17">
                  <c:v>1.0067367574335446</c:v>
                </c:pt>
                <c:pt idx="18">
                  <c:v>0.99951519250119103</c:v>
                </c:pt>
                <c:pt idx="19">
                  <c:v>0.99830420179752821</c:v>
                </c:pt>
                <c:pt idx="20">
                  <c:v>0.99709467830366905</c:v>
                </c:pt>
                <c:pt idx="21">
                  <c:v>0.99588662024196339</c:v>
                </c:pt>
                <c:pt idx="22">
                  <c:v>0.99468002583693504</c:v>
                </c:pt>
                <c:pt idx="23">
                  <c:v>0.99347489331525096</c:v>
                </c:pt>
                <c:pt idx="24">
                  <c:v>0.99227122090571596</c:v>
                </c:pt>
                <c:pt idx="25">
                  <c:v>0.991069006839295</c:v>
                </c:pt>
                <c:pt idx="26">
                  <c:v>0.98986824934909201</c:v>
                </c:pt>
                <c:pt idx="27">
                  <c:v>0.98866894667034999</c:v>
                </c:pt>
                <c:pt idx="28">
                  <c:v>0.98747109704045199</c:v>
                </c:pt>
                <c:pt idx="29">
                  <c:v>0.98627469869891504</c:v>
                </c:pt>
                <c:pt idx="30">
                  <c:v>0.98507974988738956</c:v>
                </c:pt>
                <c:pt idx="31">
                  <c:v>0.98388624884965703</c:v>
                </c:pt>
                <c:pt idx="32">
                  <c:v>0.98269419383163259</c:v>
                </c:pt>
                <c:pt idx="33">
                  <c:v>0.98150358308133723</c:v>
                </c:pt>
                <c:pt idx="34">
                  <c:v>0.98031441484894333</c:v>
                </c:pt>
                <c:pt idx="35">
                  <c:v>0.97912668738671904</c:v>
                </c:pt>
              </c:numCache>
            </c:numRef>
          </c:yVal>
          <c:smooth val="1"/>
        </c:ser>
        <c:axId val="327747840"/>
        <c:axId val="327758208"/>
      </c:scatterChart>
      <c:valAx>
        <c:axId val="327747840"/>
        <c:scaling>
          <c:orientation val="minMax"/>
          <c:max val="20"/>
          <c:min val="-15"/>
        </c:scaling>
        <c:axPos val="b"/>
        <c:title>
          <c:tx>
            <c:rich>
              <a:bodyPr/>
              <a:lstStyle/>
              <a:p>
                <a:pPr>
                  <a:defRPr sz="1700"/>
                </a:pPr>
                <a:r>
                  <a:rPr lang="en-US" sz="1700" dirty="0" smtClean="0"/>
                  <a:t>Donor Height - Recipient Height (cm)</a:t>
                </a:r>
                <a:endParaRPr lang="en-US" sz="1700" dirty="0"/>
              </a:p>
            </c:rich>
          </c:tx>
          <c:layout/>
        </c:title>
        <c:numFmt formatCode="#,##0" sourceLinked="0"/>
        <c:tickLblPos val="nextTo"/>
        <c:txPr>
          <a:bodyPr rot="0"/>
          <a:lstStyle/>
          <a:p>
            <a:pPr>
              <a:defRPr sz="1500" b="1"/>
            </a:pPr>
            <a:endParaRPr lang="en-US"/>
          </a:p>
        </c:txPr>
        <c:crossAx val="327758208"/>
        <c:crossesAt val="0"/>
        <c:crossBetween val="midCat"/>
        <c:majorUnit val="5"/>
      </c:valAx>
      <c:valAx>
        <c:axId val="3277582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7747840"/>
        <c:crossesAt val="-1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7"/>
          <c:h val="0.77074260114040172"/>
        </c:manualLayout>
      </c:layout>
      <c:scatterChart>
        <c:scatterStyle val="smoothMarker"/>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1.2128140995115699</c:v>
                </c:pt>
                <c:pt idx="1">
                  <c:v>1.19418895709046</c:v>
                </c:pt>
                <c:pt idx="2">
                  <c:v>1.1758498403103399</c:v>
                </c:pt>
                <c:pt idx="3">
                  <c:v>1.15779235668574</c:v>
                </c:pt>
                <c:pt idx="4">
                  <c:v>1.1400121811864441</c:v>
                </c:pt>
                <c:pt idx="5">
                  <c:v>1.1225050552015601</c:v>
                </c:pt>
                <c:pt idx="6">
                  <c:v>1.1052667855195273</c:v>
                </c:pt>
                <c:pt idx="7">
                  <c:v>1.0882932433238199</c:v>
                </c:pt>
                <c:pt idx="8">
                  <c:v>1.07158036320394</c:v>
                </c:pt>
                <c:pt idx="9">
                  <c:v>1.0551241421817998</c:v>
                </c:pt>
                <c:pt idx="10">
                  <c:v>1.0389206387528698</c:v>
                </c:pt>
                <c:pt idx="11">
                  <c:v>1.0229659719422026</c:v>
                </c:pt>
                <c:pt idx="12">
                  <c:v>1.0072891991626498</c:v>
                </c:pt>
                <c:pt idx="13">
                  <c:v>0.99204694190718756</c:v>
                </c:pt>
                <c:pt idx="14">
                  <c:v>0.97741810631209602</c:v>
                </c:pt>
                <c:pt idx="15">
                  <c:v>0.96357096436953404</c:v>
                </c:pt>
                <c:pt idx="16">
                  <c:v>0.95066444847282405</c:v>
                </c:pt>
                <c:pt idx="17">
                  <c:v>0.9388497188813798</c:v>
                </c:pt>
                <c:pt idx="18">
                  <c:v>0.92827198439426251</c:v>
                </c:pt>
                <c:pt idx="19">
                  <c:v>0.91907255473699057</c:v>
                </c:pt>
                <c:pt idx="20">
                  <c:v>0.91139113101553504</c:v>
                </c:pt>
                <c:pt idx="21">
                  <c:v>0.9053683372964455</c:v>
                </c:pt>
                <c:pt idx="22">
                  <c:v>0.90114849853885282</c:v>
                </c:pt>
                <c:pt idx="23">
                  <c:v>0.89888273678546149</c:v>
                </c:pt>
                <c:pt idx="24">
                  <c:v>0.89873237610463497</c:v>
                </c:pt>
                <c:pt idx="25">
                  <c:v>0.90087277213526296</c:v>
                </c:pt>
                <c:pt idx="26">
                  <c:v>0.90549762590994343</c:v>
                </c:pt>
                <c:pt idx="27">
                  <c:v>0.91282391732343082</c:v>
                </c:pt>
                <c:pt idx="28">
                  <c:v>0.92309754925654397</c:v>
                </c:pt>
                <c:pt idx="29">
                  <c:v>0.93659995699749232</c:v>
                </c:pt>
                <c:pt idx="30">
                  <c:v>0.95365584108418866</c:v>
                </c:pt>
                <c:pt idx="31">
                  <c:v>0.97464236454592401</c:v>
                </c:pt>
                <c:pt idx="32">
                  <c:v>1</c:v>
                </c:pt>
                <c:pt idx="33">
                  <c:v>1.0301338231414001</c:v>
                </c:pt>
                <c:pt idx="34">
                  <c:v>1.0650622643940999</c:v>
                </c:pt>
                <c:pt idx="35">
                  <c:v>1.1047031463703501</c:v>
                </c:pt>
                <c:pt idx="36">
                  <c:v>1.14896547086428</c:v>
                </c:pt>
                <c:pt idx="37">
                  <c:v>1.1977347744145399</c:v>
                </c:pt>
                <c:pt idx="38">
                  <c:v>1.2508585761912732</c:v>
                </c:pt>
                <c:pt idx="39">
                  <c:v>1.3081307624698799</c:v>
                </c:pt>
                <c:pt idx="40">
                  <c:v>1.36927610684315</c:v>
                </c:pt>
                <c:pt idx="41">
                  <c:v>1.433934621024717</c:v>
                </c:pt>
                <c:pt idx="42">
                  <c:v>1.5017608079245968</c:v>
                </c:pt>
                <c:pt idx="43">
                  <c:v>1.5727952245177401</c:v>
                </c:pt>
                <c:pt idx="44">
                  <c:v>1.64718953018706</c:v>
                </c:pt>
                <c:pt idx="45">
                  <c:v>1.7251029314698201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0.95442161863694863</c:v>
                </c:pt>
                <c:pt idx="1">
                  <c:v>0.94871591058470894</c:v>
                </c:pt>
                <c:pt idx="2">
                  <c:v>0.94303140730155233</c:v>
                </c:pt>
                <c:pt idx="3">
                  <c:v>0.93736641197621118</c:v>
                </c:pt>
                <c:pt idx="4">
                  <c:v>0.93171895016673101</c:v>
                </c:pt>
                <c:pt idx="5">
                  <c:v>0.92608670315404196</c:v>
                </c:pt>
                <c:pt idx="6">
                  <c:v>0.92046692152149456</c:v>
                </c:pt>
                <c:pt idx="7">
                  <c:v>0.91485631188830696</c:v>
                </c:pt>
                <c:pt idx="8">
                  <c:v>0.90925088674555199</c:v>
                </c:pt>
                <c:pt idx="9">
                  <c:v>0.90364576291458143</c:v>
                </c:pt>
                <c:pt idx="10">
                  <c:v>0.89803488747189164</c:v>
                </c:pt>
                <c:pt idx="11">
                  <c:v>0.89241065977888701</c:v>
                </c:pt>
                <c:pt idx="12">
                  <c:v>0.88678713888166305</c:v>
                </c:pt>
                <c:pt idx="13">
                  <c:v>0.88127062523909805</c:v>
                </c:pt>
                <c:pt idx="14">
                  <c:v>0.87598837511267402</c:v>
                </c:pt>
                <c:pt idx="15">
                  <c:v>0.87106544364573246</c:v>
                </c:pt>
                <c:pt idx="16">
                  <c:v>0.86662560435634295</c:v>
                </c:pt>
                <c:pt idx="17">
                  <c:v>0.86279262710003246</c:v>
                </c:pt>
                <c:pt idx="18">
                  <c:v>0.85969198974903005</c:v>
                </c:pt>
                <c:pt idx="19">
                  <c:v>0.85745311444373395</c:v>
                </c:pt>
                <c:pt idx="20">
                  <c:v>0.85621225437224158</c:v>
                </c:pt>
                <c:pt idx="21">
                  <c:v>0.85611615404558195</c:v>
                </c:pt>
                <c:pt idx="22">
                  <c:v>0.857326574677724</c:v>
                </c:pt>
                <c:pt idx="23">
                  <c:v>0.86002575084203303</c:v>
                </c:pt>
                <c:pt idx="24">
                  <c:v>0.86442262962082095</c:v>
                </c:pt>
                <c:pt idx="25">
                  <c:v>0.87075966549875883</c:v>
                </c:pt>
                <c:pt idx="26">
                  <c:v>0.87931974437272997</c:v>
                </c:pt>
                <c:pt idx="27">
                  <c:v>0.89043288543820542</c:v>
                </c:pt>
                <c:pt idx="28">
                  <c:v>0.90448259228497796</c:v>
                </c:pt>
                <c:pt idx="29">
                  <c:v>0.92191239150086557</c:v>
                </c:pt>
                <c:pt idx="30">
                  <c:v>0.94323354641051604</c:v>
                </c:pt>
                <c:pt idx="31">
                  <c:v>0.96903544866103364</c:v>
                </c:pt>
                <c:pt idx="32">
                  <c:v>1</c:v>
                </c:pt>
                <c:pt idx="33">
                  <c:v>1.0235219772065098</c:v>
                </c:pt>
                <c:pt idx="34">
                  <c:v>1.0507097144731399</c:v>
                </c:pt>
                <c:pt idx="35">
                  <c:v>1.0813672733906099</c:v>
                </c:pt>
                <c:pt idx="36">
                  <c:v>1.1153116657190998</c:v>
                </c:pt>
                <c:pt idx="37">
                  <c:v>1.1523568880662038</c:v>
                </c:pt>
                <c:pt idx="38">
                  <c:v>1.1923009517570429</c:v>
                </c:pt>
                <c:pt idx="39">
                  <c:v>1.2349141691460801</c:v>
                </c:pt>
                <c:pt idx="40">
                  <c:v>1.2799290068796167</c:v>
                </c:pt>
                <c:pt idx="41">
                  <c:v>1.3270308101947899</c:v>
                </c:pt>
                <c:pt idx="42">
                  <c:v>1.3759300973215998</c:v>
                </c:pt>
                <c:pt idx="43">
                  <c:v>1.4266191420968399</c:v>
                </c:pt>
                <c:pt idx="44">
                  <c:v>1.4791664545470398</c:v>
                </c:pt>
                <c:pt idx="45">
                  <c:v>1.5336424218210236</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1.5411616954724239</c:v>
                </c:pt>
                <c:pt idx="1">
                  <c:v>1.5031762926352568</c:v>
                </c:pt>
                <c:pt idx="2">
                  <c:v>1.4661471890042101</c:v>
                </c:pt>
                <c:pt idx="3">
                  <c:v>1.4300524576870999</c:v>
                </c:pt>
                <c:pt idx="4">
                  <c:v>1.39487103167849</c:v>
                </c:pt>
                <c:pt idx="5">
                  <c:v>1.3605827560872201</c:v>
                </c:pt>
                <c:pt idx="6">
                  <c:v>1.3271684604954699</c:v>
                </c:pt>
                <c:pt idx="7">
                  <c:v>1.29461005851253</c:v>
                </c:pt>
                <c:pt idx="8">
                  <c:v>1.2628906845659498</c:v>
                </c:pt>
                <c:pt idx="9">
                  <c:v>1.2319948824018467</c:v>
                </c:pt>
                <c:pt idx="10">
                  <c:v>1.2019088664419699</c:v>
                </c:pt>
                <c:pt idx="11">
                  <c:v>1.17262088735126</c:v>
                </c:pt>
                <c:pt idx="12">
                  <c:v>1.14416581642049</c:v>
                </c:pt>
                <c:pt idx="13">
                  <c:v>1.1167479168846601</c:v>
                </c:pt>
                <c:pt idx="14">
                  <c:v>1.0905922746107701</c:v>
                </c:pt>
                <c:pt idx="15">
                  <c:v>1.065900398355887</c:v>
                </c:pt>
                <c:pt idx="16">
                  <c:v>1.0428527486923</c:v>
                </c:pt>
                <c:pt idx="17">
                  <c:v>1.0216114127055973</c:v>
                </c:pt>
                <c:pt idx="18">
                  <c:v>1.0023227938448198</c:v>
                </c:pt>
                <c:pt idx="19">
                  <c:v>0.98512017350215997</c:v>
                </c:pt>
                <c:pt idx="20">
                  <c:v>0.97012602827412364</c:v>
                </c:pt>
                <c:pt idx="21">
                  <c:v>0.95745398834664142</c:v>
                </c:pt>
                <c:pt idx="22">
                  <c:v>0.94721036347682197</c:v>
                </c:pt>
                <c:pt idx="23">
                  <c:v>0.93949532755250265</c:v>
                </c:pt>
                <c:pt idx="24">
                  <c:v>0.93440390866790457</c:v>
                </c:pt>
                <c:pt idx="25">
                  <c:v>0.93202726737442465</c:v>
                </c:pt>
                <c:pt idx="26">
                  <c:v>0.93245483884073099</c:v>
                </c:pt>
                <c:pt idx="27">
                  <c:v>0.93577799929034</c:v>
                </c:pt>
                <c:pt idx="28">
                  <c:v>0.94209561655661289</c:v>
                </c:pt>
                <c:pt idx="29">
                  <c:v>0.951521519327444</c:v>
                </c:pt>
                <c:pt idx="30">
                  <c:v>0.96419329729624503</c:v>
                </c:pt>
                <c:pt idx="31">
                  <c:v>0.98028172249037404</c:v>
                </c:pt>
                <c:pt idx="32">
                  <c:v>1</c:v>
                </c:pt>
                <c:pt idx="33">
                  <c:v>1.0367883809160401</c:v>
                </c:pt>
                <c:pt idx="34">
                  <c:v>1.07961086816931</c:v>
                </c:pt>
                <c:pt idx="35">
                  <c:v>1.1285426067816029</c:v>
                </c:pt>
                <c:pt idx="36">
                  <c:v>1.1836347577223858</c:v>
                </c:pt>
                <c:pt idx="37">
                  <c:v>1.2448995660096598</c:v>
                </c:pt>
                <c:pt idx="38">
                  <c:v>1.3122921484927901</c:v>
                </c:pt>
                <c:pt idx="39">
                  <c:v>1.3856882805898099</c:v>
                </c:pt>
                <c:pt idx="40">
                  <c:v>1.4648601966936199</c:v>
                </c:pt>
                <c:pt idx="41">
                  <c:v>1.54945045855528</c:v>
                </c:pt>
                <c:pt idx="42">
                  <c:v>1.6390989110627801</c:v>
                </c:pt>
                <c:pt idx="43">
                  <c:v>1.7339489883964398</c:v>
                </c:pt>
                <c:pt idx="44">
                  <c:v>1.8342988647540226</c:v>
                </c:pt>
                <c:pt idx="45">
                  <c:v>1.9404654447626326</c:v>
                </c:pt>
              </c:numCache>
            </c:numRef>
          </c:yVal>
          <c:smooth val="1"/>
        </c:ser>
        <c:axId val="328841856"/>
        <c:axId val="328856320"/>
      </c:scatterChart>
      <c:valAx>
        <c:axId val="328841856"/>
        <c:scaling>
          <c:orientation val="minMax"/>
          <c:max val="65"/>
          <c:min val="20"/>
        </c:scaling>
        <c:axPos val="b"/>
        <c:title>
          <c:tx>
            <c:rich>
              <a:bodyPr/>
              <a:lstStyle/>
              <a:p>
                <a:pPr>
                  <a:defRPr sz="1700"/>
                </a:pPr>
                <a:r>
                  <a:rPr lang="en-US" sz="1700" dirty="0" smtClean="0"/>
                  <a:t>Recipient Age</a:t>
                </a:r>
                <a:endParaRPr lang="en-US" sz="1700" dirty="0"/>
              </a:p>
            </c:rich>
          </c:tx>
          <c:layout/>
        </c:title>
        <c:numFmt formatCode="#,##0" sourceLinked="0"/>
        <c:tickLblPos val="nextTo"/>
        <c:txPr>
          <a:bodyPr rot="0"/>
          <a:lstStyle/>
          <a:p>
            <a:pPr>
              <a:defRPr sz="1500" b="1"/>
            </a:pPr>
            <a:endParaRPr lang="en-US"/>
          </a:p>
        </c:txPr>
        <c:crossAx val="328856320"/>
        <c:crosses val="autoZero"/>
        <c:crossBetween val="midCat"/>
        <c:majorUnit val="5"/>
      </c:valAx>
      <c:valAx>
        <c:axId val="32885632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88418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92"/>
          <c:h val="0.77074260114040194"/>
        </c:manualLayout>
      </c:layout>
      <c:scatterChart>
        <c:scatterStyle val="smoothMarker"/>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1.0800960721809898</c:v>
                </c:pt>
                <c:pt idx="1">
                  <c:v>1.07456220418532</c:v>
                </c:pt>
                <c:pt idx="2">
                  <c:v>1.0690566889406599</c:v>
                </c:pt>
                <c:pt idx="3">
                  <c:v>1.06357938118179</c:v>
                </c:pt>
                <c:pt idx="4">
                  <c:v>1.0581301363877729</c:v>
                </c:pt>
                <c:pt idx="5">
                  <c:v>1.05270881077811</c:v>
                </c:pt>
                <c:pt idx="6">
                  <c:v>1.04731526130898</c:v>
                </c:pt>
                <c:pt idx="7">
                  <c:v>1.0419493456694351</c:v>
                </c:pt>
                <c:pt idx="8">
                  <c:v>1.0366109222776501</c:v>
                </c:pt>
                <c:pt idx="9">
                  <c:v>1.0312998502772073</c:v>
                </c:pt>
                <c:pt idx="10">
                  <c:v>1.0260159895333631</c:v>
                </c:pt>
                <c:pt idx="11">
                  <c:v>1.0207592006293298</c:v>
                </c:pt>
                <c:pt idx="12">
                  <c:v>1.0155293448626668</c:v>
                </c:pt>
                <c:pt idx="13">
                  <c:v>1.0103262842415499</c:v>
                </c:pt>
                <c:pt idx="14">
                  <c:v>1.0051498814811399</c:v>
                </c:pt>
                <c:pt idx="15">
                  <c:v>1</c:v>
                </c:pt>
                <c:pt idx="16">
                  <c:v>0.99487650391645843</c:v>
                </c:pt>
                <c:pt idx="17">
                  <c:v>0.98977925804503963</c:v>
                </c:pt>
                <c:pt idx="18">
                  <c:v>0.98470812789287598</c:v>
                </c:pt>
                <c:pt idx="19">
                  <c:v>0.97966297965618765</c:v>
                </c:pt>
                <c:pt idx="20">
                  <c:v>0.97464368021672965</c:v>
                </c:pt>
                <c:pt idx="21">
                  <c:v>0.96965009713829431</c:v>
                </c:pt>
                <c:pt idx="22">
                  <c:v>0.96468209866320065</c:v>
                </c:pt>
                <c:pt idx="23">
                  <c:v>0.95973955370883945</c:v>
                </c:pt>
                <c:pt idx="24">
                  <c:v>0.95482233186419363</c:v>
                </c:pt>
                <c:pt idx="25">
                  <c:v>0.94993030338641005</c:v>
                </c:pt>
                <c:pt idx="26">
                  <c:v>0.94506333919737351</c:v>
                </c:pt>
                <c:pt idx="27">
                  <c:v>0.94022131088029903</c:v>
                </c:pt>
                <c:pt idx="28">
                  <c:v>0.935404090676343</c:v>
                </c:pt>
                <c:pt idx="29">
                  <c:v>0.93061155148123598</c:v>
                </c:pt>
                <c:pt idx="30">
                  <c:v>0.92584356684192459</c:v>
                </c:pt>
                <c:pt idx="31">
                  <c:v>0.92110001095324001</c:v>
                </c:pt>
                <c:pt idx="32">
                  <c:v>0.9163807586545738</c:v>
                </c:pt>
                <c:pt idx="33">
                  <c:v>0.91168568542657547</c:v>
                </c:pt>
                <c:pt idx="34">
                  <c:v>0.90701466738787195</c:v>
                </c:pt>
                <c:pt idx="35">
                  <c:v>0.90236758129179517</c:v>
                </c:pt>
                <c:pt idx="36">
                  <c:v>0.8977443045231368</c:v>
                </c:pt>
                <c:pt idx="37">
                  <c:v>0.89314471509489246</c:v>
                </c:pt>
                <c:pt idx="38">
                  <c:v>0.88856869164506758</c:v>
                </c:pt>
                <c:pt idx="39">
                  <c:v>0.88401611343346798</c:v>
                </c:pt>
                <c:pt idx="40">
                  <c:v>0.87948686033850665</c:v>
                </c:pt>
                <c:pt idx="41">
                  <c:v>0.87498081285403895</c:v>
                </c:pt>
                <c:pt idx="42">
                  <c:v>0.87049785208620845</c:v>
                </c:pt>
                <c:pt idx="43">
                  <c:v>0.866037859750313</c:v>
                </c:pt>
                <c:pt idx="44">
                  <c:v>0.86160071816768646</c:v>
                </c:pt>
                <c:pt idx="45">
                  <c:v>0.85718631026257863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1.0365153692826401</c:v>
                </c:pt>
                <c:pt idx="1">
                  <c:v>1.0340400572808999</c:v>
                </c:pt>
                <c:pt idx="2">
                  <c:v>1.0315706565947873</c:v>
                </c:pt>
                <c:pt idx="3">
                  <c:v>1.0291071531074498</c:v>
                </c:pt>
                <c:pt idx="4">
                  <c:v>1.0266495327357201</c:v>
                </c:pt>
                <c:pt idx="5">
                  <c:v>1.02419778143007</c:v>
                </c:pt>
                <c:pt idx="6">
                  <c:v>1.0217518851745373</c:v>
                </c:pt>
                <c:pt idx="7">
                  <c:v>1.0193118299866226</c:v>
                </c:pt>
                <c:pt idx="8">
                  <c:v>1.0168776019172101</c:v>
                </c:pt>
                <c:pt idx="9">
                  <c:v>1.0144491870505099</c:v>
                </c:pt>
                <c:pt idx="10">
                  <c:v>1.01202657150396</c:v>
                </c:pt>
                <c:pt idx="11">
                  <c:v>1.0096097414281473</c:v>
                </c:pt>
                <c:pt idx="12">
                  <c:v>1.0071986830067399</c:v>
                </c:pt>
                <c:pt idx="13">
                  <c:v>1.0047933824563873</c:v>
                </c:pt>
                <c:pt idx="14">
                  <c:v>1.00239382602667</c:v>
                </c:pt>
                <c:pt idx="15">
                  <c:v>1</c:v>
                </c:pt>
                <c:pt idx="16">
                  <c:v>0.99214861739360782</c:v>
                </c:pt>
                <c:pt idx="17">
                  <c:v>0.98435887899604457</c:v>
                </c:pt>
                <c:pt idx="18">
                  <c:v>0.97663030081504598</c:v>
                </c:pt>
                <c:pt idx="19">
                  <c:v>0.96896240265835065</c:v>
                </c:pt>
                <c:pt idx="20">
                  <c:v>0.96135470810386903</c:v>
                </c:pt>
                <c:pt idx="21">
                  <c:v>0.95380674447008795</c:v>
                </c:pt>
                <c:pt idx="22">
                  <c:v>0.94631804278669496</c:v>
                </c:pt>
                <c:pt idx="23">
                  <c:v>0.938888137765443</c:v>
                </c:pt>
                <c:pt idx="24">
                  <c:v>0.93151656777123848</c:v>
                </c:pt>
                <c:pt idx="25">
                  <c:v>0.92420287479347663</c:v>
                </c:pt>
                <c:pt idx="26">
                  <c:v>0.91694660441754305</c:v>
                </c:pt>
                <c:pt idx="27">
                  <c:v>0.90974730579662666</c:v>
                </c:pt>
                <c:pt idx="28">
                  <c:v>0.90260453162368381</c:v>
                </c:pt>
                <c:pt idx="29">
                  <c:v>0.8955178381036405</c:v>
                </c:pt>
                <c:pt idx="30">
                  <c:v>0.88848678492583533</c:v>
                </c:pt>
                <c:pt idx="31">
                  <c:v>0.88151093523665869</c:v>
                </c:pt>
                <c:pt idx="32">
                  <c:v>0.87458985561239933</c:v>
                </c:pt>
                <c:pt idx="33">
                  <c:v>0.86772311603231644</c:v>
                </c:pt>
                <c:pt idx="34">
                  <c:v>0.86091028985193119</c:v>
                </c:pt>
                <c:pt idx="35">
                  <c:v>0.85415095377652395</c:v>
                </c:pt>
                <c:pt idx="36">
                  <c:v>0.84744468783480964</c:v>
                </c:pt>
                <c:pt idx="37">
                  <c:v>0.84079107535286346</c:v>
                </c:pt>
                <c:pt idx="38">
                  <c:v>0.83418970292822603</c:v>
                </c:pt>
                <c:pt idx="39">
                  <c:v>0.82764016040422295</c:v>
                </c:pt>
                <c:pt idx="40">
                  <c:v>0.82114204084447195</c:v>
                </c:pt>
                <c:pt idx="41">
                  <c:v>0.81469494050760705</c:v>
                </c:pt>
                <c:pt idx="42">
                  <c:v>0.80829845882218965</c:v>
                </c:pt>
                <c:pt idx="43">
                  <c:v>0.80195219836181797</c:v>
                </c:pt>
                <c:pt idx="44">
                  <c:v>0.79565576482044098</c:v>
                </c:pt>
                <c:pt idx="45">
                  <c:v>0.78940876698785256</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1.12550914314777</c:v>
                </c:pt>
                <c:pt idx="1">
                  <c:v>1.1166723402379299</c:v>
                </c:pt>
                <c:pt idx="2">
                  <c:v>1.10790491844874</c:v>
                </c:pt>
                <c:pt idx="3">
                  <c:v>1.0992063330424973</c:v>
                </c:pt>
                <c:pt idx="4">
                  <c:v>1.09057604355841</c:v>
                </c:pt>
                <c:pt idx="5">
                  <c:v>1.0820135137790601</c:v>
                </c:pt>
                <c:pt idx="6">
                  <c:v>1.0735182116970998</c:v>
                </c:pt>
                <c:pt idx="7">
                  <c:v>1.0650896094821298</c:v>
                </c:pt>
                <c:pt idx="8">
                  <c:v>1.0567271834479899</c:v>
                </c:pt>
                <c:pt idx="9">
                  <c:v>1.0484304140201699</c:v>
                </c:pt>
                <c:pt idx="10">
                  <c:v>1.04019878570351</c:v>
                </c:pt>
                <c:pt idx="11">
                  <c:v>1.0320317870502498</c:v>
                </c:pt>
                <c:pt idx="12">
                  <c:v>1.0239289106281573</c:v>
                </c:pt>
                <c:pt idx="13">
                  <c:v>1.0158896529890646</c:v>
                </c:pt>
                <c:pt idx="14">
                  <c:v>1.00791351463757</c:v>
                </c:pt>
                <c:pt idx="15">
                  <c:v>1</c:v>
                </c:pt>
                <c:pt idx="16">
                  <c:v>0.99761189069154632</c:v>
                </c:pt>
                <c:pt idx="17">
                  <c:v>0.99522948444916004</c:v>
                </c:pt>
                <c:pt idx="18">
                  <c:v>0.992852767653298</c:v>
                </c:pt>
                <c:pt idx="19">
                  <c:v>0.99048172671693868</c:v>
                </c:pt>
                <c:pt idx="20">
                  <c:v>0.98811634808551219</c:v>
                </c:pt>
                <c:pt idx="21">
                  <c:v>0.98575661823681504</c:v>
                </c:pt>
                <c:pt idx="22">
                  <c:v>0.98340252368093017</c:v>
                </c:pt>
                <c:pt idx="23">
                  <c:v>0.98105405096017195</c:v>
                </c:pt>
                <c:pt idx="24">
                  <c:v>0.97871118664897883</c:v>
                </c:pt>
                <c:pt idx="25">
                  <c:v>0.97637391735385382</c:v>
                </c:pt>
                <c:pt idx="26">
                  <c:v>0.97404222971328702</c:v>
                </c:pt>
                <c:pt idx="27">
                  <c:v>0.97171611039768102</c:v>
                </c:pt>
                <c:pt idx="28">
                  <c:v>0.96939554610926404</c:v>
                </c:pt>
                <c:pt idx="29">
                  <c:v>0.96708052358202701</c:v>
                </c:pt>
                <c:pt idx="30">
                  <c:v>0.96477102958163563</c:v>
                </c:pt>
                <c:pt idx="31">
                  <c:v>0.96246705090536266</c:v>
                </c:pt>
                <c:pt idx="32">
                  <c:v>0.96016857438201597</c:v>
                </c:pt>
                <c:pt idx="33">
                  <c:v>0.95787558687184804</c:v>
                </c:pt>
                <c:pt idx="34">
                  <c:v>0.95558807526649903</c:v>
                </c:pt>
                <c:pt idx="35">
                  <c:v>0.95330602648890661</c:v>
                </c:pt>
                <c:pt idx="36">
                  <c:v>0.95102942749324382</c:v>
                </c:pt>
                <c:pt idx="37">
                  <c:v>0.94875826526483165</c:v>
                </c:pt>
                <c:pt idx="38">
                  <c:v>0.94649252682007901</c:v>
                </c:pt>
                <c:pt idx="39">
                  <c:v>0.94423219920639656</c:v>
                </c:pt>
                <c:pt idx="40">
                  <c:v>0.94197726950213001</c:v>
                </c:pt>
                <c:pt idx="41">
                  <c:v>0.93972772481647904</c:v>
                </c:pt>
                <c:pt idx="42">
                  <c:v>0.93748355228943203</c:v>
                </c:pt>
                <c:pt idx="43">
                  <c:v>0.93524473909168704</c:v>
                </c:pt>
                <c:pt idx="44">
                  <c:v>0.93301127242458104</c:v>
                </c:pt>
                <c:pt idx="45">
                  <c:v>0.93078313952000802</c:v>
                </c:pt>
              </c:numCache>
            </c:numRef>
          </c:yVal>
          <c:smooth val="1"/>
        </c:ser>
        <c:axId val="329044736"/>
        <c:axId val="329046656"/>
      </c:scatterChart>
      <c:valAx>
        <c:axId val="329044736"/>
        <c:scaling>
          <c:orientation val="minMax"/>
          <c:max val="50"/>
          <c:min val="5"/>
        </c:scaling>
        <c:axPos val="b"/>
        <c:title>
          <c:tx>
            <c:rich>
              <a:bodyPr/>
              <a:lstStyle/>
              <a:p>
                <a:pPr>
                  <a:defRPr sz="1700"/>
                </a:pPr>
                <a:r>
                  <a:rPr lang="en-US" sz="1700" dirty="0" smtClean="0"/>
                  <a:t>Center Volume (cases per year)</a:t>
                </a:r>
                <a:endParaRPr lang="en-US" sz="1700" dirty="0"/>
              </a:p>
            </c:rich>
          </c:tx>
          <c:layout/>
        </c:title>
        <c:numFmt formatCode="#,##0" sourceLinked="0"/>
        <c:tickLblPos val="nextTo"/>
        <c:txPr>
          <a:bodyPr rot="0"/>
          <a:lstStyle/>
          <a:p>
            <a:pPr>
              <a:defRPr sz="1500" b="1"/>
            </a:pPr>
            <a:endParaRPr lang="en-US"/>
          </a:p>
        </c:txPr>
        <c:crossAx val="329046656"/>
        <c:crosses val="autoZero"/>
        <c:crossBetween val="midCat"/>
        <c:majorUnit val="5"/>
      </c:valAx>
      <c:valAx>
        <c:axId val="3290466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90447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4888472957273777"/>
        </c:manualLayout>
      </c:layout>
      <c:barChart>
        <c:barDir val="col"/>
        <c:grouping val="clustered"/>
        <c:ser>
          <c:idx val="0"/>
          <c:order val="0"/>
          <c:tx>
            <c:strRef>
              <c:f>Sheet1!$B$1</c:f>
              <c:strCache>
                <c:ptCount val="1"/>
                <c:pt idx="0">
                  <c:v>1985-1994 (N = 4,524)</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Sheet1!$B$2:$B$9</c:f>
              <c:numCache>
                <c:formatCode>General</c:formatCode>
                <c:ptCount val="8"/>
                <c:pt idx="0">
                  <c:v>3.1</c:v>
                </c:pt>
                <c:pt idx="1">
                  <c:v>16.5</c:v>
                </c:pt>
                <c:pt idx="2">
                  <c:v>38.5</c:v>
                </c:pt>
                <c:pt idx="3">
                  <c:v>20.100000000000001</c:v>
                </c:pt>
                <c:pt idx="4">
                  <c:v>16.399999999999999</c:v>
                </c:pt>
                <c:pt idx="5">
                  <c:v>5.3</c:v>
                </c:pt>
                <c:pt idx="6">
                  <c:v>0.1</c:v>
                </c:pt>
                <c:pt idx="7">
                  <c:v>0</c:v>
                </c:pt>
              </c:numCache>
            </c:numRef>
          </c:val>
        </c:ser>
        <c:ser>
          <c:idx val="1"/>
          <c:order val="1"/>
          <c:tx>
            <c:strRef>
              <c:f>Sheet1!$C$1</c:f>
              <c:strCache>
                <c:ptCount val="1"/>
                <c:pt idx="0">
                  <c:v>1995-2003 (N = 14,623)</c:v>
                </c:pt>
              </c:strCache>
            </c:strRef>
          </c:tx>
          <c:spPr>
            <a:gradFill>
              <a:gsLst>
                <a:gs pos="0">
                  <a:srgbClr val="7030A0"/>
                </a:gs>
                <a:gs pos="50000">
                  <a:srgbClr val="9966FF"/>
                </a:gs>
                <a:gs pos="100000">
                  <a:srgbClr val="7030A0"/>
                </a:gs>
              </a:gsLst>
              <a:lin ang="10800000" scaled="1"/>
            </a:gradFill>
            <a:ln>
              <a:solidFill>
                <a:srgbClr val="000000"/>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Sheet1!$C$2:$C$9</c:f>
              <c:numCache>
                <c:formatCode>General</c:formatCode>
                <c:ptCount val="8"/>
                <c:pt idx="0">
                  <c:v>3.2</c:v>
                </c:pt>
                <c:pt idx="1">
                  <c:v>12.4</c:v>
                </c:pt>
                <c:pt idx="2">
                  <c:v>30</c:v>
                </c:pt>
                <c:pt idx="3">
                  <c:v>18</c:v>
                </c:pt>
                <c:pt idx="4">
                  <c:v>21.1</c:v>
                </c:pt>
                <c:pt idx="5">
                  <c:v>13.2</c:v>
                </c:pt>
                <c:pt idx="6">
                  <c:v>1.7</c:v>
                </c:pt>
                <c:pt idx="7">
                  <c:v>0.30000000000000032</c:v>
                </c:pt>
              </c:numCache>
            </c:numRef>
          </c:val>
        </c:ser>
        <c:ser>
          <c:idx val="2"/>
          <c:order val="2"/>
          <c:tx>
            <c:strRef>
              <c:f>Sheet1!$D$1</c:f>
              <c:strCache>
                <c:ptCount val="1"/>
                <c:pt idx="0">
                  <c:v>2004-6/2011 (N = 21,617)</c:v>
                </c:pt>
              </c:strCache>
            </c:strRef>
          </c:tx>
          <c:spPr>
            <a:gradFill>
              <a:gsLst>
                <a:gs pos="0">
                  <a:srgbClr val="CC6600"/>
                </a:gs>
                <a:gs pos="50000">
                  <a:srgbClr val="FF9900"/>
                </a:gs>
                <a:gs pos="100000">
                  <a:srgbClr val="CC6600"/>
                </a:gs>
              </a:gsLst>
              <a:lin ang="10800000" scaled="1"/>
            </a:gradFill>
            <a:ln>
              <a:solidFill>
                <a:schemeClr val="bg2"/>
              </a:solidFill>
            </a:ln>
          </c:spPr>
          <c:cat>
            <c:strRef>
              <c:f>Sheet1!$A$2:$A$9</c:f>
              <c:strCache>
                <c:ptCount val="8"/>
                <c:pt idx="0">
                  <c:v>0-11</c:v>
                </c:pt>
                <c:pt idx="1">
                  <c:v>12-17</c:v>
                </c:pt>
                <c:pt idx="2">
                  <c:v>18-29</c:v>
                </c:pt>
                <c:pt idx="3">
                  <c:v>30-39</c:v>
                </c:pt>
                <c:pt idx="4">
                  <c:v>40-49</c:v>
                </c:pt>
                <c:pt idx="5">
                  <c:v>50-59</c:v>
                </c:pt>
                <c:pt idx="6">
                  <c:v>60-65</c:v>
                </c:pt>
                <c:pt idx="7">
                  <c:v>&gt;65</c:v>
                </c:pt>
              </c:strCache>
            </c:strRef>
          </c:cat>
          <c:val>
            <c:numRef>
              <c:f>Sheet1!$D$2:$D$9</c:f>
              <c:numCache>
                <c:formatCode>General</c:formatCode>
                <c:ptCount val="8"/>
                <c:pt idx="0">
                  <c:v>1.7</c:v>
                </c:pt>
                <c:pt idx="1">
                  <c:v>8.9</c:v>
                </c:pt>
                <c:pt idx="2">
                  <c:v>27.3</c:v>
                </c:pt>
                <c:pt idx="3">
                  <c:v>15.4</c:v>
                </c:pt>
                <c:pt idx="4">
                  <c:v>22</c:v>
                </c:pt>
                <c:pt idx="5">
                  <c:v>18.5</c:v>
                </c:pt>
                <c:pt idx="6">
                  <c:v>4.7</c:v>
                </c:pt>
                <c:pt idx="7">
                  <c:v>1.5</c:v>
                </c:pt>
              </c:numCache>
            </c:numRef>
          </c:val>
        </c:ser>
        <c:gapWidth val="35"/>
        <c:axId val="227956992"/>
        <c:axId val="228000128"/>
      </c:barChart>
      <c:catAx>
        <c:axId val="227956992"/>
        <c:scaling>
          <c:orientation val="minMax"/>
        </c:scaling>
        <c:axPos val="b"/>
        <c:title>
          <c:tx>
            <c:rich>
              <a:bodyPr/>
              <a:lstStyle/>
              <a:p>
                <a:pPr>
                  <a:defRPr sz="1700"/>
                </a:pPr>
                <a:r>
                  <a:rPr lang="en-US" sz="1700" dirty="0" smtClean="0"/>
                  <a:t>Donor Age</a:t>
                </a:r>
                <a:endParaRPr lang="en-US" sz="1700" dirty="0"/>
              </a:p>
            </c:rich>
          </c:tx>
          <c:layout/>
        </c:title>
        <c:numFmt formatCode="General" sourceLinked="1"/>
        <c:tickLblPos val="nextTo"/>
        <c:txPr>
          <a:bodyPr rot="0"/>
          <a:lstStyle/>
          <a:p>
            <a:pPr>
              <a:defRPr sz="1500" b="1"/>
            </a:pPr>
            <a:endParaRPr lang="en-US"/>
          </a:p>
        </c:txPr>
        <c:crossAx val="228000128"/>
        <c:crosses val="autoZero"/>
        <c:auto val="1"/>
        <c:lblAlgn val="ctr"/>
        <c:lblOffset val="100"/>
        <c:tickLblSkip val="1"/>
      </c:catAx>
      <c:valAx>
        <c:axId val="228000128"/>
        <c:scaling>
          <c:orientation val="minMax"/>
          <c:max val="40"/>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7956992"/>
        <c:crosses val="autoZero"/>
        <c:crossBetween val="between"/>
        <c:majorUnit val="5"/>
      </c:valAx>
      <c:spPr>
        <a:solidFill>
          <a:schemeClr val="bg2"/>
        </a:solidFill>
        <a:ln>
          <a:solidFill>
            <a:schemeClr val="tx1"/>
          </a:solidFill>
        </a:ln>
      </c:spPr>
    </c:plotArea>
    <c:legend>
      <c:legendPos val="r"/>
      <c:layout>
        <c:manualLayout>
          <c:xMode val="edge"/>
          <c:yMode val="edge"/>
          <c:x val="0.60809130606462714"/>
          <c:y val="7.6232570538057737E-2"/>
          <c:w val="0.28502798875804808"/>
          <c:h val="0.17650221456693263"/>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192"/>
          <c:h val="0.77074260114040194"/>
        </c:manualLayout>
      </c:layout>
      <c:scatterChart>
        <c:scatterStyle val="smoothMarker"/>
        <c:ser>
          <c:idx val="0"/>
          <c:order val="0"/>
          <c:tx>
            <c:strRef>
              <c:f>Sheet1!$A$1</c:f>
              <c:strCache>
                <c:ptCount val="1"/>
                <c:pt idx="0">
                  <c:v>Donor Age</c:v>
                </c:pt>
              </c:strCache>
            </c:strRef>
          </c:tx>
          <c:spPr>
            <a:ln w="41275">
              <a:solidFill>
                <a:srgbClr val="00FF00"/>
              </a:solidFill>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Sheet1!$B$2:$B$42</c:f>
              <c:numCache>
                <c:formatCode>General</c:formatCode>
                <c:ptCount val="41"/>
                <c:pt idx="0">
                  <c:v>0.93989384981143398</c:v>
                </c:pt>
                <c:pt idx="1">
                  <c:v>0.94438627935476049</c:v>
                </c:pt>
                <c:pt idx="2">
                  <c:v>0.94890018145395749</c:v>
                </c:pt>
                <c:pt idx="3">
                  <c:v>0.953435658741831</c:v>
                </c:pt>
                <c:pt idx="4">
                  <c:v>0.95799281434174732</c:v>
                </c:pt>
                <c:pt idx="5">
                  <c:v>0.96257175186996458</c:v>
                </c:pt>
                <c:pt idx="6">
                  <c:v>0.96717257543800905</c:v>
                </c:pt>
                <c:pt idx="7">
                  <c:v>0.97179538965502565</c:v>
                </c:pt>
                <c:pt idx="8">
                  <c:v>0.97644029963015833</c:v>
                </c:pt>
                <c:pt idx="9">
                  <c:v>0.98110741097494758</c:v>
                </c:pt>
                <c:pt idx="10">
                  <c:v>0.98579682980572858</c:v>
                </c:pt>
                <c:pt idx="11">
                  <c:v>0.99050866274603766</c:v>
                </c:pt>
                <c:pt idx="12">
                  <c:v>0.99524301692905104</c:v>
                </c:pt>
                <c:pt idx="13">
                  <c:v>1</c:v>
                </c:pt>
                <c:pt idx="14">
                  <c:v>1.0047797201186399</c:v>
                </c:pt>
                <c:pt idx="15">
                  <c:v>1.0095822859616899</c:v>
                </c:pt>
                <c:pt idx="16">
                  <c:v>1.0144078067253226</c:v>
                </c:pt>
                <c:pt idx="17">
                  <c:v>1.0192563921276268</c:v>
                </c:pt>
                <c:pt idx="18">
                  <c:v>1.0241281524111299</c:v>
                </c:pt>
                <c:pt idx="19">
                  <c:v>1.0290231983452698</c:v>
                </c:pt>
                <c:pt idx="20">
                  <c:v>1.0339416412289373</c:v>
                </c:pt>
                <c:pt idx="21">
                  <c:v>1.03888359289302</c:v>
                </c:pt>
                <c:pt idx="22">
                  <c:v>1.0438491657028999</c:v>
                </c:pt>
                <c:pt idx="23">
                  <c:v>1.04883847256103</c:v>
                </c:pt>
                <c:pt idx="24">
                  <c:v>1.0538516269095299</c:v>
                </c:pt>
                <c:pt idx="25">
                  <c:v>1.05888874273273</c:v>
                </c:pt>
                <c:pt idx="26">
                  <c:v>1.0639499345597601</c:v>
                </c:pt>
                <c:pt idx="27">
                  <c:v>1.0690353174671965</c:v>
                </c:pt>
                <c:pt idx="28">
                  <c:v>1.0741450070816301</c:v>
                </c:pt>
                <c:pt idx="29">
                  <c:v>1.0792791195823199</c:v>
                </c:pt>
                <c:pt idx="30">
                  <c:v>1.0844377717038132</c:v>
                </c:pt>
                <c:pt idx="31">
                  <c:v>1.0896210807386273</c:v>
                </c:pt>
                <c:pt idx="32">
                  <c:v>1.09482916453993</c:v>
                </c:pt>
                <c:pt idx="33">
                  <c:v>1.1000621415241501</c:v>
                </c:pt>
                <c:pt idx="34">
                  <c:v>1.1053201306737401</c:v>
                </c:pt>
                <c:pt idx="35">
                  <c:v>1.1106032515398598</c:v>
                </c:pt>
                <c:pt idx="36">
                  <c:v>1.11591162424507</c:v>
                </c:pt>
                <c:pt idx="37">
                  <c:v>1.1212453694860929</c:v>
                </c:pt>
                <c:pt idx="38">
                  <c:v>1.12660460853656</c:v>
                </c:pt>
                <c:pt idx="39">
                  <c:v>1.13198946324973</c:v>
                </c:pt>
                <c:pt idx="40">
                  <c:v>1.13740005606131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Sheet1!$C$2:$C$42</c:f>
              <c:numCache>
                <c:formatCode>General</c:formatCode>
                <c:ptCount val="41"/>
                <c:pt idx="0">
                  <c:v>0.90538205557487905</c:v>
                </c:pt>
                <c:pt idx="1">
                  <c:v>0.91233115775741058</c:v>
                </c:pt>
                <c:pt idx="2">
                  <c:v>0.91933359656269298</c:v>
                </c:pt>
                <c:pt idx="3">
                  <c:v>0.92638978136667749</c:v>
                </c:pt>
                <c:pt idx="4">
                  <c:v>0.9335001246874125</c:v>
                </c:pt>
                <c:pt idx="5">
                  <c:v>0.94066504220915681</c:v>
                </c:pt>
                <c:pt idx="6">
                  <c:v>0.94788495280667195</c:v>
                </c:pt>
                <c:pt idx="7">
                  <c:v>0.95516027856973462</c:v>
                </c:pt>
                <c:pt idx="8">
                  <c:v>0.96249144482778504</c:v>
                </c:pt>
                <c:pt idx="9">
                  <c:v>0.96987888017481783</c:v>
                </c:pt>
                <c:pt idx="10">
                  <c:v>0.97732301649441289</c:v>
                </c:pt>
                <c:pt idx="11">
                  <c:v>0.98482428898500196</c:v>
                </c:pt>
                <c:pt idx="12">
                  <c:v>0.99238313618531548</c:v>
                </c:pt>
                <c:pt idx="13">
                  <c:v>1</c:v>
                </c:pt>
                <c:pt idx="14">
                  <c:v>1.0018924351797998</c:v>
                </c:pt>
                <c:pt idx="15">
                  <c:v>1.00378845167051</c:v>
                </c:pt>
                <c:pt idx="16">
                  <c:v>1.0056880562495198</c:v>
                </c:pt>
                <c:pt idx="17">
                  <c:v>1.0075912557070639</c:v>
                </c:pt>
                <c:pt idx="18">
                  <c:v>1.00949805684623</c:v>
                </c:pt>
                <c:pt idx="19">
                  <c:v>1.0114084664829499</c:v>
                </c:pt>
                <c:pt idx="20">
                  <c:v>1.0133224914460599</c:v>
                </c:pt>
                <c:pt idx="21">
                  <c:v>1.01524013857736</c:v>
                </c:pt>
                <c:pt idx="22">
                  <c:v>1.01716141473155</c:v>
                </c:pt>
                <c:pt idx="23">
                  <c:v>1.0190863267763226</c:v>
                </c:pt>
                <c:pt idx="24">
                  <c:v>1.0210148815923599</c:v>
                </c:pt>
                <c:pt idx="25">
                  <c:v>1.02294708607338</c:v>
                </c:pt>
                <c:pt idx="26">
                  <c:v>1.02488294712614</c:v>
                </c:pt>
                <c:pt idx="27">
                  <c:v>1.0268224716704599</c:v>
                </c:pt>
                <c:pt idx="28">
                  <c:v>1.0287656666392599</c:v>
                </c:pt>
                <c:pt idx="29">
                  <c:v>1.0307125389785738</c:v>
                </c:pt>
                <c:pt idx="30">
                  <c:v>1.0326630956475973</c:v>
                </c:pt>
                <c:pt idx="31">
                  <c:v>1.0346173436186801</c:v>
                </c:pt>
                <c:pt idx="32">
                  <c:v>1.0365752898773699</c:v>
                </c:pt>
                <c:pt idx="33">
                  <c:v>1.0385369414224499</c:v>
                </c:pt>
                <c:pt idx="34">
                  <c:v>1.0405023052659199</c:v>
                </c:pt>
                <c:pt idx="35">
                  <c:v>1.0424713884330599</c:v>
                </c:pt>
                <c:pt idx="36">
                  <c:v>1.044444197962467</c:v>
                </c:pt>
                <c:pt idx="37">
                  <c:v>1.04642074090603</c:v>
                </c:pt>
                <c:pt idx="38">
                  <c:v>1.0484010243289901</c:v>
                </c:pt>
                <c:pt idx="39">
                  <c:v>1.0503850553099698</c:v>
                </c:pt>
                <c:pt idx="40">
                  <c:v>1.0523728409409701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Sheet1!$D$2:$D$42</c:f>
              <c:numCache>
                <c:formatCode>General</c:formatCode>
                <c:ptCount val="41"/>
                <c:pt idx="0">
                  <c:v>0.97572118143255704</c:v>
                </c:pt>
                <c:pt idx="1">
                  <c:v>0.97756767052197502</c:v>
                </c:pt>
                <c:pt idx="2">
                  <c:v>0.97941765397230396</c:v>
                </c:pt>
                <c:pt idx="3">
                  <c:v>0.98127113839639701</c:v>
                </c:pt>
                <c:pt idx="4">
                  <c:v>0.98312813041961999</c:v>
                </c:pt>
                <c:pt idx="5">
                  <c:v>0.98498863667987901</c:v>
                </c:pt>
                <c:pt idx="6">
                  <c:v>0.98685266382762815</c:v>
                </c:pt>
                <c:pt idx="7">
                  <c:v>0.98872021852593595</c:v>
                </c:pt>
                <c:pt idx="8">
                  <c:v>0.99059130745045298</c:v>
                </c:pt>
                <c:pt idx="9">
                  <c:v>0.99246593728947563</c:v>
                </c:pt>
                <c:pt idx="10">
                  <c:v>0.99434411474395257</c:v>
                </c:pt>
                <c:pt idx="11">
                  <c:v>0.99622584652752133</c:v>
                </c:pt>
                <c:pt idx="12">
                  <c:v>0.99811113936651397</c:v>
                </c:pt>
                <c:pt idx="13">
                  <c:v>1</c:v>
                </c:pt>
                <c:pt idx="14">
                  <c:v>1.0076753257254698</c:v>
                </c:pt>
                <c:pt idx="15">
                  <c:v>1.0154095620759298</c:v>
                </c:pt>
                <c:pt idx="16">
                  <c:v>1.02320316120962</c:v>
                </c:pt>
                <c:pt idx="17">
                  <c:v>1.0310565787552326</c:v>
                </c:pt>
                <c:pt idx="18">
                  <c:v>1.03897027383856</c:v>
                </c:pt>
                <c:pt idx="19">
                  <c:v>1.0469447091093598</c:v>
                </c:pt>
                <c:pt idx="20">
                  <c:v>1.05498035076833</c:v>
                </c:pt>
                <c:pt idx="21">
                  <c:v>1.0630776685944399</c:v>
                </c:pt>
                <c:pt idx="22">
                  <c:v>1.07123713597238</c:v>
                </c:pt>
                <c:pt idx="23">
                  <c:v>1.07945922992018</c:v>
                </c:pt>
                <c:pt idx="24">
                  <c:v>1.0877444311171798</c:v>
                </c:pt>
                <c:pt idx="25">
                  <c:v>1.09609322393207</c:v>
                </c:pt>
                <c:pt idx="26">
                  <c:v>1.1045060964512301</c:v>
                </c:pt>
                <c:pt idx="27">
                  <c:v>1.1129835405072601</c:v>
                </c:pt>
                <c:pt idx="28">
                  <c:v>1.1215260517077399</c:v>
                </c:pt>
                <c:pt idx="29">
                  <c:v>1.13013412946419</c:v>
                </c:pt>
                <c:pt idx="30">
                  <c:v>1.1388082770212999</c:v>
                </c:pt>
                <c:pt idx="31">
                  <c:v>1.1475490014863001</c:v>
                </c:pt>
                <c:pt idx="32">
                  <c:v>1.1563568138586429</c:v>
                </c:pt>
                <c:pt idx="33">
                  <c:v>1.16523222905987</c:v>
                </c:pt>
                <c:pt idx="34">
                  <c:v>1.1741757659637255</c:v>
                </c:pt>
                <c:pt idx="35">
                  <c:v>1.1831879474264426</c:v>
                </c:pt>
                <c:pt idx="36">
                  <c:v>1.1922693003173899</c:v>
                </c:pt>
                <c:pt idx="37">
                  <c:v>1.2014203555497951</c:v>
                </c:pt>
                <c:pt idx="38">
                  <c:v>1.2106416481118598</c:v>
                </c:pt>
                <c:pt idx="39">
                  <c:v>1.2199337170979239</c:v>
                </c:pt>
                <c:pt idx="40">
                  <c:v>1.2292971057401398</c:v>
                </c:pt>
              </c:numCache>
            </c:numRef>
          </c:yVal>
          <c:smooth val="1"/>
        </c:ser>
        <c:axId val="329292416"/>
        <c:axId val="329298688"/>
      </c:scatterChart>
      <c:valAx>
        <c:axId val="329292416"/>
        <c:scaling>
          <c:orientation val="minMax"/>
          <c:max val="55"/>
          <c:min val="15"/>
        </c:scaling>
        <c:axPos val="b"/>
        <c:title>
          <c:tx>
            <c:rich>
              <a:bodyPr/>
              <a:lstStyle/>
              <a:p>
                <a:pPr>
                  <a:defRPr sz="1700"/>
                </a:pPr>
                <a:r>
                  <a:rPr lang="en-US" sz="1700" dirty="0" smtClean="0"/>
                  <a:t>Recipient Age</a:t>
                </a:r>
                <a:endParaRPr lang="en-US" sz="1700" dirty="0"/>
              </a:p>
            </c:rich>
          </c:tx>
          <c:layout/>
        </c:title>
        <c:numFmt formatCode="#,##0" sourceLinked="0"/>
        <c:tickLblPos val="nextTo"/>
        <c:txPr>
          <a:bodyPr rot="0"/>
          <a:lstStyle/>
          <a:p>
            <a:pPr>
              <a:defRPr sz="1500" b="1"/>
            </a:pPr>
            <a:endParaRPr lang="en-US"/>
          </a:p>
        </c:txPr>
        <c:crossAx val="329298688"/>
        <c:crosses val="autoZero"/>
        <c:crossBetween val="midCat"/>
        <c:majorUnit val="5"/>
      </c:valAx>
      <c:valAx>
        <c:axId val="32929868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92924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48"/>
          <c:h val="0.77074260114040261"/>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Sheet1!$B$2:$B$52</c:f>
              <c:numCache>
                <c:formatCode>General</c:formatCode>
                <c:ptCount val="51"/>
                <c:pt idx="0">
                  <c:v>0.91132306694415299</c:v>
                </c:pt>
                <c:pt idx="1">
                  <c:v>0.91686454580938959</c:v>
                </c:pt>
                <c:pt idx="2">
                  <c:v>0.92243972072504543</c:v>
                </c:pt>
                <c:pt idx="3">
                  <c:v>0.92804879658658102</c:v>
                </c:pt>
                <c:pt idx="4">
                  <c:v>0.93369197953534133</c:v>
                </c:pt>
                <c:pt idx="5">
                  <c:v>0.93936947696617645</c:v>
                </c:pt>
                <c:pt idx="6">
                  <c:v>0.94508149753503046</c:v>
                </c:pt>
                <c:pt idx="7">
                  <c:v>0.95082825116662195</c:v>
                </c:pt>
                <c:pt idx="8">
                  <c:v>0.95660994906216401</c:v>
                </c:pt>
                <c:pt idx="9">
                  <c:v>0.96242680370711198</c:v>
                </c:pt>
                <c:pt idx="10">
                  <c:v>0.96827902887898765</c:v>
                </c:pt>
                <c:pt idx="11">
                  <c:v>0.974166839655221</c:v>
                </c:pt>
                <c:pt idx="12">
                  <c:v>0.98009045242107196</c:v>
                </c:pt>
                <c:pt idx="13">
                  <c:v>0.98605008487756218</c:v>
                </c:pt>
                <c:pt idx="14">
                  <c:v>0.99204595604950496</c:v>
                </c:pt>
                <c:pt idx="15">
                  <c:v>0.9980782862935148</c:v>
                </c:pt>
                <c:pt idx="16">
                  <c:v>1.0041472973061398</c:v>
                </c:pt>
                <c:pt idx="17">
                  <c:v>1.0102532121320098</c:v>
                </c:pt>
                <c:pt idx="18">
                  <c:v>1.0163962551719863</c:v>
                </c:pt>
                <c:pt idx="19">
                  <c:v>1.0225766521914867</c:v>
                </c:pt>
                <c:pt idx="20">
                  <c:v>1.0287946303287099</c:v>
                </c:pt>
                <c:pt idx="21">
                  <c:v>1.03505041810302</c:v>
                </c:pt>
                <c:pt idx="22">
                  <c:v>1.041344245423337</c:v>
                </c:pt>
                <c:pt idx="23">
                  <c:v>1.0476763435965999</c:v>
                </c:pt>
                <c:pt idx="24">
                  <c:v>1.0540469453362429</c:v>
                </c:pt>
                <c:pt idx="25">
                  <c:v>1.0604562847707526</c:v>
                </c:pt>
                <c:pt idx="26">
                  <c:v>1.0669045974522973</c:v>
                </c:pt>
                <c:pt idx="27">
                  <c:v>1.07339212036537</c:v>
                </c:pt>
                <c:pt idx="28">
                  <c:v>1.0799190919354598</c:v>
                </c:pt>
                <c:pt idx="29">
                  <c:v>1.0864857520378899</c:v>
                </c:pt>
                <c:pt idx="30">
                  <c:v>1.0930923420065699</c:v>
                </c:pt>
                <c:pt idx="31">
                  <c:v>1.0997391046428899</c:v>
                </c:pt>
                <c:pt idx="32">
                  <c:v>1.1064262842246473</c:v>
                </c:pt>
                <c:pt idx="33">
                  <c:v>1.1131541265150129</c:v>
                </c:pt>
                <c:pt idx="34">
                  <c:v>1.11992287877157</c:v>
                </c:pt>
                <c:pt idx="35">
                  <c:v>1.12673278975541</c:v>
                </c:pt>
                <c:pt idx="36">
                  <c:v>1.1335841097402501</c:v>
                </c:pt>
                <c:pt idx="37">
                  <c:v>1.1404770905216501</c:v>
                </c:pt>
                <c:pt idx="38">
                  <c:v>1.1474119854262701</c:v>
                </c:pt>
                <c:pt idx="39">
                  <c:v>1.1543890493211626</c:v>
                </c:pt>
                <c:pt idx="40">
                  <c:v>1.1614085386231501</c:v>
                </c:pt>
                <c:pt idx="41">
                  <c:v>1.1684707113082726</c:v>
                </c:pt>
                <c:pt idx="42">
                  <c:v>1.1755758269211929</c:v>
                </c:pt>
                <c:pt idx="43">
                  <c:v>1.1827241465848299</c:v>
                </c:pt>
                <c:pt idx="44">
                  <c:v>1.1899159330099001</c:v>
                </c:pt>
                <c:pt idx="45">
                  <c:v>1.1971514505045899</c:v>
                </c:pt>
                <c:pt idx="46">
                  <c:v>1.2044309649842426</c:v>
                </c:pt>
                <c:pt idx="47">
                  <c:v>1.2117547439811598</c:v>
                </c:pt>
                <c:pt idx="48">
                  <c:v>1.2191230566544351</c:v>
                </c:pt>
                <c:pt idx="49">
                  <c:v>1.2265361737998599</c:v>
                </c:pt>
                <c:pt idx="50">
                  <c:v>1.2339943678597853</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Sheet1!$C$2:$C$52</c:f>
              <c:numCache>
                <c:formatCode>General</c:formatCode>
                <c:ptCount val="51"/>
                <c:pt idx="0">
                  <c:v>0.86608894333083164</c:v>
                </c:pt>
                <c:pt idx="1">
                  <c:v>0.87425629471240851</c:v>
                </c:pt>
                <c:pt idx="2">
                  <c:v>0.88250066546838701</c:v>
                </c:pt>
                <c:pt idx="3">
                  <c:v>0.89082278190326003</c:v>
                </c:pt>
                <c:pt idx="4">
                  <c:v>0.89922337717069301</c:v>
                </c:pt>
                <c:pt idx="5">
                  <c:v>0.90770319133808963</c:v>
                </c:pt>
                <c:pt idx="6">
                  <c:v>0.91626297145181057</c:v>
                </c:pt>
                <c:pt idx="7">
                  <c:v>0.92490347160298003</c:v>
                </c:pt>
                <c:pt idx="8">
                  <c:v>0.93362545299391331</c:v>
                </c:pt>
                <c:pt idx="9">
                  <c:v>0.94242968400517646</c:v>
                </c:pt>
                <c:pt idx="10">
                  <c:v>0.9513169402632885</c:v>
                </c:pt>
                <c:pt idx="11">
                  <c:v>0.96028800470904496</c:v>
                </c:pt>
                <c:pt idx="12">
                  <c:v>0.96934366766649183</c:v>
                </c:pt>
                <c:pt idx="13">
                  <c:v>0.97848472691254396</c:v>
                </c:pt>
                <c:pt idx="14">
                  <c:v>0.98771198774728741</c:v>
                </c:pt>
                <c:pt idx="15">
                  <c:v>0.99702626306490749</c:v>
                </c:pt>
                <c:pt idx="16">
                  <c:v>1.0018713912600767</c:v>
                </c:pt>
                <c:pt idx="17">
                  <c:v>1.00461887691549</c:v>
                </c:pt>
                <c:pt idx="18">
                  <c:v>1.0073738971481661</c:v>
                </c:pt>
                <c:pt idx="19">
                  <c:v>1.0101364726206199</c:v>
                </c:pt>
                <c:pt idx="20">
                  <c:v>1.01290662405196</c:v>
                </c:pt>
                <c:pt idx="21">
                  <c:v>1.0156843722181668</c:v>
                </c:pt>
                <c:pt idx="22">
                  <c:v>1.018469737952157</c:v>
                </c:pt>
                <c:pt idx="23">
                  <c:v>1.021262742144007</c:v>
                </c:pt>
                <c:pt idx="24">
                  <c:v>1.02406340574107</c:v>
                </c:pt>
                <c:pt idx="25">
                  <c:v>1.0268717497481399</c:v>
                </c:pt>
                <c:pt idx="26">
                  <c:v>1.0296877952276098</c:v>
                </c:pt>
                <c:pt idx="27">
                  <c:v>1.03251156329965</c:v>
                </c:pt>
                <c:pt idx="28">
                  <c:v>1.0353430751423398</c:v>
                </c:pt>
                <c:pt idx="29">
                  <c:v>1.0381823519918338</c:v>
                </c:pt>
                <c:pt idx="30">
                  <c:v>1.041029415142517</c:v>
                </c:pt>
                <c:pt idx="31">
                  <c:v>1.0438842859471948</c:v>
                </c:pt>
                <c:pt idx="32">
                  <c:v>1.04674698581723</c:v>
                </c:pt>
                <c:pt idx="33">
                  <c:v>1.0496175362226501</c:v>
                </c:pt>
                <c:pt idx="34">
                  <c:v>1.0524959586924298</c:v>
                </c:pt>
                <c:pt idx="35">
                  <c:v>1.0553822748145401</c:v>
                </c:pt>
                <c:pt idx="36">
                  <c:v>1.0582765062361701</c:v>
                </c:pt>
                <c:pt idx="37">
                  <c:v>1.0611786746638801</c:v>
                </c:pt>
                <c:pt idx="38">
                  <c:v>1.0640888018637358</c:v>
                </c:pt>
                <c:pt idx="39">
                  <c:v>1.06700690966149</c:v>
                </c:pt>
                <c:pt idx="40">
                  <c:v>1.0699330199427999</c:v>
                </c:pt>
                <c:pt idx="41">
                  <c:v>1.0728671546532829</c:v>
                </c:pt>
                <c:pt idx="42">
                  <c:v>1.0758093357987599</c:v>
                </c:pt>
                <c:pt idx="43">
                  <c:v>1.07875958544541</c:v>
                </c:pt>
                <c:pt idx="44">
                  <c:v>1.0817179257199101</c:v>
                </c:pt>
                <c:pt idx="45">
                  <c:v>1.0846843788096299</c:v>
                </c:pt>
                <c:pt idx="46">
                  <c:v>1.0876589669627839</c:v>
                </c:pt>
                <c:pt idx="47">
                  <c:v>1.0906417124885699</c:v>
                </c:pt>
                <c:pt idx="48">
                  <c:v>1.0936326377574073</c:v>
                </c:pt>
                <c:pt idx="49">
                  <c:v>1.09663176520104</c:v>
                </c:pt>
                <c:pt idx="50">
                  <c:v>1.0996391173127298</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numCache>
            </c:numRef>
          </c:xVal>
          <c:yVal>
            <c:numRef>
              <c:f>Sheet1!$D$2:$D$52</c:f>
              <c:numCache>
                <c:formatCode>General</c:formatCode>
                <c:ptCount val="51"/>
                <c:pt idx="0">
                  <c:v>0.95891967994707095</c:v>
                </c:pt>
                <c:pt idx="1">
                  <c:v>0.96154937682066199</c:v>
                </c:pt>
                <c:pt idx="2">
                  <c:v>0.96418628525304351</c:v>
                </c:pt>
                <c:pt idx="3">
                  <c:v>0.96683042502086003</c:v>
                </c:pt>
                <c:pt idx="4">
                  <c:v>0.96948181595498995</c:v>
                </c:pt>
                <c:pt idx="5">
                  <c:v>0.9721404779406978</c:v>
                </c:pt>
                <c:pt idx="6">
                  <c:v>0.97480643091777264</c:v>
                </c:pt>
                <c:pt idx="7">
                  <c:v>0.97747969488069664</c:v>
                </c:pt>
                <c:pt idx="8">
                  <c:v>0.98016028987877557</c:v>
                </c:pt>
                <c:pt idx="9">
                  <c:v>0.98284823601630444</c:v>
                </c:pt>
                <c:pt idx="10">
                  <c:v>0.9855435534527015</c:v>
                </c:pt>
                <c:pt idx="11">
                  <c:v>0.98824626240267899</c:v>
                </c:pt>
                <c:pt idx="12">
                  <c:v>0.99095638313637957</c:v>
                </c:pt>
                <c:pt idx="13">
                  <c:v>0.99367393597953702</c:v>
                </c:pt>
                <c:pt idx="14">
                  <c:v>0.99639894131362206</c:v>
                </c:pt>
                <c:pt idx="15">
                  <c:v>0.99913141957600005</c:v>
                </c:pt>
                <c:pt idx="16">
                  <c:v>1.0064283734252999</c:v>
                </c:pt>
                <c:pt idx="17">
                  <c:v>1.0159191471263698</c:v>
                </c:pt>
                <c:pt idx="18">
                  <c:v>1.0254994202770098</c:v>
                </c:pt>
                <c:pt idx="19">
                  <c:v>1.0351700368707226</c:v>
                </c:pt>
                <c:pt idx="20">
                  <c:v>1.0449318488600199</c:v>
                </c:pt>
                <c:pt idx="21">
                  <c:v>1.05478571623145</c:v>
                </c:pt>
                <c:pt idx="22">
                  <c:v>1.06473250708136</c:v>
                </c:pt>
                <c:pt idx="23">
                  <c:v>1.0747730976923773</c:v>
                </c:pt>
                <c:pt idx="24">
                  <c:v>1.0849083726106399</c:v>
                </c:pt>
                <c:pt idx="25">
                  <c:v>1.09513922472365</c:v>
                </c:pt>
                <c:pt idx="26">
                  <c:v>1.1054665553389873</c:v>
                </c:pt>
                <c:pt idx="27">
                  <c:v>1.1158912742637099</c:v>
                </c:pt>
                <c:pt idx="28">
                  <c:v>1.126414299884497</c:v>
                </c:pt>
                <c:pt idx="29">
                  <c:v>1.1370365592485401</c:v>
                </c:pt>
                <c:pt idx="30">
                  <c:v>1.1477589881452401</c:v>
                </c:pt>
                <c:pt idx="31">
                  <c:v>1.1585825311886353</c:v>
                </c:pt>
                <c:pt idx="32">
                  <c:v>1.1695081419006021</c:v>
                </c:pt>
                <c:pt idx="33">
                  <c:v>1.1805367827948998</c:v>
                </c:pt>
                <c:pt idx="34">
                  <c:v>1.19166942546193</c:v>
                </c:pt>
                <c:pt idx="35">
                  <c:v>1.2029070506543198</c:v>
                </c:pt>
                <c:pt idx="36">
                  <c:v>1.2142506483733899</c:v>
                </c:pt>
                <c:pt idx="37">
                  <c:v>1.2257012179562667</c:v>
                </c:pt>
                <c:pt idx="38">
                  <c:v>1.2372597681640298</c:v>
                </c:pt>
                <c:pt idx="39">
                  <c:v>1.2489273172704956</c:v>
                </c:pt>
                <c:pt idx="40">
                  <c:v>1.2607048931519873</c:v>
                </c:pt>
                <c:pt idx="41">
                  <c:v>1.27259353337784</c:v>
                </c:pt>
                <c:pt idx="42">
                  <c:v>1.2845942853018273</c:v>
                </c:pt>
                <c:pt idx="43">
                  <c:v>1.2967082061544373</c:v>
                </c:pt>
                <c:pt idx="44">
                  <c:v>1.3089363631359898</c:v>
                </c:pt>
                <c:pt idx="45">
                  <c:v>1.3212798335106899</c:v>
                </c:pt>
                <c:pt idx="46">
                  <c:v>1.3337397047014798</c:v>
                </c:pt>
                <c:pt idx="47">
                  <c:v>1.3463170743859041</c:v>
                </c:pt>
                <c:pt idx="48">
                  <c:v>1.35901305059273</c:v>
                </c:pt>
                <c:pt idx="49">
                  <c:v>1.371828751799647</c:v>
                </c:pt>
                <c:pt idx="50">
                  <c:v>1.3847653070317401</c:v>
                </c:pt>
              </c:numCache>
            </c:numRef>
          </c:yVal>
          <c:smooth val="1"/>
        </c:ser>
        <c:axId val="329164672"/>
        <c:axId val="329388032"/>
      </c:scatterChart>
      <c:valAx>
        <c:axId val="329164672"/>
        <c:scaling>
          <c:orientation val="minMax"/>
          <c:max val="100"/>
          <c:min val="50"/>
        </c:scaling>
        <c:axPos val="b"/>
        <c:title>
          <c:tx>
            <c:rich>
              <a:bodyPr/>
              <a:lstStyle/>
              <a:p>
                <a:pPr>
                  <a:defRPr sz="1700"/>
                </a:pPr>
                <a:r>
                  <a:rPr lang="en-US" sz="1700" dirty="0" smtClean="0"/>
                  <a:t>Recipient Weight (kg)</a:t>
                </a:r>
                <a:endParaRPr lang="en-US" sz="1700" dirty="0"/>
              </a:p>
            </c:rich>
          </c:tx>
          <c:layout/>
        </c:title>
        <c:numFmt formatCode="#,##0" sourceLinked="0"/>
        <c:tickLblPos val="nextTo"/>
        <c:txPr>
          <a:bodyPr rot="0"/>
          <a:lstStyle/>
          <a:p>
            <a:pPr>
              <a:defRPr sz="1500" b="1"/>
            </a:pPr>
            <a:endParaRPr lang="en-US"/>
          </a:p>
        </c:txPr>
        <c:crossAx val="329388032"/>
        <c:crosses val="autoZero"/>
        <c:crossBetween val="midCat"/>
        <c:majorUnit val="10"/>
      </c:valAx>
      <c:valAx>
        <c:axId val="32938803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91646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281"/>
          <c:h val="0.77074260114040283"/>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1.3499889381233801</c:v>
                </c:pt>
                <c:pt idx="1">
                  <c:v>1.33248914267312</c:v>
                </c:pt>
                <c:pt idx="2">
                  <c:v>1.3152161956303998</c:v>
                </c:pt>
                <c:pt idx="3">
                  <c:v>1.29816715637797</c:v>
                </c:pt>
                <c:pt idx="4">
                  <c:v>1.2813391224176098</c:v>
                </c:pt>
                <c:pt idx="5">
                  <c:v>1.2647292288758898</c:v>
                </c:pt>
                <c:pt idx="6">
                  <c:v>1.2483346480165398</c:v>
                </c:pt>
                <c:pt idx="7">
                  <c:v>1.2321525887589801</c:v>
                </c:pt>
                <c:pt idx="8">
                  <c:v>1.2161802962031798</c:v>
                </c:pt>
                <c:pt idx="9">
                  <c:v>1.2004150511606799</c:v>
                </c:pt>
                <c:pt idx="10">
                  <c:v>1.1848541696915853</c:v>
                </c:pt>
                <c:pt idx="11">
                  <c:v>1.16949500264773</c:v>
                </c:pt>
                <c:pt idx="12">
                  <c:v>1.1543349352216301</c:v>
                </c:pt>
                <c:pt idx="13">
                  <c:v>1.13937138650133</c:v>
                </c:pt>
                <c:pt idx="14">
                  <c:v>1.1246018090310401</c:v>
                </c:pt>
                <c:pt idx="15">
                  <c:v>1.1100236883774073</c:v>
                </c:pt>
                <c:pt idx="16">
                  <c:v>1.0956345427014798</c:v>
                </c:pt>
                <c:pt idx="17">
                  <c:v>1.0814319223361799</c:v>
                </c:pt>
                <c:pt idx="18">
                  <c:v>1.06741340936927</c:v>
                </c:pt>
                <c:pt idx="19">
                  <c:v>1.0535766172317098</c:v>
                </c:pt>
                <c:pt idx="20">
                  <c:v>1.0399191902913298</c:v>
                </c:pt>
                <c:pt idx="21">
                  <c:v>1.0264388034518701</c:v>
                </c:pt>
                <c:pt idx="22">
                  <c:v>1.01313316175707</c:v>
                </c:pt>
                <c:pt idx="23">
                  <c:v>1</c:v>
                </c:pt>
                <c:pt idx="24">
                  <c:v>0.98703708233743959</c:v>
                </c:pt>
                <c:pt idx="25">
                  <c:v>0.97424220190920596</c:v>
                </c:pt>
                <c:pt idx="26">
                  <c:v>0.96161318046246458</c:v>
                </c:pt>
                <c:pt idx="27">
                  <c:v>0.94914786798089845</c:v>
                </c:pt>
                <c:pt idx="28">
                  <c:v>0.93684414231866764</c:v>
                </c:pt>
                <c:pt idx="29">
                  <c:v>0.92469990883913933</c:v>
                </c:pt>
                <c:pt idx="30">
                  <c:v>0.91271310005827899</c:v>
                </c:pt>
                <c:pt idx="31">
                  <c:v>0.90088167529268404</c:v>
                </c:pt>
                <c:pt idx="32">
                  <c:v>0.8892036203121545</c:v>
                </c:pt>
                <c:pt idx="33">
                  <c:v>0.87767694699679932</c:v>
                </c:pt>
                <c:pt idx="34">
                  <c:v>0.86629969299855403</c:v>
                </c:pt>
                <c:pt idx="35">
                  <c:v>0.85506992140711002</c:v>
                </c:pt>
                <c:pt idx="36">
                  <c:v>0.84398572042017883</c:v>
                </c:pt>
                <c:pt idx="37">
                  <c:v>0.83304520301799545</c:v>
                </c:pt>
                <c:pt idx="38">
                  <c:v>0.82224650664208165</c:v>
                </c:pt>
                <c:pt idx="39">
                  <c:v>0.81158779287815197</c:v>
                </c:pt>
                <c:pt idx="40">
                  <c:v>0.80106724714313304</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1.1405805321773401</c:v>
                </c:pt>
                <c:pt idx="1">
                  <c:v>1.1340761507485029</c:v>
                </c:pt>
                <c:pt idx="2">
                  <c:v>1.1276088618147229</c:v>
                </c:pt>
                <c:pt idx="3">
                  <c:v>1.12117845384889</c:v>
                </c:pt>
                <c:pt idx="4">
                  <c:v>1.1147847165301199</c:v>
                </c:pt>
                <c:pt idx="5">
                  <c:v>1.1084274407369601</c:v>
                </c:pt>
                <c:pt idx="6">
                  <c:v>1.1021064185405001</c:v>
                </c:pt>
                <c:pt idx="7">
                  <c:v>1.095821443197557</c:v>
                </c:pt>
                <c:pt idx="8">
                  <c:v>1.0895723091439899</c:v>
                </c:pt>
                <c:pt idx="9">
                  <c:v>1.0833588119879001</c:v>
                </c:pt>
                <c:pt idx="10">
                  <c:v>1.0771807485029599</c:v>
                </c:pt>
                <c:pt idx="11">
                  <c:v>1.0710379166218131</c:v>
                </c:pt>
                <c:pt idx="12">
                  <c:v>1.0649301154294073</c:v>
                </c:pt>
                <c:pt idx="13">
                  <c:v>1.0588571451564601</c:v>
                </c:pt>
                <c:pt idx="14">
                  <c:v>1.0528188071728999</c:v>
                </c:pt>
                <c:pt idx="15">
                  <c:v>1.0468149039813901</c:v>
                </c:pt>
                <c:pt idx="16">
                  <c:v>1.04084523921085</c:v>
                </c:pt>
                <c:pt idx="17">
                  <c:v>1.0349096176100661</c:v>
                </c:pt>
                <c:pt idx="18">
                  <c:v>1.0290078450412601</c:v>
                </c:pt>
                <c:pt idx="19">
                  <c:v>1.02313972847377</c:v>
                </c:pt>
                <c:pt idx="20">
                  <c:v>1.01730507597774</c:v>
                </c:pt>
                <c:pt idx="21">
                  <c:v>1.0115036967177973</c:v>
                </c:pt>
                <c:pt idx="22">
                  <c:v>1.00573540094689</c:v>
                </c:pt>
                <c:pt idx="23">
                  <c:v>1</c:v>
                </c:pt>
                <c:pt idx="24">
                  <c:v>0.97982987155653789</c:v>
                </c:pt>
                <c:pt idx="25">
                  <c:v>0.96006657719449595</c:v>
                </c:pt>
                <c:pt idx="26">
                  <c:v>0.94070191101820533</c:v>
                </c:pt>
                <c:pt idx="27">
                  <c:v>0.92172783264595581</c:v>
                </c:pt>
                <c:pt idx="28">
                  <c:v>0.90313646387156643</c:v>
                </c:pt>
                <c:pt idx="29">
                  <c:v>0.88492008539330202</c:v>
                </c:pt>
                <c:pt idx="30">
                  <c:v>0.86707113360871901</c:v>
                </c:pt>
                <c:pt idx="31">
                  <c:v>0.84958219747420749</c:v>
                </c:pt>
                <c:pt idx="32">
                  <c:v>0.83244601542787244</c:v>
                </c:pt>
                <c:pt idx="33">
                  <c:v>0.81565547237444302</c:v>
                </c:pt>
                <c:pt idx="34">
                  <c:v>0.79920359673103158</c:v>
                </c:pt>
                <c:pt idx="35">
                  <c:v>0.78308355753248804</c:v>
                </c:pt>
                <c:pt idx="36">
                  <c:v>0.76728866159509346</c:v>
                </c:pt>
                <c:pt idx="37">
                  <c:v>0.75181235073750496</c:v>
                </c:pt>
                <c:pt idx="38">
                  <c:v>0.73664819905774603</c:v>
                </c:pt>
                <c:pt idx="39">
                  <c:v>0.7217899102651063</c:v>
                </c:pt>
                <c:pt idx="40">
                  <c:v>0.70723131506585901</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1.5978443272010299</c:v>
                </c:pt>
                <c:pt idx="1">
                  <c:v>1.5656156018887226</c:v>
                </c:pt>
                <c:pt idx="2">
                  <c:v>1.5340369341055429</c:v>
                </c:pt>
                <c:pt idx="3">
                  <c:v>1.5030952121076051</c:v>
                </c:pt>
                <c:pt idx="4">
                  <c:v>1.4727775886166401</c:v>
                </c:pt>
                <c:pt idx="5">
                  <c:v>1.4430714754855798</c:v>
                </c:pt>
                <c:pt idx="6">
                  <c:v>1.413964538471937</c:v>
                </c:pt>
                <c:pt idx="7">
                  <c:v>1.385444692116456</c:v>
                </c:pt>
                <c:pt idx="8">
                  <c:v>1.3575000947251499</c:v>
                </c:pt>
                <c:pt idx="9">
                  <c:v>1.3301191434525301</c:v>
                </c:pt>
                <c:pt idx="10">
                  <c:v>1.30329046948398</c:v>
                </c:pt>
                <c:pt idx="11">
                  <c:v>1.2770029333153401</c:v>
                </c:pt>
                <c:pt idx="12">
                  <c:v>1.2512456201276898</c:v>
                </c:pt>
                <c:pt idx="13">
                  <c:v>1.22600783525539</c:v>
                </c:pt>
                <c:pt idx="14">
                  <c:v>1.2012790997455898</c:v>
                </c:pt>
                <c:pt idx="15">
                  <c:v>1.1770491460072801</c:v>
                </c:pt>
                <c:pt idx="16">
                  <c:v>1.1533079135480426</c:v>
                </c:pt>
                <c:pt idx="17">
                  <c:v>1.1300455447969158</c:v>
                </c:pt>
                <c:pt idx="18">
                  <c:v>1.1072523810113901</c:v>
                </c:pt>
                <c:pt idx="19">
                  <c:v>1.08491895826706</c:v>
                </c:pt>
                <c:pt idx="20">
                  <c:v>1.0630360035280599</c:v>
                </c:pt>
                <c:pt idx="21">
                  <c:v>1.0415944307968699</c:v>
                </c:pt>
                <c:pt idx="22">
                  <c:v>1.0205853373417029</c:v>
                </c:pt>
                <c:pt idx="23">
                  <c:v>1</c:v>
                </c:pt>
                <c:pt idx="24">
                  <c:v>0.99429730628802704</c:v>
                </c:pt>
                <c:pt idx="25">
                  <c:v>0.98862713329162599</c:v>
                </c:pt>
                <c:pt idx="26">
                  <c:v>0.98298929555511805</c:v>
                </c:pt>
                <c:pt idx="27">
                  <c:v>0.97738360868041962</c:v>
                </c:pt>
                <c:pt idx="28">
                  <c:v>0.97180988932101164</c:v>
                </c:pt>
                <c:pt idx="29">
                  <c:v>0.96626795517594566</c:v>
                </c:pt>
                <c:pt idx="30">
                  <c:v>0.96075762498388595</c:v>
                </c:pt>
                <c:pt idx="31">
                  <c:v>0.95527871851715795</c:v>
                </c:pt>
                <c:pt idx="32">
                  <c:v>0.9498310565758914</c:v>
                </c:pt>
                <c:pt idx="33">
                  <c:v>0.94441446098211557</c:v>
                </c:pt>
                <c:pt idx="34">
                  <c:v>0.93902875457397783</c:v>
                </c:pt>
                <c:pt idx="35">
                  <c:v>0.93367376119990597</c:v>
                </c:pt>
                <c:pt idx="36">
                  <c:v>0.92834930571287599</c:v>
                </c:pt>
                <c:pt idx="37">
                  <c:v>0.92305521396467483</c:v>
                </c:pt>
                <c:pt idx="38">
                  <c:v>0.91779131280019466</c:v>
                </c:pt>
                <c:pt idx="39">
                  <c:v>0.91255743005178303</c:v>
                </c:pt>
                <c:pt idx="40">
                  <c:v>0.90735339453361197</c:v>
                </c:pt>
              </c:numCache>
            </c:numRef>
          </c:yVal>
          <c:smooth val="1"/>
        </c:ser>
        <c:axId val="329551872"/>
        <c:axId val="329553792"/>
      </c:scatterChart>
      <c:valAx>
        <c:axId val="329551872"/>
        <c:scaling>
          <c:orientation val="minMax"/>
          <c:max val="190"/>
          <c:min val="150"/>
        </c:scaling>
        <c:axPos val="b"/>
        <c:title>
          <c:tx>
            <c:rich>
              <a:bodyPr/>
              <a:lstStyle/>
              <a:p>
                <a:pPr>
                  <a:defRPr sz="1700"/>
                </a:pPr>
                <a:r>
                  <a:rPr lang="en-US" sz="1700" dirty="0" smtClean="0"/>
                  <a:t>Donor Height (cm)</a:t>
                </a:r>
                <a:endParaRPr lang="en-US" sz="1700" dirty="0"/>
              </a:p>
            </c:rich>
          </c:tx>
          <c:layout/>
        </c:title>
        <c:numFmt formatCode="#,##0" sourceLinked="0"/>
        <c:tickLblPos val="nextTo"/>
        <c:txPr>
          <a:bodyPr rot="0"/>
          <a:lstStyle/>
          <a:p>
            <a:pPr>
              <a:defRPr sz="1500" b="1"/>
            </a:pPr>
            <a:endParaRPr lang="en-US"/>
          </a:p>
        </c:txPr>
        <c:crossAx val="329553792"/>
        <c:crosses val="autoZero"/>
        <c:crossBetween val="midCat"/>
        <c:majorUnit val="10"/>
      </c:valAx>
      <c:valAx>
        <c:axId val="32955379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95518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5968051006900303"/>
          <c:h val="0.77074260114040305"/>
        </c:manualLayout>
      </c:layout>
      <c:scatterChart>
        <c:scatterStyle val="smoothMarker"/>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Sheet1!$B$2:$B$37</c:f>
              <c:numCache>
                <c:formatCode>General</c:formatCode>
                <c:ptCount val="36"/>
                <c:pt idx="0">
                  <c:v>0.88383499272926458</c:v>
                </c:pt>
                <c:pt idx="1">
                  <c:v>0.88991918681439097</c:v>
                </c:pt>
                <c:pt idx="2">
                  <c:v>0.89604526362420145</c:v>
                </c:pt>
                <c:pt idx="3">
                  <c:v>0.90221351147339601</c:v>
                </c:pt>
                <c:pt idx="4">
                  <c:v>0.90842422066140505</c:v>
                </c:pt>
                <c:pt idx="5">
                  <c:v>0.91467768348602863</c:v>
                </c:pt>
                <c:pt idx="6">
                  <c:v>0.9209741942572035</c:v>
                </c:pt>
                <c:pt idx="7">
                  <c:v>0.92731404931086059</c:v>
                </c:pt>
                <c:pt idx="8">
                  <c:v>0.93369754702285901</c:v>
                </c:pt>
                <c:pt idx="9">
                  <c:v>0.94012498782303699</c:v>
                </c:pt>
                <c:pt idx="10">
                  <c:v>0.94659667420934801</c:v>
                </c:pt>
                <c:pt idx="11">
                  <c:v>0.95311291076210058</c:v>
                </c:pt>
                <c:pt idx="12">
                  <c:v>0.95967400415829096</c:v>
                </c:pt>
                <c:pt idx="13">
                  <c:v>0.966280263186028</c:v>
                </c:pt>
                <c:pt idx="14">
                  <c:v>0.97293199875908565</c:v>
                </c:pt>
                <c:pt idx="15">
                  <c:v>0.97962952393151781</c:v>
                </c:pt>
                <c:pt idx="16">
                  <c:v>0.98637315391239366</c:v>
                </c:pt>
                <c:pt idx="17">
                  <c:v>0.99316320608064956</c:v>
                </c:pt>
                <c:pt idx="18">
                  <c:v>1</c:v>
                </c:pt>
                <c:pt idx="19">
                  <c:v>1.0068838574339998</c:v>
                </c:pt>
                <c:pt idx="20">
                  <c:v>1.0138151023611699</c:v>
                </c:pt>
                <c:pt idx="21">
                  <c:v>1.0207940609902499</c:v>
                </c:pt>
                <c:pt idx="22">
                  <c:v>1.0278210617755799</c:v>
                </c:pt>
                <c:pt idx="23">
                  <c:v>1.034896435432497</c:v>
                </c:pt>
                <c:pt idx="24">
                  <c:v>1.04202051495297</c:v>
                </c:pt>
                <c:pt idx="25">
                  <c:v>1.0491936356212099</c:v>
                </c:pt>
                <c:pt idx="26">
                  <c:v>1.0564161350294798</c:v>
                </c:pt>
                <c:pt idx="27">
                  <c:v>1.0636883530939998</c:v>
                </c:pt>
                <c:pt idx="28">
                  <c:v>1.0710106320708999</c:v>
                </c:pt>
                <c:pt idx="29">
                  <c:v>1.07838331657237</c:v>
                </c:pt>
                <c:pt idx="30">
                  <c:v>1.0858067535828473</c:v>
                </c:pt>
                <c:pt idx="31">
                  <c:v>1.0932812924753867</c:v>
                </c:pt>
                <c:pt idx="32">
                  <c:v>1.1008072850280499</c:v>
                </c:pt>
                <c:pt idx="33">
                  <c:v>1.10838508544048</c:v>
                </c:pt>
                <c:pt idx="34">
                  <c:v>1.1160150503506301</c:v>
                </c:pt>
                <c:pt idx="35">
                  <c:v>1.1236975388514301</c:v>
                </c:pt>
              </c:numCache>
            </c:numRef>
          </c:yVal>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Sheet1!$C$2:$C$37</c:f>
              <c:numCache>
                <c:formatCode>General</c:formatCode>
                <c:ptCount val="36"/>
                <c:pt idx="0">
                  <c:v>0.78531555628003802</c:v>
                </c:pt>
                <c:pt idx="1">
                  <c:v>0.79593037364477881</c:v>
                </c:pt>
                <c:pt idx="2">
                  <c:v>0.80668866753533663</c:v>
                </c:pt>
                <c:pt idx="3">
                  <c:v>0.81759237727038003</c:v>
                </c:pt>
                <c:pt idx="4">
                  <c:v>0.82864346838162395</c:v>
                </c:pt>
                <c:pt idx="5">
                  <c:v>0.8398439329681433</c:v>
                </c:pt>
                <c:pt idx="6">
                  <c:v>0.85119579005546264</c:v>
                </c:pt>
                <c:pt idx="7">
                  <c:v>0.86270108595953565</c:v>
                </c:pt>
                <c:pt idx="8">
                  <c:v>0.87436189465559966</c:v>
                </c:pt>
                <c:pt idx="9">
                  <c:v>0.88618031815203258</c:v>
                </c:pt>
                <c:pt idx="10">
                  <c:v>0.89815848686929101</c:v>
                </c:pt>
                <c:pt idx="11">
                  <c:v>0.91029856002392096</c:v>
                </c:pt>
                <c:pt idx="12">
                  <c:v>0.92260272601779303</c:v>
                </c:pt>
                <c:pt idx="13">
                  <c:v>0.93507320283259132</c:v>
                </c:pt>
                <c:pt idx="14">
                  <c:v>0.94771223842962604</c:v>
                </c:pt>
                <c:pt idx="15">
                  <c:v>0.96052211115507002</c:v>
                </c:pt>
                <c:pt idx="16">
                  <c:v>0.97350513015064599</c:v>
                </c:pt>
                <c:pt idx="17">
                  <c:v>0.98666363576988403</c:v>
                </c:pt>
                <c:pt idx="18">
                  <c:v>1</c:v>
                </c:pt>
                <c:pt idx="19">
                  <c:v>1.0002944948940773</c:v>
                </c:pt>
                <c:pt idx="20">
                  <c:v>1.00058907651541</c:v>
                </c:pt>
                <c:pt idx="21">
                  <c:v>1.00088374488952</c:v>
                </c:pt>
                <c:pt idx="22">
                  <c:v>1.00117850004196</c:v>
                </c:pt>
                <c:pt idx="23">
                  <c:v>1.00147334199829</c:v>
                </c:pt>
                <c:pt idx="24">
                  <c:v>1.0017682707840661</c:v>
                </c:pt>
                <c:pt idx="25">
                  <c:v>1.0020632864248673</c:v>
                </c:pt>
                <c:pt idx="26">
                  <c:v>1.0023583889462726</c:v>
                </c:pt>
                <c:pt idx="27">
                  <c:v>1.0026535783738626</c:v>
                </c:pt>
                <c:pt idx="28">
                  <c:v>1.0029488547332301</c:v>
                </c:pt>
                <c:pt idx="29">
                  <c:v>1.0032442180499641</c:v>
                </c:pt>
                <c:pt idx="30">
                  <c:v>1.0035396683497098</c:v>
                </c:pt>
                <c:pt idx="31">
                  <c:v>1.0038352056580473</c:v>
                </c:pt>
                <c:pt idx="32">
                  <c:v>1.00413083000062</c:v>
                </c:pt>
                <c:pt idx="33">
                  <c:v>1.00442654140304</c:v>
                </c:pt>
                <c:pt idx="34">
                  <c:v>1.0047223398909699</c:v>
                </c:pt>
                <c:pt idx="35">
                  <c:v>1.0050182254900399</c:v>
                </c:pt>
              </c:numCache>
            </c:numRef>
          </c:yVal>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Sheet1!$D$2:$D$37</c:f>
              <c:numCache>
                <c:formatCode>General</c:formatCode>
                <c:ptCount val="36"/>
                <c:pt idx="0">
                  <c:v>0.99471389319350745</c:v>
                </c:pt>
                <c:pt idx="1">
                  <c:v>0.995006831356126</c:v>
                </c:pt>
                <c:pt idx="2">
                  <c:v>0.99529985578753899</c:v>
                </c:pt>
                <c:pt idx="3">
                  <c:v>0.99559296651315099</c:v>
                </c:pt>
                <c:pt idx="4">
                  <c:v>0.995886163558375</c:v>
                </c:pt>
                <c:pt idx="5">
                  <c:v>0.99617944694863203</c:v>
                </c:pt>
                <c:pt idx="6">
                  <c:v>0.99647281670934951</c:v>
                </c:pt>
                <c:pt idx="7">
                  <c:v>0.99676627286596242</c:v>
                </c:pt>
                <c:pt idx="8">
                  <c:v>0.99705981544391864</c:v>
                </c:pt>
                <c:pt idx="9">
                  <c:v>0.99735344446866259</c:v>
                </c:pt>
                <c:pt idx="10">
                  <c:v>0.99764715996565556</c:v>
                </c:pt>
                <c:pt idx="11">
                  <c:v>0.99794096196036142</c:v>
                </c:pt>
                <c:pt idx="12">
                  <c:v>0.998234850478258</c:v>
                </c:pt>
                <c:pt idx="13">
                  <c:v>0.99852882554482003</c:v>
                </c:pt>
                <c:pt idx="14">
                  <c:v>0.99882288718553902</c:v>
                </c:pt>
                <c:pt idx="15">
                  <c:v>0.99911703542590857</c:v>
                </c:pt>
                <c:pt idx="16">
                  <c:v>0.99941127029143451</c:v>
                </c:pt>
                <c:pt idx="17">
                  <c:v>0.99970559180762342</c:v>
                </c:pt>
                <c:pt idx="18">
                  <c:v>1</c:v>
                </c:pt>
                <c:pt idx="19">
                  <c:v>1.0135166268894773</c:v>
                </c:pt>
                <c:pt idx="20">
                  <c:v>1.02721595298142</c:v>
                </c:pt>
                <c:pt idx="21">
                  <c:v>1.0411004477527899</c:v>
                </c:pt>
                <c:pt idx="22">
                  <c:v>1.0551726140595299</c:v>
                </c:pt>
                <c:pt idx="23">
                  <c:v>1.0694349885877699</c:v>
                </c:pt>
                <c:pt idx="24">
                  <c:v>1.0838901423110598</c:v>
                </c:pt>
                <c:pt idx="25">
                  <c:v>1.09854068095386</c:v>
                </c:pt>
                <c:pt idx="26">
                  <c:v>1.11338924546123</c:v>
                </c:pt>
                <c:pt idx="27">
                  <c:v>1.1284385124748899</c:v>
                </c:pt>
                <c:pt idx="28">
                  <c:v>1.14369119481572</c:v>
                </c:pt>
                <c:pt idx="29">
                  <c:v>1.1591500419728329</c:v>
                </c:pt>
                <c:pt idx="30">
                  <c:v>1.1748178405991001</c:v>
                </c:pt>
                <c:pt idx="31">
                  <c:v>1.1906974150135801</c:v>
                </c:pt>
                <c:pt idx="32">
                  <c:v>1.206791627710577</c:v>
                </c:pt>
                <c:pt idx="33">
                  <c:v>1.2231033798756898</c:v>
                </c:pt>
                <c:pt idx="34">
                  <c:v>1.23963561190873</c:v>
                </c:pt>
                <c:pt idx="35">
                  <c:v>1.2563913039537999</c:v>
                </c:pt>
              </c:numCache>
            </c:numRef>
          </c:yVal>
          <c:smooth val="1"/>
        </c:ser>
        <c:axId val="329538944"/>
        <c:axId val="329631232"/>
      </c:scatterChart>
      <c:valAx>
        <c:axId val="329538944"/>
        <c:scaling>
          <c:orientation val="minMax"/>
          <c:max val="20"/>
          <c:min val="-15"/>
        </c:scaling>
        <c:axPos val="b"/>
        <c:title>
          <c:tx>
            <c:rich>
              <a:bodyPr/>
              <a:lstStyle/>
              <a:p>
                <a:pPr>
                  <a:defRPr sz="1700"/>
                </a:pPr>
                <a:r>
                  <a:rPr lang="en-US" sz="1700" dirty="0" smtClean="0"/>
                  <a:t>Donor Height - Recipient Height (cm)</a:t>
                </a:r>
                <a:endParaRPr lang="en-US" sz="1700" dirty="0"/>
              </a:p>
            </c:rich>
          </c:tx>
          <c:layout/>
        </c:title>
        <c:numFmt formatCode="#,##0" sourceLinked="0"/>
        <c:tickLblPos val="nextTo"/>
        <c:txPr>
          <a:bodyPr rot="0"/>
          <a:lstStyle/>
          <a:p>
            <a:pPr>
              <a:defRPr sz="1500" b="1"/>
            </a:pPr>
            <a:endParaRPr lang="en-US"/>
          </a:p>
        </c:txPr>
        <c:crossAx val="329631232"/>
        <c:crossesAt val="0"/>
        <c:crossBetween val="midCat"/>
        <c:majorUnit val="5"/>
      </c:valAx>
      <c:valAx>
        <c:axId val="32963123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title>
        <c:numFmt formatCode="#,##0.0" sourceLinked="0"/>
        <c:tickLblPos val="nextTo"/>
        <c:txPr>
          <a:bodyPr/>
          <a:lstStyle/>
          <a:p>
            <a:pPr>
              <a:defRPr sz="1500" b="1"/>
            </a:pPr>
            <a:endParaRPr lang="en-US"/>
          </a:p>
        </c:txPr>
        <c:crossAx val="329538944"/>
        <c:crossesAt val="-1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023E-2"/>
          <c:w val="0.89292662330252193"/>
          <c:h val="0.7915126859142263"/>
        </c:manualLayout>
      </c:layout>
      <c:barChart>
        <c:barDir val="col"/>
        <c:grouping val="percentStacked"/>
        <c:ser>
          <c:idx val="0"/>
          <c:order val="0"/>
          <c:tx>
            <c:strRef>
              <c:f>Sheet1!$A$2</c:f>
              <c:strCache>
                <c:ptCount val="1"/>
                <c:pt idx="0">
                  <c:v>No Activity Limitations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1 Year (N = 6,935)</c:v>
                </c:pt>
                <c:pt idx="1">
                  <c:v>3 Years (N = 4,448)</c:v>
                </c:pt>
                <c:pt idx="2">
                  <c:v>5 Years (N = 2,581)</c:v>
                </c:pt>
              </c:strCache>
            </c:strRef>
          </c:cat>
          <c:val>
            <c:numRef>
              <c:f>Sheet1!$B$2:$D$2</c:f>
              <c:numCache>
                <c:formatCode>General</c:formatCode>
                <c:ptCount val="3"/>
                <c:pt idx="0">
                  <c:v>5897</c:v>
                </c:pt>
                <c:pt idx="1">
                  <c:v>3820</c:v>
                </c:pt>
                <c:pt idx="2">
                  <c:v>2242</c:v>
                </c:pt>
              </c:numCache>
            </c:numRef>
          </c:val>
        </c:ser>
        <c:ser>
          <c:idx val="1"/>
          <c:order val="1"/>
          <c:tx>
            <c:strRef>
              <c:f>Sheet1!$A$3</c:f>
              <c:strCache>
                <c:ptCount val="1"/>
                <c:pt idx="0">
                  <c:v>Performs with Assistance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6,935)</c:v>
                </c:pt>
                <c:pt idx="1">
                  <c:v>3 Years (N = 4,448)</c:v>
                </c:pt>
                <c:pt idx="2">
                  <c:v>5 Years (N = 2,581)</c:v>
                </c:pt>
              </c:strCache>
            </c:strRef>
          </c:cat>
          <c:val>
            <c:numRef>
              <c:f>Sheet1!$B$3:$D$3</c:f>
              <c:numCache>
                <c:formatCode>General</c:formatCode>
                <c:ptCount val="3"/>
                <c:pt idx="0">
                  <c:v>922</c:v>
                </c:pt>
                <c:pt idx="1">
                  <c:v>558</c:v>
                </c:pt>
                <c:pt idx="2">
                  <c:v>299</c:v>
                </c:pt>
              </c:numCache>
            </c:numRef>
          </c:val>
        </c:ser>
        <c:ser>
          <c:idx val="2"/>
          <c:order val="2"/>
          <c:tx>
            <c:strRef>
              <c:f>Sheet1!$A$4</c:f>
              <c:strCache>
                <c:ptCount val="1"/>
                <c:pt idx="0">
                  <c:v>Total Assistance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6,935)</c:v>
                </c:pt>
                <c:pt idx="1">
                  <c:v>3 Years (N = 4,448)</c:v>
                </c:pt>
                <c:pt idx="2">
                  <c:v>5 Years (N = 2,581)</c:v>
                </c:pt>
              </c:strCache>
            </c:strRef>
          </c:cat>
          <c:val>
            <c:numRef>
              <c:f>Sheet1!$B$4:$D$4</c:f>
              <c:numCache>
                <c:formatCode>General</c:formatCode>
                <c:ptCount val="3"/>
                <c:pt idx="0">
                  <c:v>116</c:v>
                </c:pt>
                <c:pt idx="1">
                  <c:v>70</c:v>
                </c:pt>
                <c:pt idx="2">
                  <c:v>40</c:v>
                </c:pt>
              </c:numCache>
            </c:numRef>
          </c:val>
        </c:ser>
        <c:gapWidth val="100"/>
        <c:overlap val="100"/>
        <c:axId val="329772032"/>
        <c:axId val="329773824"/>
      </c:barChart>
      <c:catAx>
        <c:axId val="329772032"/>
        <c:scaling>
          <c:orientation val="minMax"/>
        </c:scaling>
        <c:axPos val="b"/>
        <c:tickLblPos val="nextTo"/>
        <c:txPr>
          <a:bodyPr/>
          <a:lstStyle/>
          <a:p>
            <a:pPr>
              <a:defRPr sz="1500" b="1"/>
            </a:pPr>
            <a:endParaRPr lang="en-US"/>
          </a:p>
        </c:txPr>
        <c:crossAx val="329773824"/>
        <c:crosses val="autoZero"/>
        <c:auto val="1"/>
        <c:lblAlgn val="ctr"/>
        <c:lblOffset val="100"/>
      </c:catAx>
      <c:valAx>
        <c:axId val="329773824"/>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329772032"/>
        <c:crosses val="autoZero"/>
        <c:crossBetween val="between"/>
        <c:majorUnit val="0.2"/>
      </c:valAx>
      <c:spPr>
        <a:solidFill>
          <a:srgbClr val="000000"/>
        </a:solidFill>
        <a:ln>
          <a:solidFill>
            <a:srgbClr val="FFFFFF"/>
          </a:solidFill>
        </a:ln>
      </c:spPr>
    </c:plotArea>
    <c:legend>
      <c:legendPos val="t"/>
      <c:layout>
        <c:manualLayout>
          <c:xMode val="edge"/>
          <c:yMode val="edge"/>
          <c:x val="0.11402515504146229"/>
          <c:y val="0.59322033898305049"/>
          <c:w val="0.84985250737463169"/>
          <c:h val="0.1200102317718762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051E-2"/>
          <c:w val="0.89292662330252193"/>
          <c:h val="0.82823590907068823"/>
        </c:manualLayout>
      </c:layout>
      <c:barChart>
        <c:barDir val="col"/>
        <c:grouping val="percentStacked"/>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4.3478260869565374E-3"/>
                  <c:y val="0.1689189910583232"/>
                </c:manualLayout>
              </c:layout>
              <c:dLblPos val="ctr"/>
              <c:showCatName val="1"/>
            </c:dLbl>
            <c:dLbl>
              <c:idx val="1"/>
              <c:layout>
                <c:manualLayout>
                  <c:x val="8.6956521739130748E-3"/>
                  <c:y val="0.17516815694648341"/>
                </c:manualLayout>
              </c:layout>
              <c:dLblPos val="ctr"/>
              <c:showCatName val="1"/>
            </c:dLbl>
            <c:dLbl>
              <c:idx val="2"/>
              <c:layout>
                <c:manualLayout>
                  <c:x val="2.8985507246376812E-2"/>
                  <c:y val="0.17945571422216294"/>
                </c:manualLayout>
              </c:layout>
              <c:dLblPos val="ctr"/>
              <c:showCatName val="1"/>
            </c:dLbl>
            <c:txPr>
              <a:bodyPr/>
              <a:lstStyle/>
              <a:p>
                <a:pPr>
                  <a:defRPr sz="1500" b="1"/>
                </a:pPr>
                <a:endParaRPr lang="en-US"/>
              </a:p>
            </c:txPr>
            <c:dLblPos val="inBase"/>
            <c:showCatName val="1"/>
          </c:dLbls>
          <c:cat>
            <c:strRef>
              <c:f>Sheet1!$B$1:$E$1</c:f>
              <c:strCache>
                <c:ptCount val="4"/>
                <c:pt idx="0">
                  <c:v>1 Year  (N = 7,578)</c:v>
                </c:pt>
                <c:pt idx="1">
                  <c:v>2 Years (N = 5,972)</c:v>
                </c:pt>
                <c:pt idx="2">
                  <c:v>3 Years (N = 4,906)</c:v>
                </c:pt>
                <c:pt idx="3">
                  <c:v>Column2</c:v>
                </c:pt>
              </c:strCache>
            </c:strRef>
          </c:cat>
          <c:val>
            <c:numRef>
              <c:f>Sheet1!$B$2:$E$2</c:f>
              <c:numCache>
                <c:formatCode>General</c:formatCode>
                <c:ptCount val="4"/>
                <c:pt idx="0">
                  <c:v>2223</c:v>
                </c:pt>
                <c:pt idx="1">
                  <c:v>1842</c:v>
                </c:pt>
                <c:pt idx="2">
                  <c:v>1564</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7,578)</c:v>
                </c:pt>
                <c:pt idx="1">
                  <c:v>2 Years (N = 5,972)</c:v>
                </c:pt>
                <c:pt idx="2">
                  <c:v>3 Years (N = 4,906)</c:v>
                </c:pt>
                <c:pt idx="3">
                  <c:v>Column2</c:v>
                </c:pt>
              </c:strCache>
            </c:strRef>
          </c:cat>
          <c:val>
            <c:numRef>
              <c:f>Sheet1!$B$3:$E$3</c:f>
              <c:numCache>
                <c:formatCode>General</c:formatCode>
                <c:ptCount val="4"/>
                <c:pt idx="0">
                  <c:v>2120</c:v>
                </c:pt>
                <c:pt idx="1">
                  <c:v>1753</c:v>
                </c:pt>
                <c:pt idx="2">
                  <c:v>1449</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7,578)</c:v>
                </c:pt>
                <c:pt idx="1">
                  <c:v>2 Years (N = 5,972)</c:v>
                </c:pt>
                <c:pt idx="2">
                  <c:v>3 Years (N = 4,906)</c:v>
                </c:pt>
                <c:pt idx="3">
                  <c:v>Column2</c:v>
                </c:pt>
              </c:strCache>
            </c:strRef>
          </c:cat>
          <c:val>
            <c:numRef>
              <c:f>Sheet1!$B$4:$E$4</c:f>
              <c:numCache>
                <c:formatCode>General</c:formatCode>
                <c:ptCount val="4"/>
                <c:pt idx="0">
                  <c:v>1377</c:v>
                </c:pt>
                <c:pt idx="1">
                  <c:v>1149</c:v>
                </c:pt>
                <c:pt idx="2">
                  <c:v>937</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7,578)</c:v>
                </c:pt>
                <c:pt idx="1">
                  <c:v>2 Years (N = 5,972)</c:v>
                </c:pt>
                <c:pt idx="2">
                  <c:v>3 Years (N = 4,906)</c:v>
                </c:pt>
                <c:pt idx="3">
                  <c:v>Column2</c:v>
                </c:pt>
              </c:strCache>
            </c:strRef>
          </c:cat>
          <c:val>
            <c:numRef>
              <c:f>Sheet1!$B$5:$E$5</c:f>
              <c:numCache>
                <c:formatCode>General</c:formatCode>
                <c:ptCount val="4"/>
                <c:pt idx="0">
                  <c:v>820</c:v>
                </c:pt>
                <c:pt idx="1">
                  <c:v>567</c:v>
                </c:pt>
                <c:pt idx="2">
                  <c:v>430</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Sheet1!$B$1:$E$1</c:f>
              <c:strCache>
                <c:ptCount val="4"/>
                <c:pt idx="0">
                  <c:v>1 Year  (N = 7,578)</c:v>
                </c:pt>
                <c:pt idx="1">
                  <c:v>2 Years (N = 5,972)</c:v>
                </c:pt>
                <c:pt idx="2">
                  <c:v>3 Years (N = 4,906)</c:v>
                </c:pt>
                <c:pt idx="3">
                  <c:v>Column2</c:v>
                </c:pt>
              </c:strCache>
            </c:strRef>
          </c:cat>
          <c:val>
            <c:numRef>
              <c:f>Sheet1!$B$6:$E$6</c:f>
              <c:numCache>
                <c:formatCode>General</c:formatCode>
                <c:ptCount val="4"/>
                <c:pt idx="0">
                  <c:v>307</c:v>
                </c:pt>
                <c:pt idx="1">
                  <c:v>225</c:v>
                </c:pt>
                <c:pt idx="2">
                  <c:v>193</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cat>
            <c:strRef>
              <c:f>Sheet1!$B$1:$E$1</c:f>
              <c:strCache>
                <c:ptCount val="4"/>
                <c:pt idx="0">
                  <c:v>1 Year  (N = 7,578)</c:v>
                </c:pt>
                <c:pt idx="1">
                  <c:v>2 Years (N = 5,972)</c:v>
                </c:pt>
                <c:pt idx="2">
                  <c:v>3 Years (N = 4,906)</c:v>
                </c:pt>
                <c:pt idx="3">
                  <c:v>Column2</c:v>
                </c:pt>
              </c:strCache>
            </c:strRef>
          </c:cat>
          <c:val>
            <c:numRef>
              <c:f>Sheet1!$B$7:$E$7</c:f>
              <c:numCache>
                <c:formatCode>General</c:formatCode>
                <c:ptCount val="4"/>
                <c:pt idx="0">
                  <c:v>230</c:v>
                </c:pt>
                <c:pt idx="1">
                  <c:v>163</c:v>
                </c:pt>
                <c:pt idx="2">
                  <c:v>118</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cat>
            <c:strRef>
              <c:f>Sheet1!$B$1:$E$1</c:f>
              <c:strCache>
                <c:ptCount val="4"/>
                <c:pt idx="0">
                  <c:v>1 Year  (N = 7,578)</c:v>
                </c:pt>
                <c:pt idx="1">
                  <c:v>2 Years (N = 5,972)</c:v>
                </c:pt>
                <c:pt idx="2">
                  <c:v>3 Years (N = 4,906)</c:v>
                </c:pt>
                <c:pt idx="3">
                  <c:v>Column2</c:v>
                </c:pt>
              </c:strCache>
            </c:strRef>
          </c:cat>
          <c:val>
            <c:numRef>
              <c:f>Sheet1!$B$8:$E$8</c:f>
              <c:numCache>
                <c:formatCode>General</c:formatCode>
                <c:ptCount val="4"/>
                <c:pt idx="0">
                  <c:v>96</c:v>
                </c:pt>
                <c:pt idx="1">
                  <c:v>84</c:v>
                </c:pt>
                <c:pt idx="2">
                  <c:v>75</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cat>
            <c:strRef>
              <c:f>Sheet1!$B$1:$E$1</c:f>
              <c:strCache>
                <c:ptCount val="4"/>
                <c:pt idx="0">
                  <c:v>1 Year  (N = 7,578)</c:v>
                </c:pt>
                <c:pt idx="1">
                  <c:v>2 Years (N = 5,972)</c:v>
                </c:pt>
                <c:pt idx="2">
                  <c:v>3 Years (N = 4,906)</c:v>
                </c:pt>
                <c:pt idx="3">
                  <c:v>Column2</c:v>
                </c:pt>
              </c:strCache>
            </c:strRef>
          </c:cat>
          <c:val>
            <c:numRef>
              <c:f>Sheet1!$B$9:$E$9</c:f>
              <c:numCache>
                <c:formatCode>General</c:formatCode>
                <c:ptCount val="4"/>
                <c:pt idx="0">
                  <c:v>49</c:v>
                </c:pt>
                <c:pt idx="1">
                  <c:v>26</c:v>
                </c:pt>
                <c:pt idx="2">
                  <c:v>19</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cat>
            <c:strRef>
              <c:f>Sheet1!$B$1:$E$1</c:f>
              <c:strCache>
                <c:ptCount val="4"/>
                <c:pt idx="0">
                  <c:v>1 Year  (N = 7,578)</c:v>
                </c:pt>
                <c:pt idx="1">
                  <c:v>2 Years (N = 5,972)</c:v>
                </c:pt>
                <c:pt idx="2">
                  <c:v>3 Years (N = 4,906)</c:v>
                </c:pt>
                <c:pt idx="3">
                  <c:v>Column2</c:v>
                </c:pt>
              </c:strCache>
            </c:strRef>
          </c:cat>
          <c:val>
            <c:numRef>
              <c:f>Sheet1!$B$10:$E$10</c:f>
              <c:numCache>
                <c:formatCode>General</c:formatCode>
                <c:ptCount val="4"/>
                <c:pt idx="0">
                  <c:v>198</c:v>
                </c:pt>
                <c:pt idx="1">
                  <c:v>70</c:v>
                </c:pt>
                <c:pt idx="2">
                  <c:v>54</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cat>
            <c:strRef>
              <c:f>Sheet1!$B$1:$E$1</c:f>
              <c:strCache>
                <c:ptCount val="4"/>
                <c:pt idx="0">
                  <c:v>1 Year  (N = 7,578)</c:v>
                </c:pt>
                <c:pt idx="1">
                  <c:v>2 Years (N = 5,972)</c:v>
                </c:pt>
                <c:pt idx="2">
                  <c:v>3 Years (N = 4,906)</c:v>
                </c:pt>
                <c:pt idx="3">
                  <c:v>Column2</c:v>
                </c:pt>
              </c:strCache>
            </c:strRef>
          </c:cat>
          <c:val>
            <c:numRef>
              <c:f>Sheet1!$B$11:$E$11</c:f>
              <c:numCache>
                <c:formatCode>General</c:formatCode>
                <c:ptCount val="4"/>
                <c:pt idx="0">
                  <c:v>158</c:v>
                </c:pt>
                <c:pt idx="1">
                  <c:v>93</c:v>
                </c:pt>
                <c:pt idx="2">
                  <c:v>67</c:v>
                </c:pt>
              </c:numCache>
            </c:numRef>
          </c:val>
        </c:ser>
        <c:gapWidth val="100"/>
        <c:overlap val="100"/>
        <c:axId val="330084736"/>
        <c:axId val="330086272"/>
      </c:barChart>
      <c:catAx>
        <c:axId val="330084736"/>
        <c:scaling>
          <c:orientation val="minMax"/>
        </c:scaling>
        <c:delete val="1"/>
        <c:axPos val="b"/>
        <c:tickLblPos val="none"/>
        <c:crossAx val="330086272"/>
        <c:crosses val="autoZero"/>
        <c:auto val="1"/>
        <c:lblAlgn val="ctr"/>
        <c:lblOffset val="100"/>
      </c:catAx>
      <c:valAx>
        <c:axId val="330086272"/>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330084736"/>
        <c:crosses val="autoZero"/>
        <c:crossBetween val="between"/>
        <c:majorUnit val="0.2"/>
      </c:valAx>
      <c:spPr>
        <a:solidFill>
          <a:srgbClr val="000000"/>
        </a:solidFill>
        <a:ln>
          <a:solidFill>
            <a:srgbClr val="FFFFFF"/>
          </a:solidFill>
        </a:ln>
      </c:spPr>
    </c:plotArea>
    <c:legend>
      <c:legendPos val="r"/>
      <c:layout>
        <c:manualLayout>
          <c:xMode val="edge"/>
          <c:yMode val="edge"/>
          <c:x val="0.78278101106926867"/>
          <c:y val="6.6615507807286811E-2"/>
          <c:w val="0.12156681501768812"/>
          <c:h val="0.7622492103741598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4987903685952363E-2"/>
          <c:y val="3.6402642466303071E-2"/>
          <c:w val="0.89292662330252193"/>
          <c:h val="0.82823590907068823"/>
        </c:manualLayout>
      </c:layout>
      <c:barChart>
        <c:barDir val="col"/>
        <c:grouping val="percentStacked"/>
        <c:ser>
          <c:idx val="0"/>
          <c:order val="0"/>
          <c:tx>
            <c:strRef>
              <c:f>Sheet1!$A$2</c:f>
              <c:strCache>
                <c:ptCount val="1"/>
                <c:pt idx="0">
                  <c:v>Not Working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8191334134080992"/>
                </c:manualLayout>
              </c:layout>
              <c:dLblPos val="ctr"/>
              <c:showCatName val="1"/>
            </c:dLbl>
            <c:dLbl>
              <c:idx val="1"/>
              <c:layout>
                <c:manualLayout>
                  <c:x val="8.6956521739130748E-3"/>
                  <c:y val="0.24578940344321501"/>
                </c:manualLayout>
              </c:layout>
              <c:dLblPos val="ctr"/>
              <c:showCatName val="1"/>
            </c:dLbl>
            <c:dLbl>
              <c:idx val="2"/>
              <c:layout>
                <c:manualLayout>
                  <c:x val="1.1594202898550725E-2"/>
                  <c:y val="0.23595288936340594"/>
                </c:manualLayout>
              </c:layout>
              <c:dLblPos val="ctr"/>
              <c:showCatName val="1"/>
            </c:dLbl>
            <c:txPr>
              <a:bodyPr/>
              <a:lstStyle/>
              <a:p>
                <a:pPr>
                  <a:defRPr sz="1500" b="1"/>
                </a:pPr>
                <a:endParaRPr lang="en-US"/>
              </a:p>
            </c:txPr>
            <c:dLblPos val="inBase"/>
            <c:showCatName val="1"/>
          </c:dLbls>
          <c:cat>
            <c:strRef>
              <c:f>Sheet1!$B$1:$E$1</c:f>
              <c:strCache>
                <c:ptCount val="4"/>
                <c:pt idx="0">
                  <c:v>1 Year (N = 11,669)</c:v>
                </c:pt>
                <c:pt idx="1">
                  <c:v>3 Years (N = 7,276)</c:v>
                </c:pt>
                <c:pt idx="2">
                  <c:v>5 Years (N = 4,702)</c:v>
                </c:pt>
                <c:pt idx="3">
                  <c:v>Column2</c:v>
                </c:pt>
              </c:strCache>
            </c:strRef>
          </c:cat>
          <c:val>
            <c:numRef>
              <c:f>Sheet1!$B$2:$E$2</c:f>
              <c:numCache>
                <c:formatCode>General</c:formatCode>
                <c:ptCount val="4"/>
                <c:pt idx="0">
                  <c:v>6689</c:v>
                </c:pt>
                <c:pt idx="1">
                  <c:v>3562</c:v>
                </c:pt>
                <c:pt idx="2">
                  <c:v>2166</c:v>
                </c:pt>
              </c:numCache>
            </c:numRef>
          </c:val>
        </c:ser>
        <c:ser>
          <c:idx val="1"/>
          <c:order val="1"/>
          <c:tx>
            <c:strRef>
              <c:f>Sheet1!$A$3</c:f>
              <c:strCache>
                <c:ptCount val="1"/>
                <c:pt idx="0">
                  <c:v>Retired</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11,669)</c:v>
                </c:pt>
                <c:pt idx="1">
                  <c:v>3 Years (N = 7,276)</c:v>
                </c:pt>
                <c:pt idx="2">
                  <c:v>5 Years (N = 4,702)</c:v>
                </c:pt>
                <c:pt idx="3">
                  <c:v>Column2</c:v>
                </c:pt>
              </c:strCache>
            </c:strRef>
          </c:cat>
          <c:val>
            <c:numRef>
              <c:f>Sheet1!$B$3:$E$3</c:f>
              <c:numCache>
                <c:formatCode>General</c:formatCode>
                <c:ptCount val="4"/>
                <c:pt idx="0">
                  <c:v>1909</c:v>
                </c:pt>
                <c:pt idx="1">
                  <c:v>1315</c:v>
                </c:pt>
                <c:pt idx="2">
                  <c:v>913</c:v>
                </c:pt>
              </c:numCache>
            </c:numRef>
          </c:val>
        </c:ser>
        <c:ser>
          <c:idx val="2"/>
          <c:order val="2"/>
          <c:tx>
            <c:strRef>
              <c:f>Sheet1!$A$4</c:f>
              <c:strCache>
                <c:ptCount val="1"/>
                <c:pt idx="0">
                  <c:v>Working Full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11,669)</c:v>
                </c:pt>
                <c:pt idx="1">
                  <c:v>3 Years (N = 7,276)</c:v>
                </c:pt>
                <c:pt idx="2">
                  <c:v>5 Years (N = 4,702)</c:v>
                </c:pt>
                <c:pt idx="3">
                  <c:v>Column2</c:v>
                </c:pt>
              </c:strCache>
            </c:strRef>
          </c:cat>
          <c:val>
            <c:numRef>
              <c:f>Sheet1!$B$4:$E$4</c:f>
              <c:numCache>
                <c:formatCode>General</c:formatCode>
                <c:ptCount val="4"/>
                <c:pt idx="0">
                  <c:v>2030</c:v>
                </c:pt>
                <c:pt idx="1">
                  <c:v>1667</c:v>
                </c:pt>
                <c:pt idx="2">
                  <c:v>1148</c:v>
                </c:pt>
              </c:numCache>
            </c:numRef>
          </c:val>
        </c:ser>
        <c:ser>
          <c:idx val="3"/>
          <c:order val="3"/>
          <c:tx>
            <c:strRef>
              <c:f>Sheet1!$A$5</c:f>
              <c:strCache>
                <c:ptCount val="1"/>
                <c:pt idx="0">
                  <c:v>Working Part Time</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11,669)</c:v>
                </c:pt>
                <c:pt idx="1">
                  <c:v>3 Years (N = 7,276)</c:v>
                </c:pt>
                <c:pt idx="2">
                  <c:v>5 Years (N = 4,702)</c:v>
                </c:pt>
                <c:pt idx="3">
                  <c:v>Column2</c:v>
                </c:pt>
              </c:strCache>
            </c:strRef>
          </c:cat>
          <c:val>
            <c:numRef>
              <c:f>Sheet1!$B$5:$E$5</c:f>
              <c:numCache>
                <c:formatCode>General</c:formatCode>
                <c:ptCount val="4"/>
                <c:pt idx="0">
                  <c:v>774</c:v>
                </c:pt>
                <c:pt idx="1">
                  <c:v>576</c:v>
                </c:pt>
                <c:pt idx="2">
                  <c:v>352</c:v>
                </c:pt>
              </c:numCache>
            </c:numRef>
          </c:val>
        </c:ser>
        <c:ser>
          <c:idx val="4"/>
          <c:order val="4"/>
          <c:tx>
            <c:strRef>
              <c:f>Sheet1!$A$6</c:f>
              <c:strCache>
                <c:ptCount val="1"/>
                <c:pt idx="0">
                  <c:v>Working (FT/PT Status unknown)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Sheet1!$B$1:$E$1</c:f>
              <c:strCache>
                <c:ptCount val="4"/>
                <c:pt idx="0">
                  <c:v>1 Year (N = 11,669)</c:v>
                </c:pt>
                <c:pt idx="1">
                  <c:v>3 Years (N = 7,276)</c:v>
                </c:pt>
                <c:pt idx="2">
                  <c:v>5 Years (N = 4,702)</c:v>
                </c:pt>
                <c:pt idx="3">
                  <c:v>Column2</c:v>
                </c:pt>
              </c:strCache>
            </c:strRef>
          </c:cat>
          <c:val>
            <c:numRef>
              <c:f>Sheet1!$B$6:$E$6</c:f>
              <c:numCache>
                <c:formatCode>General</c:formatCode>
                <c:ptCount val="4"/>
                <c:pt idx="0">
                  <c:v>267</c:v>
                </c:pt>
                <c:pt idx="1">
                  <c:v>156</c:v>
                </c:pt>
                <c:pt idx="2">
                  <c:v>123</c:v>
                </c:pt>
              </c:numCache>
            </c:numRef>
          </c:val>
        </c:ser>
        <c:gapWidth val="100"/>
        <c:overlap val="100"/>
        <c:axId val="330196480"/>
        <c:axId val="330198016"/>
      </c:barChart>
      <c:catAx>
        <c:axId val="330196480"/>
        <c:scaling>
          <c:orientation val="minMax"/>
        </c:scaling>
        <c:delete val="1"/>
        <c:axPos val="b"/>
        <c:tickLblPos val="none"/>
        <c:crossAx val="330198016"/>
        <c:crosses val="autoZero"/>
        <c:auto val="1"/>
        <c:lblAlgn val="ctr"/>
        <c:lblOffset val="100"/>
      </c:catAx>
      <c:valAx>
        <c:axId val="330198016"/>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330196480"/>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7958"/>
          <c:h val="0.52213621602384463"/>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099E-2"/>
          <c:w val="0.89292662330252193"/>
          <c:h val="0.82823590907068823"/>
        </c:manualLayout>
      </c:layout>
      <c:barChart>
        <c:barDir val="col"/>
        <c:grouping val="percentStacked"/>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3149383869389328"/>
                </c:manualLayout>
              </c:layout>
              <c:dLblPos val="ctr"/>
              <c:showCatName val="1"/>
            </c:dLbl>
            <c:dLbl>
              <c:idx val="1"/>
              <c:layout>
                <c:manualLayout>
                  <c:x val="1.4491612461485792E-3"/>
                  <c:y val="0.30976600382579489"/>
                </c:manualLayout>
              </c:layout>
              <c:dLblPos val="ctr"/>
              <c:showCatName val="1"/>
            </c:dLbl>
            <c:dLbl>
              <c:idx val="2"/>
              <c:layout>
                <c:manualLayout>
                  <c:x val="1.5942028985507374E-2"/>
                  <c:y val="0.32899461719827766"/>
                </c:manualLayout>
              </c:layout>
              <c:dLblPos val="ctr"/>
              <c:showCatName val="1"/>
            </c:dLbl>
            <c:txPr>
              <a:bodyPr/>
              <a:lstStyle/>
              <a:p>
                <a:pPr>
                  <a:defRPr sz="1500" b="1"/>
                </a:pPr>
                <a:endParaRPr lang="en-US"/>
              </a:p>
            </c:txPr>
            <c:dLblPos val="inBase"/>
            <c:showCatName val="1"/>
          </c:dLbls>
          <c:cat>
            <c:strRef>
              <c:f>Sheet1!$B$1:$D$1</c:f>
              <c:strCache>
                <c:ptCount val="3"/>
                <c:pt idx="0">
                  <c:v>1 Year (N = 15,839)</c:v>
                </c:pt>
                <c:pt idx="1">
                  <c:v>3 Years (N = 9,853)</c:v>
                </c:pt>
                <c:pt idx="2">
                  <c:v>5 Years (N = 6,390)</c:v>
                </c:pt>
              </c:strCache>
            </c:strRef>
          </c:cat>
          <c:val>
            <c:numRef>
              <c:f>Sheet1!$B$2:$D$2</c:f>
              <c:numCache>
                <c:formatCode>General</c:formatCode>
                <c:ptCount val="3"/>
                <c:pt idx="0">
                  <c:v>6428</c:v>
                </c:pt>
                <c:pt idx="1">
                  <c:v>5852</c:v>
                </c:pt>
                <c:pt idx="2">
                  <c:v>4083</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15,839)</c:v>
                </c:pt>
                <c:pt idx="1">
                  <c:v>3 Years (N = 9,853)</c:v>
                </c:pt>
                <c:pt idx="2">
                  <c:v>5 Years (N = 6,390)</c:v>
                </c:pt>
              </c:strCache>
            </c:strRef>
          </c:cat>
          <c:val>
            <c:numRef>
              <c:f>Sheet1!$B$3:$D$3</c:f>
              <c:numCache>
                <c:formatCode>General</c:formatCode>
                <c:ptCount val="3"/>
                <c:pt idx="0">
                  <c:v>2723</c:v>
                </c:pt>
                <c:pt idx="1">
                  <c:v>1351</c:v>
                </c:pt>
                <c:pt idx="2">
                  <c:v>895</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15,839)</c:v>
                </c:pt>
                <c:pt idx="1">
                  <c:v>3 Years (N = 9,853)</c:v>
                </c:pt>
                <c:pt idx="2">
                  <c:v>5 Years (N = 6,390)</c:v>
                </c:pt>
              </c:strCache>
            </c:strRef>
          </c:cat>
          <c:val>
            <c:numRef>
              <c:f>Sheet1!$B$4:$D$4</c:f>
              <c:numCache>
                <c:formatCode>General</c:formatCode>
                <c:ptCount val="3"/>
                <c:pt idx="0">
                  <c:v>998</c:v>
                </c:pt>
                <c:pt idx="1">
                  <c:v>395</c:v>
                </c:pt>
                <c:pt idx="2">
                  <c:v>183</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Sheet1!$B$1:$D$1</c:f>
              <c:strCache>
                <c:ptCount val="3"/>
                <c:pt idx="0">
                  <c:v>1 Year (N = 15,839)</c:v>
                </c:pt>
                <c:pt idx="1">
                  <c:v>3 Years (N = 9,853)</c:v>
                </c:pt>
                <c:pt idx="2">
                  <c:v>5 Years (N = 6,390)</c:v>
                </c:pt>
              </c:strCache>
            </c:strRef>
          </c:cat>
          <c:val>
            <c:numRef>
              <c:f>Sheet1!$B$5:$D$5</c:f>
              <c:numCache>
                <c:formatCode>General</c:formatCode>
                <c:ptCount val="3"/>
                <c:pt idx="0">
                  <c:v>3840</c:v>
                </c:pt>
                <c:pt idx="1">
                  <c:v>1721</c:v>
                </c:pt>
                <c:pt idx="2">
                  <c:v>1007</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Sheet1!$B$1:$D$1</c:f>
              <c:strCache>
                <c:ptCount val="3"/>
                <c:pt idx="0">
                  <c:v>1 Year (N = 15,839)</c:v>
                </c:pt>
                <c:pt idx="1">
                  <c:v>3 Years (N = 9,853)</c:v>
                </c:pt>
                <c:pt idx="2">
                  <c:v>5 Years (N = 6,390)</c:v>
                </c:pt>
              </c:strCache>
            </c:strRef>
          </c:cat>
          <c:val>
            <c:numRef>
              <c:f>Sheet1!$B$6:$D$6</c:f>
              <c:numCache>
                <c:formatCode>General</c:formatCode>
                <c:ptCount val="3"/>
                <c:pt idx="0">
                  <c:v>1850</c:v>
                </c:pt>
                <c:pt idx="1">
                  <c:v>534</c:v>
                </c:pt>
                <c:pt idx="2">
                  <c:v>222</c:v>
                </c:pt>
              </c:numCache>
            </c:numRef>
          </c:val>
        </c:ser>
        <c:gapWidth val="100"/>
        <c:overlap val="100"/>
        <c:axId val="330336896"/>
        <c:axId val="330359168"/>
      </c:barChart>
      <c:catAx>
        <c:axId val="330336896"/>
        <c:scaling>
          <c:orientation val="minMax"/>
        </c:scaling>
        <c:delete val="1"/>
        <c:axPos val="b"/>
        <c:tickLblPos val="none"/>
        <c:crossAx val="330359168"/>
        <c:crosses val="autoZero"/>
        <c:auto val="1"/>
        <c:lblAlgn val="ctr"/>
        <c:lblOffset val="100"/>
      </c:catAx>
      <c:valAx>
        <c:axId val="330359168"/>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330336896"/>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415"/>
          <c:y val="0.6103082877352195"/>
          <c:w val="0.84329293620906165"/>
          <c:h val="0.17782730548511944"/>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3.6402642466303127E-2"/>
          <c:w val="0.8915245920346917"/>
          <c:h val="0.79433760398593956"/>
        </c:manualLayout>
      </c:layout>
      <c:barChart>
        <c:barDir val="col"/>
        <c:grouping val="clustered"/>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(N=6,632)</c:v>
                </c:pt>
                <c:pt idx="1">
                  <c:v>Polyclonal ALG/ATG (N=1,426)</c:v>
                </c:pt>
                <c:pt idx="2">
                  <c:v>IL-2R Antagonist (N=4,521)</c:v>
                </c:pt>
                <c:pt idx="3">
                  <c:v>Alemtuzumab (N=684)</c:v>
                </c:pt>
              </c:strCache>
            </c:strRef>
          </c:cat>
          <c:val>
            <c:numRef>
              <c:f>Sheet1!$B$2:$B$5</c:f>
              <c:numCache>
                <c:formatCode>General</c:formatCode>
                <c:ptCount val="4"/>
                <c:pt idx="0">
                  <c:v>53.414899999999996</c:v>
                </c:pt>
                <c:pt idx="1">
                  <c:v>11.485200000000004</c:v>
                </c:pt>
                <c:pt idx="2">
                  <c:v>36.412700000000001</c:v>
                </c:pt>
                <c:pt idx="3">
                  <c:v>5.5090000000000003</c:v>
                </c:pt>
              </c:numCache>
            </c:numRef>
          </c:val>
        </c:ser>
        <c:gapWidth val="40"/>
        <c:overlap val="-80"/>
        <c:axId val="302662400"/>
        <c:axId val="302663936"/>
      </c:barChart>
      <c:catAx>
        <c:axId val="302662400"/>
        <c:scaling>
          <c:orientation val="minMax"/>
        </c:scaling>
        <c:axPos val="b"/>
        <c:tickLblPos val="nextTo"/>
        <c:txPr>
          <a:bodyPr/>
          <a:lstStyle/>
          <a:p>
            <a:pPr>
              <a:defRPr sz="1500" b="1"/>
            </a:pPr>
            <a:endParaRPr lang="en-US"/>
          </a:p>
        </c:txPr>
        <c:crossAx val="302663936"/>
        <c:crosses val="autoZero"/>
        <c:auto val="1"/>
        <c:lblAlgn val="ctr"/>
        <c:lblOffset val="100"/>
      </c:catAx>
      <c:valAx>
        <c:axId val="302663936"/>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title>
        <c:numFmt formatCode="General" sourceLinked="1"/>
        <c:tickLblPos val="nextTo"/>
        <c:txPr>
          <a:bodyPr/>
          <a:lstStyle/>
          <a:p>
            <a:pPr>
              <a:defRPr sz="1500" b="1"/>
            </a:pPr>
            <a:endParaRPr lang="en-US"/>
          </a:p>
        </c:txPr>
        <c:crossAx val="302662400"/>
        <c:crosses val="autoZero"/>
        <c:crossBetween val="between"/>
      </c:valAx>
      <c:spPr>
        <a:solidFill>
          <a:srgbClr val="000000"/>
        </a:solidFill>
        <a:ln>
          <a:solidFill>
            <a:srgbClr val="FFFFFF"/>
          </a:solidFill>
        </a:ln>
      </c:spPr>
    </c:plotArea>
    <c:plotVisOnly val="1"/>
  </c:chart>
  <c:txPr>
    <a:bodyPr/>
    <a:lstStyle/>
    <a:p>
      <a:pPr>
        <a:defRPr sz="1800"/>
      </a:pPr>
      <a:endParaRPr lang="en-U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2743"/>
          <c:h val="0.78633985267971118"/>
        </c:manualLayout>
      </c:layout>
      <c:barChart>
        <c:barDir val="col"/>
        <c:grouping val="clustered"/>
        <c:ser>
          <c:idx val="0"/>
          <c:order val="0"/>
          <c:tx>
            <c:strRef>
              <c:f>Sheet1!$B$1</c:f>
              <c:strCache>
                <c:ptCount val="1"/>
                <c:pt idx="0">
                  <c:v>2002</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cat>
            <c:strRef>
              <c:f>Sheet1!$A$2:$A$5</c:f>
              <c:strCache>
                <c:ptCount val="4"/>
                <c:pt idx="0">
                  <c:v>Any Induction</c:v>
                </c:pt>
                <c:pt idx="1">
                  <c:v>Polyclonal ALG/ATG</c:v>
                </c:pt>
                <c:pt idx="2">
                  <c:v>IL-2R Antagonist</c:v>
                </c:pt>
                <c:pt idx="3">
                  <c:v>Alemtuzumab</c:v>
                </c:pt>
              </c:strCache>
            </c:strRef>
          </c:cat>
          <c:val>
            <c:numRef>
              <c:f>Sheet1!$B$2:$B$5</c:f>
              <c:numCache>
                <c:formatCode>General</c:formatCode>
                <c:ptCount val="4"/>
                <c:pt idx="0">
                  <c:v>48.1218</c:v>
                </c:pt>
                <c:pt idx="1">
                  <c:v>16.243699999999812</c:v>
                </c:pt>
                <c:pt idx="2">
                  <c:v>31.573599999999889</c:v>
                </c:pt>
                <c:pt idx="3">
                  <c:v>0</c:v>
                </c:pt>
              </c:numCache>
            </c:numRef>
          </c:val>
        </c:ser>
        <c:ser>
          <c:idx val="1"/>
          <c:order val="1"/>
          <c:tx>
            <c:strRef>
              <c:f>Sheet1!$C$1</c:f>
              <c:strCache>
                <c:ptCount val="1"/>
                <c:pt idx="0">
                  <c:v>2006</c:v>
                </c:pt>
              </c:strCache>
            </c:strRef>
          </c:tx>
          <c:spPr>
            <a:gradFill>
              <a:gsLst>
                <a:gs pos="0">
                  <a:srgbClr val="C00000"/>
                </a:gs>
                <a:gs pos="50000">
                  <a:srgbClr val="FF0000"/>
                </a:gs>
                <a:gs pos="100000">
                  <a:srgbClr val="C00000"/>
                </a:gs>
              </a:gsLst>
              <a:lin ang="10800000" scaled="1"/>
            </a:gradFill>
            <a:ln>
              <a:solidFill>
                <a:schemeClr val="bg2"/>
              </a:solidFill>
            </a:ln>
          </c:spPr>
          <c:cat>
            <c:strRef>
              <c:f>Sheet1!$A$2:$A$5</c:f>
              <c:strCache>
                <c:ptCount val="4"/>
                <c:pt idx="0">
                  <c:v>Any Induction</c:v>
                </c:pt>
                <c:pt idx="1">
                  <c:v>Polyclonal ALG/ATG</c:v>
                </c:pt>
                <c:pt idx="2">
                  <c:v>IL-2R Antagonist</c:v>
                </c:pt>
                <c:pt idx="3">
                  <c:v>Alemtuzumab</c:v>
                </c:pt>
              </c:strCache>
            </c:strRef>
          </c:cat>
          <c:val>
            <c:numRef>
              <c:f>Sheet1!$C$2:$C$5</c:f>
              <c:numCache>
                <c:formatCode>General</c:formatCode>
                <c:ptCount val="4"/>
                <c:pt idx="0">
                  <c:v>54.401799999999994</c:v>
                </c:pt>
                <c:pt idx="1">
                  <c:v>9.7065000000000001</c:v>
                </c:pt>
                <c:pt idx="2">
                  <c:v>37.772800000000011</c:v>
                </c:pt>
                <c:pt idx="3">
                  <c:v>6.3957999999999995</c:v>
                </c:pt>
              </c:numCache>
            </c:numRef>
          </c:val>
        </c:ser>
        <c:ser>
          <c:idx val="2"/>
          <c:order val="2"/>
          <c:tx>
            <c:strRef>
              <c:f>Sheet1!$D$1</c:f>
              <c:strCache>
                <c:ptCount val="1"/>
                <c:pt idx="0">
                  <c:v>1/2011-6/2011</c:v>
                </c:pt>
              </c:strCache>
            </c:strRef>
          </c:tx>
          <c:spPr>
            <a:gradFill>
              <a:gsLst>
                <a:gs pos="0">
                  <a:srgbClr val="B8B400"/>
                </a:gs>
                <a:gs pos="50000">
                  <a:srgbClr val="FFFF00"/>
                </a:gs>
                <a:gs pos="100000">
                  <a:srgbClr val="B8B400"/>
                </a:gs>
              </a:gsLst>
              <a:lin ang="10800000" scaled="1"/>
            </a:gradFill>
            <a:ln>
              <a:solidFill>
                <a:srgbClr val="000000"/>
              </a:solidFill>
            </a:ln>
          </c:spPr>
          <c:cat>
            <c:strRef>
              <c:f>Sheet1!$A$2:$A$5</c:f>
              <c:strCache>
                <c:ptCount val="4"/>
                <c:pt idx="0">
                  <c:v>Any Induction</c:v>
                </c:pt>
                <c:pt idx="1">
                  <c:v>Polyclonal ALG/ATG</c:v>
                </c:pt>
                <c:pt idx="2">
                  <c:v>IL-2R Antagonist</c:v>
                </c:pt>
                <c:pt idx="3">
                  <c:v>Alemtuzumab</c:v>
                </c:pt>
              </c:strCache>
            </c:strRef>
          </c:cat>
          <c:val>
            <c:numRef>
              <c:f>Sheet1!$D$2:$D$5</c:f>
              <c:numCache>
                <c:formatCode>General</c:formatCode>
                <c:ptCount val="4"/>
                <c:pt idx="0">
                  <c:v>48.578500000000012</c:v>
                </c:pt>
                <c:pt idx="1">
                  <c:v>8.2817999999999987</c:v>
                </c:pt>
                <c:pt idx="2">
                  <c:v>36.217600000000004</c:v>
                </c:pt>
                <c:pt idx="3">
                  <c:v>4.9443999999999999</c:v>
                </c:pt>
              </c:numCache>
            </c:numRef>
          </c:val>
        </c:ser>
        <c:gapWidth val="35"/>
        <c:axId val="330944512"/>
        <c:axId val="330946048"/>
      </c:barChart>
      <c:catAx>
        <c:axId val="330944512"/>
        <c:scaling>
          <c:orientation val="minMax"/>
        </c:scaling>
        <c:axPos val="b"/>
        <c:numFmt formatCode="General" sourceLinked="1"/>
        <c:tickLblPos val="nextTo"/>
        <c:txPr>
          <a:bodyPr rot="0"/>
          <a:lstStyle/>
          <a:p>
            <a:pPr>
              <a:defRPr sz="1500" b="1"/>
            </a:pPr>
            <a:endParaRPr lang="en-US"/>
          </a:p>
        </c:txPr>
        <c:crossAx val="330946048"/>
        <c:crosses val="autoZero"/>
        <c:auto val="1"/>
        <c:lblAlgn val="ctr"/>
        <c:lblOffset val="100"/>
        <c:tickLblSkip val="1"/>
      </c:catAx>
      <c:valAx>
        <c:axId val="330946048"/>
        <c:scaling>
          <c:orientation val="minMax"/>
          <c:max val="7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3025E-2"/>
              <c:y val="0.21671132842265844"/>
            </c:manualLayout>
          </c:layout>
        </c:title>
        <c:numFmt formatCode="General" sourceLinked="1"/>
        <c:tickLblPos val="nextTo"/>
        <c:txPr>
          <a:bodyPr/>
          <a:lstStyle/>
          <a:p>
            <a:pPr>
              <a:defRPr sz="1500" b="1"/>
            </a:pPr>
            <a:endParaRPr lang="en-US"/>
          </a:p>
        </c:txPr>
        <c:crossAx val="330944512"/>
        <c:crosses val="autoZero"/>
        <c:crossBetween val="between"/>
        <c:majorUnit val="10"/>
      </c:valAx>
      <c:spPr>
        <a:solidFill>
          <a:schemeClr val="bg2"/>
        </a:solidFill>
        <a:ln>
          <a:solidFill>
            <a:schemeClr val="tx1"/>
          </a:solidFill>
        </a:ln>
      </c:spPr>
    </c:plotArea>
    <c:legend>
      <c:legendPos val="r"/>
      <c:layout>
        <c:manualLayout>
          <c:xMode val="edge"/>
          <c:yMode val="edge"/>
          <c:x val="0.5294851694423095"/>
          <c:y val="6.2072855812378314E-2"/>
          <c:w val="0.42499849023297215"/>
          <c:h val="0.12843239353145547"/>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4888472957273777"/>
        </c:manualLayout>
      </c:layout>
      <c:barChart>
        <c:barDir val="col"/>
        <c:grouping val="clustered"/>
        <c:ser>
          <c:idx val="0"/>
          <c:order val="0"/>
          <c:tx>
            <c:strRef>
              <c:f>Sheet1!$B$1</c:f>
              <c:strCache>
                <c:ptCount val="1"/>
                <c:pt idx="0">
                  <c:v>Percent</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Sheet1!$A$2:$A$11</c:f>
              <c:strCache>
                <c:ptCount val="10"/>
                <c:pt idx="0">
                  <c:v>18-24</c:v>
                </c:pt>
                <c:pt idx="1">
                  <c:v>25-29</c:v>
                </c:pt>
                <c:pt idx="2">
                  <c:v>30-34</c:v>
                </c:pt>
                <c:pt idx="3">
                  <c:v>35-39</c:v>
                </c:pt>
                <c:pt idx="4">
                  <c:v>40-44</c:v>
                </c:pt>
                <c:pt idx="5">
                  <c:v>45-49</c:v>
                </c:pt>
                <c:pt idx="6">
                  <c:v>50-54</c:v>
                </c:pt>
                <c:pt idx="7">
                  <c:v>55-59</c:v>
                </c:pt>
                <c:pt idx="8">
                  <c:v>60-65</c:v>
                </c:pt>
                <c:pt idx="9">
                  <c:v>&gt;65</c:v>
                </c:pt>
              </c:strCache>
            </c:strRef>
          </c:cat>
          <c:val>
            <c:numRef>
              <c:f>Sheet1!$B$2:$B$11</c:f>
              <c:numCache>
                <c:formatCode>General</c:formatCode>
                <c:ptCount val="10"/>
                <c:pt idx="0">
                  <c:v>6.8843999999999985</c:v>
                </c:pt>
                <c:pt idx="1">
                  <c:v>5.6365999999999996</c:v>
                </c:pt>
                <c:pt idx="2">
                  <c:v>5.3076999999999996</c:v>
                </c:pt>
                <c:pt idx="3">
                  <c:v>5.9329000000000001</c:v>
                </c:pt>
                <c:pt idx="4">
                  <c:v>7.5170999999999975</c:v>
                </c:pt>
                <c:pt idx="5">
                  <c:v>10.678100000000001</c:v>
                </c:pt>
                <c:pt idx="6">
                  <c:v>14.863500000000078</c:v>
                </c:pt>
                <c:pt idx="7">
                  <c:v>19.812200000000001</c:v>
                </c:pt>
                <c:pt idx="8">
                  <c:v>18.325800000000001</c:v>
                </c:pt>
                <c:pt idx="9">
                  <c:v>5.0415999999999999</c:v>
                </c:pt>
              </c:numCache>
            </c:numRef>
          </c:val>
        </c:ser>
        <c:gapWidth val="35"/>
        <c:axId val="231149952"/>
        <c:axId val="231151872"/>
      </c:barChart>
      <c:catAx>
        <c:axId val="231149952"/>
        <c:scaling>
          <c:orientation val="minMax"/>
        </c:scaling>
        <c:axPos val="b"/>
        <c:title>
          <c:tx>
            <c:rich>
              <a:bodyPr/>
              <a:lstStyle/>
              <a:p>
                <a:pPr>
                  <a:defRPr sz="1700"/>
                </a:pPr>
                <a:r>
                  <a:rPr lang="en-US" sz="1700" dirty="0" smtClean="0"/>
                  <a:t>Recipient Age</a:t>
                </a:r>
                <a:endParaRPr lang="en-US" sz="1700" dirty="0"/>
              </a:p>
            </c:rich>
          </c:tx>
          <c:layout/>
        </c:title>
        <c:numFmt formatCode="General" sourceLinked="1"/>
        <c:tickLblPos val="nextTo"/>
        <c:txPr>
          <a:bodyPr rot="0"/>
          <a:lstStyle/>
          <a:p>
            <a:pPr>
              <a:defRPr sz="1500" b="1"/>
            </a:pPr>
            <a:endParaRPr lang="en-US"/>
          </a:p>
        </c:txPr>
        <c:crossAx val="231151872"/>
        <c:crosses val="autoZero"/>
        <c:auto val="1"/>
        <c:lblAlgn val="ctr"/>
        <c:lblOffset val="100"/>
        <c:tickLblSkip val="1"/>
      </c:catAx>
      <c:valAx>
        <c:axId val="231151872"/>
        <c:scaling>
          <c:orientation val="minMax"/>
          <c:max val="20"/>
        </c:scaling>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 of Transplants</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31149952"/>
        <c:crosses val="autoZero"/>
        <c:crossBetween val="between"/>
        <c:majorUnit val="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1841881251330059E-2"/>
          <c:y val="5.3520001810118914E-2"/>
          <c:w val="0.88333215104868656"/>
          <c:h val="0.74715177844149316"/>
        </c:manualLayout>
      </c:layout>
      <c:barChart>
        <c:barDir val="col"/>
        <c:grouping val="clustered"/>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11"/>
            <c:spPr>
              <a:gradFill flip="none" rotWithShape="1">
                <a:gsLst>
                  <a:gs pos="0">
                    <a:srgbClr val="CC6600"/>
                  </a:gs>
                  <a:gs pos="50000">
                    <a:srgbClr val="FFC000"/>
                  </a:gs>
                  <a:gs pos="100000">
                    <a:srgbClr val="CC6600"/>
                  </a:gs>
                </a:gsLst>
                <a:lin ang="10800000" scaled="1"/>
                <a:tileRect/>
              </a:gradFill>
              <a:ln>
                <a:solidFill>
                  <a:schemeClr val="bg2"/>
                </a:solidFill>
              </a:ln>
            </c:spPr>
          </c:dPt>
          <c:dPt>
            <c:idx val="12"/>
            <c:spPr>
              <a:gradFill flip="none" rotWithShape="1">
                <a:gsLst>
                  <a:gs pos="0">
                    <a:srgbClr val="C00000"/>
                  </a:gs>
                  <a:gs pos="50000">
                    <a:srgbClr val="FF0000"/>
                  </a:gs>
                  <a:gs pos="100000">
                    <a:srgbClr val="C00000"/>
                  </a:gs>
                </a:gsLst>
                <a:lin ang="10800000" scaled="1"/>
                <a:tileRect/>
              </a:gradFill>
              <a:ln>
                <a:solidFill>
                  <a:schemeClr val="bg2"/>
                </a:solidFill>
              </a:ln>
            </c:spPr>
          </c:dPt>
          <c:dPt>
            <c:idx val="13"/>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spPr>
              <a:gradFill flip="none" rotWithShape="1">
                <a:gsLst>
                  <a:gs pos="0">
                    <a:srgbClr val="C00000"/>
                  </a:gs>
                  <a:gs pos="50000">
                    <a:srgbClr val="FF0000"/>
                  </a:gs>
                  <a:gs pos="100000">
                    <a:srgbClr val="C00000"/>
                  </a:gs>
                </a:gsLst>
                <a:lin ang="10800000" scaled="1"/>
                <a:tileRect/>
              </a:gradFill>
              <a:ln>
                <a:solidFill>
                  <a:schemeClr val="bg2"/>
                </a:solidFill>
              </a:ln>
            </c:spPr>
          </c:dPt>
          <c:dPt>
            <c:idx val="23"/>
            <c:spPr>
              <a:gradFill flip="none" rotWithShape="1">
                <a:gsLst>
                  <a:gs pos="0">
                    <a:srgbClr val="7030A0"/>
                  </a:gs>
                  <a:gs pos="50000">
                    <a:srgbClr val="CC00FF"/>
                  </a:gs>
                  <a:gs pos="100000">
                    <a:srgbClr val="7030A0"/>
                  </a:gs>
                </a:gsLst>
                <a:lin ang="10800000" scaled="1"/>
                <a:tileRect/>
              </a:gradFill>
              <a:ln>
                <a:solidFill>
                  <a:schemeClr val="bg2"/>
                </a:solidFill>
              </a:ln>
            </c:spPr>
          </c:dPt>
          <c:dPt>
            <c:idx val="24"/>
            <c:spPr>
              <a:gradFill flip="none" rotWithShape="1">
                <a:gsLst>
                  <a:gs pos="0">
                    <a:srgbClr val="7030A0"/>
                  </a:gs>
                  <a:gs pos="50000">
                    <a:srgbClr val="CC00FF"/>
                  </a:gs>
                  <a:gs pos="100000">
                    <a:srgbClr val="7030A0"/>
                  </a:gs>
                </a:gsLst>
                <a:lin ang="10800000" scaled="1"/>
                <a:tileRect/>
              </a:gradFill>
              <a:ln>
                <a:solidFill>
                  <a:schemeClr val="bg2"/>
                </a:solidFill>
              </a:ln>
            </c:spPr>
          </c:dPt>
          <c:dPt>
            <c:idx val="25"/>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spPr>
              <a:gradFill flip="none" rotWithShape="1">
                <a:gsLst>
                  <a:gs pos="0">
                    <a:srgbClr val="7030A0"/>
                  </a:gs>
                  <a:gs pos="50000">
                    <a:srgbClr val="CC00FF"/>
                  </a:gs>
                  <a:gs pos="100000">
                    <a:srgbClr val="7030A0"/>
                  </a:gs>
                </a:gsLst>
                <a:lin ang="10800000" scaled="1"/>
                <a:tileRect/>
              </a:gradFill>
              <a:ln>
                <a:solidFill>
                  <a:schemeClr val="bg2"/>
                </a:solidFill>
              </a:ln>
            </c:spPr>
          </c:dPt>
          <c:dPt>
            <c:idx val="27"/>
            <c:spPr>
              <a:gradFill flip="none" rotWithShape="1">
                <a:gsLst>
                  <a:gs pos="0">
                    <a:srgbClr val="7030A0"/>
                  </a:gs>
                  <a:gs pos="50000">
                    <a:srgbClr val="CC00FF"/>
                  </a:gs>
                  <a:gs pos="100000">
                    <a:srgbClr val="7030A0"/>
                  </a:gs>
                </a:gsLst>
                <a:lin ang="10800000" scaled="1"/>
                <a:tileRect/>
              </a:gradFill>
              <a:ln>
                <a:solidFill>
                  <a:schemeClr val="bg2"/>
                </a:solidFill>
              </a:ln>
            </c:spPr>
          </c:dPt>
          <c:dPt>
            <c:idx val="28"/>
            <c:spPr>
              <a:gradFill flip="none" rotWithShape="1">
                <a:gsLst>
                  <a:gs pos="0">
                    <a:srgbClr val="7030A0"/>
                  </a:gs>
                  <a:gs pos="50000">
                    <a:srgbClr val="CC00FF"/>
                  </a:gs>
                  <a:gs pos="100000">
                    <a:srgbClr val="7030A0"/>
                  </a:gs>
                </a:gsLst>
                <a:lin ang="10800000" scaled="1"/>
                <a:tileRect/>
              </a:gradFill>
              <a:ln>
                <a:solidFill>
                  <a:schemeClr val="bg2"/>
                </a:solidFill>
              </a:ln>
            </c:spPr>
          </c:dPt>
          <c:dPt>
            <c:idx val="29"/>
            <c:spPr>
              <a:gradFill flip="none" rotWithShape="1">
                <a:gsLst>
                  <a:gs pos="0">
                    <a:srgbClr val="7030A0"/>
                  </a:gs>
                  <a:gs pos="50000">
                    <a:srgbClr val="CC00FF"/>
                  </a:gs>
                  <a:gs pos="100000">
                    <a:srgbClr val="7030A0"/>
                  </a:gs>
                </a:gsLst>
                <a:lin ang="10800000" scaled="1"/>
                <a:tileRect/>
              </a:gradFill>
              <a:ln>
                <a:solidFill>
                  <a:schemeClr val="bg2"/>
                </a:solidFill>
              </a:ln>
            </c:spPr>
          </c:dPt>
          <c:dPt>
            <c:idx val="30"/>
            <c:spPr>
              <a:gradFill flip="none" rotWithShape="1">
                <a:gsLst>
                  <a:gs pos="0">
                    <a:srgbClr val="7030A0"/>
                  </a:gs>
                  <a:gs pos="50000">
                    <a:srgbClr val="CC00FF"/>
                  </a:gs>
                  <a:gs pos="100000">
                    <a:srgbClr val="7030A0"/>
                  </a:gs>
                </a:gsLst>
                <a:lin ang="10800000" scaled="1"/>
                <a:tileRect/>
              </a:gradFill>
              <a:ln>
                <a:solidFill>
                  <a:schemeClr val="bg2"/>
                </a:solidFill>
              </a:ln>
            </c:spPr>
          </c:dPt>
          <c:dPt>
            <c:idx val="31"/>
            <c:spPr>
              <a:gradFill flip="none" rotWithShape="1">
                <a:gsLst>
                  <a:gs pos="0">
                    <a:srgbClr val="7030A0"/>
                  </a:gs>
                  <a:gs pos="50000">
                    <a:srgbClr val="CC00FF"/>
                  </a:gs>
                  <a:gs pos="100000">
                    <a:srgbClr val="7030A0"/>
                  </a:gs>
                </a:gsLst>
                <a:lin ang="10800000" scaled="1"/>
                <a:tileRect/>
              </a:gradFill>
              <a:ln>
                <a:solidFill>
                  <a:schemeClr val="bg2"/>
                </a:solidFill>
              </a:ln>
            </c:spPr>
          </c:dPt>
          <c:dPt>
            <c:idx val="32"/>
            <c:spPr>
              <a:gradFill flip="none" rotWithShape="1">
                <a:gsLst>
                  <a:gs pos="0">
                    <a:srgbClr val="7030A0"/>
                  </a:gs>
                  <a:gs pos="50000">
                    <a:srgbClr val="CC00FF"/>
                  </a:gs>
                  <a:gs pos="100000">
                    <a:srgbClr val="7030A0"/>
                  </a:gs>
                </a:gsLst>
                <a:lin ang="10800000" scaled="1"/>
                <a:tileRect/>
              </a:gradFill>
              <a:ln>
                <a:solidFill>
                  <a:schemeClr val="bg2"/>
                </a:solidFill>
              </a:ln>
            </c:spPr>
          </c:dPt>
          <c:dPt>
            <c:idx val="33"/>
            <c:spPr>
              <a:gradFill flip="none" rotWithShape="1">
                <a:gsLst>
                  <a:gs pos="0">
                    <a:srgbClr val="7030A0"/>
                  </a:gs>
                  <a:gs pos="50000">
                    <a:srgbClr val="CC00FF"/>
                  </a:gs>
                  <a:gs pos="100000">
                    <a:srgbClr val="7030A0"/>
                  </a:gs>
                </a:gsLst>
                <a:lin ang="10800000" scaled="1"/>
                <a:tileRect/>
              </a:gradFill>
              <a:ln>
                <a:solidFill>
                  <a:schemeClr val="bg2"/>
                </a:solidFill>
              </a:ln>
            </c:spPr>
          </c:dPt>
          <c:dPt>
            <c:idx val="34"/>
            <c:spPr>
              <a:gradFill flip="none" rotWithShape="1">
                <a:gsLst>
                  <a:gs pos="0">
                    <a:srgbClr val="7030A0"/>
                  </a:gs>
                  <a:gs pos="50000">
                    <a:srgbClr val="CC00FF"/>
                  </a:gs>
                  <a:gs pos="100000">
                    <a:srgbClr val="7030A0"/>
                  </a:gs>
                </a:gsLst>
                <a:lin ang="10800000" scaled="1"/>
                <a:tileRect/>
              </a:gradFill>
              <a:ln>
                <a:solidFill>
                  <a:schemeClr val="bg2"/>
                </a:solidFill>
              </a:ln>
            </c:spPr>
          </c:dPt>
          <c:dPt>
            <c:idx val="36"/>
            <c:spPr>
              <a:gradFill flip="none" rotWithShape="1">
                <a:gsLst>
                  <a:gs pos="0">
                    <a:srgbClr val="008080"/>
                  </a:gs>
                  <a:gs pos="50000">
                    <a:srgbClr val="00FFFF"/>
                  </a:gs>
                  <a:gs pos="100000">
                    <a:srgbClr val="008080"/>
                  </a:gs>
                </a:gsLst>
                <a:lin ang="10800000" scaled="1"/>
                <a:tileRect/>
              </a:gradFill>
              <a:ln>
                <a:solidFill>
                  <a:schemeClr val="bg2"/>
                </a:solidFill>
              </a:ln>
            </c:spPr>
          </c:dPt>
          <c:dPt>
            <c:idx val="39"/>
            <c:spPr>
              <a:gradFill flip="none" rotWithShape="1">
                <a:gsLst>
                  <a:gs pos="0">
                    <a:srgbClr val="008080"/>
                  </a:gs>
                  <a:gs pos="50000">
                    <a:srgbClr val="00FFFF"/>
                  </a:gs>
                  <a:gs pos="100000">
                    <a:srgbClr val="008080"/>
                  </a:gs>
                </a:gsLst>
                <a:lin ang="10800000" scaled="1"/>
                <a:tileRect/>
              </a:gradFill>
              <a:ln>
                <a:solidFill>
                  <a:schemeClr val="bg2"/>
                </a:solidFill>
              </a:ln>
            </c:spPr>
          </c:dPt>
          <c:dPt>
            <c:idx val="40"/>
            <c:spPr>
              <a:gradFill flip="none" rotWithShape="1">
                <a:gsLst>
                  <a:gs pos="0">
                    <a:srgbClr val="008080"/>
                  </a:gs>
                  <a:gs pos="50000">
                    <a:srgbClr val="00FFFF"/>
                  </a:gs>
                  <a:gs pos="100000">
                    <a:srgbClr val="008080"/>
                  </a:gs>
                </a:gsLst>
                <a:lin ang="10800000" scaled="1"/>
                <a:tileRect/>
              </a:gradFill>
              <a:ln>
                <a:solidFill>
                  <a:schemeClr val="bg2"/>
                </a:solidFill>
              </a:ln>
            </c:spPr>
          </c:dPt>
          <c:dPt>
            <c:idx val="41"/>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spPr>
              <a:gradFill flip="none" rotWithShape="1">
                <a:gsLst>
                  <a:gs pos="0">
                    <a:srgbClr val="008080"/>
                  </a:gs>
                  <a:gs pos="50000">
                    <a:srgbClr val="00FFFF"/>
                  </a:gs>
                  <a:gs pos="100000">
                    <a:srgbClr val="008080"/>
                  </a:gs>
                </a:gsLst>
                <a:lin ang="10800000" scaled="1"/>
                <a:tileRect/>
              </a:gradFill>
              <a:ln>
                <a:solidFill>
                  <a:schemeClr val="bg2"/>
                </a:solidFill>
              </a:ln>
            </c:spPr>
          </c:dPt>
          <c:cat>
            <c:numRef>
              <c:f>Sheet1!$A$2:$A$48</c:f>
              <c:numCache>
                <c:formatCode>General</c:formatCode>
                <c:ptCount val="47"/>
                <c:pt idx="0">
                  <c:v>2000</c:v>
                </c:pt>
                <c:pt idx="1">
                  <c:v>2001</c:v>
                </c:pt>
                <c:pt idx="2">
                  <c:v>2002</c:v>
                </c:pt>
                <c:pt idx="3">
                  <c:v>2003</c:v>
                </c:pt>
                <c:pt idx="4">
                  <c:v>2004</c:v>
                </c:pt>
                <c:pt idx="5">
                  <c:v>2005</c:v>
                </c:pt>
                <c:pt idx="6">
                  <c:v>2006</c:v>
                </c:pt>
                <c:pt idx="7">
                  <c:v>2007</c:v>
                </c:pt>
                <c:pt idx="8">
                  <c:v>2008</c:v>
                </c:pt>
                <c:pt idx="9">
                  <c:v>2009</c:v>
                </c:pt>
                <c:pt idx="10">
                  <c:v>2010</c:v>
                </c:pt>
                <c:pt idx="12">
                  <c:v>2000</c:v>
                </c:pt>
                <c:pt idx="13">
                  <c:v>2001</c:v>
                </c:pt>
                <c:pt idx="14">
                  <c:v>2002</c:v>
                </c:pt>
                <c:pt idx="15">
                  <c:v>2003</c:v>
                </c:pt>
                <c:pt idx="16">
                  <c:v>2004</c:v>
                </c:pt>
                <c:pt idx="17">
                  <c:v>2005</c:v>
                </c:pt>
                <c:pt idx="18">
                  <c:v>2006</c:v>
                </c:pt>
                <c:pt idx="19">
                  <c:v>2007</c:v>
                </c:pt>
                <c:pt idx="20">
                  <c:v>2008</c:v>
                </c:pt>
                <c:pt idx="21">
                  <c:v>2009</c:v>
                </c:pt>
                <c:pt idx="22">
                  <c:v>2010</c:v>
                </c:pt>
                <c:pt idx="24">
                  <c:v>2000</c:v>
                </c:pt>
                <c:pt idx="25">
                  <c:v>2001</c:v>
                </c:pt>
                <c:pt idx="26">
                  <c:v>2002</c:v>
                </c:pt>
                <c:pt idx="27">
                  <c:v>2003</c:v>
                </c:pt>
                <c:pt idx="28">
                  <c:v>2004</c:v>
                </c:pt>
                <c:pt idx="29">
                  <c:v>2005</c:v>
                </c:pt>
                <c:pt idx="30">
                  <c:v>2006</c:v>
                </c:pt>
                <c:pt idx="31">
                  <c:v>2007</c:v>
                </c:pt>
                <c:pt idx="32">
                  <c:v>2008</c:v>
                </c:pt>
                <c:pt idx="33">
                  <c:v>2009</c:v>
                </c:pt>
                <c:pt idx="34">
                  <c:v>2010</c:v>
                </c:pt>
                <c:pt idx="36">
                  <c:v>2000</c:v>
                </c:pt>
                <c:pt idx="37">
                  <c:v>2001</c:v>
                </c:pt>
                <c:pt idx="38">
                  <c:v>2002</c:v>
                </c:pt>
                <c:pt idx="39">
                  <c:v>2003</c:v>
                </c:pt>
                <c:pt idx="40">
                  <c:v>2004</c:v>
                </c:pt>
                <c:pt idx="41">
                  <c:v>2005</c:v>
                </c:pt>
                <c:pt idx="42">
                  <c:v>2006</c:v>
                </c:pt>
                <c:pt idx="43">
                  <c:v>2007</c:v>
                </c:pt>
                <c:pt idx="44">
                  <c:v>2008</c:v>
                </c:pt>
                <c:pt idx="45">
                  <c:v>2009</c:v>
                </c:pt>
                <c:pt idx="46">
                  <c:v>2010</c:v>
                </c:pt>
              </c:numCache>
            </c:numRef>
          </c:cat>
          <c:val>
            <c:numRef>
              <c:f>Sheet1!$B$2:$B$48</c:f>
              <c:numCache>
                <c:formatCode>General</c:formatCode>
                <c:ptCount val="47"/>
                <c:pt idx="0">
                  <c:v>43.314899999999994</c:v>
                </c:pt>
                <c:pt idx="1">
                  <c:v>41.5075</c:v>
                </c:pt>
                <c:pt idx="2">
                  <c:v>48.1218</c:v>
                </c:pt>
                <c:pt idx="3">
                  <c:v>47.671000000000006</c:v>
                </c:pt>
                <c:pt idx="4">
                  <c:v>51.413400000000003</c:v>
                </c:pt>
                <c:pt idx="5">
                  <c:v>40.532300000000063</c:v>
                </c:pt>
                <c:pt idx="6">
                  <c:v>54.401800000000001</c:v>
                </c:pt>
                <c:pt idx="7">
                  <c:v>63.043500000000002</c:v>
                </c:pt>
                <c:pt idx="8">
                  <c:v>62.819600000000001</c:v>
                </c:pt>
                <c:pt idx="9">
                  <c:v>60.417999999999999</c:v>
                </c:pt>
                <c:pt idx="10">
                  <c:v>51.485700000000001</c:v>
                </c:pt>
                <c:pt idx="12">
                  <c:v>21.105</c:v>
                </c:pt>
                <c:pt idx="13">
                  <c:v>17.989899999999889</c:v>
                </c:pt>
                <c:pt idx="14">
                  <c:v>16.243699999999816</c:v>
                </c:pt>
                <c:pt idx="15">
                  <c:v>12.091200000000001</c:v>
                </c:pt>
                <c:pt idx="16">
                  <c:v>13.780900000000001</c:v>
                </c:pt>
                <c:pt idx="17">
                  <c:v>7.9087000000000014</c:v>
                </c:pt>
                <c:pt idx="18">
                  <c:v>9.7065000000000001</c:v>
                </c:pt>
                <c:pt idx="19">
                  <c:v>11.8012</c:v>
                </c:pt>
                <c:pt idx="20">
                  <c:v>12.5639</c:v>
                </c:pt>
                <c:pt idx="21">
                  <c:v>12.148899999999999</c:v>
                </c:pt>
                <c:pt idx="22">
                  <c:v>10.7944</c:v>
                </c:pt>
                <c:pt idx="24">
                  <c:v>20.441999999999986</c:v>
                </c:pt>
                <c:pt idx="25">
                  <c:v>23.0151</c:v>
                </c:pt>
                <c:pt idx="26">
                  <c:v>31.573599999999889</c:v>
                </c:pt>
                <c:pt idx="27">
                  <c:v>34.489600000000003</c:v>
                </c:pt>
                <c:pt idx="28">
                  <c:v>34.364000000000004</c:v>
                </c:pt>
                <c:pt idx="29">
                  <c:v>27.3004</c:v>
                </c:pt>
                <c:pt idx="30">
                  <c:v>37.772800000000011</c:v>
                </c:pt>
                <c:pt idx="31">
                  <c:v>41.459600000000002</c:v>
                </c:pt>
                <c:pt idx="32">
                  <c:v>42.147600000000004</c:v>
                </c:pt>
                <c:pt idx="33">
                  <c:v>41.541499999999999</c:v>
                </c:pt>
                <c:pt idx="34">
                  <c:v>34.6877</c:v>
                </c:pt>
                <c:pt idx="36">
                  <c:v>0</c:v>
                </c:pt>
                <c:pt idx="37">
                  <c:v>0</c:v>
                </c:pt>
                <c:pt idx="38">
                  <c:v>0</c:v>
                </c:pt>
                <c:pt idx="39">
                  <c:v>0.49554000000000031</c:v>
                </c:pt>
                <c:pt idx="40">
                  <c:v>3.2685499999999998</c:v>
                </c:pt>
                <c:pt idx="41">
                  <c:v>4.79087</c:v>
                </c:pt>
                <c:pt idx="42">
                  <c:v>6.3957899999999945</c:v>
                </c:pt>
                <c:pt idx="43">
                  <c:v>9.2391299999999994</c:v>
                </c:pt>
                <c:pt idx="44">
                  <c:v>8.6194300000000048</c:v>
                </c:pt>
                <c:pt idx="45">
                  <c:v>7.3154799999999955</c:v>
                </c:pt>
                <c:pt idx="46">
                  <c:v>6.3674999999999855</c:v>
                </c:pt>
              </c:numCache>
            </c:numRef>
          </c:val>
        </c:ser>
        <c:gapWidth val="0"/>
        <c:axId val="331280384"/>
        <c:axId val="331281920"/>
      </c:barChart>
      <c:catAx>
        <c:axId val="331280384"/>
        <c:scaling>
          <c:orientation val="minMax"/>
        </c:scaling>
        <c:axPos val="b"/>
        <c:numFmt formatCode="General" sourceLinked="1"/>
        <c:tickLblPos val="nextTo"/>
        <c:txPr>
          <a:bodyPr rot="-2700000"/>
          <a:lstStyle/>
          <a:p>
            <a:pPr>
              <a:defRPr sz="1100" b="1"/>
            </a:pPr>
            <a:endParaRPr lang="en-US"/>
          </a:p>
        </c:txPr>
        <c:crossAx val="331281920"/>
        <c:crosses val="autoZero"/>
        <c:auto val="1"/>
        <c:lblAlgn val="ctr"/>
        <c:lblOffset val="100"/>
        <c:tickLblSkip val="1"/>
      </c:catAx>
      <c:valAx>
        <c:axId val="331281920"/>
        <c:scaling>
          <c:orientation val="minMax"/>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title>
        <c:numFmt formatCode="General" sourceLinked="1"/>
        <c:tickLblPos val="nextTo"/>
        <c:txPr>
          <a:bodyPr/>
          <a:lstStyle/>
          <a:p>
            <a:pPr>
              <a:defRPr sz="1500" b="1"/>
            </a:pPr>
            <a:endParaRPr lang="en-US"/>
          </a:p>
        </c:txPr>
        <c:crossAx val="331280384"/>
        <c:crosses val="autoZero"/>
        <c:crossBetween val="between"/>
      </c:valAx>
      <c:spPr>
        <a:solidFill>
          <a:schemeClr val="bg2"/>
        </a:solidFill>
        <a:ln>
          <a:solidFill>
            <a:schemeClr val="tx1"/>
          </a:solidFill>
        </a:ln>
      </c:spPr>
    </c:plotArea>
    <c:plotVisOnly val="1"/>
  </c:chart>
  <c:txPr>
    <a:bodyPr/>
    <a:lstStyle/>
    <a:p>
      <a:pPr>
        <a:defRPr sz="1800"/>
      </a:pPr>
      <a:endParaRPr lang="en-US"/>
    </a:p>
  </c:txPr>
  <c:externalData r:id="rId1"/>
  <c:userShapes r:id="rId2"/>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571"/>
        </c:manualLayout>
      </c:layout>
      <c:scatterChart>
        <c:scatterStyle val="smoothMarker"/>
        <c:ser>
          <c:idx val="0"/>
          <c:order val="0"/>
          <c:tx>
            <c:strRef>
              <c:f>Sheet1!$B$1</c:f>
              <c:strCache>
                <c:ptCount val="1"/>
                <c:pt idx="0">
                  <c:v>No induction (N = 9,020)</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1.0832999999999924</c:v>
                </c:pt>
                <c:pt idx="14">
                  <c:v>1.1667000000000001</c:v>
                </c:pt>
                <c:pt idx="15">
                  <c:v>1.25</c:v>
                </c:pt>
                <c:pt idx="16">
                  <c:v>1.3332999999999924</c:v>
                </c:pt>
                <c:pt idx="17">
                  <c:v>1.4166999999999907</c:v>
                </c:pt>
                <c:pt idx="18">
                  <c:v>1.5</c:v>
                </c:pt>
                <c:pt idx="19">
                  <c:v>1.5832999999999924</c:v>
                </c:pt>
                <c:pt idx="20">
                  <c:v>1.6667000000000001</c:v>
                </c:pt>
                <c:pt idx="21">
                  <c:v>1.75</c:v>
                </c:pt>
                <c:pt idx="22">
                  <c:v>1.8332999999999924</c:v>
                </c:pt>
                <c:pt idx="23">
                  <c:v>1.9167000000000001</c:v>
                </c:pt>
                <c:pt idx="24">
                  <c:v>2</c:v>
                </c:pt>
                <c:pt idx="25">
                  <c:v>2.0832999999999999</c:v>
                </c:pt>
                <c:pt idx="26">
                  <c:v>2.1667000000000001</c:v>
                </c:pt>
                <c:pt idx="27">
                  <c:v>2.25</c:v>
                </c:pt>
                <c:pt idx="28">
                  <c:v>2.3332999999999977</c:v>
                </c:pt>
                <c:pt idx="29">
                  <c:v>2.4166999999999783</c:v>
                </c:pt>
                <c:pt idx="30">
                  <c:v>2.5</c:v>
                </c:pt>
                <c:pt idx="31">
                  <c:v>2.5832999999999999</c:v>
                </c:pt>
                <c:pt idx="32">
                  <c:v>2.6667000000000001</c:v>
                </c:pt>
                <c:pt idx="33">
                  <c:v>2.75</c:v>
                </c:pt>
                <c:pt idx="34">
                  <c:v>2.8332999999999977</c:v>
                </c:pt>
                <c:pt idx="35">
                  <c:v>2.9166999999999783</c:v>
                </c:pt>
                <c:pt idx="36">
                  <c:v>3</c:v>
                </c:pt>
                <c:pt idx="37">
                  <c:v>3.0832999999999999</c:v>
                </c:pt>
                <c:pt idx="38">
                  <c:v>3.1667000000000001</c:v>
                </c:pt>
                <c:pt idx="39">
                  <c:v>3.25</c:v>
                </c:pt>
                <c:pt idx="40">
                  <c:v>3.3332999999999977</c:v>
                </c:pt>
                <c:pt idx="41">
                  <c:v>3.4166999999999783</c:v>
                </c:pt>
                <c:pt idx="42">
                  <c:v>3.5</c:v>
                </c:pt>
                <c:pt idx="43">
                  <c:v>3.5832999999999999</c:v>
                </c:pt>
                <c:pt idx="44">
                  <c:v>3.6667000000000001</c:v>
                </c:pt>
                <c:pt idx="45">
                  <c:v>3.75</c:v>
                </c:pt>
                <c:pt idx="46">
                  <c:v>3.8332999999999977</c:v>
                </c:pt>
                <c:pt idx="47">
                  <c:v>3.9166999999999783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99.766999999999996</c:v>
                </c:pt>
                <c:pt idx="2">
                  <c:v>99.165999999999983</c:v>
                </c:pt>
                <c:pt idx="3">
                  <c:v>98.151999999999987</c:v>
                </c:pt>
                <c:pt idx="4">
                  <c:v>96.948000000000022</c:v>
                </c:pt>
                <c:pt idx="5">
                  <c:v>95.697999999999993</c:v>
                </c:pt>
                <c:pt idx="6">
                  <c:v>94.504000000000005</c:v>
                </c:pt>
                <c:pt idx="7">
                  <c:v>93.32</c:v>
                </c:pt>
                <c:pt idx="8">
                  <c:v>92.447000000000543</c:v>
                </c:pt>
                <c:pt idx="9">
                  <c:v>91.349000000000004</c:v>
                </c:pt>
                <c:pt idx="10">
                  <c:v>90.495000000000005</c:v>
                </c:pt>
                <c:pt idx="11">
                  <c:v>89.436000000000007</c:v>
                </c:pt>
                <c:pt idx="12">
                  <c:v>88.697000000000003</c:v>
                </c:pt>
                <c:pt idx="13">
                  <c:v>87.703999999999994</c:v>
                </c:pt>
                <c:pt idx="14">
                  <c:v>86.555999999999983</c:v>
                </c:pt>
                <c:pt idx="15">
                  <c:v>85.534000000000006</c:v>
                </c:pt>
                <c:pt idx="16">
                  <c:v>84.57</c:v>
                </c:pt>
                <c:pt idx="17">
                  <c:v>83.759</c:v>
                </c:pt>
                <c:pt idx="18">
                  <c:v>83.006</c:v>
                </c:pt>
                <c:pt idx="19">
                  <c:v>82.096999999999994</c:v>
                </c:pt>
                <c:pt idx="20">
                  <c:v>81.175999999999988</c:v>
                </c:pt>
                <c:pt idx="21">
                  <c:v>80.42</c:v>
                </c:pt>
                <c:pt idx="22">
                  <c:v>79.588999999999999</c:v>
                </c:pt>
                <c:pt idx="23">
                  <c:v>78.861000000000004</c:v>
                </c:pt>
                <c:pt idx="24">
                  <c:v>78.100999999999999</c:v>
                </c:pt>
                <c:pt idx="25">
                  <c:v>77.478999999999999</c:v>
                </c:pt>
                <c:pt idx="26">
                  <c:v>76.784000000000006</c:v>
                </c:pt>
                <c:pt idx="27">
                  <c:v>75.932000000000002</c:v>
                </c:pt>
                <c:pt idx="28">
                  <c:v>75.192999999999998</c:v>
                </c:pt>
                <c:pt idx="29">
                  <c:v>74.581999999999994</c:v>
                </c:pt>
                <c:pt idx="30">
                  <c:v>73.815000000000012</c:v>
                </c:pt>
                <c:pt idx="31">
                  <c:v>73.034000000000006</c:v>
                </c:pt>
                <c:pt idx="32">
                  <c:v>72.394000000000005</c:v>
                </c:pt>
                <c:pt idx="33">
                  <c:v>71.661999999999992</c:v>
                </c:pt>
                <c:pt idx="34">
                  <c:v>71.149999999999991</c:v>
                </c:pt>
                <c:pt idx="35">
                  <c:v>70.423000000000002</c:v>
                </c:pt>
                <c:pt idx="36">
                  <c:v>69.606999999999999</c:v>
                </c:pt>
                <c:pt idx="37">
                  <c:v>68.861999999999995</c:v>
                </c:pt>
                <c:pt idx="38">
                  <c:v>68.262</c:v>
                </c:pt>
                <c:pt idx="39">
                  <c:v>67.728999999999999</c:v>
                </c:pt>
                <c:pt idx="40">
                  <c:v>67.180999999999983</c:v>
                </c:pt>
                <c:pt idx="41">
                  <c:v>66.562000000000012</c:v>
                </c:pt>
                <c:pt idx="42">
                  <c:v>65.871999999999986</c:v>
                </c:pt>
                <c:pt idx="43">
                  <c:v>65.337000000000003</c:v>
                </c:pt>
                <c:pt idx="44">
                  <c:v>64.63</c:v>
                </c:pt>
                <c:pt idx="45">
                  <c:v>64.034999999999997</c:v>
                </c:pt>
                <c:pt idx="46">
                  <c:v>63.38</c:v>
                </c:pt>
                <c:pt idx="47">
                  <c:v>62.892000000000003</c:v>
                </c:pt>
                <c:pt idx="48">
                  <c:v>62.254000000000005</c:v>
                </c:pt>
                <c:pt idx="49">
                  <c:v>61.492000000000012</c:v>
                </c:pt>
                <c:pt idx="50">
                  <c:v>61.055</c:v>
                </c:pt>
                <c:pt idx="51">
                  <c:v>60.525000000000013</c:v>
                </c:pt>
                <c:pt idx="52">
                  <c:v>59.904000000000003</c:v>
                </c:pt>
                <c:pt idx="53">
                  <c:v>59.509</c:v>
                </c:pt>
                <c:pt idx="54">
                  <c:v>59.068000000000012</c:v>
                </c:pt>
                <c:pt idx="55">
                  <c:v>58.551000000000002</c:v>
                </c:pt>
                <c:pt idx="56">
                  <c:v>58.032000000000011</c:v>
                </c:pt>
                <c:pt idx="57">
                  <c:v>57.513000000000005</c:v>
                </c:pt>
                <c:pt idx="58">
                  <c:v>57.066000000000003</c:v>
                </c:pt>
                <c:pt idx="59">
                  <c:v>56.46</c:v>
                </c:pt>
                <c:pt idx="60">
                  <c:v>55.954000000000001</c:v>
                </c:pt>
                <c:pt idx="61">
                  <c:v>55.441000000000003</c:v>
                </c:pt>
                <c:pt idx="62">
                  <c:v>54.92</c:v>
                </c:pt>
                <c:pt idx="63">
                  <c:v>54.159000000000006</c:v>
                </c:pt>
                <c:pt idx="64">
                  <c:v>53.565000000000012</c:v>
                </c:pt>
                <c:pt idx="65">
                  <c:v>53.039000000000001</c:v>
                </c:pt>
                <c:pt idx="66">
                  <c:v>52.529000000000003</c:v>
                </c:pt>
                <c:pt idx="67">
                  <c:v>52.018000000000001</c:v>
                </c:pt>
                <c:pt idx="68">
                  <c:v>51.437000000000005</c:v>
                </c:pt>
                <c:pt idx="69">
                  <c:v>50.956000000000003</c:v>
                </c:pt>
                <c:pt idx="70">
                  <c:v>50.471000000000004</c:v>
                </c:pt>
                <c:pt idx="71">
                  <c:v>50.152000000000001</c:v>
                </c:pt>
                <c:pt idx="72">
                  <c:v>49.44</c:v>
                </c:pt>
                <c:pt idx="73">
                  <c:v>48.824000000000005</c:v>
                </c:pt>
                <c:pt idx="74">
                  <c:v>48.350999999999999</c:v>
                </c:pt>
                <c:pt idx="75">
                  <c:v>48.095000000000013</c:v>
                </c:pt>
                <c:pt idx="76">
                  <c:v>47.639000000000003</c:v>
                </c:pt>
                <c:pt idx="77">
                  <c:v>46.983000000000004</c:v>
                </c:pt>
                <c:pt idx="78">
                  <c:v>46.525000000000013</c:v>
                </c:pt>
                <c:pt idx="79">
                  <c:v>46.146000000000001</c:v>
                </c:pt>
                <c:pt idx="80">
                  <c:v>45.666000000000011</c:v>
                </c:pt>
                <c:pt idx="81">
                  <c:v>45.183</c:v>
                </c:pt>
                <c:pt idx="82">
                  <c:v>44.757000000000005</c:v>
                </c:pt>
                <c:pt idx="83">
                  <c:v>44.304000000000002</c:v>
                </c:pt>
                <c:pt idx="84">
                  <c:v>43.798000000000272</c:v>
                </c:pt>
                <c:pt idx="85">
                  <c:v>43.295000000000272</c:v>
                </c:pt>
                <c:pt idx="86">
                  <c:v>42.872</c:v>
                </c:pt>
                <c:pt idx="87">
                  <c:v>42.468000000000011</c:v>
                </c:pt>
                <c:pt idx="88">
                  <c:v>41.949000000000005</c:v>
                </c:pt>
                <c:pt idx="89">
                  <c:v>41.474000000000004</c:v>
                </c:pt>
                <c:pt idx="90">
                  <c:v>41.088000000000001</c:v>
                </c:pt>
                <c:pt idx="91">
                  <c:v>40.586000000000006</c:v>
                </c:pt>
                <c:pt idx="92">
                  <c:v>40.265000000000242</c:v>
                </c:pt>
                <c:pt idx="93">
                  <c:v>39.85</c:v>
                </c:pt>
                <c:pt idx="94">
                  <c:v>39.617000000000004</c:v>
                </c:pt>
                <c:pt idx="95">
                  <c:v>39.264000000000003</c:v>
                </c:pt>
                <c:pt idx="96">
                  <c:v>38.684000000000005</c:v>
                </c:pt>
                <c:pt idx="97">
                  <c:v>38.304000000000002</c:v>
                </c:pt>
                <c:pt idx="98">
                  <c:v>37.917000000000002</c:v>
                </c:pt>
                <c:pt idx="99">
                  <c:v>37.605000000000011</c:v>
                </c:pt>
                <c:pt idx="100">
                  <c:v>37.212000000000003</c:v>
                </c:pt>
                <c:pt idx="101">
                  <c:v>36.792000000000264</c:v>
                </c:pt>
                <c:pt idx="102">
                  <c:v>36.503</c:v>
                </c:pt>
                <c:pt idx="103">
                  <c:v>36.107000000000006</c:v>
                </c:pt>
                <c:pt idx="104">
                  <c:v>35.682000000000002</c:v>
                </c:pt>
                <c:pt idx="105">
                  <c:v>35.307000000000002</c:v>
                </c:pt>
                <c:pt idx="106">
                  <c:v>34.873000000000005</c:v>
                </c:pt>
                <c:pt idx="107">
                  <c:v>34.514000000000003</c:v>
                </c:pt>
                <c:pt idx="108">
                  <c:v>34.035000000000011</c:v>
                </c:pt>
                <c:pt idx="109">
                  <c:v>33.771000000000001</c:v>
                </c:pt>
                <c:pt idx="110">
                  <c:v>33.409000000000006</c:v>
                </c:pt>
                <c:pt idx="111">
                  <c:v>33.045000000000002</c:v>
                </c:pt>
                <c:pt idx="112">
                  <c:v>32.525000000000013</c:v>
                </c:pt>
                <c:pt idx="113">
                  <c:v>32.248000000000012</c:v>
                </c:pt>
                <c:pt idx="114">
                  <c:v>31.689</c:v>
                </c:pt>
                <c:pt idx="115">
                  <c:v>31.344999999999999</c:v>
                </c:pt>
                <c:pt idx="116">
                  <c:v>30.968999999999848</c:v>
                </c:pt>
                <c:pt idx="117">
                  <c:v>30.591999999999999</c:v>
                </c:pt>
                <c:pt idx="118">
                  <c:v>30.367999999999999</c:v>
                </c:pt>
                <c:pt idx="119">
                  <c:v>30.013999999999999</c:v>
                </c:pt>
                <c:pt idx="120">
                  <c:v>29.709</c:v>
                </c:pt>
                <c:pt idx="121">
                  <c:v>29.497999999999987</c:v>
                </c:pt>
                <c:pt idx="122">
                  <c:v>29.241999999999987</c:v>
                </c:pt>
                <c:pt idx="123">
                  <c:v>28.984999999999989</c:v>
                </c:pt>
                <c:pt idx="124">
                  <c:v>28.503</c:v>
                </c:pt>
                <c:pt idx="125">
                  <c:v>28.167999999999999</c:v>
                </c:pt>
                <c:pt idx="126">
                  <c:v>27.832000000000001</c:v>
                </c:pt>
                <c:pt idx="127">
                  <c:v>27.645</c:v>
                </c:pt>
                <c:pt idx="128">
                  <c:v>27.494</c:v>
                </c:pt>
                <c:pt idx="129">
                  <c:v>27.189</c:v>
                </c:pt>
                <c:pt idx="130">
                  <c:v>26.957000000000001</c:v>
                </c:pt>
                <c:pt idx="131">
                  <c:v>26.600999999999999</c:v>
                </c:pt>
                <c:pt idx="132">
                  <c:v>26.395</c:v>
                </c:pt>
                <c:pt idx="133">
                  <c:v>26.001000000000001</c:v>
                </c:pt>
                <c:pt idx="134">
                  <c:v>25.463999999999889</c:v>
                </c:pt>
                <c:pt idx="135">
                  <c:v>25.283999999999889</c:v>
                </c:pt>
                <c:pt idx="136">
                  <c:v>25.103000000000005</c:v>
                </c:pt>
                <c:pt idx="137">
                  <c:v>24.786999999999889</c:v>
                </c:pt>
                <c:pt idx="138">
                  <c:v>24.605</c:v>
                </c:pt>
                <c:pt idx="139">
                  <c:v>24.286999999999889</c:v>
                </c:pt>
                <c:pt idx="140">
                  <c:v>24.012</c:v>
                </c:pt>
                <c:pt idx="141">
                  <c:v>23.736000000000001</c:v>
                </c:pt>
                <c:pt idx="142">
                  <c:v>23.361999999999988</c:v>
                </c:pt>
                <c:pt idx="143">
                  <c:v>23.169</c:v>
                </c:pt>
                <c:pt idx="144">
                  <c:v>23.068999999999889</c:v>
                </c:pt>
                <c:pt idx="145">
                  <c:v>22.85</c:v>
                </c:pt>
                <c:pt idx="146">
                  <c:v>22.513000000000005</c:v>
                </c:pt>
                <c:pt idx="147">
                  <c:v>22.17</c:v>
                </c:pt>
                <c:pt idx="148">
                  <c:v>21.881</c:v>
                </c:pt>
                <c:pt idx="149">
                  <c:v>21.764999999999986</c:v>
                </c:pt>
                <c:pt idx="150">
                  <c:v>21.591000000000001</c:v>
                </c:pt>
                <c:pt idx="151">
                  <c:v>21.239000000000001</c:v>
                </c:pt>
                <c:pt idx="152">
                  <c:v>20.942999999999849</c:v>
                </c:pt>
                <c:pt idx="153">
                  <c:v>20.763000000000002</c:v>
                </c:pt>
                <c:pt idx="154">
                  <c:v>20.579000000000001</c:v>
                </c:pt>
                <c:pt idx="155">
                  <c:v>20.327000000000005</c:v>
                </c:pt>
                <c:pt idx="156">
                  <c:v>19.866</c:v>
                </c:pt>
                <c:pt idx="157">
                  <c:v>19.488999999999827</c:v>
                </c:pt>
                <c:pt idx="158">
                  <c:v>19.251000000000001</c:v>
                </c:pt>
                <c:pt idx="159">
                  <c:v>18.931999999999999</c:v>
                </c:pt>
                <c:pt idx="160">
                  <c:v>18.931999999999999</c:v>
                </c:pt>
                <c:pt idx="161">
                  <c:v>18.850999999999999</c:v>
                </c:pt>
                <c:pt idx="162">
                  <c:v>18.529</c:v>
                </c:pt>
                <c:pt idx="163">
                  <c:v>18.529</c:v>
                </c:pt>
                <c:pt idx="164">
                  <c:v>18.363</c:v>
                </c:pt>
                <c:pt idx="165">
                  <c:v>18.277999999999999</c:v>
                </c:pt>
                <c:pt idx="166">
                  <c:v>17.847999999999999</c:v>
                </c:pt>
                <c:pt idx="167">
                  <c:v>17.577000000000005</c:v>
                </c:pt>
                <c:pt idx="168">
                  <c:v>17.292999999999989</c:v>
                </c:pt>
                <c:pt idx="169">
                  <c:v>17.187999999999999</c:v>
                </c:pt>
                <c:pt idx="170">
                  <c:v>17.187999999999999</c:v>
                </c:pt>
                <c:pt idx="171">
                  <c:v>17.187999999999999</c:v>
                </c:pt>
                <c:pt idx="172">
                  <c:v>16.823</c:v>
                </c:pt>
                <c:pt idx="173">
                  <c:v>16.335999999999999</c:v>
                </c:pt>
                <c:pt idx="174">
                  <c:v>15.966000000000006</c:v>
                </c:pt>
                <c:pt idx="175">
                  <c:v>15.842000000000002</c:v>
                </c:pt>
                <c:pt idx="176">
                  <c:v>15.588000000000001</c:v>
                </c:pt>
                <c:pt idx="177">
                  <c:v>15.588000000000001</c:v>
                </c:pt>
                <c:pt idx="178">
                  <c:v>15.449</c:v>
                </c:pt>
                <c:pt idx="179">
                  <c:v>15.155000000000006</c:v>
                </c:pt>
                <c:pt idx="180">
                  <c:v>14.679</c:v>
                </c:pt>
              </c:numCache>
            </c:numRef>
          </c:yVal>
        </c:ser>
        <c:ser>
          <c:idx val="1"/>
          <c:order val="1"/>
          <c:tx>
            <c:strRef>
              <c:f>Sheet1!$C$1</c:f>
              <c:strCache>
                <c:ptCount val="1"/>
                <c:pt idx="0">
                  <c:v>Induction (N = 7,775)</c:v>
                </c:pt>
              </c:strCache>
            </c:strRef>
          </c:tx>
          <c:spPr>
            <a:ln w="41275">
              <a:solidFill>
                <a:srgbClr val="FFFF00"/>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1.0832999999999924</c:v>
                </c:pt>
                <c:pt idx="14">
                  <c:v>1.1667000000000001</c:v>
                </c:pt>
                <c:pt idx="15">
                  <c:v>1.25</c:v>
                </c:pt>
                <c:pt idx="16">
                  <c:v>1.3332999999999924</c:v>
                </c:pt>
                <c:pt idx="17">
                  <c:v>1.4166999999999907</c:v>
                </c:pt>
                <c:pt idx="18">
                  <c:v>1.5</c:v>
                </c:pt>
                <c:pt idx="19">
                  <c:v>1.5832999999999924</c:v>
                </c:pt>
                <c:pt idx="20">
                  <c:v>1.6667000000000001</c:v>
                </c:pt>
                <c:pt idx="21">
                  <c:v>1.75</c:v>
                </c:pt>
                <c:pt idx="22">
                  <c:v>1.8332999999999924</c:v>
                </c:pt>
                <c:pt idx="23">
                  <c:v>1.9167000000000001</c:v>
                </c:pt>
                <c:pt idx="24">
                  <c:v>2</c:v>
                </c:pt>
                <c:pt idx="25">
                  <c:v>2.0832999999999999</c:v>
                </c:pt>
                <c:pt idx="26">
                  <c:v>2.1667000000000001</c:v>
                </c:pt>
                <c:pt idx="27">
                  <c:v>2.25</c:v>
                </c:pt>
                <c:pt idx="28">
                  <c:v>2.3332999999999977</c:v>
                </c:pt>
                <c:pt idx="29">
                  <c:v>2.4166999999999783</c:v>
                </c:pt>
                <c:pt idx="30">
                  <c:v>2.5</c:v>
                </c:pt>
                <c:pt idx="31">
                  <c:v>2.5832999999999999</c:v>
                </c:pt>
                <c:pt idx="32">
                  <c:v>2.6667000000000001</c:v>
                </c:pt>
                <c:pt idx="33">
                  <c:v>2.75</c:v>
                </c:pt>
                <c:pt idx="34">
                  <c:v>2.8332999999999977</c:v>
                </c:pt>
                <c:pt idx="35">
                  <c:v>2.9166999999999783</c:v>
                </c:pt>
                <c:pt idx="36">
                  <c:v>3</c:v>
                </c:pt>
                <c:pt idx="37">
                  <c:v>3.0832999999999999</c:v>
                </c:pt>
                <c:pt idx="38">
                  <c:v>3.1667000000000001</c:v>
                </c:pt>
                <c:pt idx="39">
                  <c:v>3.25</c:v>
                </c:pt>
                <c:pt idx="40">
                  <c:v>3.3332999999999977</c:v>
                </c:pt>
                <c:pt idx="41">
                  <c:v>3.4166999999999783</c:v>
                </c:pt>
                <c:pt idx="42">
                  <c:v>3.5</c:v>
                </c:pt>
                <c:pt idx="43">
                  <c:v>3.5832999999999999</c:v>
                </c:pt>
                <c:pt idx="44">
                  <c:v>3.6667000000000001</c:v>
                </c:pt>
                <c:pt idx="45">
                  <c:v>3.75</c:v>
                </c:pt>
                <c:pt idx="46">
                  <c:v>3.8332999999999977</c:v>
                </c:pt>
                <c:pt idx="47">
                  <c:v>3.9166999999999783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99.870999999999981</c:v>
                </c:pt>
                <c:pt idx="2">
                  <c:v>99.239000000000004</c:v>
                </c:pt>
                <c:pt idx="3">
                  <c:v>98.307999999999993</c:v>
                </c:pt>
                <c:pt idx="4">
                  <c:v>97.506</c:v>
                </c:pt>
                <c:pt idx="5">
                  <c:v>96.405000000000001</c:v>
                </c:pt>
                <c:pt idx="6">
                  <c:v>95.35499999999999</c:v>
                </c:pt>
                <c:pt idx="7">
                  <c:v>94.510999999999996</c:v>
                </c:pt>
                <c:pt idx="8">
                  <c:v>93.433000000000007</c:v>
                </c:pt>
                <c:pt idx="9">
                  <c:v>92.483999999999995</c:v>
                </c:pt>
                <c:pt idx="10">
                  <c:v>91.52</c:v>
                </c:pt>
                <c:pt idx="11">
                  <c:v>90.593000000000004</c:v>
                </c:pt>
                <c:pt idx="12">
                  <c:v>89.483000000000004</c:v>
                </c:pt>
                <c:pt idx="13">
                  <c:v>88.537000000000006</c:v>
                </c:pt>
                <c:pt idx="14">
                  <c:v>87.507999999999996</c:v>
                </c:pt>
                <c:pt idx="15">
                  <c:v>86.557000000000002</c:v>
                </c:pt>
                <c:pt idx="16">
                  <c:v>85.698999999999998</c:v>
                </c:pt>
                <c:pt idx="17">
                  <c:v>84.952000000000012</c:v>
                </c:pt>
                <c:pt idx="18">
                  <c:v>84.218999999999994</c:v>
                </c:pt>
                <c:pt idx="19">
                  <c:v>83.441000000000557</c:v>
                </c:pt>
                <c:pt idx="20">
                  <c:v>82.745999999999995</c:v>
                </c:pt>
                <c:pt idx="21">
                  <c:v>81.894000000000005</c:v>
                </c:pt>
                <c:pt idx="22">
                  <c:v>81.266999999999996</c:v>
                </c:pt>
                <c:pt idx="23">
                  <c:v>80.718999999999994</c:v>
                </c:pt>
                <c:pt idx="24">
                  <c:v>80.025999999999982</c:v>
                </c:pt>
                <c:pt idx="25">
                  <c:v>79.513000000000005</c:v>
                </c:pt>
                <c:pt idx="26">
                  <c:v>78.745999999999995</c:v>
                </c:pt>
                <c:pt idx="27">
                  <c:v>78.214000000000027</c:v>
                </c:pt>
                <c:pt idx="28">
                  <c:v>77.644999999999996</c:v>
                </c:pt>
                <c:pt idx="29">
                  <c:v>76.992999999999995</c:v>
                </c:pt>
                <c:pt idx="30">
                  <c:v>76.290999999999997</c:v>
                </c:pt>
                <c:pt idx="31">
                  <c:v>75.652999999999949</c:v>
                </c:pt>
                <c:pt idx="32">
                  <c:v>74.831000000000003</c:v>
                </c:pt>
                <c:pt idx="33">
                  <c:v>74.319000000000003</c:v>
                </c:pt>
                <c:pt idx="34">
                  <c:v>73.570999999999998</c:v>
                </c:pt>
                <c:pt idx="35">
                  <c:v>73.05</c:v>
                </c:pt>
                <c:pt idx="36">
                  <c:v>72.375999999999948</c:v>
                </c:pt>
                <c:pt idx="37">
                  <c:v>71.757999999999996</c:v>
                </c:pt>
                <c:pt idx="38">
                  <c:v>71.195999999999998</c:v>
                </c:pt>
                <c:pt idx="39">
                  <c:v>70.421000000000006</c:v>
                </c:pt>
                <c:pt idx="40">
                  <c:v>69.771999999999991</c:v>
                </c:pt>
                <c:pt idx="41">
                  <c:v>69.39</c:v>
                </c:pt>
                <c:pt idx="42">
                  <c:v>68.774999999999991</c:v>
                </c:pt>
                <c:pt idx="43">
                  <c:v>68.217000000000027</c:v>
                </c:pt>
                <c:pt idx="44">
                  <c:v>67.676999999999978</c:v>
                </c:pt>
                <c:pt idx="45">
                  <c:v>67.057000000000002</c:v>
                </c:pt>
                <c:pt idx="46">
                  <c:v>66.512</c:v>
                </c:pt>
                <c:pt idx="47">
                  <c:v>65.897999999999996</c:v>
                </c:pt>
                <c:pt idx="48">
                  <c:v>65.311000000000007</c:v>
                </c:pt>
                <c:pt idx="49">
                  <c:v>64.775999999999982</c:v>
                </c:pt>
                <c:pt idx="50">
                  <c:v>64.227999999999994</c:v>
                </c:pt>
                <c:pt idx="51">
                  <c:v>63.763000000000012</c:v>
                </c:pt>
                <c:pt idx="52">
                  <c:v>63.004000000000005</c:v>
                </c:pt>
                <c:pt idx="53">
                  <c:v>62.198000000000242</c:v>
                </c:pt>
                <c:pt idx="54">
                  <c:v>61.725000000000264</c:v>
                </c:pt>
                <c:pt idx="55">
                  <c:v>61.138000000000012</c:v>
                </c:pt>
                <c:pt idx="56">
                  <c:v>60.549000000000007</c:v>
                </c:pt>
                <c:pt idx="57">
                  <c:v>60.025000000000013</c:v>
                </c:pt>
                <c:pt idx="58">
                  <c:v>59.356999999999999</c:v>
                </c:pt>
                <c:pt idx="59">
                  <c:v>58.75</c:v>
                </c:pt>
                <c:pt idx="60">
                  <c:v>58.292000000000264</c:v>
                </c:pt>
                <c:pt idx="61">
                  <c:v>57.987000000000002</c:v>
                </c:pt>
                <c:pt idx="62">
                  <c:v>57.566000000000003</c:v>
                </c:pt>
                <c:pt idx="63">
                  <c:v>57.168000000000013</c:v>
                </c:pt>
                <c:pt idx="64">
                  <c:v>56.767000000000003</c:v>
                </c:pt>
                <c:pt idx="65">
                  <c:v>56.231000000000002</c:v>
                </c:pt>
                <c:pt idx="66">
                  <c:v>55.775000000000013</c:v>
                </c:pt>
                <c:pt idx="67">
                  <c:v>55.532000000000011</c:v>
                </c:pt>
                <c:pt idx="68">
                  <c:v>55.099000000000011</c:v>
                </c:pt>
                <c:pt idx="69">
                  <c:v>54.636000000000003</c:v>
                </c:pt>
                <c:pt idx="70">
                  <c:v>54.085000000000001</c:v>
                </c:pt>
                <c:pt idx="71">
                  <c:v>53.749000000000002</c:v>
                </c:pt>
                <c:pt idx="72">
                  <c:v>53.179000000000002</c:v>
                </c:pt>
                <c:pt idx="73">
                  <c:v>52.878</c:v>
                </c:pt>
                <c:pt idx="74">
                  <c:v>52.383999999999993</c:v>
                </c:pt>
                <c:pt idx="75">
                  <c:v>52.011000000000003</c:v>
                </c:pt>
                <c:pt idx="76">
                  <c:v>51.542000000000002</c:v>
                </c:pt>
                <c:pt idx="77">
                  <c:v>51.261000000000003</c:v>
                </c:pt>
                <c:pt idx="78">
                  <c:v>50.790000000000013</c:v>
                </c:pt>
                <c:pt idx="79">
                  <c:v>50.317999999999998</c:v>
                </c:pt>
                <c:pt idx="80">
                  <c:v>49.844999999999999</c:v>
                </c:pt>
                <c:pt idx="81">
                  <c:v>49.496000000000002</c:v>
                </c:pt>
                <c:pt idx="82">
                  <c:v>48.892000000000003</c:v>
                </c:pt>
                <c:pt idx="83">
                  <c:v>48.468000000000011</c:v>
                </c:pt>
                <c:pt idx="84">
                  <c:v>48.125000000000163</c:v>
                </c:pt>
                <c:pt idx="85">
                  <c:v>47.51</c:v>
                </c:pt>
                <c:pt idx="86">
                  <c:v>46.8</c:v>
                </c:pt>
                <c:pt idx="87">
                  <c:v>46.192000000000213</c:v>
                </c:pt>
                <c:pt idx="88">
                  <c:v>45.735000000000063</c:v>
                </c:pt>
                <c:pt idx="89">
                  <c:v>45.391000000000005</c:v>
                </c:pt>
                <c:pt idx="90">
                  <c:v>45.123000000000012</c:v>
                </c:pt>
                <c:pt idx="91">
                  <c:v>44.777000000000001</c:v>
                </c:pt>
                <c:pt idx="92">
                  <c:v>44.311999999999998</c:v>
                </c:pt>
                <c:pt idx="93">
                  <c:v>44.04</c:v>
                </c:pt>
                <c:pt idx="94">
                  <c:v>43.489000000000004</c:v>
                </c:pt>
                <c:pt idx="95">
                  <c:v>43.007000000000005</c:v>
                </c:pt>
                <c:pt idx="96">
                  <c:v>42.546000000000006</c:v>
                </c:pt>
                <c:pt idx="97">
                  <c:v>42.147000000000006</c:v>
                </c:pt>
                <c:pt idx="98">
                  <c:v>41.694000000000003</c:v>
                </c:pt>
                <c:pt idx="99">
                  <c:v>41.329000000000001</c:v>
                </c:pt>
                <c:pt idx="100">
                  <c:v>41.054000000000002</c:v>
                </c:pt>
                <c:pt idx="101">
                  <c:v>40.732000000000063</c:v>
                </c:pt>
                <c:pt idx="102">
                  <c:v>40.502000000000002</c:v>
                </c:pt>
                <c:pt idx="103">
                  <c:v>39.808</c:v>
                </c:pt>
                <c:pt idx="104">
                  <c:v>39.481999999999999</c:v>
                </c:pt>
                <c:pt idx="105">
                  <c:v>38.965000000000003</c:v>
                </c:pt>
                <c:pt idx="106">
                  <c:v>38.537000000000006</c:v>
                </c:pt>
                <c:pt idx="107">
                  <c:v>38.245000000000012</c:v>
                </c:pt>
                <c:pt idx="108">
                  <c:v>37.582000000000001</c:v>
                </c:pt>
                <c:pt idx="109">
                  <c:v>37.019000000000005</c:v>
                </c:pt>
                <c:pt idx="110">
                  <c:v>36.617000000000004</c:v>
                </c:pt>
                <c:pt idx="111">
                  <c:v>36.383999999999993</c:v>
                </c:pt>
                <c:pt idx="112">
                  <c:v>35.914000000000001</c:v>
                </c:pt>
                <c:pt idx="113">
                  <c:v>35.619</c:v>
                </c:pt>
                <c:pt idx="114">
                  <c:v>35.028000000000013</c:v>
                </c:pt>
                <c:pt idx="115">
                  <c:v>34.612000000000002</c:v>
                </c:pt>
                <c:pt idx="116">
                  <c:v>34.313999999999993</c:v>
                </c:pt>
                <c:pt idx="117">
                  <c:v>34.133000000000003</c:v>
                </c:pt>
                <c:pt idx="118">
                  <c:v>33.889000000000003</c:v>
                </c:pt>
                <c:pt idx="119">
                  <c:v>33.136000000000003</c:v>
                </c:pt>
                <c:pt idx="120">
                  <c:v>32.676000000000002</c:v>
                </c:pt>
                <c:pt idx="121">
                  <c:v>32.606000000000002</c:v>
                </c:pt>
                <c:pt idx="122">
                  <c:v>32.231000000000002</c:v>
                </c:pt>
                <c:pt idx="123">
                  <c:v>32.155000000000001</c:v>
                </c:pt>
                <c:pt idx="124">
                  <c:v>31.623999999999999</c:v>
                </c:pt>
                <c:pt idx="125">
                  <c:v>31.242999999999864</c:v>
                </c:pt>
                <c:pt idx="126">
                  <c:v>30.784999999999989</c:v>
                </c:pt>
                <c:pt idx="127">
                  <c:v>30.323</c:v>
                </c:pt>
                <c:pt idx="128">
                  <c:v>29.934000000000001</c:v>
                </c:pt>
                <c:pt idx="129">
                  <c:v>29.776</c:v>
                </c:pt>
                <c:pt idx="130">
                  <c:v>29.295999999999989</c:v>
                </c:pt>
                <c:pt idx="131">
                  <c:v>28.797000000000001</c:v>
                </c:pt>
                <c:pt idx="132">
                  <c:v>28.713000000000001</c:v>
                </c:pt>
                <c:pt idx="133">
                  <c:v>28.518999999999988</c:v>
                </c:pt>
                <c:pt idx="134">
                  <c:v>28.414999999999999</c:v>
                </c:pt>
                <c:pt idx="135">
                  <c:v>28.202999999999989</c:v>
                </c:pt>
                <c:pt idx="136">
                  <c:v>27.777000000000001</c:v>
                </c:pt>
                <c:pt idx="137">
                  <c:v>27.454000000000001</c:v>
                </c:pt>
                <c:pt idx="138">
                  <c:v>27.236999999999988</c:v>
                </c:pt>
                <c:pt idx="139">
                  <c:v>27.126999999999999</c:v>
                </c:pt>
                <c:pt idx="140">
                  <c:v>27.016999999999999</c:v>
                </c:pt>
                <c:pt idx="141">
                  <c:v>26.904</c:v>
                </c:pt>
                <c:pt idx="142">
                  <c:v>26.564</c:v>
                </c:pt>
                <c:pt idx="143">
                  <c:v>26.334000000000035</c:v>
                </c:pt>
                <c:pt idx="144">
                  <c:v>25.974</c:v>
                </c:pt>
                <c:pt idx="145">
                  <c:v>25.324999999999999</c:v>
                </c:pt>
                <c:pt idx="146">
                  <c:v>25.184999999999999</c:v>
                </c:pt>
                <c:pt idx="147">
                  <c:v>24.896000000000001</c:v>
                </c:pt>
                <c:pt idx="148">
                  <c:v>24.461999999999989</c:v>
                </c:pt>
                <c:pt idx="149">
                  <c:v>23.882999999999889</c:v>
                </c:pt>
                <c:pt idx="150">
                  <c:v>23.593</c:v>
                </c:pt>
                <c:pt idx="151">
                  <c:v>23.302</c:v>
                </c:pt>
                <c:pt idx="152">
                  <c:v>23.009</c:v>
                </c:pt>
                <c:pt idx="153">
                  <c:v>23.009</c:v>
                </c:pt>
                <c:pt idx="154">
                  <c:v>22.561999999999987</c:v>
                </c:pt>
                <c:pt idx="155">
                  <c:v>22.257999999999999</c:v>
                </c:pt>
                <c:pt idx="156">
                  <c:v>22.257999999999999</c:v>
                </c:pt>
                <c:pt idx="157">
                  <c:v>21.896999999999988</c:v>
                </c:pt>
                <c:pt idx="158">
                  <c:v>21.350999999999999</c:v>
                </c:pt>
                <c:pt idx="159">
                  <c:v>21.350999999999999</c:v>
                </c:pt>
                <c:pt idx="160">
                  <c:v>20.982999999999823</c:v>
                </c:pt>
                <c:pt idx="161">
                  <c:v>20.610000000000031</c:v>
                </c:pt>
                <c:pt idx="162">
                  <c:v>20.610000000000031</c:v>
                </c:pt>
                <c:pt idx="163">
                  <c:v>20.042999999999989</c:v>
                </c:pt>
                <c:pt idx="164">
                  <c:v>19.664999999999999</c:v>
                </c:pt>
                <c:pt idx="165">
                  <c:v>18.88</c:v>
                </c:pt>
                <c:pt idx="166">
                  <c:v>18.677000000000035</c:v>
                </c:pt>
                <c:pt idx="167">
                  <c:v>18.257000000000001</c:v>
                </c:pt>
                <c:pt idx="168">
                  <c:v>18.030999999999999</c:v>
                </c:pt>
                <c:pt idx="169">
                  <c:v>18.030999999999999</c:v>
                </c:pt>
                <c:pt idx="170">
                  <c:v>17.744999999999987</c:v>
                </c:pt>
                <c:pt idx="171">
                  <c:v>17.454000000000001</c:v>
                </c:pt>
                <c:pt idx="172">
                  <c:v>17.163</c:v>
                </c:pt>
                <c:pt idx="173">
                  <c:v>16.873000000000001</c:v>
                </c:pt>
                <c:pt idx="174">
                  <c:v>16.291</c:v>
                </c:pt>
                <c:pt idx="175">
                  <c:v>16</c:v>
                </c:pt>
                <c:pt idx="176">
                  <c:v>16</c:v>
                </c:pt>
                <c:pt idx="177">
                  <c:v>15.698</c:v>
                </c:pt>
                <c:pt idx="178">
                  <c:v>15.39</c:v>
                </c:pt>
                <c:pt idx="179">
                  <c:v>14.392000000000024</c:v>
                </c:pt>
                <c:pt idx="180">
                  <c:v>14.392000000000024</c:v>
                </c:pt>
              </c:numCache>
            </c:numRef>
          </c:yVal>
        </c:ser>
        <c:axId val="331200768"/>
        <c:axId val="331260288"/>
      </c:scatterChart>
      <c:valAx>
        <c:axId val="331200768"/>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31260288"/>
        <c:crosses val="autoZero"/>
        <c:crossBetween val="midCat"/>
        <c:majorUnit val="1"/>
      </c:valAx>
      <c:valAx>
        <c:axId val="33126028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31200768"/>
        <c:crosses val="autoZero"/>
        <c:crossBetween val="midCat"/>
        <c:majorUnit val="25"/>
      </c:valAx>
      <c:spPr>
        <a:solidFill>
          <a:schemeClr val="bg2"/>
        </a:solidFill>
        <a:ln>
          <a:solidFill>
            <a:schemeClr val="tx1"/>
          </a:solidFill>
        </a:ln>
      </c:spPr>
    </c:plotArea>
    <c:legend>
      <c:legendPos val="r"/>
      <c:layout>
        <c:manualLayout>
          <c:xMode val="edge"/>
          <c:yMode val="edge"/>
          <c:x val="0.12224920446891359"/>
          <c:y val="0.59892790618914571"/>
          <c:w val="0.3722493206048359"/>
          <c:h val="0.1783672000677374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594"/>
        </c:manualLayout>
      </c:layout>
      <c:scatterChart>
        <c:scatterStyle val="smoothMarker"/>
        <c:ser>
          <c:idx val="0"/>
          <c:order val="0"/>
          <c:tx>
            <c:strRef>
              <c:f>Sheet1!$B$1</c:f>
              <c:strCache>
                <c:ptCount val="1"/>
                <c:pt idx="0">
                  <c:v>No induction (N = 6,027)</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1.0832999999999924</c:v>
                </c:pt>
                <c:pt idx="14">
                  <c:v>1.1667000000000001</c:v>
                </c:pt>
                <c:pt idx="15">
                  <c:v>1.25</c:v>
                </c:pt>
                <c:pt idx="16">
                  <c:v>1.3332999999999924</c:v>
                </c:pt>
                <c:pt idx="17">
                  <c:v>1.4166999999999907</c:v>
                </c:pt>
                <c:pt idx="18">
                  <c:v>1.5</c:v>
                </c:pt>
                <c:pt idx="19">
                  <c:v>1.5832999999999924</c:v>
                </c:pt>
                <c:pt idx="20">
                  <c:v>1.6667000000000001</c:v>
                </c:pt>
                <c:pt idx="21">
                  <c:v>1.75</c:v>
                </c:pt>
                <c:pt idx="22">
                  <c:v>1.8332999999999924</c:v>
                </c:pt>
                <c:pt idx="23">
                  <c:v>1.9167000000000001</c:v>
                </c:pt>
                <c:pt idx="24">
                  <c:v>2</c:v>
                </c:pt>
                <c:pt idx="25">
                  <c:v>2.0832999999999999</c:v>
                </c:pt>
                <c:pt idx="26">
                  <c:v>2.1667000000000001</c:v>
                </c:pt>
                <c:pt idx="27">
                  <c:v>2.25</c:v>
                </c:pt>
                <c:pt idx="28">
                  <c:v>2.3332999999999977</c:v>
                </c:pt>
                <c:pt idx="29">
                  <c:v>2.4166999999999783</c:v>
                </c:pt>
                <c:pt idx="30">
                  <c:v>2.5</c:v>
                </c:pt>
                <c:pt idx="31">
                  <c:v>2.5832999999999999</c:v>
                </c:pt>
                <c:pt idx="32">
                  <c:v>2.6667000000000001</c:v>
                </c:pt>
                <c:pt idx="33">
                  <c:v>2.75</c:v>
                </c:pt>
                <c:pt idx="34">
                  <c:v>2.8332999999999977</c:v>
                </c:pt>
                <c:pt idx="35">
                  <c:v>2.9166999999999783</c:v>
                </c:pt>
                <c:pt idx="36">
                  <c:v>3</c:v>
                </c:pt>
                <c:pt idx="37">
                  <c:v>3.0832999999999999</c:v>
                </c:pt>
                <c:pt idx="38">
                  <c:v>3.1667000000000001</c:v>
                </c:pt>
                <c:pt idx="39">
                  <c:v>3.25</c:v>
                </c:pt>
                <c:pt idx="40">
                  <c:v>3.3332999999999977</c:v>
                </c:pt>
                <c:pt idx="41">
                  <c:v>3.4166999999999783</c:v>
                </c:pt>
                <c:pt idx="42">
                  <c:v>3.5</c:v>
                </c:pt>
                <c:pt idx="43">
                  <c:v>3.5832999999999999</c:v>
                </c:pt>
                <c:pt idx="44">
                  <c:v>3.6667000000000001</c:v>
                </c:pt>
                <c:pt idx="45">
                  <c:v>3.75</c:v>
                </c:pt>
                <c:pt idx="46">
                  <c:v>3.8332999999999977</c:v>
                </c:pt>
                <c:pt idx="47">
                  <c:v>3.9166999999999783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99.784000000000006</c:v>
                </c:pt>
                <c:pt idx="2">
                  <c:v>99.235000000000014</c:v>
                </c:pt>
                <c:pt idx="3">
                  <c:v>98.200999999999993</c:v>
                </c:pt>
                <c:pt idx="4">
                  <c:v>97.016999999999996</c:v>
                </c:pt>
                <c:pt idx="5">
                  <c:v>95.697999999999993</c:v>
                </c:pt>
                <c:pt idx="6">
                  <c:v>94.613</c:v>
                </c:pt>
                <c:pt idx="7">
                  <c:v>93.492000000000004</c:v>
                </c:pt>
                <c:pt idx="8">
                  <c:v>92.603999999999999</c:v>
                </c:pt>
                <c:pt idx="9">
                  <c:v>91.513000000000005</c:v>
                </c:pt>
                <c:pt idx="10">
                  <c:v>90.671999999999983</c:v>
                </c:pt>
                <c:pt idx="11">
                  <c:v>89.656999999999982</c:v>
                </c:pt>
                <c:pt idx="12">
                  <c:v>88.955000000000013</c:v>
                </c:pt>
                <c:pt idx="13">
                  <c:v>87.921999999999997</c:v>
                </c:pt>
                <c:pt idx="14">
                  <c:v>86.796000000000006</c:v>
                </c:pt>
                <c:pt idx="15">
                  <c:v>85.7</c:v>
                </c:pt>
                <c:pt idx="16">
                  <c:v>84.802999999999983</c:v>
                </c:pt>
                <c:pt idx="17">
                  <c:v>84.103999999999999</c:v>
                </c:pt>
                <c:pt idx="18">
                  <c:v>83.35</c:v>
                </c:pt>
                <c:pt idx="19">
                  <c:v>82.446000000000026</c:v>
                </c:pt>
                <c:pt idx="20">
                  <c:v>81.578999999999979</c:v>
                </c:pt>
                <c:pt idx="21">
                  <c:v>80.727000000000004</c:v>
                </c:pt>
                <c:pt idx="22">
                  <c:v>79.796000000000006</c:v>
                </c:pt>
                <c:pt idx="23">
                  <c:v>79.137999999999991</c:v>
                </c:pt>
                <c:pt idx="24">
                  <c:v>78.278999999999982</c:v>
                </c:pt>
                <c:pt idx="25">
                  <c:v>77.554000000000002</c:v>
                </c:pt>
                <c:pt idx="26">
                  <c:v>76.69</c:v>
                </c:pt>
                <c:pt idx="27">
                  <c:v>75.986999999999995</c:v>
                </c:pt>
                <c:pt idx="28">
                  <c:v>75.22</c:v>
                </c:pt>
                <c:pt idx="29">
                  <c:v>74.575000000000003</c:v>
                </c:pt>
                <c:pt idx="30">
                  <c:v>73.908000000000001</c:v>
                </c:pt>
                <c:pt idx="31">
                  <c:v>73.116</c:v>
                </c:pt>
                <c:pt idx="32">
                  <c:v>72.468000000000004</c:v>
                </c:pt>
                <c:pt idx="33">
                  <c:v>71.85899999999998</c:v>
                </c:pt>
                <c:pt idx="34">
                  <c:v>71.312000000000012</c:v>
                </c:pt>
                <c:pt idx="35">
                  <c:v>70.60899999999998</c:v>
                </c:pt>
                <c:pt idx="36">
                  <c:v>69.825999999999979</c:v>
                </c:pt>
                <c:pt idx="37">
                  <c:v>69.051999999999992</c:v>
                </c:pt>
                <c:pt idx="38">
                  <c:v>68.403000000000006</c:v>
                </c:pt>
                <c:pt idx="39">
                  <c:v>67.888999999999982</c:v>
                </c:pt>
                <c:pt idx="40">
                  <c:v>67.350999999999999</c:v>
                </c:pt>
                <c:pt idx="41">
                  <c:v>66.623999999999981</c:v>
                </c:pt>
                <c:pt idx="42">
                  <c:v>65.801999999999992</c:v>
                </c:pt>
                <c:pt idx="43">
                  <c:v>65.214000000000027</c:v>
                </c:pt>
                <c:pt idx="44">
                  <c:v>64.53</c:v>
                </c:pt>
                <c:pt idx="45">
                  <c:v>64.08</c:v>
                </c:pt>
                <c:pt idx="46">
                  <c:v>63.46</c:v>
                </c:pt>
                <c:pt idx="47">
                  <c:v>62.880999999999993</c:v>
                </c:pt>
                <c:pt idx="48">
                  <c:v>62.169000000000011</c:v>
                </c:pt>
                <c:pt idx="49">
                  <c:v>61.317999999999998</c:v>
                </c:pt>
                <c:pt idx="50">
                  <c:v>60.821000000000005</c:v>
                </c:pt>
                <c:pt idx="51">
                  <c:v>60.163000000000011</c:v>
                </c:pt>
                <c:pt idx="52">
                  <c:v>59.688000000000002</c:v>
                </c:pt>
                <c:pt idx="53">
                  <c:v>59.291000000000011</c:v>
                </c:pt>
                <c:pt idx="54">
                  <c:v>58.974000000000004</c:v>
                </c:pt>
                <c:pt idx="55">
                  <c:v>58.522000000000013</c:v>
                </c:pt>
                <c:pt idx="56">
                  <c:v>58.043000000000006</c:v>
                </c:pt>
                <c:pt idx="57">
                  <c:v>57.535000000000011</c:v>
                </c:pt>
                <c:pt idx="58">
                  <c:v>57.184000000000005</c:v>
                </c:pt>
                <c:pt idx="59">
                  <c:v>56.634</c:v>
                </c:pt>
                <c:pt idx="60">
                  <c:v>56.097000000000001</c:v>
                </c:pt>
                <c:pt idx="61">
                  <c:v>55.425000000000011</c:v>
                </c:pt>
                <c:pt idx="62">
                  <c:v>54.922000000000011</c:v>
                </c:pt>
                <c:pt idx="63">
                  <c:v>54.35</c:v>
                </c:pt>
                <c:pt idx="64">
                  <c:v>53.743000000000002</c:v>
                </c:pt>
                <c:pt idx="65">
                  <c:v>53.199000000000012</c:v>
                </c:pt>
                <c:pt idx="66">
                  <c:v>52.813999999999993</c:v>
                </c:pt>
                <c:pt idx="67">
                  <c:v>52.237000000000002</c:v>
                </c:pt>
                <c:pt idx="68">
                  <c:v>51.593000000000011</c:v>
                </c:pt>
                <c:pt idx="69">
                  <c:v>51.203000000000003</c:v>
                </c:pt>
                <c:pt idx="70">
                  <c:v>50.741</c:v>
                </c:pt>
                <c:pt idx="71">
                  <c:v>50.364000000000004</c:v>
                </c:pt>
                <c:pt idx="72">
                  <c:v>49.635000000000012</c:v>
                </c:pt>
                <c:pt idx="73">
                  <c:v>48.786000000000001</c:v>
                </c:pt>
                <c:pt idx="74">
                  <c:v>48.323</c:v>
                </c:pt>
                <c:pt idx="75">
                  <c:v>48.238000000000063</c:v>
                </c:pt>
                <c:pt idx="76">
                  <c:v>47.641000000000005</c:v>
                </c:pt>
                <c:pt idx="77">
                  <c:v>46.999000000000002</c:v>
                </c:pt>
                <c:pt idx="78">
                  <c:v>46.57</c:v>
                </c:pt>
                <c:pt idx="79">
                  <c:v>46.310999999999993</c:v>
                </c:pt>
                <c:pt idx="80">
                  <c:v>45.922000000000011</c:v>
                </c:pt>
                <c:pt idx="81">
                  <c:v>45.442</c:v>
                </c:pt>
                <c:pt idx="82">
                  <c:v>45.086000000000006</c:v>
                </c:pt>
                <c:pt idx="83">
                  <c:v>44.632000000000012</c:v>
                </c:pt>
                <c:pt idx="84">
                  <c:v>44.004000000000005</c:v>
                </c:pt>
                <c:pt idx="85">
                  <c:v>43.484999999999999</c:v>
                </c:pt>
                <c:pt idx="86">
                  <c:v>43.001000000000005</c:v>
                </c:pt>
                <c:pt idx="87">
                  <c:v>42.674000000000007</c:v>
                </c:pt>
                <c:pt idx="88">
                  <c:v>42.069000000000003</c:v>
                </c:pt>
                <c:pt idx="89">
                  <c:v>41.682000000000002</c:v>
                </c:pt>
                <c:pt idx="90">
                  <c:v>41.295000000000272</c:v>
                </c:pt>
                <c:pt idx="91">
                  <c:v>40.793000000000013</c:v>
                </c:pt>
                <c:pt idx="92">
                  <c:v>40.512</c:v>
                </c:pt>
                <c:pt idx="93">
                  <c:v>40.341999999999999</c:v>
                </c:pt>
                <c:pt idx="94">
                  <c:v>40.17</c:v>
                </c:pt>
                <c:pt idx="95">
                  <c:v>39.814999999999998</c:v>
                </c:pt>
                <c:pt idx="96">
                  <c:v>39.122000000000163</c:v>
                </c:pt>
                <c:pt idx="97">
                  <c:v>38.694000000000003</c:v>
                </c:pt>
                <c:pt idx="98">
                  <c:v>38.474000000000004</c:v>
                </c:pt>
                <c:pt idx="99">
                  <c:v>38.1</c:v>
                </c:pt>
                <c:pt idx="100">
                  <c:v>37.565000000000012</c:v>
                </c:pt>
                <c:pt idx="101">
                  <c:v>37.029000000000003</c:v>
                </c:pt>
                <c:pt idx="102">
                  <c:v>36.645000000000003</c:v>
                </c:pt>
                <c:pt idx="103">
                  <c:v>36.334000000000003</c:v>
                </c:pt>
                <c:pt idx="104">
                  <c:v>35.865000000000002</c:v>
                </c:pt>
                <c:pt idx="105">
                  <c:v>35.386000000000003</c:v>
                </c:pt>
                <c:pt idx="106">
                  <c:v>34.896000000000001</c:v>
                </c:pt>
                <c:pt idx="107">
                  <c:v>34.548000000000002</c:v>
                </c:pt>
                <c:pt idx="108">
                  <c:v>33.817999999999998</c:v>
                </c:pt>
                <c:pt idx="109">
                  <c:v>33.409000000000006</c:v>
                </c:pt>
                <c:pt idx="110">
                  <c:v>32.954000000000001</c:v>
                </c:pt>
                <c:pt idx="111">
                  <c:v>32.494</c:v>
                </c:pt>
                <c:pt idx="112">
                  <c:v>31.904999999999987</c:v>
                </c:pt>
                <c:pt idx="113">
                  <c:v>31.664999999999999</c:v>
                </c:pt>
                <c:pt idx="114">
                  <c:v>31.178999999999988</c:v>
                </c:pt>
                <c:pt idx="115">
                  <c:v>30.565999999999889</c:v>
                </c:pt>
                <c:pt idx="116">
                  <c:v>29.940999999999889</c:v>
                </c:pt>
                <c:pt idx="117">
                  <c:v>29.564</c:v>
                </c:pt>
                <c:pt idx="118">
                  <c:v>29.427999999999987</c:v>
                </c:pt>
                <c:pt idx="119">
                  <c:v>28.879000000000001</c:v>
                </c:pt>
                <c:pt idx="120">
                  <c:v>28.212</c:v>
                </c:pt>
              </c:numCache>
            </c:numRef>
          </c:yVal>
        </c:ser>
        <c:ser>
          <c:idx val="1"/>
          <c:order val="1"/>
          <c:tx>
            <c:strRef>
              <c:f>Sheet1!$C$1</c:f>
              <c:strCache>
                <c:ptCount val="1"/>
                <c:pt idx="0">
                  <c:v>Induction (N = 6,574)</c:v>
                </c:pt>
              </c:strCache>
            </c:strRef>
          </c:tx>
          <c:spPr>
            <a:ln w="41275">
              <a:solidFill>
                <a:srgbClr val="FF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1.0832999999999924</c:v>
                </c:pt>
                <c:pt idx="14">
                  <c:v>1.1667000000000001</c:v>
                </c:pt>
                <c:pt idx="15">
                  <c:v>1.25</c:v>
                </c:pt>
                <c:pt idx="16">
                  <c:v>1.3332999999999924</c:v>
                </c:pt>
                <c:pt idx="17">
                  <c:v>1.4166999999999907</c:v>
                </c:pt>
                <c:pt idx="18">
                  <c:v>1.5</c:v>
                </c:pt>
                <c:pt idx="19">
                  <c:v>1.5832999999999924</c:v>
                </c:pt>
                <c:pt idx="20">
                  <c:v>1.6667000000000001</c:v>
                </c:pt>
                <c:pt idx="21">
                  <c:v>1.75</c:v>
                </c:pt>
                <c:pt idx="22">
                  <c:v>1.8332999999999924</c:v>
                </c:pt>
                <c:pt idx="23">
                  <c:v>1.9167000000000001</c:v>
                </c:pt>
                <c:pt idx="24">
                  <c:v>2</c:v>
                </c:pt>
                <c:pt idx="25">
                  <c:v>2.0832999999999999</c:v>
                </c:pt>
                <c:pt idx="26">
                  <c:v>2.1667000000000001</c:v>
                </c:pt>
                <c:pt idx="27">
                  <c:v>2.25</c:v>
                </c:pt>
                <c:pt idx="28">
                  <c:v>2.3332999999999977</c:v>
                </c:pt>
                <c:pt idx="29">
                  <c:v>2.4166999999999783</c:v>
                </c:pt>
                <c:pt idx="30">
                  <c:v>2.5</c:v>
                </c:pt>
                <c:pt idx="31">
                  <c:v>2.5832999999999999</c:v>
                </c:pt>
                <c:pt idx="32">
                  <c:v>2.6667000000000001</c:v>
                </c:pt>
                <c:pt idx="33">
                  <c:v>2.75</c:v>
                </c:pt>
                <c:pt idx="34">
                  <c:v>2.8332999999999977</c:v>
                </c:pt>
                <c:pt idx="35">
                  <c:v>2.9166999999999783</c:v>
                </c:pt>
                <c:pt idx="36">
                  <c:v>3</c:v>
                </c:pt>
                <c:pt idx="37">
                  <c:v>3.0832999999999999</c:v>
                </c:pt>
                <c:pt idx="38">
                  <c:v>3.1667000000000001</c:v>
                </c:pt>
                <c:pt idx="39">
                  <c:v>3.25</c:v>
                </c:pt>
                <c:pt idx="40">
                  <c:v>3.3332999999999977</c:v>
                </c:pt>
                <c:pt idx="41">
                  <c:v>3.4166999999999783</c:v>
                </c:pt>
                <c:pt idx="42">
                  <c:v>3.5</c:v>
                </c:pt>
                <c:pt idx="43">
                  <c:v>3.5832999999999999</c:v>
                </c:pt>
                <c:pt idx="44">
                  <c:v>3.6667000000000001</c:v>
                </c:pt>
                <c:pt idx="45">
                  <c:v>3.75</c:v>
                </c:pt>
                <c:pt idx="46">
                  <c:v>3.8332999999999977</c:v>
                </c:pt>
                <c:pt idx="47">
                  <c:v>3.9166999999999783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99.893000000000001</c:v>
                </c:pt>
                <c:pt idx="2">
                  <c:v>99.328999999999979</c:v>
                </c:pt>
                <c:pt idx="3">
                  <c:v>98.472999999999999</c:v>
                </c:pt>
                <c:pt idx="4">
                  <c:v>97.675999999999988</c:v>
                </c:pt>
                <c:pt idx="5">
                  <c:v>96.587999999999994</c:v>
                </c:pt>
                <c:pt idx="6">
                  <c:v>95.56</c:v>
                </c:pt>
                <c:pt idx="7">
                  <c:v>94.715000000000003</c:v>
                </c:pt>
                <c:pt idx="8">
                  <c:v>93.762</c:v>
                </c:pt>
                <c:pt idx="9">
                  <c:v>92.823999999999998</c:v>
                </c:pt>
                <c:pt idx="10">
                  <c:v>91.867999999999995</c:v>
                </c:pt>
                <c:pt idx="11">
                  <c:v>90.956000000000003</c:v>
                </c:pt>
                <c:pt idx="12">
                  <c:v>89.936000000000007</c:v>
                </c:pt>
                <c:pt idx="13">
                  <c:v>88.953999999999994</c:v>
                </c:pt>
                <c:pt idx="14">
                  <c:v>87.870999999999981</c:v>
                </c:pt>
                <c:pt idx="15">
                  <c:v>87.033000000000001</c:v>
                </c:pt>
                <c:pt idx="16">
                  <c:v>86.155999999999949</c:v>
                </c:pt>
                <c:pt idx="17">
                  <c:v>85.462999999999994</c:v>
                </c:pt>
                <c:pt idx="18">
                  <c:v>84.718000000000004</c:v>
                </c:pt>
                <c:pt idx="19">
                  <c:v>83.85199999999999</c:v>
                </c:pt>
                <c:pt idx="20">
                  <c:v>83.221999999999994</c:v>
                </c:pt>
                <c:pt idx="21">
                  <c:v>82.35199999999999</c:v>
                </c:pt>
                <c:pt idx="22">
                  <c:v>81.804000000000002</c:v>
                </c:pt>
                <c:pt idx="23">
                  <c:v>81.178999999999988</c:v>
                </c:pt>
                <c:pt idx="24">
                  <c:v>80.518000000000001</c:v>
                </c:pt>
                <c:pt idx="25">
                  <c:v>80.08</c:v>
                </c:pt>
                <c:pt idx="26">
                  <c:v>79.315000000000012</c:v>
                </c:pt>
                <c:pt idx="27">
                  <c:v>78.798000000000002</c:v>
                </c:pt>
                <c:pt idx="28">
                  <c:v>78.236000000000004</c:v>
                </c:pt>
                <c:pt idx="29">
                  <c:v>77.611999999999995</c:v>
                </c:pt>
                <c:pt idx="30">
                  <c:v>76.885999999999981</c:v>
                </c:pt>
                <c:pt idx="31">
                  <c:v>76.239999999999995</c:v>
                </c:pt>
                <c:pt idx="32">
                  <c:v>75.468000000000004</c:v>
                </c:pt>
                <c:pt idx="33">
                  <c:v>74.917000000000513</c:v>
                </c:pt>
                <c:pt idx="34">
                  <c:v>74.114999999999995</c:v>
                </c:pt>
                <c:pt idx="35">
                  <c:v>73.572000000000003</c:v>
                </c:pt>
                <c:pt idx="36">
                  <c:v>72.991000000000227</c:v>
                </c:pt>
                <c:pt idx="37">
                  <c:v>72.440000000000026</c:v>
                </c:pt>
                <c:pt idx="38">
                  <c:v>71.796999999999997</c:v>
                </c:pt>
                <c:pt idx="39">
                  <c:v>70.881</c:v>
                </c:pt>
                <c:pt idx="40">
                  <c:v>70.296999999999997</c:v>
                </c:pt>
                <c:pt idx="41">
                  <c:v>69.905000000000001</c:v>
                </c:pt>
                <c:pt idx="42">
                  <c:v>69.316000000000003</c:v>
                </c:pt>
                <c:pt idx="43">
                  <c:v>68.897999999999996</c:v>
                </c:pt>
                <c:pt idx="44">
                  <c:v>68.429000000000002</c:v>
                </c:pt>
                <c:pt idx="45">
                  <c:v>67.735000000000014</c:v>
                </c:pt>
                <c:pt idx="46">
                  <c:v>67.185000000000002</c:v>
                </c:pt>
                <c:pt idx="47">
                  <c:v>66.753</c:v>
                </c:pt>
                <c:pt idx="48">
                  <c:v>66.227999999999994</c:v>
                </c:pt>
                <c:pt idx="49">
                  <c:v>65.637999999999991</c:v>
                </c:pt>
                <c:pt idx="50">
                  <c:v>65.233000000000004</c:v>
                </c:pt>
                <c:pt idx="51">
                  <c:v>64.822000000000003</c:v>
                </c:pt>
                <c:pt idx="52">
                  <c:v>64.08</c:v>
                </c:pt>
                <c:pt idx="53">
                  <c:v>63.215000000000003</c:v>
                </c:pt>
                <c:pt idx="54">
                  <c:v>62.796000000000063</c:v>
                </c:pt>
                <c:pt idx="55">
                  <c:v>62.223000000000013</c:v>
                </c:pt>
                <c:pt idx="56">
                  <c:v>61.618000000000002</c:v>
                </c:pt>
                <c:pt idx="57">
                  <c:v>61.101000000000006</c:v>
                </c:pt>
                <c:pt idx="58">
                  <c:v>60.546000000000006</c:v>
                </c:pt>
                <c:pt idx="59">
                  <c:v>59.949000000000005</c:v>
                </c:pt>
                <c:pt idx="60">
                  <c:v>59.523000000000003</c:v>
                </c:pt>
                <c:pt idx="61">
                  <c:v>59.241</c:v>
                </c:pt>
                <c:pt idx="62">
                  <c:v>58.872</c:v>
                </c:pt>
                <c:pt idx="63">
                  <c:v>58.386999999999993</c:v>
                </c:pt>
                <c:pt idx="64">
                  <c:v>57.935000000000002</c:v>
                </c:pt>
                <c:pt idx="65">
                  <c:v>57.292000000000264</c:v>
                </c:pt>
                <c:pt idx="66">
                  <c:v>56.725000000000264</c:v>
                </c:pt>
                <c:pt idx="67">
                  <c:v>56.535000000000011</c:v>
                </c:pt>
                <c:pt idx="68">
                  <c:v>56.114000000000004</c:v>
                </c:pt>
                <c:pt idx="69">
                  <c:v>55.651000000000003</c:v>
                </c:pt>
                <c:pt idx="70">
                  <c:v>55.220000000000013</c:v>
                </c:pt>
                <c:pt idx="71">
                  <c:v>54.899000000000001</c:v>
                </c:pt>
                <c:pt idx="72">
                  <c:v>54.242000000000012</c:v>
                </c:pt>
                <c:pt idx="73">
                  <c:v>53.977000000000004</c:v>
                </c:pt>
                <c:pt idx="74">
                  <c:v>53.518000000000001</c:v>
                </c:pt>
                <c:pt idx="75">
                  <c:v>53.054000000000002</c:v>
                </c:pt>
                <c:pt idx="76">
                  <c:v>52.588000000000001</c:v>
                </c:pt>
                <c:pt idx="77">
                  <c:v>52.307000000000002</c:v>
                </c:pt>
                <c:pt idx="78">
                  <c:v>51.838000000000001</c:v>
                </c:pt>
                <c:pt idx="79">
                  <c:v>51.321000000000005</c:v>
                </c:pt>
                <c:pt idx="80">
                  <c:v>50.706000000000003</c:v>
                </c:pt>
                <c:pt idx="81">
                  <c:v>50.278000000000013</c:v>
                </c:pt>
                <c:pt idx="82">
                  <c:v>49.56</c:v>
                </c:pt>
                <c:pt idx="83">
                  <c:v>49.116</c:v>
                </c:pt>
                <c:pt idx="84">
                  <c:v>48.795000000000272</c:v>
                </c:pt>
                <c:pt idx="85">
                  <c:v>48.327000000000005</c:v>
                </c:pt>
                <c:pt idx="86">
                  <c:v>47.532000000000011</c:v>
                </c:pt>
                <c:pt idx="87">
                  <c:v>46.846000000000004</c:v>
                </c:pt>
                <c:pt idx="88">
                  <c:v>46.343000000000004</c:v>
                </c:pt>
                <c:pt idx="89">
                  <c:v>46.028000000000013</c:v>
                </c:pt>
                <c:pt idx="90">
                  <c:v>45.648000000000003</c:v>
                </c:pt>
                <c:pt idx="91">
                  <c:v>45.457000000000001</c:v>
                </c:pt>
                <c:pt idx="92">
                  <c:v>44.942</c:v>
                </c:pt>
                <c:pt idx="93">
                  <c:v>44.682000000000002</c:v>
                </c:pt>
                <c:pt idx="94">
                  <c:v>44.085000000000001</c:v>
                </c:pt>
                <c:pt idx="95">
                  <c:v>43.606000000000002</c:v>
                </c:pt>
                <c:pt idx="96">
                  <c:v>43.160000000000011</c:v>
                </c:pt>
                <c:pt idx="97">
                  <c:v>42.752000000000002</c:v>
                </c:pt>
                <c:pt idx="98">
                  <c:v>42.498000000000012</c:v>
                </c:pt>
                <c:pt idx="99">
                  <c:v>41.986000000000004</c:v>
                </c:pt>
                <c:pt idx="100">
                  <c:v>41.899000000000001</c:v>
                </c:pt>
                <c:pt idx="101">
                  <c:v>41.552</c:v>
                </c:pt>
                <c:pt idx="102">
                  <c:v>41.464000000000006</c:v>
                </c:pt>
                <c:pt idx="103">
                  <c:v>40.584000000000003</c:v>
                </c:pt>
                <c:pt idx="104">
                  <c:v>40.229000000000013</c:v>
                </c:pt>
                <c:pt idx="105">
                  <c:v>39.686</c:v>
                </c:pt>
                <c:pt idx="106">
                  <c:v>39.225000000000264</c:v>
                </c:pt>
                <c:pt idx="107">
                  <c:v>39.03</c:v>
                </c:pt>
                <c:pt idx="108">
                  <c:v>38.39</c:v>
                </c:pt>
                <c:pt idx="109">
                  <c:v>37.466000000000001</c:v>
                </c:pt>
                <c:pt idx="110">
                  <c:v>36.916000000000004</c:v>
                </c:pt>
                <c:pt idx="111">
                  <c:v>36.772000000000013</c:v>
                </c:pt>
                <c:pt idx="112">
                  <c:v>36.047000000000004</c:v>
                </c:pt>
                <c:pt idx="113">
                  <c:v>35.756</c:v>
                </c:pt>
                <c:pt idx="114">
                  <c:v>35.317999999999998</c:v>
                </c:pt>
                <c:pt idx="115">
                  <c:v>34.875</c:v>
                </c:pt>
                <c:pt idx="116">
                  <c:v>34.575000000000003</c:v>
                </c:pt>
                <c:pt idx="117">
                  <c:v>34.422000000000011</c:v>
                </c:pt>
                <c:pt idx="118">
                  <c:v>33.947000000000003</c:v>
                </c:pt>
                <c:pt idx="119">
                  <c:v>33.442</c:v>
                </c:pt>
                <c:pt idx="120">
                  <c:v>32.853999999999999</c:v>
                </c:pt>
              </c:numCache>
            </c:numRef>
          </c:yVal>
        </c:ser>
        <c:axId val="331683328"/>
        <c:axId val="331685248"/>
      </c:scatterChart>
      <c:valAx>
        <c:axId val="331683328"/>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31685248"/>
        <c:crosses val="autoZero"/>
        <c:crossBetween val="midCat"/>
        <c:majorUnit val="1"/>
      </c:valAx>
      <c:valAx>
        <c:axId val="33168524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31683328"/>
        <c:crosses val="autoZero"/>
        <c:crossBetween val="midCat"/>
        <c:majorUnit val="25"/>
      </c:valAx>
      <c:spPr>
        <a:solidFill>
          <a:schemeClr val="bg2"/>
        </a:solidFill>
        <a:ln>
          <a:solidFill>
            <a:schemeClr val="tx1"/>
          </a:solidFill>
        </a:ln>
      </c:spPr>
    </c:plotArea>
    <c:legend>
      <c:legendPos val="r"/>
      <c:layout>
        <c:manualLayout>
          <c:xMode val="edge"/>
          <c:yMode val="edge"/>
          <c:x val="0.12224920446891364"/>
          <c:y val="0.59892790618914571"/>
          <c:w val="0.36339976308271538"/>
          <c:h val="0.1783672000677375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2698"/>
          <c:h val="0.6895656591313184"/>
        </c:manualLayout>
      </c:layout>
      <c:barChart>
        <c:barDir val="col"/>
        <c:grouping val="clustered"/>
        <c:ser>
          <c:idx val="0"/>
          <c:order val="0"/>
          <c:tx>
            <c:strRef>
              <c:f>Sheet1!$B$1</c:f>
              <c:strCache>
                <c:ptCount val="1"/>
                <c:pt idx="0">
                  <c:v>Year 1 (N = 9,801)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15.620900000000001</c:v>
                </c:pt>
                <c:pt idx="1">
                  <c:v>83.236400000000003</c:v>
                </c:pt>
                <c:pt idx="2">
                  <c:v>7.9176000000000002</c:v>
                </c:pt>
                <c:pt idx="3">
                  <c:v>59.830600000000004</c:v>
                </c:pt>
                <c:pt idx="4">
                  <c:v>30.537700000000001</c:v>
                </c:pt>
              </c:numCache>
            </c:numRef>
          </c:val>
        </c:ser>
        <c:ser>
          <c:idx val="1"/>
          <c:order val="1"/>
          <c:tx>
            <c:strRef>
              <c:f>Sheet1!$C$1</c:f>
              <c:strCache>
                <c:ptCount val="1"/>
                <c:pt idx="0">
                  <c:v>Year 5 (N = 4,147)</c:v>
                </c:pt>
              </c:strCache>
            </c:strRef>
          </c:tx>
          <c:spPr>
            <a:gradFill>
              <a:gsLst>
                <a:gs pos="0">
                  <a:srgbClr val="00B050"/>
                </a:gs>
                <a:gs pos="50000">
                  <a:srgbClr val="00FF00"/>
                </a:gs>
                <a:gs pos="100000">
                  <a:srgbClr val="00B050"/>
                </a:gs>
              </a:gsLst>
              <a:lin ang="10800000" scaled="1"/>
            </a:gradFill>
            <a:ln>
              <a:solidFill>
                <a:schemeClr val="bg2"/>
              </a:solidFill>
            </a:ln>
          </c:spPr>
          <c:cat>
            <c:strRef>
              <c:f>Sheet1!$A$2:$A$6</c:f>
              <c:strCache>
                <c:ptCount val="5"/>
                <c:pt idx="0">
                  <c:v>Cyclosporine</c:v>
                </c:pt>
                <c:pt idx="1">
                  <c:v>Tacrolimus</c:v>
                </c:pt>
                <c:pt idx="2">
                  <c:v>Sirolimus/ Everolimus</c:v>
                </c:pt>
                <c:pt idx="3">
                  <c:v>MMF/MPA</c:v>
                </c:pt>
                <c:pt idx="4">
                  <c:v>Azathioprine</c:v>
                </c:pt>
              </c:strCache>
            </c:strRef>
          </c:cat>
          <c:val>
            <c:numRef>
              <c:f>Sheet1!$C$2:$C$6</c:f>
              <c:numCache>
                <c:formatCode>General</c:formatCode>
                <c:ptCount val="5"/>
                <c:pt idx="0">
                  <c:v>19.2911</c:v>
                </c:pt>
                <c:pt idx="1">
                  <c:v>76.94720000000072</c:v>
                </c:pt>
                <c:pt idx="2">
                  <c:v>16.807300000000001</c:v>
                </c:pt>
                <c:pt idx="3">
                  <c:v>52.640500000000003</c:v>
                </c:pt>
                <c:pt idx="4">
                  <c:v>30.913900000000005</c:v>
                </c:pt>
              </c:numCache>
            </c:numRef>
          </c:val>
        </c:ser>
        <c:gapWidth val="35"/>
        <c:axId val="332079872"/>
        <c:axId val="332081408"/>
      </c:barChart>
      <c:catAx>
        <c:axId val="332079872"/>
        <c:scaling>
          <c:orientation val="minMax"/>
        </c:scaling>
        <c:axPos val="b"/>
        <c:numFmt formatCode="General" sourceLinked="1"/>
        <c:tickLblPos val="nextTo"/>
        <c:txPr>
          <a:bodyPr rot="0"/>
          <a:lstStyle/>
          <a:p>
            <a:pPr>
              <a:defRPr sz="1500" b="1"/>
            </a:pPr>
            <a:endParaRPr lang="en-US"/>
          </a:p>
        </c:txPr>
        <c:crossAx val="332081408"/>
        <c:crosses val="autoZero"/>
        <c:auto val="1"/>
        <c:lblAlgn val="ctr"/>
        <c:lblOffset val="100"/>
        <c:tickLblSkip val="1"/>
      </c:catAx>
      <c:valAx>
        <c:axId val="332081408"/>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303E-2"/>
              <c:y val="0.21671132842265844"/>
            </c:manualLayout>
          </c:layout>
        </c:title>
        <c:numFmt formatCode="General" sourceLinked="1"/>
        <c:tickLblPos val="nextTo"/>
        <c:txPr>
          <a:bodyPr/>
          <a:lstStyle/>
          <a:p>
            <a:pPr>
              <a:defRPr sz="1500" b="1"/>
            </a:pPr>
            <a:endParaRPr lang="en-US"/>
          </a:p>
        </c:txPr>
        <c:crossAx val="332079872"/>
        <c:crosses val="autoZero"/>
        <c:crossBetween val="between"/>
        <c:majorUnit val="20"/>
      </c:valAx>
      <c:spPr>
        <a:solidFill>
          <a:schemeClr val="bg2"/>
        </a:solidFill>
        <a:ln>
          <a:solidFill>
            <a:schemeClr val="tx1"/>
          </a:solidFill>
        </a:ln>
      </c:spPr>
    </c:plotArea>
    <c:legend>
      <c:legendPos val="r"/>
      <c:layout>
        <c:manualLayout>
          <c:xMode val="edge"/>
          <c:yMode val="edge"/>
          <c:x val="0.50293649687593978"/>
          <c:y val="4.8631889763778961E-2"/>
          <c:w val="0.45041146958400358"/>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1841881251330059E-2"/>
          <c:y val="5.3520001810118914E-2"/>
          <c:w val="0.90077270789869213"/>
          <c:h val="0.74715177844149361"/>
        </c:manualLayout>
      </c:layout>
      <c:barChart>
        <c:barDir val="col"/>
        <c:grouping val="clustered"/>
        <c:ser>
          <c:idx val="0"/>
          <c:order val="0"/>
          <c:tx>
            <c:strRef>
              <c:f>Sheet1!$B$1</c:f>
              <c:strCache>
                <c:ptCount val="1"/>
                <c:pt idx="0">
                  <c:v>2002</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3"/>
            <c:spPr>
              <a:gradFill flip="none" rotWithShape="1">
                <a:gsLst>
                  <a:gs pos="0">
                    <a:srgbClr val="B8B400"/>
                  </a:gs>
                  <a:gs pos="50000">
                    <a:srgbClr val="FFFF00"/>
                  </a:gs>
                  <a:gs pos="100000">
                    <a:srgbClr val="B8B400"/>
                  </a:gs>
                </a:gsLst>
                <a:lin ang="10800000" scaled="1"/>
                <a:tileRect/>
              </a:gradFill>
              <a:ln>
                <a:solidFill>
                  <a:schemeClr val="bg2"/>
                </a:solidFill>
              </a:ln>
            </c:spPr>
          </c:dPt>
          <c:dPt>
            <c:idx val="4"/>
            <c:spPr>
              <a:gradFill flip="none" rotWithShape="1">
                <a:gsLst>
                  <a:gs pos="0">
                    <a:srgbClr val="C00000"/>
                  </a:gs>
                  <a:gs pos="50000">
                    <a:srgbClr val="FF0000"/>
                  </a:gs>
                  <a:gs pos="100000">
                    <a:srgbClr val="C00000"/>
                  </a:gs>
                </a:gsLst>
                <a:lin ang="10800000" scaled="1"/>
                <a:tileRect/>
              </a:gradFill>
              <a:ln>
                <a:solidFill>
                  <a:schemeClr val="bg2"/>
                </a:solidFill>
              </a:ln>
            </c:spPr>
          </c:dPt>
          <c:dPt>
            <c:idx val="6"/>
            <c:spPr>
              <a:gradFill flip="none" rotWithShape="1">
                <a:gsLst>
                  <a:gs pos="0">
                    <a:srgbClr val="7030A0"/>
                  </a:gs>
                  <a:gs pos="50000">
                    <a:srgbClr val="9933FF"/>
                  </a:gs>
                  <a:gs pos="100000">
                    <a:srgbClr val="7030A0"/>
                  </a:gs>
                </a:gsLst>
                <a:lin ang="10800000" scaled="1"/>
                <a:tileRect/>
              </a:gradFill>
              <a:ln>
                <a:solidFill>
                  <a:schemeClr val="bg2"/>
                </a:solidFill>
              </a:ln>
            </c:spPr>
          </c:dPt>
          <c:dPt>
            <c:idx val="8"/>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9"/>
            <c:spPr>
              <a:gradFill flip="none" rotWithShape="1">
                <a:gsLst>
                  <a:gs pos="0">
                    <a:srgbClr val="B8B400"/>
                  </a:gs>
                  <a:gs pos="50000">
                    <a:srgbClr val="FFFF00"/>
                  </a:gs>
                  <a:gs pos="100000">
                    <a:srgbClr val="B8B400"/>
                  </a:gs>
                </a:gsLst>
                <a:lin ang="10800000" scaled="1"/>
                <a:tileRect/>
              </a:gradFill>
              <a:ln>
                <a:solidFill>
                  <a:schemeClr val="bg2"/>
                </a:solidFill>
              </a:ln>
            </c:spPr>
          </c:dPt>
          <c:dPt>
            <c:idx val="10"/>
            <c:spPr>
              <a:gradFill flip="none" rotWithShape="1">
                <a:gsLst>
                  <a:gs pos="0">
                    <a:srgbClr val="C00000"/>
                  </a:gs>
                  <a:gs pos="50000">
                    <a:srgbClr val="FF0000"/>
                  </a:gs>
                  <a:gs pos="100000">
                    <a:srgbClr val="C00000"/>
                  </a:gs>
                </a:gsLst>
                <a:lin ang="10800000" scaled="1"/>
                <a:tileRect/>
              </a:gradFill>
              <a:ln>
                <a:solidFill>
                  <a:schemeClr val="bg2"/>
                </a:solidFill>
              </a:ln>
            </c:spPr>
          </c:dPt>
          <c:dPt>
            <c:idx val="11"/>
            <c:spPr>
              <a:gradFill flip="none" rotWithShape="1">
                <a:gsLst>
                  <a:gs pos="0">
                    <a:srgbClr val="CC6600"/>
                  </a:gs>
                  <a:gs pos="50000">
                    <a:srgbClr val="FFC000"/>
                  </a:gs>
                  <a:gs pos="100000">
                    <a:srgbClr val="CC6600"/>
                  </a:gs>
                </a:gsLst>
                <a:lin ang="10800000" scaled="1"/>
                <a:tileRect/>
              </a:gradFill>
              <a:ln>
                <a:solidFill>
                  <a:schemeClr val="bg2"/>
                </a:solidFill>
              </a:ln>
            </c:spPr>
          </c:dPt>
          <c:dPt>
            <c:idx val="12"/>
            <c:spPr>
              <a:gradFill flip="none" rotWithShape="1">
                <a:gsLst>
                  <a:gs pos="0">
                    <a:srgbClr val="C00000"/>
                  </a:gs>
                  <a:gs pos="50000">
                    <a:srgbClr val="FF0000"/>
                  </a:gs>
                  <a:gs pos="100000">
                    <a:srgbClr val="C00000"/>
                  </a:gs>
                </a:gsLst>
                <a:lin ang="10800000" scaled="1"/>
                <a:tileRect/>
              </a:gradFill>
              <a:ln>
                <a:solidFill>
                  <a:schemeClr val="bg2"/>
                </a:solidFill>
              </a:ln>
            </c:spPr>
          </c:dPt>
          <c:dPt>
            <c:idx val="13"/>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spPr>
              <a:gradFill flip="none" rotWithShape="1">
                <a:gsLst>
                  <a:gs pos="0">
                    <a:srgbClr val="C00000"/>
                  </a:gs>
                  <a:gs pos="50000">
                    <a:srgbClr val="FF0000"/>
                  </a:gs>
                  <a:gs pos="100000">
                    <a:srgbClr val="C00000"/>
                  </a:gs>
                </a:gsLst>
                <a:lin ang="10800000" scaled="1"/>
                <a:tileRect/>
              </a:gradFill>
              <a:ln>
                <a:solidFill>
                  <a:schemeClr val="bg2"/>
                </a:solidFill>
              </a:ln>
            </c:spPr>
          </c:dPt>
          <c:dPt>
            <c:idx val="23"/>
            <c:spPr>
              <a:gradFill flip="none" rotWithShape="1">
                <a:gsLst>
                  <a:gs pos="0">
                    <a:srgbClr val="7030A0"/>
                  </a:gs>
                  <a:gs pos="50000">
                    <a:srgbClr val="CC00FF"/>
                  </a:gs>
                  <a:gs pos="100000">
                    <a:srgbClr val="7030A0"/>
                  </a:gs>
                </a:gsLst>
                <a:lin ang="10800000" scaled="1"/>
                <a:tileRect/>
              </a:gradFill>
              <a:ln>
                <a:solidFill>
                  <a:schemeClr val="bg2"/>
                </a:solidFill>
              </a:ln>
            </c:spPr>
          </c:dPt>
          <c:dPt>
            <c:idx val="24"/>
            <c:spPr>
              <a:gradFill flip="none" rotWithShape="1">
                <a:gsLst>
                  <a:gs pos="0">
                    <a:srgbClr val="7030A0"/>
                  </a:gs>
                  <a:gs pos="50000">
                    <a:srgbClr val="CC00FF"/>
                  </a:gs>
                  <a:gs pos="100000">
                    <a:srgbClr val="7030A0"/>
                  </a:gs>
                </a:gsLst>
                <a:lin ang="10800000" scaled="1"/>
                <a:tileRect/>
              </a:gradFill>
              <a:ln>
                <a:solidFill>
                  <a:schemeClr val="bg2"/>
                </a:solidFill>
              </a:ln>
            </c:spPr>
          </c:dPt>
          <c:dPt>
            <c:idx val="25"/>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spPr>
              <a:gradFill flip="none" rotWithShape="1">
                <a:gsLst>
                  <a:gs pos="0">
                    <a:srgbClr val="7030A0"/>
                  </a:gs>
                  <a:gs pos="50000">
                    <a:srgbClr val="CC00FF"/>
                  </a:gs>
                  <a:gs pos="100000">
                    <a:srgbClr val="7030A0"/>
                  </a:gs>
                </a:gsLst>
                <a:lin ang="10800000" scaled="1"/>
                <a:tileRect/>
              </a:gradFill>
              <a:ln>
                <a:solidFill>
                  <a:schemeClr val="bg2"/>
                </a:solidFill>
              </a:ln>
            </c:spPr>
          </c:dPt>
          <c:dPt>
            <c:idx val="27"/>
            <c:spPr>
              <a:gradFill flip="none" rotWithShape="1">
                <a:gsLst>
                  <a:gs pos="0">
                    <a:srgbClr val="7030A0"/>
                  </a:gs>
                  <a:gs pos="50000">
                    <a:srgbClr val="CC00FF"/>
                  </a:gs>
                  <a:gs pos="100000">
                    <a:srgbClr val="7030A0"/>
                  </a:gs>
                </a:gsLst>
                <a:lin ang="10800000" scaled="1"/>
                <a:tileRect/>
              </a:gradFill>
              <a:ln>
                <a:solidFill>
                  <a:schemeClr val="bg2"/>
                </a:solidFill>
              </a:ln>
            </c:spPr>
          </c:dPt>
          <c:dPt>
            <c:idx val="28"/>
            <c:spPr>
              <a:gradFill flip="none" rotWithShape="1">
                <a:gsLst>
                  <a:gs pos="0">
                    <a:srgbClr val="7030A0"/>
                  </a:gs>
                  <a:gs pos="50000">
                    <a:srgbClr val="CC00FF"/>
                  </a:gs>
                  <a:gs pos="100000">
                    <a:srgbClr val="7030A0"/>
                  </a:gs>
                </a:gsLst>
                <a:lin ang="10800000" scaled="1"/>
                <a:tileRect/>
              </a:gradFill>
              <a:ln>
                <a:solidFill>
                  <a:schemeClr val="bg2"/>
                </a:solidFill>
              </a:ln>
            </c:spPr>
          </c:dPt>
          <c:dPt>
            <c:idx val="29"/>
            <c:spPr>
              <a:gradFill flip="none" rotWithShape="1">
                <a:gsLst>
                  <a:gs pos="0">
                    <a:srgbClr val="7030A0"/>
                  </a:gs>
                  <a:gs pos="50000">
                    <a:srgbClr val="CC00FF"/>
                  </a:gs>
                  <a:gs pos="100000">
                    <a:srgbClr val="7030A0"/>
                  </a:gs>
                </a:gsLst>
                <a:lin ang="10800000" scaled="1"/>
                <a:tileRect/>
              </a:gradFill>
              <a:ln>
                <a:solidFill>
                  <a:schemeClr val="bg2"/>
                </a:solidFill>
              </a:ln>
            </c:spPr>
          </c:dPt>
          <c:dPt>
            <c:idx val="30"/>
            <c:spPr>
              <a:gradFill flip="none" rotWithShape="1">
                <a:gsLst>
                  <a:gs pos="0">
                    <a:srgbClr val="7030A0"/>
                  </a:gs>
                  <a:gs pos="50000">
                    <a:srgbClr val="CC00FF"/>
                  </a:gs>
                  <a:gs pos="100000">
                    <a:srgbClr val="7030A0"/>
                  </a:gs>
                </a:gsLst>
                <a:lin ang="10800000" scaled="1"/>
                <a:tileRect/>
              </a:gradFill>
              <a:ln>
                <a:solidFill>
                  <a:schemeClr val="bg2"/>
                </a:solidFill>
              </a:ln>
            </c:spPr>
          </c:dPt>
          <c:dPt>
            <c:idx val="31"/>
            <c:spPr>
              <a:gradFill flip="none" rotWithShape="1">
                <a:gsLst>
                  <a:gs pos="0">
                    <a:srgbClr val="7030A0"/>
                  </a:gs>
                  <a:gs pos="50000">
                    <a:srgbClr val="CC00FF"/>
                  </a:gs>
                  <a:gs pos="100000">
                    <a:srgbClr val="7030A0"/>
                  </a:gs>
                </a:gsLst>
                <a:lin ang="10800000" scaled="1"/>
                <a:tileRect/>
              </a:gradFill>
              <a:ln>
                <a:solidFill>
                  <a:schemeClr val="bg2"/>
                </a:solidFill>
              </a:ln>
            </c:spPr>
          </c:dPt>
          <c:dPt>
            <c:idx val="32"/>
            <c:spPr>
              <a:gradFill flip="none" rotWithShape="1">
                <a:gsLst>
                  <a:gs pos="0">
                    <a:srgbClr val="7030A0"/>
                  </a:gs>
                  <a:gs pos="50000">
                    <a:srgbClr val="CC00FF"/>
                  </a:gs>
                  <a:gs pos="100000">
                    <a:srgbClr val="7030A0"/>
                  </a:gs>
                </a:gsLst>
                <a:lin ang="10800000" scaled="1"/>
                <a:tileRect/>
              </a:gradFill>
              <a:ln>
                <a:solidFill>
                  <a:schemeClr val="bg2"/>
                </a:solidFill>
              </a:ln>
            </c:spPr>
          </c:dPt>
          <c:dPt>
            <c:idx val="33"/>
            <c:spPr>
              <a:gradFill flip="none" rotWithShape="1">
                <a:gsLst>
                  <a:gs pos="0">
                    <a:srgbClr val="7030A0"/>
                  </a:gs>
                  <a:gs pos="50000">
                    <a:srgbClr val="CC00FF"/>
                  </a:gs>
                  <a:gs pos="100000">
                    <a:srgbClr val="7030A0"/>
                  </a:gs>
                </a:gsLst>
                <a:lin ang="10800000" scaled="1"/>
                <a:tileRect/>
              </a:gradFill>
              <a:ln>
                <a:solidFill>
                  <a:schemeClr val="bg2"/>
                </a:solidFill>
              </a:ln>
            </c:spPr>
          </c:dPt>
          <c:dPt>
            <c:idx val="34"/>
            <c:spPr>
              <a:gradFill flip="none" rotWithShape="1">
                <a:gsLst>
                  <a:gs pos="0">
                    <a:srgbClr val="7030A0"/>
                  </a:gs>
                  <a:gs pos="50000">
                    <a:srgbClr val="CC00FF"/>
                  </a:gs>
                  <a:gs pos="100000">
                    <a:srgbClr val="7030A0"/>
                  </a:gs>
                </a:gsLst>
                <a:lin ang="10800000" scaled="1"/>
                <a:tileRect/>
              </a:gradFill>
              <a:ln>
                <a:solidFill>
                  <a:schemeClr val="bg2"/>
                </a:solidFill>
              </a:ln>
            </c:spPr>
          </c:dPt>
          <c:dPt>
            <c:idx val="36"/>
            <c:spPr>
              <a:gradFill flip="none" rotWithShape="1">
                <a:gsLst>
                  <a:gs pos="0">
                    <a:srgbClr val="008080"/>
                  </a:gs>
                  <a:gs pos="50000">
                    <a:srgbClr val="00FFFF"/>
                  </a:gs>
                  <a:gs pos="100000">
                    <a:srgbClr val="008080"/>
                  </a:gs>
                </a:gsLst>
                <a:lin ang="10800000" scaled="1"/>
                <a:tileRect/>
              </a:gradFill>
              <a:ln>
                <a:solidFill>
                  <a:schemeClr val="bg2"/>
                </a:solidFill>
              </a:ln>
            </c:spPr>
          </c:dPt>
          <c:dPt>
            <c:idx val="39"/>
            <c:spPr>
              <a:gradFill flip="none" rotWithShape="1">
                <a:gsLst>
                  <a:gs pos="0">
                    <a:srgbClr val="008080"/>
                  </a:gs>
                  <a:gs pos="50000">
                    <a:srgbClr val="00FFFF"/>
                  </a:gs>
                  <a:gs pos="100000">
                    <a:srgbClr val="008080"/>
                  </a:gs>
                </a:gsLst>
                <a:lin ang="10800000" scaled="1"/>
                <a:tileRect/>
              </a:gradFill>
              <a:ln>
                <a:solidFill>
                  <a:schemeClr val="bg2"/>
                </a:solidFill>
              </a:ln>
            </c:spPr>
          </c:dPt>
          <c:dPt>
            <c:idx val="40"/>
            <c:spPr>
              <a:gradFill flip="none" rotWithShape="1">
                <a:gsLst>
                  <a:gs pos="0">
                    <a:srgbClr val="008080"/>
                  </a:gs>
                  <a:gs pos="50000">
                    <a:srgbClr val="00FFFF"/>
                  </a:gs>
                  <a:gs pos="100000">
                    <a:srgbClr val="008080"/>
                  </a:gs>
                </a:gsLst>
                <a:lin ang="10800000" scaled="1"/>
                <a:tileRect/>
              </a:gradFill>
              <a:ln>
                <a:solidFill>
                  <a:schemeClr val="bg2"/>
                </a:solidFill>
              </a:ln>
            </c:spPr>
          </c:dPt>
          <c:dPt>
            <c:idx val="41"/>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spPr>
              <a:gradFill flip="none" rotWithShape="1">
                <a:gsLst>
                  <a:gs pos="0">
                    <a:srgbClr val="008080"/>
                  </a:gs>
                  <a:gs pos="50000">
                    <a:srgbClr val="00FFFF"/>
                  </a:gs>
                  <a:gs pos="100000">
                    <a:srgbClr val="008080"/>
                  </a:gs>
                </a:gsLst>
                <a:lin ang="10800000" scaled="1"/>
                <a:tileRect/>
              </a:gradFill>
              <a:ln>
                <a:solidFill>
                  <a:schemeClr val="bg2"/>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Sheet1!$B$2:$B$12</c:f>
              <c:numCache>
                <c:formatCode>General</c:formatCode>
                <c:ptCount val="11"/>
                <c:pt idx="0">
                  <c:v>34.06</c:v>
                </c:pt>
                <c:pt idx="1">
                  <c:v>67.31</c:v>
                </c:pt>
                <c:pt idx="2">
                  <c:v>10.81</c:v>
                </c:pt>
                <c:pt idx="3">
                  <c:v>52.53</c:v>
                </c:pt>
                <c:pt idx="4">
                  <c:v>40.36</c:v>
                </c:pt>
                <c:pt idx="6">
                  <c:v>39.89</c:v>
                </c:pt>
                <c:pt idx="7">
                  <c:v>59</c:v>
                </c:pt>
                <c:pt idx="8">
                  <c:v>11.91</c:v>
                </c:pt>
                <c:pt idx="9">
                  <c:v>45.98</c:v>
                </c:pt>
                <c:pt idx="10">
                  <c:v>36.840000000000003</c:v>
                </c:pt>
              </c:numCache>
            </c:numRef>
          </c:val>
        </c:ser>
        <c:ser>
          <c:idx val="1"/>
          <c:order val="1"/>
          <c:tx>
            <c:strRef>
              <c:f>Sheet1!$C$1</c:f>
              <c:strCache>
                <c:ptCount val="1"/>
                <c:pt idx="0">
                  <c:v>2003</c:v>
                </c:pt>
              </c:strCache>
            </c:strRef>
          </c:tx>
          <c:dPt>
            <c:idx val="0"/>
            <c:spPr>
              <a:gradFill>
                <a:gsLst>
                  <a:gs pos="0">
                    <a:srgbClr val="7030A0"/>
                  </a:gs>
                  <a:gs pos="50000">
                    <a:srgbClr val="9933FF"/>
                  </a:gs>
                  <a:gs pos="100000">
                    <a:srgbClr val="7030A0"/>
                  </a:gs>
                </a:gsLst>
                <a:lin ang="10800000" scaled="1"/>
              </a:gradFill>
              <a:ln>
                <a:solidFill>
                  <a:schemeClr val="bg2"/>
                </a:solidFill>
              </a:ln>
            </c:spPr>
          </c:dPt>
          <c:dPt>
            <c:idx val="1"/>
            <c:spPr>
              <a:gradFill flip="none" rotWithShape="1">
                <a:gsLst>
                  <a:gs pos="0">
                    <a:srgbClr val="00B050"/>
                  </a:gs>
                  <a:gs pos="50000">
                    <a:srgbClr val="00FF00"/>
                  </a:gs>
                  <a:gs pos="100000">
                    <a:srgbClr val="00B050"/>
                  </a:gs>
                </a:gsLst>
                <a:lin ang="10800000" scaled="1"/>
                <a:tileRect/>
              </a:gradFill>
              <a:ln>
                <a:solidFill>
                  <a:schemeClr val="bg2"/>
                </a:solidFill>
              </a:ln>
            </c:spPr>
          </c:dPt>
          <c:dPt>
            <c:idx val="2"/>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Sheet1!$C$2:$C$12</c:f>
              <c:numCache>
                <c:formatCode>General</c:formatCode>
                <c:ptCount val="11"/>
                <c:pt idx="0">
                  <c:v>26.68</c:v>
                </c:pt>
                <c:pt idx="1">
                  <c:v>72.83</c:v>
                </c:pt>
                <c:pt idx="2">
                  <c:v>14.2</c:v>
                </c:pt>
                <c:pt idx="3">
                  <c:v>55.32</c:v>
                </c:pt>
                <c:pt idx="4">
                  <c:v>35.370000000000005</c:v>
                </c:pt>
                <c:pt idx="6">
                  <c:v>33.64</c:v>
                </c:pt>
                <c:pt idx="7">
                  <c:v>65.11</c:v>
                </c:pt>
                <c:pt idx="8">
                  <c:v>17.45</c:v>
                </c:pt>
                <c:pt idx="9">
                  <c:v>43.93</c:v>
                </c:pt>
                <c:pt idx="10">
                  <c:v>40.81</c:v>
                </c:pt>
              </c:numCache>
            </c:numRef>
          </c:val>
        </c:ser>
        <c:ser>
          <c:idx val="2"/>
          <c:order val="2"/>
          <c:tx>
            <c:strRef>
              <c:f>Sheet1!$D$1</c:f>
              <c:strCache>
                <c:ptCount val="1"/>
                <c:pt idx="0">
                  <c:v>2004</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Sheet1!$D$2:$D$12</c:f>
              <c:numCache>
                <c:formatCode>General</c:formatCode>
                <c:ptCount val="11"/>
                <c:pt idx="0">
                  <c:v>24.12</c:v>
                </c:pt>
                <c:pt idx="1">
                  <c:v>74.59</c:v>
                </c:pt>
                <c:pt idx="2">
                  <c:v>10.24</c:v>
                </c:pt>
                <c:pt idx="3">
                  <c:v>51.41</c:v>
                </c:pt>
                <c:pt idx="4">
                  <c:v>37.880000000000003</c:v>
                </c:pt>
                <c:pt idx="6">
                  <c:v>36.89</c:v>
                </c:pt>
                <c:pt idx="7">
                  <c:v>61.38</c:v>
                </c:pt>
                <c:pt idx="8">
                  <c:v>17.87</c:v>
                </c:pt>
                <c:pt idx="9">
                  <c:v>46.690000000000012</c:v>
                </c:pt>
                <c:pt idx="10">
                  <c:v>35.450000000000003</c:v>
                </c:pt>
              </c:numCache>
            </c:numRef>
          </c:val>
        </c:ser>
        <c:ser>
          <c:idx val="3"/>
          <c:order val="3"/>
          <c:tx>
            <c:strRef>
              <c:f>Sheet1!$E$1</c:f>
              <c:strCache>
                <c:ptCount val="1"/>
                <c:pt idx="0">
                  <c:v>2005</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Sheet1!$E$2:$E$12</c:f>
              <c:numCache>
                <c:formatCode>General</c:formatCode>
                <c:ptCount val="11"/>
                <c:pt idx="0">
                  <c:v>16.72</c:v>
                </c:pt>
                <c:pt idx="1">
                  <c:v>82.960000000000022</c:v>
                </c:pt>
                <c:pt idx="2">
                  <c:v>8.6300000000000008</c:v>
                </c:pt>
                <c:pt idx="3">
                  <c:v>54.1</c:v>
                </c:pt>
                <c:pt idx="4">
                  <c:v>34.4</c:v>
                </c:pt>
                <c:pt idx="6">
                  <c:v>26.04</c:v>
                </c:pt>
                <c:pt idx="7">
                  <c:v>70.97</c:v>
                </c:pt>
                <c:pt idx="8">
                  <c:v>17.739999999999988</c:v>
                </c:pt>
                <c:pt idx="9">
                  <c:v>53.46</c:v>
                </c:pt>
                <c:pt idx="10">
                  <c:v>30.18</c:v>
                </c:pt>
              </c:numCache>
            </c:numRef>
          </c:val>
        </c:ser>
        <c:ser>
          <c:idx val="4"/>
          <c:order val="4"/>
          <c:tx>
            <c:strRef>
              <c:f>Sheet1!$F$1</c:f>
              <c:strCache>
                <c:ptCount val="1"/>
                <c:pt idx="0">
                  <c:v>2006</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Sheet1!$F$2:$F$12</c:f>
              <c:numCache>
                <c:formatCode>General</c:formatCode>
                <c:ptCount val="11"/>
                <c:pt idx="0">
                  <c:v>14.860000000000024</c:v>
                </c:pt>
                <c:pt idx="1">
                  <c:v>83.85</c:v>
                </c:pt>
                <c:pt idx="2">
                  <c:v>7.71</c:v>
                </c:pt>
                <c:pt idx="3">
                  <c:v>59.720000000000013</c:v>
                </c:pt>
                <c:pt idx="4">
                  <c:v>32.39</c:v>
                </c:pt>
                <c:pt idx="6">
                  <c:v>17.739999999999988</c:v>
                </c:pt>
                <c:pt idx="7">
                  <c:v>76.5</c:v>
                </c:pt>
                <c:pt idx="8">
                  <c:v>20.18</c:v>
                </c:pt>
                <c:pt idx="9">
                  <c:v>54.1</c:v>
                </c:pt>
                <c:pt idx="10">
                  <c:v>31.49</c:v>
                </c:pt>
              </c:numCache>
            </c:numRef>
          </c:val>
        </c:ser>
        <c:ser>
          <c:idx val="5"/>
          <c:order val="5"/>
          <c:tx>
            <c:strRef>
              <c:f>Sheet1!$G$1</c:f>
              <c:strCache>
                <c:ptCount val="1"/>
                <c:pt idx="0">
                  <c:v>2007</c:v>
                </c:pt>
              </c:strCache>
            </c:strRef>
          </c:tx>
          <c:dPt>
            <c:idx val="0"/>
            <c:spPr>
              <a:gradFill flip="none" rotWithShape="1">
                <a:gsLst>
                  <a:gs pos="0">
                    <a:srgbClr val="7030A0"/>
                  </a:gs>
                  <a:gs pos="50000">
                    <a:srgbClr val="9933FF"/>
                  </a:gs>
                  <a:gs pos="100000">
                    <a:srgbClr val="7030A0"/>
                  </a:gs>
                </a:gsLst>
                <a:lin ang="10800000" scaled="1"/>
                <a:tileRect/>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Sheet1!$G$2:$G$12</c:f>
              <c:numCache>
                <c:formatCode>General</c:formatCode>
                <c:ptCount val="11"/>
                <c:pt idx="0">
                  <c:v>9.58</c:v>
                </c:pt>
                <c:pt idx="1">
                  <c:v>87.38</c:v>
                </c:pt>
                <c:pt idx="2">
                  <c:v>7.46</c:v>
                </c:pt>
                <c:pt idx="3">
                  <c:v>62.25</c:v>
                </c:pt>
                <c:pt idx="4">
                  <c:v>31.12</c:v>
                </c:pt>
                <c:pt idx="6">
                  <c:v>12.59</c:v>
                </c:pt>
                <c:pt idx="7">
                  <c:v>81.010000000000005</c:v>
                </c:pt>
                <c:pt idx="8">
                  <c:v>19.68</c:v>
                </c:pt>
                <c:pt idx="9">
                  <c:v>54.690000000000012</c:v>
                </c:pt>
                <c:pt idx="10">
                  <c:v>29.06</c:v>
                </c:pt>
              </c:numCache>
            </c:numRef>
          </c:val>
        </c:ser>
        <c:ser>
          <c:idx val="6"/>
          <c:order val="6"/>
          <c:tx>
            <c:strRef>
              <c:f>Sheet1!$H$1</c:f>
              <c:strCache>
                <c:ptCount val="1"/>
                <c:pt idx="0">
                  <c:v>2008</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Sheet1!$H$2:$H$12</c:f>
              <c:numCache>
                <c:formatCode>General</c:formatCode>
                <c:ptCount val="11"/>
                <c:pt idx="0">
                  <c:v>10.82</c:v>
                </c:pt>
                <c:pt idx="1">
                  <c:v>87.86999999999999</c:v>
                </c:pt>
                <c:pt idx="2">
                  <c:v>6.72</c:v>
                </c:pt>
                <c:pt idx="3">
                  <c:v>65.099999999999994</c:v>
                </c:pt>
                <c:pt idx="4">
                  <c:v>26.959999999999987</c:v>
                </c:pt>
                <c:pt idx="6">
                  <c:v>13.04</c:v>
                </c:pt>
                <c:pt idx="7">
                  <c:v>80.679999999999978</c:v>
                </c:pt>
                <c:pt idx="8">
                  <c:v>19.079999999999988</c:v>
                </c:pt>
                <c:pt idx="9">
                  <c:v>50.97</c:v>
                </c:pt>
                <c:pt idx="10">
                  <c:v>30.19</c:v>
                </c:pt>
              </c:numCache>
            </c:numRef>
          </c:val>
        </c:ser>
        <c:ser>
          <c:idx val="7"/>
          <c:order val="7"/>
          <c:tx>
            <c:strRef>
              <c:f>Sheet1!$I$1</c:f>
              <c:strCache>
                <c:ptCount val="1"/>
                <c:pt idx="0">
                  <c:v>2009</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Sheet1!$I$2:$I$12</c:f>
              <c:numCache>
                <c:formatCode>General</c:formatCode>
                <c:ptCount val="11"/>
                <c:pt idx="0">
                  <c:v>9.6</c:v>
                </c:pt>
                <c:pt idx="1">
                  <c:v>88.55</c:v>
                </c:pt>
                <c:pt idx="2">
                  <c:v>6.4300000000000024</c:v>
                </c:pt>
                <c:pt idx="3">
                  <c:v>66.86999999999999</c:v>
                </c:pt>
                <c:pt idx="4">
                  <c:v>23.52</c:v>
                </c:pt>
                <c:pt idx="6">
                  <c:v>8.7200000000000024</c:v>
                </c:pt>
                <c:pt idx="7">
                  <c:v>86.61</c:v>
                </c:pt>
                <c:pt idx="8">
                  <c:v>16.84</c:v>
                </c:pt>
                <c:pt idx="9">
                  <c:v>56.8</c:v>
                </c:pt>
                <c:pt idx="10">
                  <c:v>27.18</c:v>
                </c:pt>
              </c:numCache>
            </c:numRef>
          </c:val>
        </c:ser>
        <c:ser>
          <c:idx val="8"/>
          <c:order val="8"/>
          <c:tx>
            <c:strRef>
              <c:f>Sheet1!$J$1</c:f>
              <c:strCache>
                <c:ptCount val="1"/>
                <c:pt idx="0">
                  <c:v>2010</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Sheet1!$J$2:$J$12</c:f>
              <c:numCache>
                <c:formatCode>General</c:formatCode>
                <c:ptCount val="11"/>
                <c:pt idx="0">
                  <c:v>10.9</c:v>
                </c:pt>
                <c:pt idx="1">
                  <c:v>88.33</c:v>
                </c:pt>
                <c:pt idx="2">
                  <c:v>5.0199999999999996</c:v>
                </c:pt>
                <c:pt idx="3">
                  <c:v>62.06</c:v>
                </c:pt>
                <c:pt idx="4">
                  <c:v>23.650000000000031</c:v>
                </c:pt>
                <c:pt idx="6">
                  <c:v>7.63</c:v>
                </c:pt>
                <c:pt idx="7">
                  <c:v>89.149999999999991</c:v>
                </c:pt>
                <c:pt idx="8">
                  <c:v>14.75</c:v>
                </c:pt>
                <c:pt idx="9">
                  <c:v>58.98</c:v>
                </c:pt>
                <c:pt idx="10">
                  <c:v>23.9</c:v>
                </c:pt>
              </c:numCache>
            </c:numRef>
          </c:val>
        </c:ser>
        <c:ser>
          <c:idx val="9"/>
          <c:order val="9"/>
          <c:tx>
            <c:strRef>
              <c:f>Sheet1!$K$1</c:f>
              <c:strCache>
                <c:ptCount val="1"/>
                <c:pt idx="0">
                  <c:v>2011</c:v>
                </c:pt>
              </c:strCache>
            </c:strRef>
          </c:tx>
          <c:dPt>
            <c:idx val="0"/>
            <c:spPr>
              <a:gradFill>
                <a:gsLst>
                  <a:gs pos="0">
                    <a:srgbClr val="7030A0"/>
                  </a:gs>
                  <a:gs pos="50000">
                    <a:srgbClr val="9933FF"/>
                  </a:gs>
                  <a:gs pos="100000">
                    <a:srgbClr val="7030A0"/>
                  </a:gs>
                </a:gsLst>
                <a:lin ang="10800000" scaled="1"/>
              </a:gradFill>
              <a:ln>
                <a:solidFill>
                  <a:srgbClr val="000000"/>
                </a:solidFill>
              </a:ln>
            </c:spPr>
          </c:dPt>
          <c:dPt>
            <c:idx val="1"/>
            <c:spPr>
              <a:gradFill>
                <a:gsLst>
                  <a:gs pos="0">
                    <a:srgbClr val="00B050"/>
                  </a:gs>
                  <a:gs pos="50000">
                    <a:srgbClr val="00FF00"/>
                  </a:gs>
                  <a:gs pos="100000">
                    <a:srgbClr val="00B050"/>
                  </a:gs>
                </a:gsLst>
                <a:lin ang="10800000" scaled="1"/>
              </a:gradFill>
              <a:ln>
                <a:solidFill>
                  <a:srgbClr val="000000"/>
                </a:solidFill>
              </a:ln>
            </c:spPr>
          </c:dPt>
          <c:dPt>
            <c:idx val="2"/>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spPr>
              <a:gradFill>
                <a:gsLst>
                  <a:gs pos="0">
                    <a:srgbClr val="B8B400"/>
                  </a:gs>
                  <a:gs pos="50000">
                    <a:srgbClr val="FFFF00"/>
                  </a:gs>
                  <a:gs pos="100000">
                    <a:srgbClr val="B8B400"/>
                  </a:gs>
                </a:gsLst>
                <a:lin ang="10800000" scaled="1"/>
              </a:gradFill>
              <a:ln>
                <a:solidFill>
                  <a:srgbClr val="000000"/>
                </a:solidFill>
              </a:ln>
            </c:spPr>
          </c:dPt>
          <c:dPt>
            <c:idx val="4"/>
            <c:spPr>
              <a:gradFill>
                <a:gsLst>
                  <a:gs pos="0">
                    <a:srgbClr val="C00000"/>
                  </a:gs>
                  <a:gs pos="50000">
                    <a:srgbClr val="FF0000"/>
                  </a:gs>
                  <a:gs pos="100000">
                    <a:srgbClr val="C00000"/>
                  </a:gs>
                </a:gsLst>
                <a:lin ang="10800000" scaled="1"/>
              </a:gradFill>
              <a:ln>
                <a:solidFill>
                  <a:srgbClr val="000000"/>
                </a:solidFill>
              </a:ln>
            </c:spPr>
          </c:dPt>
          <c:dPt>
            <c:idx val="6"/>
            <c:spPr>
              <a:gradFill>
                <a:gsLst>
                  <a:gs pos="0">
                    <a:srgbClr val="7030A0"/>
                  </a:gs>
                  <a:gs pos="50000">
                    <a:srgbClr val="9933FF"/>
                  </a:gs>
                  <a:gs pos="100000">
                    <a:srgbClr val="7030A0"/>
                  </a:gs>
                </a:gsLst>
                <a:lin ang="10800000" scaled="1"/>
              </a:gradFill>
              <a:ln>
                <a:solidFill>
                  <a:srgbClr val="000000"/>
                </a:solidFill>
              </a:ln>
            </c:spPr>
          </c:dPt>
          <c:dPt>
            <c:idx val="7"/>
            <c:spPr>
              <a:gradFill>
                <a:gsLst>
                  <a:gs pos="0">
                    <a:srgbClr val="00B050"/>
                  </a:gs>
                  <a:gs pos="50000">
                    <a:srgbClr val="00FF00"/>
                  </a:gs>
                  <a:gs pos="100000">
                    <a:srgbClr val="00B050"/>
                  </a:gs>
                </a:gsLst>
                <a:lin ang="10800000" scaled="1"/>
              </a:gradFill>
              <a:ln>
                <a:solidFill>
                  <a:srgbClr val="000000"/>
                </a:solidFill>
              </a:ln>
            </c:spPr>
          </c:dPt>
          <c:dPt>
            <c:idx val="8"/>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spPr>
              <a:gradFill>
                <a:gsLst>
                  <a:gs pos="0">
                    <a:srgbClr val="B8B400"/>
                  </a:gs>
                  <a:gs pos="50000">
                    <a:srgbClr val="FFFF00"/>
                  </a:gs>
                  <a:gs pos="100000">
                    <a:srgbClr val="B8B400"/>
                  </a:gs>
                </a:gsLst>
                <a:lin ang="10800000" scaled="1"/>
              </a:gradFill>
              <a:ln>
                <a:solidFill>
                  <a:srgbClr val="000000"/>
                </a:solidFill>
              </a:ln>
            </c:spPr>
          </c:dPt>
          <c:dPt>
            <c:idx val="1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Sheet1!$K$2:$K$12</c:f>
              <c:numCache>
                <c:formatCode>General</c:formatCode>
                <c:ptCount val="11"/>
                <c:pt idx="0">
                  <c:v>8.7000000000000011</c:v>
                </c:pt>
                <c:pt idx="1">
                  <c:v>89.76</c:v>
                </c:pt>
                <c:pt idx="2">
                  <c:v>4.63</c:v>
                </c:pt>
                <c:pt idx="3">
                  <c:v>62.83</c:v>
                </c:pt>
                <c:pt idx="4">
                  <c:v>26.79</c:v>
                </c:pt>
                <c:pt idx="6">
                  <c:v>10.030000000000001</c:v>
                </c:pt>
                <c:pt idx="7">
                  <c:v>87.63</c:v>
                </c:pt>
                <c:pt idx="8">
                  <c:v>11.04</c:v>
                </c:pt>
                <c:pt idx="9">
                  <c:v>53.51</c:v>
                </c:pt>
                <c:pt idx="10">
                  <c:v>31.77</c:v>
                </c:pt>
              </c:numCache>
            </c:numRef>
          </c:val>
        </c:ser>
        <c:gapWidth val="0"/>
        <c:axId val="332466432"/>
        <c:axId val="332472320"/>
      </c:barChart>
      <c:catAx>
        <c:axId val="332466432"/>
        <c:scaling>
          <c:orientation val="minMax"/>
        </c:scaling>
        <c:axPos val="b"/>
        <c:numFmt formatCode="General" sourceLinked="1"/>
        <c:tickLblPos val="nextTo"/>
        <c:txPr>
          <a:bodyPr rot="0"/>
          <a:lstStyle/>
          <a:p>
            <a:pPr>
              <a:defRPr sz="1200" b="1"/>
            </a:pPr>
            <a:endParaRPr lang="en-US"/>
          </a:p>
        </c:txPr>
        <c:crossAx val="332472320"/>
        <c:crosses val="autoZero"/>
        <c:auto val="1"/>
        <c:lblAlgn val="ctr"/>
        <c:lblOffset val="100"/>
        <c:tickLblSkip val="1"/>
      </c:catAx>
      <c:valAx>
        <c:axId val="332472320"/>
        <c:scaling>
          <c:orientation val="minMax"/>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title>
        <c:numFmt formatCode="General" sourceLinked="1"/>
        <c:tickLblPos val="nextTo"/>
        <c:txPr>
          <a:bodyPr/>
          <a:lstStyle/>
          <a:p>
            <a:pPr>
              <a:defRPr sz="1500" b="1"/>
            </a:pPr>
            <a:endParaRPr lang="en-US"/>
          </a:p>
        </c:txPr>
        <c:crossAx val="332466432"/>
        <c:crosses val="autoZero"/>
        <c:crossBetween val="between"/>
        <c:majorUnit val="20"/>
      </c:valAx>
      <c:spPr>
        <a:solidFill>
          <a:schemeClr val="bg2"/>
        </a:solidFill>
        <a:ln>
          <a:solidFill>
            <a:schemeClr val="tx1"/>
          </a:solidFill>
        </a:ln>
      </c:spPr>
    </c:plotArea>
    <c:plotVisOnly val="1"/>
  </c:chart>
  <c:txPr>
    <a:bodyPr/>
    <a:lstStyle/>
    <a:p>
      <a:pPr>
        <a:defRPr sz="1800"/>
      </a:pPr>
      <a:endParaRPr lang="en-US"/>
    </a:p>
  </c:txPr>
  <c:externalData r:id="rId1"/>
  <c:userShapes r:id="rId2"/>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2776"/>
          <c:h val="0.78633985267971163"/>
        </c:manualLayout>
      </c:layout>
      <c:barChart>
        <c:barDir val="col"/>
        <c:grouping val="clustered"/>
        <c:ser>
          <c:idx val="0"/>
          <c:order val="0"/>
          <c:tx>
            <c:strRef>
              <c:f>Sheet1!$B$1</c:f>
              <c:strCache>
                <c:ptCount val="1"/>
                <c:pt idx="0">
                  <c:v>2002 (N = 732)</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cat>
            <c:strRef>
              <c:f>Sheet1!$A$2:$A$6</c:f>
              <c:strCache>
                <c:ptCount val="5"/>
                <c:pt idx="0">
                  <c:v>Cyclosporine</c:v>
                </c:pt>
                <c:pt idx="1">
                  <c:v>Tacrolimus</c:v>
                </c:pt>
                <c:pt idx="2">
                  <c:v>Sirolimus/
Everolimus</c:v>
                </c:pt>
                <c:pt idx="3">
                  <c:v>MMF/
MPA</c:v>
                </c:pt>
                <c:pt idx="4">
                  <c:v>Azathioprine</c:v>
                </c:pt>
              </c:strCache>
            </c:strRef>
          </c:cat>
          <c:val>
            <c:numRef>
              <c:f>Sheet1!$B$2:$B$6</c:f>
              <c:numCache>
                <c:formatCode>General</c:formatCode>
                <c:ptCount val="5"/>
                <c:pt idx="0">
                  <c:v>34.153000000000006</c:v>
                </c:pt>
                <c:pt idx="1">
                  <c:v>67.213099999999997</c:v>
                </c:pt>
                <c:pt idx="2">
                  <c:v>10.792300000000001</c:v>
                </c:pt>
                <c:pt idx="3">
                  <c:v>52.595600000000012</c:v>
                </c:pt>
                <c:pt idx="4">
                  <c:v>40.3005</c:v>
                </c:pt>
              </c:numCache>
            </c:numRef>
          </c:val>
        </c:ser>
        <c:ser>
          <c:idx val="1"/>
          <c:order val="1"/>
          <c:tx>
            <c:strRef>
              <c:f>Sheet1!$C$1</c:f>
              <c:strCache>
                <c:ptCount val="1"/>
                <c:pt idx="0">
                  <c:v>2006 (N = 1,099)</c:v>
                </c:pt>
              </c:strCache>
            </c:strRef>
          </c:tx>
          <c:spPr>
            <a:gradFill>
              <a:gsLst>
                <a:gs pos="0">
                  <a:srgbClr val="C00000"/>
                </a:gs>
                <a:gs pos="50000">
                  <a:srgbClr val="FF0000"/>
                </a:gs>
                <a:gs pos="100000">
                  <a:srgbClr val="C00000"/>
                </a:gs>
              </a:gsLst>
              <a:lin ang="10800000" scaled="1"/>
            </a:gradFill>
            <a:ln>
              <a:solidFill>
                <a:schemeClr val="bg2"/>
              </a:solidFill>
            </a:ln>
          </c:spPr>
          <c:cat>
            <c:strRef>
              <c:f>Sheet1!$A$2:$A$6</c:f>
              <c:strCache>
                <c:ptCount val="5"/>
                <c:pt idx="0">
                  <c:v>Cyclosporine</c:v>
                </c:pt>
                <c:pt idx="1">
                  <c:v>Tacrolimus</c:v>
                </c:pt>
                <c:pt idx="2">
                  <c:v>Sirolimus/
Everolimus</c:v>
                </c:pt>
                <c:pt idx="3">
                  <c:v>MMF/
MPA</c:v>
                </c:pt>
                <c:pt idx="4">
                  <c:v>Azathioprine</c:v>
                </c:pt>
              </c:strCache>
            </c:strRef>
          </c:cat>
          <c:val>
            <c:numRef>
              <c:f>Sheet1!$C$2:$C$6</c:f>
              <c:numCache>
                <c:formatCode>General</c:formatCode>
                <c:ptCount val="5"/>
                <c:pt idx="0">
                  <c:v>14.8317</c:v>
                </c:pt>
                <c:pt idx="1">
                  <c:v>83.894400000000005</c:v>
                </c:pt>
                <c:pt idx="2">
                  <c:v>7.6433</c:v>
                </c:pt>
                <c:pt idx="3">
                  <c:v>59.781600000000005</c:v>
                </c:pt>
                <c:pt idx="4">
                  <c:v>32.302100000000003</c:v>
                </c:pt>
              </c:numCache>
            </c:numRef>
          </c:val>
        </c:ser>
        <c:ser>
          <c:idx val="2"/>
          <c:order val="2"/>
          <c:tx>
            <c:strRef>
              <c:f>Sheet1!$D$1</c:f>
              <c:strCache>
                <c:ptCount val="1"/>
                <c:pt idx="0">
                  <c:v>7/2010-6/2011 (N = 1,352)</c:v>
                </c:pt>
              </c:strCache>
            </c:strRef>
          </c:tx>
          <c:spPr>
            <a:gradFill>
              <a:gsLst>
                <a:gs pos="0">
                  <a:srgbClr val="B8B400"/>
                </a:gs>
                <a:gs pos="50000">
                  <a:srgbClr val="FFFF00"/>
                </a:gs>
                <a:gs pos="100000">
                  <a:srgbClr val="B8B400"/>
                </a:gs>
              </a:gsLst>
              <a:lin ang="10800000" scaled="1"/>
            </a:gradFill>
            <a:ln>
              <a:solidFill>
                <a:srgbClr val="000000"/>
              </a:solidFill>
            </a:ln>
          </c:spPr>
          <c:cat>
            <c:strRef>
              <c:f>Sheet1!$A$2:$A$6</c:f>
              <c:strCache>
                <c:ptCount val="5"/>
                <c:pt idx="0">
                  <c:v>Cyclosporine</c:v>
                </c:pt>
                <c:pt idx="1">
                  <c:v>Tacrolimus</c:v>
                </c:pt>
                <c:pt idx="2">
                  <c:v>Sirolimus/
Everolimus</c:v>
                </c:pt>
                <c:pt idx="3">
                  <c:v>MMF/
MPA</c:v>
                </c:pt>
                <c:pt idx="4">
                  <c:v>Azathioprine</c:v>
                </c:pt>
              </c:strCache>
            </c:strRef>
          </c:cat>
          <c:val>
            <c:numRef>
              <c:f>Sheet1!$D$2:$D$6</c:f>
              <c:numCache>
                <c:formatCode>General</c:formatCode>
                <c:ptCount val="5"/>
                <c:pt idx="0">
                  <c:v>10.503</c:v>
                </c:pt>
                <c:pt idx="1">
                  <c:v>88.535499999999999</c:v>
                </c:pt>
                <c:pt idx="2">
                  <c:v>4.4379</c:v>
                </c:pt>
                <c:pt idx="3">
                  <c:v>62.056200000000004</c:v>
                </c:pt>
                <c:pt idx="4">
                  <c:v>26.035499999999889</c:v>
                </c:pt>
              </c:numCache>
            </c:numRef>
          </c:val>
        </c:ser>
        <c:gapWidth val="35"/>
        <c:axId val="332690176"/>
        <c:axId val="332691712"/>
      </c:barChart>
      <c:catAx>
        <c:axId val="332690176"/>
        <c:scaling>
          <c:orientation val="minMax"/>
        </c:scaling>
        <c:axPos val="b"/>
        <c:numFmt formatCode="General" sourceLinked="1"/>
        <c:tickLblPos val="nextTo"/>
        <c:txPr>
          <a:bodyPr rot="0"/>
          <a:lstStyle/>
          <a:p>
            <a:pPr>
              <a:defRPr sz="1500" b="1"/>
            </a:pPr>
            <a:endParaRPr lang="en-US"/>
          </a:p>
        </c:txPr>
        <c:crossAx val="332691712"/>
        <c:crosses val="autoZero"/>
        <c:auto val="1"/>
        <c:lblAlgn val="ctr"/>
        <c:lblOffset val="100"/>
        <c:tickLblSkip val="1"/>
      </c:catAx>
      <c:valAx>
        <c:axId val="332691712"/>
        <c:scaling>
          <c:orientation val="minMax"/>
          <c:max val="10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695"/>
            </c:manualLayout>
          </c:layout>
        </c:title>
        <c:numFmt formatCode="General" sourceLinked="1"/>
        <c:tickLblPos val="nextTo"/>
        <c:txPr>
          <a:bodyPr/>
          <a:lstStyle/>
          <a:p>
            <a:pPr>
              <a:defRPr sz="1500" b="1"/>
            </a:pPr>
            <a:endParaRPr lang="en-US"/>
          </a:p>
        </c:txPr>
        <c:crossAx val="332690176"/>
        <c:crosses val="autoZero"/>
        <c:crossBetween val="between"/>
        <c:majorUnit val="20"/>
      </c:valAx>
      <c:spPr>
        <a:solidFill>
          <a:schemeClr val="bg2"/>
        </a:solidFill>
        <a:ln>
          <a:solidFill>
            <a:schemeClr val="tx1"/>
          </a:solidFill>
        </a:ln>
      </c:spPr>
    </c:plotArea>
    <c:legend>
      <c:legendPos val="r"/>
      <c:layout>
        <c:manualLayout>
          <c:xMode val="edge"/>
          <c:yMode val="edge"/>
          <c:x val="0.24629932873435176"/>
          <c:y val="1.63739310811955E-2"/>
          <c:w val="0.70818433094093258"/>
          <c:h val="9.8862501058335467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9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592420969502706"/>
          <c:y val="3.6626238252476601E-2"/>
          <c:w val="0.87785160151442698"/>
          <c:h val="0.65730759461519805"/>
        </c:manualLayout>
      </c:layout>
      <c:barChart>
        <c:barDir val="col"/>
        <c:grouping val="stacked"/>
        <c:ser>
          <c:idx val="0"/>
          <c:order val="0"/>
          <c:tx>
            <c:strRef>
              <c:f>Sheet1!$B$1</c:f>
              <c:strCache>
                <c:ptCount val="1"/>
                <c:pt idx="0">
                  <c:v>%</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dPt>
            <c:idx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
            <c:spPr>
              <a:gradFill flip="none" rotWithShape="1">
                <a:gsLst>
                  <a:gs pos="0">
                    <a:srgbClr val="008080"/>
                  </a:gs>
                  <a:gs pos="50000">
                    <a:srgbClr val="66FFFF"/>
                  </a:gs>
                  <a:gs pos="100000">
                    <a:srgbClr val="008080"/>
                  </a:gs>
                </a:gsLst>
                <a:lin ang="10800000" scaled="1"/>
                <a:tileRect/>
              </a:gradFill>
              <a:ln>
                <a:solidFill>
                  <a:schemeClr val="bg2"/>
                </a:solidFill>
              </a:ln>
            </c:spPr>
          </c:dPt>
          <c:dPt>
            <c:idx val="4"/>
            <c:spPr>
              <a:gradFill flip="none" rotWithShape="1">
                <a:gsLst>
                  <a:gs pos="0">
                    <a:srgbClr val="C00000"/>
                  </a:gs>
                  <a:gs pos="50000">
                    <a:srgbClr val="FF0000"/>
                  </a:gs>
                  <a:gs pos="100000">
                    <a:srgbClr val="C00000"/>
                  </a:gs>
                </a:gsLst>
                <a:lin ang="10800000" scaled="1"/>
                <a:tileRect/>
              </a:gradFill>
              <a:ln>
                <a:solidFill>
                  <a:schemeClr val="bg2"/>
                </a:solidFill>
              </a:ln>
            </c:spPr>
          </c:dPt>
          <c:dPt>
            <c:idx val="6"/>
            <c:spPr>
              <a:gradFill flip="none" rotWithShape="1">
                <a:gsLst>
                  <a:gs pos="0">
                    <a:srgbClr val="008080"/>
                  </a:gs>
                  <a:gs pos="50000">
                    <a:srgbClr val="66FFFF"/>
                  </a:gs>
                  <a:gs pos="100000">
                    <a:srgbClr val="008080"/>
                  </a:gs>
                </a:gsLst>
                <a:lin ang="10800000" scaled="1"/>
                <a:tileRect/>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Sheet1!$B$2:$B$8</c:f>
              <c:numCache>
                <c:formatCode>General</c:formatCode>
                <c:ptCount val="7"/>
                <c:pt idx="0">
                  <c:v>14.906600000000006</c:v>
                </c:pt>
                <c:pt idx="1">
                  <c:v>29.854099999999999</c:v>
                </c:pt>
                <c:pt idx="2">
                  <c:v>7.9176000000000002</c:v>
                </c:pt>
                <c:pt idx="4">
                  <c:v>18.832899999999999</c:v>
                </c:pt>
                <c:pt idx="5">
                  <c:v>30.286999999999889</c:v>
                </c:pt>
                <c:pt idx="6">
                  <c:v>16.807300000000001</c:v>
                </c:pt>
              </c:numCache>
            </c:numRef>
          </c:val>
        </c:ser>
        <c:ser>
          <c:idx val="1"/>
          <c:order val="1"/>
          <c:tx>
            <c:strRef>
              <c:f>Sheet1!$C$1</c:f>
              <c:strCache>
                <c:ptCount val="1"/>
                <c:pt idx="0">
                  <c:v>%2</c:v>
                </c:pt>
              </c:strCache>
            </c:strRef>
          </c:tx>
          <c:spPr>
            <a:gradFill>
              <a:gsLst>
                <a:gs pos="0">
                  <a:srgbClr val="00B050"/>
                </a:gs>
                <a:gs pos="50000">
                  <a:srgbClr val="00FF00"/>
                </a:gs>
                <a:gs pos="100000">
                  <a:srgbClr val="00B050"/>
                </a:gs>
              </a:gsLst>
              <a:lin ang="10800000" scaled="1"/>
            </a:gradFill>
            <a:ln>
              <a:solidFill>
                <a:schemeClr val="bg2"/>
              </a:solidFill>
            </a:ln>
          </c:spPr>
          <c:dPt>
            <c:idx val="1"/>
            <c:spPr>
              <a:gradFill>
                <a:gsLst>
                  <a:gs pos="0">
                    <a:srgbClr val="CCCC00"/>
                  </a:gs>
                  <a:gs pos="50000">
                    <a:srgbClr val="FFFF00"/>
                  </a:gs>
                  <a:gs pos="100000">
                    <a:srgbClr val="CCCC00"/>
                  </a:gs>
                </a:gsLst>
                <a:lin ang="10800000" scaled="1"/>
              </a:gradFill>
              <a:ln>
                <a:solidFill>
                  <a:schemeClr val="bg2"/>
                </a:solidFill>
              </a:ln>
            </c:spPr>
          </c:dPt>
          <c:dPt>
            <c:idx val="5"/>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Sheet1!$C$2:$C$8</c:f>
              <c:numCache>
                <c:formatCode>General</c:formatCode>
                <c:ptCount val="7"/>
                <c:pt idx="0">
                  <c:v>82.522199999999998</c:v>
                </c:pt>
                <c:pt idx="1">
                  <c:v>59.147000000000006</c:v>
                </c:pt>
                <c:pt idx="4">
                  <c:v>76.489000000000004</c:v>
                </c:pt>
                <c:pt idx="5">
                  <c:v>52.013500000000001</c:v>
                </c:pt>
              </c:numCache>
            </c:numRef>
          </c:val>
        </c:ser>
        <c:gapWidth val="35"/>
        <c:overlap val="100"/>
        <c:axId val="332638464"/>
        <c:axId val="332644352"/>
      </c:barChart>
      <c:catAx>
        <c:axId val="332638464"/>
        <c:scaling>
          <c:orientation val="minMax"/>
        </c:scaling>
        <c:axPos val="b"/>
        <c:numFmt formatCode="General" sourceLinked="1"/>
        <c:tickLblPos val="nextTo"/>
        <c:txPr>
          <a:bodyPr rot="0"/>
          <a:lstStyle/>
          <a:p>
            <a:pPr>
              <a:defRPr sz="1500" b="1"/>
            </a:pPr>
            <a:endParaRPr lang="en-US"/>
          </a:p>
        </c:txPr>
        <c:crossAx val="332644352"/>
        <c:crosses val="autoZero"/>
        <c:auto val="1"/>
        <c:lblAlgn val="ctr"/>
        <c:lblOffset val="100"/>
        <c:tickLblSkip val="1"/>
      </c:catAx>
      <c:valAx>
        <c:axId val="332644352"/>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303E-2"/>
              <c:y val="0.21671132842265844"/>
            </c:manualLayout>
          </c:layout>
        </c:title>
        <c:numFmt formatCode="General" sourceLinked="1"/>
        <c:tickLblPos val="nextTo"/>
        <c:txPr>
          <a:bodyPr/>
          <a:lstStyle/>
          <a:p>
            <a:pPr>
              <a:defRPr sz="1500" b="1"/>
            </a:pPr>
            <a:endParaRPr lang="en-US"/>
          </a:p>
        </c:txPr>
        <c:crossAx val="332638464"/>
        <c:crosses val="autoZero"/>
        <c:crossBetween val="between"/>
        <c:majorUnit val="20"/>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2919E-2"/>
          <c:w val="0.89292662330252193"/>
          <c:h val="0.87287870266217327"/>
        </c:manualLayout>
      </c:layout>
      <c:barChart>
        <c:barDir val="col"/>
        <c:grouping val="percentStacked"/>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1.4492753623188421E-3"/>
                  <c:y val="7.4896419197600997E-2"/>
                </c:manualLayout>
              </c:layout>
              <c:dLblPos val="ctr"/>
              <c:showCatName val="1"/>
            </c:dLbl>
            <c:dLbl>
              <c:idx val="1"/>
              <c:layout>
                <c:manualLayout>
                  <c:x val="4.3478260869565313E-3"/>
                  <c:y val="7.9416947881515543E-2"/>
                </c:manualLayout>
              </c:layout>
              <c:dLblPos val="ctr"/>
              <c:showCatName val="1"/>
            </c:dLbl>
            <c:dLbl>
              <c:idx val="2"/>
              <c:layout>
                <c:manualLayout>
                  <c:x val="0"/>
                  <c:y val="0.23129209484408039"/>
                </c:manualLayout>
              </c:layout>
              <c:dLblPos val="ctr"/>
              <c:showCatName val="1"/>
            </c:dLbl>
            <c:txPr>
              <a:bodyPr/>
              <a:lstStyle/>
              <a:p>
                <a:pPr>
                  <a:defRPr sz="1500" b="1"/>
                </a:pPr>
                <a:endParaRPr lang="en-US"/>
              </a:p>
            </c:txPr>
            <c:dLblPos val="inBase"/>
            <c:showCatName val="1"/>
          </c:dLbls>
          <c:cat>
            <c:strRef>
              <c:f>Sheet1!$B$1:$D$1</c:f>
              <c:strCache>
                <c:ptCount val="3"/>
                <c:pt idx="0">
                  <c:v>Year 1 (N = 9,801)</c:v>
                </c:pt>
                <c:pt idx="1">
                  <c:v>Year 5 (N = 4,147)</c:v>
                </c:pt>
                <c:pt idx="2">
                  <c:v>Column2</c:v>
                </c:pt>
              </c:strCache>
            </c:strRef>
          </c:cat>
          <c:val>
            <c:numRef>
              <c:f>Sheet1!$B$2:$D$2</c:f>
              <c:numCache>
                <c:formatCode>General</c:formatCode>
                <c:ptCount val="3"/>
                <c:pt idx="0">
                  <c:v>5.3464</c:v>
                </c:pt>
                <c:pt idx="1">
                  <c:v>6.7035999999999998</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Year 1 (N = 9,801)</c:v>
                </c:pt>
                <c:pt idx="1">
                  <c:v>Year 5 (N = 4,147)</c:v>
                </c:pt>
                <c:pt idx="2">
                  <c:v>Column2</c:v>
                </c:pt>
              </c:strCache>
            </c:strRef>
          </c:cat>
          <c:val>
            <c:numRef>
              <c:f>Sheet1!$B$3:$D$3</c:f>
              <c:numCache>
                <c:formatCode>General</c:formatCode>
                <c:ptCount val="3"/>
                <c:pt idx="0">
                  <c:v>7.4379999999999997</c:v>
                </c:pt>
                <c:pt idx="1">
                  <c:v>7.9576000000000002</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Year 1 (N = 9,801)</c:v>
                </c:pt>
                <c:pt idx="1">
                  <c:v>Year 5 (N = 4,147)</c:v>
                </c:pt>
                <c:pt idx="2">
                  <c:v>Column2</c:v>
                </c:pt>
              </c:strCache>
            </c:strRef>
          </c:cat>
          <c:val>
            <c:numRef>
              <c:f>Sheet1!$B$4:$D$4</c:f>
              <c:numCache>
                <c:formatCode>General</c:formatCode>
                <c:ptCount val="3"/>
                <c:pt idx="0">
                  <c:v>22.303799999999889</c:v>
                </c:pt>
                <c:pt idx="1">
                  <c:v>20.159199999999988</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Sheet1!$B$1:$D$1</c:f>
              <c:strCache>
                <c:ptCount val="3"/>
                <c:pt idx="0">
                  <c:v>Year 1 (N = 9,801)</c:v>
                </c:pt>
                <c:pt idx="1">
                  <c:v>Year 5 (N = 4,147)</c:v>
                </c:pt>
                <c:pt idx="2">
                  <c:v>Column2</c:v>
                </c:pt>
              </c:strCache>
            </c:strRef>
          </c:cat>
          <c:val>
            <c:numRef>
              <c:f>Sheet1!$B$5:$D$5</c:f>
              <c:numCache>
                <c:formatCode>General</c:formatCode>
                <c:ptCount val="3"/>
                <c:pt idx="0">
                  <c:v>46.740100000000012</c:v>
                </c:pt>
                <c:pt idx="1">
                  <c:v>36.773600000000002</c:v>
                </c:pt>
              </c:numCache>
            </c:numRef>
          </c:val>
        </c:ser>
        <c:ser>
          <c:idx val="4"/>
          <c:order val="4"/>
          <c:tx>
            <c:strRef>
              <c:f>Sheet1!$A$6</c:f>
              <c:strCache>
                <c:ptCount val="1"/>
                <c:pt idx="0">
                  <c:v>Tacrolimus</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Sheet1!$B$1:$D$1</c:f>
              <c:strCache>
                <c:ptCount val="3"/>
                <c:pt idx="0">
                  <c:v>Year 1 (N = 9,801)</c:v>
                </c:pt>
                <c:pt idx="1">
                  <c:v>Year 5 (N = 4,147)</c:v>
                </c:pt>
                <c:pt idx="2">
                  <c:v>Column2</c:v>
                </c:pt>
              </c:strCache>
            </c:strRef>
          </c:cat>
          <c:val>
            <c:numRef>
              <c:f>Sheet1!$B$6:$D$6</c:f>
              <c:numCache>
                <c:formatCode>General</c:formatCode>
                <c:ptCount val="3"/>
                <c:pt idx="0">
                  <c:v>6.8155999999999946</c:v>
                </c:pt>
                <c:pt idx="1">
                  <c:v>8.2228000000000012</c:v>
                </c:pt>
              </c:numCache>
            </c:numRef>
          </c:val>
        </c:ser>
        <c:ser>
          <c:idx val="5"/>
          <c:order val="5"/>
          <c:tx>
            <c:strRef>
              <c:f>Sheet1!$A$7</c:f>
              <c:strCache>
                <c:ptCount val="1"/>
                <c:pt idx="0">
                  <c:v>Sirolimus/Everolimus + Calcineurin</c:v>
                </c:pt>
              </c:strCache>
            </c:strRef>
          </c:tx>
          <c:spPr>
            <a:gradFill>
              <a:gsLst>
                <a:gs pos="0">
                  <a:srgbClr val="008080"/>
                </a:gs>
                <a:gs pos="50000">
                  <a:srgbClr val="66FFFF"/>
                </a:gs>
                <a:gs pos="100000">
                  <a:srgbClr val="008080"/>
                </a:gs>
              </a:gsLst>
              <a:lin ang="10800000" scaled="1"/>
            </a:gradFill>
            <a:ln>
              <a:solidFill>
                <a:srgbClr val="000000"/>
              </a:solidFill>
            </a:ln>
          </c:spPr>
          <c:cat>
            <c:strRef>
              <c:f>Sheet1!$B$1:$D$1</c:f>
              <c:strCache>
                <c:ptCount val="3"/>
                <c:pt idx="0">
                  <c:v>Year 1 (N = 9,801)</c:v>
                </c:pt>
                <c:pt idx="1">
                  <c:v>Year 5 (N = 4,147)</c:v>
                </c:pt>
                <c:pt idx="2">
                  <c:v>Column2</c:v>
                </c:pt>
              </c:strCache>
            </c:strRef>
          </c:cat>
          <c:val>
            <c:numRef>
              <c:f>Sheet1!$B$7:$D$7</c:f>
              <c:numCache>
                <c:formatCode>General</c:formatCode>
                <c:ptCount val="3"/>
                <c:pt idx="0">
                  <c:v>1.7344999999999928</c:v>
                </c:pt>
                <c:pt idx="1">
                  <c:v>6.3418999999999999</c:v>
                </c:pt>
              </c:numCache>
            </c:numRef>
          </c:val>
        </c:ser>
        <c:ser>
          <c:idx val="6"/>
          <c:order val="6"/>
          <c:tx>
            <c:strRef>
              <c:f>Sheet1!$A$8</c:f>
              <c:strCache>
                <c:ptCount val="1"/>
                <c:pt idx="0">
                  <c:v>Sirolimus/Everolimus + Cellcycle</c:v>
                </c:pt>
              </c:strCache>
            </c:strRef>
          </c:tx>
          <c:spPr>
            <a:gradFill>
              <a:gsLst>
                <a:gs pos="0">
                  <a:srgbClr val="7030A0"/>
                </a:gs>
                <a:gs pos="50000">
                  <a:srgbClr val="9933FF"/>
                </a:gs>
                <a:gs pos="100000">
                  <a:srgbClr val="7030A0"/>
                </a:gs>
              </a:gsLst>
              <a:lin ang="10800000" scaled="1"/>
            </a:gradFill>
            <a:ln>
              <a:solidFill>
                <a:srgbClr val="000000"/>
              </a:solidFill>
            </a:ln>
          </c:spPr>
          <c:cat>
            <c:strRef>
              <c:f>Sheet1!$B$1:$D$1</c:f>
              <c:strCache>
                <c:ptCount val="3"/>
                <c:pt idx="0">
                  <c:v>Year 1 (N = 9,801)</c:v>
                </c:pt>
                <c:pt idx="1">
                  <c:v>Year 5 (N = 4,147)</c:v>
                </c:pt>
                <c:pt idx="2">
                  <c:v>Column2</c:v>
                </c:pt>
              </c:strCache>
            </c:strRef>
          </c:cat>
          <c:val>
            <c:numRef>
              <c:f>Sheet1!$B$8:$D$8</c:f>
              <c:numCache>
                <c:formatCode>General</c:formatCode>
                <c:ptCount val="3"/>
                <c:pt idx="0">
                  <c:v>0.46930000000000038</c:v>
                </c:pt>
                <c:pt idx="1">
                  <c:v>3.2553999999999998</c:v>
                </c:pt>
              </c:numCache>
            </c:numRef>
          </c:val>
        </c:ser>
        <c:ser>
          <c:idx val="7"/>
          <c:order val="7"/>
          <c:tx>
            <c:strRef>
              <c:f>Sheet1!$A$9</c:f>
              <c:strCache>
                <c:ptCount val="1"/>
                <c:pt idx="0">
                  <c:v>Sirolimus/Everolimus + Calcineurin + Cellcycle</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cat>
            <c:strRef>
              <c:f>Sheet1!$B$1:$D$1</c:f>
              <c:strCache>
                <c:ptCount val="3"/>
                <c:pt idx="0">
                  <c:v>Year 1 (N = 9,801)</c:v>
                </c:pt>
                <c:pt idx="1">
                  <c:v>Year 5 (N = 4,147)</c:v>
                </c:pt>
                <c:pt idx="2">
                  <c:v>Column2</c:v>
                </c:pt>
              </c:strCache>
            </c:strRef>
          </c:cat>
          <c:val>
            <c:numRef>
              <c:f>Sheet1!$B$9:$D$9</c:f>
              <c:numCache>
                <c:formatCode>General</c:formatCode>
                <c:ptCount val="3"/>
                <c:pt idx="0">
                  <c:v>5.4279999999999955</c:v>
                </c:pt>
                <c:pt idx="1">
                  <c:v>6.6795</c:v>
                </c:pt>
              </c:numCache>
            </c:numRef>
          </c:val>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cat>
            <c:strRef>
              <c:f>Sheet1!$B$1:$D$1</c:f>
              <c:strCache>
                <c:ptCount val="3"/>
                <c:pt idx="0">
                  <c:v>Year 1 (N = 9,801)</c:v>
                </c:pt>
                <c:pt idx="1">
                  <c:v>Year 5 (N = 4,147)</c:v>
                </c:pt>
                <c:pt idx="2">
                  <c:v>Column2</c:v>
                </c:pt>
              </c:strCache>
            </c:strRef>
          </c:cat>
          <c:val>
            <c:numRef>
              <c:f>Sheet1!$B$10:$D$10</c:f>
              <c:numCache>
                <c:formatCode>General</c:formatCode>
                <c:ptCount val="3"/>
                <c:pt idx="0">
                  <c:v>3.7241000000000155</c:v>
                </c:pt>
                <c:pt idx="1">
                  <c:v>3.9063999999999997</c:v>
                </c:pt>
              </c:numCache>
            </c:numRef>
          </c:val>
        </c:ser>
        <c:gapWidth val="62"/>
        <c:overlap val="100"/>
        <c:axId val="336440320"/>
        <c:axId val="336446208"/>
      </c:barChart>
      <c:catAx>
        <c:axId val="336440320"/>
        <c:scaling>
          <c:orientation val="minMax"/>
        </c:scaling>
        <c:delete val="1"/>
        <c:axPos val="b"/>
        <c:tickLblPos val="none"/>
        <c:crossAx val="336446208"/>
        <c:crosses val="autoZero"/>
        <c:auto val="1"/>
        <c:lblAlgn val="ctr"/>
        <c:lblOffset val="100"/>
      </c:catAx>
      <c:valAx>
        <c:axId val="336446208"/>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title>
        <c:numFmt formatCode="0%" sourceLinked="1"/>
        <c:tickLblPos val="nextTo"/>
        <c:txPr>
          <a:bodyPr/>
          <a:lstStyle/>
          <a:p>
            <a:pPr>
              <a:defRPr sz="1500" b="1"/>
            </a:pPr>
            <a:endParaRPr lang="en-US"/>
          </a:p>
        </c:txPr>
        <c:crossAx val="336440320"/>
        <c:crosses val="autoZero"/>
        <c:crossBetween val="between"/>
        <c:majorUnit val="0.2"/>
      </c:valAx>
      <c:spPr>
        <a:solidFill>
          <a:srgbClr val="000000"/>
        </a:solidFill>
        <a:ln>
          <a:solidFill>
            <a:srgbClr val="FFFFFF"/>
          </a:solidFill>
        </a:ln>
      </c:spPr>
    </c:plotArea>
    <c:legend>
      <c:legendPos val="r"/>
      <c:layout>
        <c:manualLayout>
          <c:xMode val="edge"/>
          <c:yMode val="edge"/>
          <c:x val="0.66828825744608233"/>
          <c:y val="5.4710817397825809E-2"/>
          <c:w val="0.3132261782494592"/>
          <c:h val="0.83850581177353234"/>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616"/>
        </c:manualLayout>
      </c:layout>
      <c:scatterChart>
        <c:scatterStyle val="smoothMarker"/>
        <c:ser>
          <c:idx val="0"/>
          <c:order val="0"/>
          <c:tx>
            <c:strRef>
              <c:f>Sheet1!$B$1</c:f>
              <c:strCache>
                <c:ptCount val="1"/>
                <c:pt idx="0">
                  <c:v>Tacrolimus + MMF/MPA use at discharge and 1 year (N=3,137)</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97.740000000000023</c:v>
                </c:pt>
                <c:pt idx="6">
                  <c:v>95.542000000000002</c:v>
                </c:pt>
                <c:pt idx="7">
                  <c:v>93.048000000000002</c:v>
                </c:pt>
                <c:pt idx="8">
                  <c:v>90.840999999999994</c:v>
                </c:pt>
                <c:pt idx="9">
                  <c:v>88.489000000000004</c:v>
                </c:pt>
                <c:pt idx="10">
                  <c:v>86.134999999999991</c:v>
                </c:pt>
                <c:pt idx="11">
                  <c:v>83.882999999999981</c:v>
                </c:pt>
                <c:pt idx="12">
                  <c:v>81.501999999999995</c:v>
                </c:pt>
                <c:pt idx="13">
                  <c:v>78.998000000000005</c:v>
                </c:pt>
                <c:pt idx="14">
                  <c:v>76.721999999999994</c:v>
                </c:pt>
                <c:pt idx="15">
                  <c:v>75.111999999999995</c:v>
                </c:pt>
                <c:pt idx="16">
                  <c:v>73.318000000000012</c:v>
                </c:pt>
                <c:pt idx="17">
                  <c:v>71.35299999999998</c:v>
                </c:pt>
                <c:pt idx="18">
                  <c:v>69.151999999999987</c:v>
                </c:pt>
                <c:pt idx="19">
                  <c:v>67.403999999999996</c:v>
                </c:pt>
                <c:pt idx="20">
                  <c:v>65.363</c:v>
                </c:pt>
                <c:pt idx="21">
                  <c:v>63.708000000000013</c:v>
                </c:pt>
                <c:pt idx="22">
                  <c:v>61.921000000000006</c:v>
                </c:pt>
                <c:pt idx="23">
                  <c:v>59.6</c:v>
                </c:pt>
                <c:pt idx="24">
                  <c:v>57.739000000000011</c:v>
                </c:pt>
                <c:pt idx="25">
                  <c:v>55.733000000000011</c:v>
                </c:pt>
                <c:pt idx="26">
                  <c:v>54.205000000000013</c:v>
                </c:pt>
                <c:pt idx="27">
                  <c:v>52.484999999999999</c:v>
                </c:pt>
                <c:pt idx="28">
                  <c:v>51.49</c:v>
                </c:pt>
                <c:pt idx="29">
                  <c:v>48.730000000000011</c:v>
                </c:pt>
                <c:pt idx="30">
                  <c:v>47.495000000000012</c:v>
                </c:pt>
                <c:pt idx="31">
                  <c:v>46.479000000000006</c:v>
                </c:pt>
                <c:pt idx="32">
                  <c:v>44.587000000000003</c:v>
                </c:pt>
                <c:pt idx="33">
                  <c:v>42.596000000000011</c:v>
                </c:pt>
                <c:pt idx="34">
                  <c:v>41.753</c:v>
                </c:pt>
                <c:pt idx="35">
                  <c:v>40.456000000000003</c:v>
                </c:pt>
                <c:pt idx="36">
                  <c:v>39.502000000000002</c:v>
                </c:pt>
                <c:pt idx="37">
                  <c:v>36.587000000000003</c:v>
                </c:pt>
                <c:pt idx="38">
                  <c:v>34.978000000000002</c:v>
                </c:pt>
                <c:pt idx="39">
                  <c:v>33.311999999999998</c:v>
                </c:pt>
                <c:pt idx="40">
                  <c:v>30.890999999999988</c:v>
                </c:pt>
              </c:numCache>
            </c:numRef>
          </c:yVal>
        </c:ser>
        <c:ser>
          <c:idx val="1"/>
          <c:order val="1"/>
          <c:tx>
            <c:strRef>
              <c:f>Sheet1!$C$1</c:f>
              <c:strCache>
                <c:ptCount val="1"/>
                <c:pt idx="0">
                  <c:v>Tacrolimus + AZA use at discharge and 1 year (N=1,381)</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98.784000000000006</c:v>
                </c:pt>
                <c:pt idx="6">
                  <c:v>96.793999999999997</c:v>
                </c:pt>
                <c:pt idx="7">
                  <c:v>94.944000000000528</c:v>
                </c:pt>
                <c:pt idx="8">
                  <c:v>92.894999999999996</c:v>
                </c:pt>
                <c:pt idx="9">
                  <c:v>90.989000000000004</c:v>
                </c:pt>
                <c:pt idx="10">
                  <c:v>89.322999999999979</c:v>
                </c:pt>
                <c:pt idx="11">
                  <c:v>87.465999999999994</c:v>
                </c:pt>
                <c:pt idx="12">
                  <c:v>85.724999999999994</c:v>
                </c:pt>
                <c:pt idx="13">
                  <c:v>83.626999999999981</c:v>
                </c:pt>
                <c:pt idx="14">
                  <c:v>82.411000000000485</c:v>
                </c:pt>
                <c:pt idx="15">
                  <c:v>80.569999999999993</c:v>
                </c:pt>
                <c:pt idx="16">
                  <c:v>79.616</c:v>
                </c:pt>
                <c:pt idx="17">
                  <c:v>77.510000000000005</c:v>
                </c:pt>
                <c:pt idx="18">
                  <c:v>75.835999999999999</c:v>
                </c:pt>
                <c:pt idx="19">
                  <c:v>73.893000000000001</c:v>
                </c:pt>
                <c:pt idx="20">
                  <c:v>72.235000000000014</c:v>
                </c:pt>
                <c:pt idx="21">
                  <c:v>70.09</c:v>
                </c:pt>
                <c:pt idx="22">
                  <c:v>68.661999999999992</c:v>
                </c:pt>
                <c:pt idx="23">
                  <c:v>65.92</c:v>
                </c:pt>
                <c:pt idx="24">
                  <c:v>64.482000000000014</c:v>
                </c:pt>
                <c:pt idx="25">
                  <c:v>63.238000000000063</c:v>
                </c:pt>
                <c:pt idx="26">
                  <c:v>61.95</c:v>
                </c:pt>
                <c:pt idx="27">
                  <c:v>60.44</c:v>
                </c:pt>
                <c:pt idx="28">
                  <c:v>58.755000000000003</c:v>
                </c:pt>
                <c:pt idx="29">
                  <c:v>57.881999999999998</c:v>
                </c:pt>
                <c:pt idx="30">
                  <c:v>55.843000000000004</c:v>
                </c:pt>
                <c:pt idx="31">
                  <c:v>55.249000000000002</c:v>
                </c:pt>
                <c:pt idx="32">
                  <c:v>53.329000000000001</c:v>
                </c:pt>
                <c:pt idx="33">
                  <c:v>51.709000000000003</c:v>
                </c:pt>
                <c:pt idx="34">
                  <c:v>50.478000000000002</c:v>
                </c:pt>
                <c:pt idx="35">
                  <c:v>49.198000000000228</c:v>
                </c:pt>
                <c:pt idx="36">
                  <c:v>48.223000000000013</c:v>
                </c:pt>
                <c:pt idx="37">
                  <c:v>45.266000000000012</c:v>
                </c:pt>
                <c:pt idx="38">
                  <c:v>42.679000000000002</c:v>
                </c:pt>
                <c:pt idx="39">
                  <c:v>42.002000000000002</c:v>
                </c:pt>
                <c:pt idx="40">
                  <c:v>39.790000000000013</c:v>
                </c:pt>
              </c:numCache>
            </c:numRef>
          </c:yVal>
        </c:ser>
        <c:ser>
          <c:idx val="2"/>
          <c:order val="2"/>
          <c:tx>
            <c:strRef>
              <c:f>Sheet1!$D$1</c:f>
              <c:strCache>
                <c:ptCount val="1"/>
                <c:pt idx="0">
                  <c:v>Cyclosporine + MM/MPA use at discharge and 1 year (N=453)</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99.10199999999999</c:v>
                </c:pt>
                <c:pt idx="6">
                  <c:v>97.745000000000005</c:v>
                </c:pt>
                <c:pt idx="7">
                  <c:v>95.697999999999993</c:v>
                </c:pt>
                <c:pt idx="8">
                  <c:v>92.912999999999997</c:v>
                </c:pt>
                <c:pt idx="9">
                  <c:v>90.988</c:v>
                </c:pt>
                <c:pt idx="10">
                  <c:v>89.292000000000002</c:v>
                </c:pt>
                <c:pt idx="11">
                  <c:v>86.861999999999995</c:v>
                </c:pt>
                <c:pt idx="12">
                  <c:v>84.164999999999992</c:v>
                </c:pt>
                <c:pt idx="13">
                  <c:v>81.34</c:v>
                </c:pt>
                <c:pt idx="14">
                  <c:v>79.248999999999995</c:v>
                </c:pt>
                <c:pt idx="15">
                  <c:v>76.095000000000013</c:v>
                </c:pt>
                <c:pt idx="16">
                  <c:v>73.956999999999994</c:v>
                </c:pt>
                <c:pt idx="17">
                  <c:v>72.010999999999996</c:v>
                </c:pt>
                <c:pt idx="18">
                  <c:v>71.171999999999983</c:v>
                </c:pt>
                <c:pt idx="19">
                  <c:v>70.320999999999998</c:v>
                </c:pt>
                <c:pt idx="20">
                  <c:v>68.010000000000005</c:v>
                </c:pt>
                <c:pt idx="21">
                  <c:v>65.334000000000003</c:v>
                </c:pt>
                <c:pt idx="22">
                  <c:v>62.926000000000002</c:v>
                </c:pt>
                <c:pt idx="23">
                  <c:v>60.806000000000004</c:v>
                </c:pt>
                <c:pt idx="24">
                  <c:v>58.886000000000003</c:v>
                </c:pt>
                <c:pt idx="25">
                  <c:v>57.160000000000011</c:v>
                </c:pt>
                <c:pt idx="26">
                  <c:v>56.457999999999998</c:v>
                </c:pt>
                <c:pt idx="27">
                  <c:v>55.402000000000001</c:v>
                </c:pt>
                <c:pt idx="28">
                  <c:v>53.619</c:v>
                </c:pt>
                <c:pt idx="29">
                  <c:v>51.592000000000013</c:v>
                </c:pt>
                <c:pt idx="30">
                  <c:v>49.924000000000007</c:v>
                </c:pt>
                <c:pt idx="31">
                  <c:v>47.797000000000011</c:v>
                </c:pt>
                <c:pt idx="32">
                  <c:v>46.936</c:v>
                </c:pt>
                <c:pt idx="33">
                  <c:v>44.496000000000002</c:v>
                </c:pt>
                <c:pt idx="34">
                  <c:v>43.984000000000002</c:v>
                </c:pt>
                <c:pt idx="35">
                  <c:v>43.46</c:v>
                </c:pt>
                <c:pt idx="36">
                  <c:v>42.21</c:v>
                </c:pt>
                <c:pt idx="37">
                  <c:v>42.21</c:v>
                </c:pt>
                <c:pt idx="38">
                  <c:v>38.811999999999998</c:v>
                </c:pt>
                <c:pt idx="39">
                  <c:v>37.087000000000003</c:v>
                </c:pt>
                <c:pt idx="40">
                  <c:v>36.085000000000001</c:v>
                </c:pt>
              </c:numCache>
            </c:numRef>
          </c:yVal>
        </c:ser>
        <c:ser>
          <c:idx val="3"/>
          <c:order val="3"/>
          <c:tx>
            <c:strRef>
              <c:f>Sheet1!$E$1</c:f>
              <c:strCache>
                <c:ptCount val="1"/>
                <c:pt idx="0">
                  <c:v>Cyclosporine + AZA use at discharge and 1 year (N=498)</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98.992000000000004</c:v>
                </c:pt>
                <c:pt idx="6">
                  <c:v>96.974999999999994</c:v>
                </c:pt>
                <c:pt idx="7">
                  <c:v>95.156999999999982</c:v>
                </c:pt>
                <c:pt idx="8">
                  <c:v>93.326999999999998</c:v>
                </c:pt>
                <c:pt idx="9">
                  <c:v>91.23</c:v>
                </c:pt>
                <c:pt idx="10">
                  <c:v>89.127999999999986</c:v>
                </c:pt>
                <c:pt idx="11">
                  <c:v>87.446000000000026</c:v>
                </c:pt>
                <c:pt idx="12">
                  <c:v>85.539000000000001</c:v>
                </c:pt>
                <c:pt idx="13">
                  <c:v>83.157999999999987</c:v>
                </c:pt>
                <c:pt idx="14">
                  <c:v>80.551999999999992</c:v>
                </c:pt>
                <c:pt idx="15">
                  <c:v>78.812000000000012</c:v>
                </c:pt>
                <c:pt idx="16">
                  <c:v>75.965000000000003</c:v>
                </c:pt>
                <c:pt idx="17">
                  <c:v>73.897999999999996</c:v>
                </c:pt>
                <c:pt idx="18">
                  <c:v>72.042000000000002</c:v>
                </c:pt>
                <c:pt idx="19">
                  <c:v>70.405000000000001</c:v>
                </c:pt>
                <c:pt idx="20">
                  <c:v>68.513999999999996</c:v>
                </c:pt>
                <c:pt idx="21">
                  <c:v>68.024000000000001</c:v>
                </c:pt>
                <c:pt idx="22">
                  <c:v>66.551000000000002</c:v>
                </c:pt>
                <c:pt idx="23">
                  <c:v>65.319999999999993</c:v>
                </c:pt>
                <c:pt idx="24">
                  <c:v>65.057000000000002</c:v>
                </c:pt>
                <c:pt idx="25">
                  <c:v>63.967000000000006</c:v>
                </c:pt>
                <c:pt idx="26">
                  <c:v>62.577000000000005</c:v>
                </c:pt>
                <c:pt idx="27">
                  <c:v>60.622000000000163</c:v>
                </c:pt>
                <c:pt idx="28">
                  <c:v>57.747</c:v>
                </c:pt>
                <c:pt idx="29">
                  <c:v>55.889000000000003</c:v>
                </c:pt>
                <c:pt idx="30">
                  <c:v>54.951999999999998</c:v>
                </c:pt>
                <c:pt idx="31">
                  <c:v>54.322000000000003</c:v>
                </c:pt>
                <c:pt idx="32">
                  <c:v>53.645000000000003</c:v>
                </c:pt>
                <c:pt idx="33">
                  <c:v>52.561</c:v>
                </c:pt>
                <c:pt idx="34">
                  <c:v>51.805</c:v>
                </c:pt>
                <c:pt idx="35">
                  <c:v>49.906000000000006</c:v>
                </c:pt>
                <c:pt idx="36">
                  <c:v>48.314999999999998</c:v>
                </c:pt>
                <c:pt idx="37">
                  <c:v>46.456000000000003</c:v>
                </c:pt>
                <c:pt idx="38">
                  <c:v>44.07</c:v>
                </c:pt>
                <c:pt idx="39">
                  <c:v>42.612000000000002</c:v>
                </c:pt>
                <c:pt idx="40">
                  <c:v>38.973000000000006</c:v>
                </c:pt>
              </c:numCache>
            </c:numRef>
          </c:yVal>
        </c:ser>
        <c:axId val="332971008"/>
        <c:axId val="332981376"/>
      </c:scatterChart>
      <c:valAx>
        <c:axId val="332971008"/>
        <c:scaling>
          <c:orientation val="minMax"/>
          <c:max val="1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332981376"/>
        <c:crosses val="autoZero"/>
        <c:crossBetween val="midCat"/>
        <c:majorUnit val="1"/>
      </c:valAx>
      <c:valAx>
        <c:axId val="33298137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332971008"/>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4785263737194145"/>
          <c:w val="0.70667409936590064"/>
          <c:h val="0.2451581153162309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66"/>
        </c:manualLayout>
      </c:layout>
      <c:scatterChart>
        <c:scatterStyle val="smoothMarker"/>
        <c:ser>
          <c:idx val="0"/>
          <c:order val="0"/>
          <c:tx>
            <c:strRef>
              <c:f>Sheet1!$B$1</c:f>
              <c:strCache>
                <c:ptCount val="1"/>
                <c:pt idx="0">
                  <c:v>Tacrolimus + MMF/MPA use at discharge and 1 year (N=974)</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97.834999999999994</c:v>
                </c:pt>
                <c:pt idx="6">
                  <c:v>95.955000000000013</c:v>
                </c:pt>
                <c:pt idx="7">
                  <c:v>93.065000000000012</c:v>
                </c:pt>
                <c:pt idx="8">
                  <c:v>90.669999999999987</c:v>
                </c:pt>
                <c:pt idx="9">
                  <c:v>88.144999999999996</c:v>
                </c:pt>
                <c:pt idx="10">
                  <c:v>85.941000000000528</c:v>
                </c:pt>
                <c:pt idx="11">
                  <c:v>84.244000000000227</c:v>
                </c:pt>
                <c:pt idx="12">
                  <c:v>81.301999999999992</c:v>
                </c:pt>
                <c:pt idx="13">
                  <c:v>78.655999999999949</c:v>
                </c:pt>
                <c:pt idx="14">
                  <c:v>76.977000000000004</c:v>
                </c:pt>
                <c:pt idx="15">
                  <c:v>75.897000000000006</c:v>
                </c:pt>
                <c:pt idx="16">
                  <c:v>74.461000000000027</c:v>
                </c:pt>
                <c:pt idx="17">
                  <c:v>71.634999999999991</c:v>
                </c:pt>
                <c:pt idx="18">
                  <c:v>68.537000000000006</c:v>
                </c:pt>
                <c:pt idx="19">
                  <c:v>66.512</c:v>
                </c:pt>
                <c:pt idx="20">
                  <c:v>64.153999999999982</c:v>
                </c:pt>
                <c:pt idx="21">
                  <c:v>62.816999999999993</c:v>
                </c:pt>
                <c:pt idx="22">
                  <c:v>60.689</c:v>
                </c:pt>
                <c:pt idx="23">
                  <c:v>58.285000000000011</c:v>
                </c:pt>
                <c:pt idx="24">
                  <c:v>55.984999999999999</c:v>
                </c:pt>
                <c:pt idx="25">
                  <c:v>54.056000000000004</c:v>
                </c:pt>
                <c:pt idx="26">
                  <c:v>51.034000000000006</c:v>
                </c:pt>
                <c:pt idx="27">
                  <c:v>49.682000000000002</c:v>
                </c:pt>
                <c:pt idx="28">
                  <c:v>48.974000000000004</c:v>
                </c:pt>
                <c:pt idx="29">
                  <c:v>45.102000000000011</c:v>
                </c:pt>
                <c:pt idx="30">
                  <c:v>44.065000000000012</c:v>
                </c:pt>
                <c:pt idx="31">
                  <c:v>43.003</c:v>
                </c:pt>
                <c:pt idx="32">
                  <c:v>39.654000000000003</c:v>
                </c:pt>
                <c:pt idx="33">
                  <c:v>37.206000000000003</c:v>
                </c:pt>
                <c:pt idx="34">
                  <c:v>37.206000000000003</c:v>
                </c:pt>
                <c:pt idx="35">
                  <c:v>36.361000000000004</c:v>
                </c:pt>
                <c:pt idx="36">
                  <c:v>36.361000000000004</c:v>
                </c:pt>
              </c:numCache>
            </c:numRef>
          </c:yVal>
        </c:ser>
        <c:ser>
          <c:idx val="1"/>
          <c:order val="1"/>
          <c:tx>
            <c:strRef>
              <c:f>Sheet1!$C$1</c:f>
              <c:strCache>
                <c:ptCount val="1"/>
                <c:pt idx="0">
                  <c:v>Tacrolimus + AZA use at discharge and 1 year (N=482)</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98.718999999999994</c:v>
                </c:pt>
                <c:pt idx="6">
                  <c:v>97.436000000000007</c:v>
                </c:pt>
                <c:pt idx="7">
                  <c:v>95.927999999999997</c:v>
                </c:pt>
                <c:pt idx="8">
                  <c:v>94.375999999999948</c:v>
                </c:pt>
                <c:pt idx="9">
                  <c:v>92.442000000000007</c:v>
                </c:pt>
                <c:pt idx="10">
                  <c:v>91.468999999999994</c:v>
                </c:pt>
                <c:pt idx="11">
                  <c:v>89.754999999999995</c:v>
                </c:pt>
                <c:pt idx="12">
                  <c:v>88.751999999999995</c:v>
                </c:pt>
                <c:pt idx="13">
                  <c:v>86.016999999999996</c:v>
                </c:pt>
                <c:pt idx="14">
                  <c:v>85.188999999999979</c:v>
                </c:pt>
                <c:pt idx="15">
                  <c:v>83.518000000000001</c:v>
                </c:pt>
                <c:pt idx="16">
                  <c:v>82.076999999999998</c:v>
                </c:pt>
                <c:pt idx="17">
                  <c:v>79.887</c:v>
                </c:pt>
                <c:pt idx="18">
                  <c:v>78.606999999999999</c:v>
                </c:pt>
                <c:pt idx="19">
                  <c:v>76.669999999999987</c:v>
                </c:pt>
                <c:pt idx="20">
                  <c:v>72.632999999999981</c:v>
                </c:pt>
                <c:pt idx="21">
                  <c:v>70.228999999999999</c:v>
                </c:pt>
                <c:pt idx="22">
                  <c:v>68.584000000000003</c:v>
                </c:pt>
                <c:pt idx="23">
                  <c:v>66.48</c:v>
                </c:pt>
                <c:pt idx="24">
                  <c:v>63.705000000000013</c:v>
                </c:pt>
                <c:pt idx="25">
                  <c:v>61.547000000000004</c:v>
                </c:pt>
                <c:pt idx="26">
                  <c:v>60.417999999999999</c:v>
                </c:pt>
                <c:pt idx="27">
                  <c:v>58.724000000000011</c:v>
                </c:pt>
                <c:pt idx="28">
                  <c:v>57.392000000000003</c:v>
                </c:pt>
                <c:pt idx="29">
                  <c:v>56.606000000000002</c:v>
                </c:pt>
                <c:pt idx="30">
                  <c:v>53.461000000000006</c:v>
                </c:pt>
                <c:pt idx="31">
                  <c:v>52.651000000000003</c:v>
                </c:pt>
                <c:pt idx="32">
                  <c:v>51.676000000000002</c:v>
                </c:pt>
                <c:pt idx="33">
                  <c:v>50.6</c:v>
                </c:pt>
                <c:pt idx="34">
                  <c:v>49.475000000000001</c:v>
                </c:pt>
                <c:pt idx="35">
                  <c:v>47.002000000000002</c:v>
                </c:pt>
                <c:pt idx="36">
                  <c:v>45.659000000000006</c:v>
                </c:pt>
              </c:numCache>
            </c:numRef>
          </c:yVal>
        </c:ser>
        <c:ser>
          <c:idx val="2"/>
          <c:order val="2"/>
          <c:tx>
            <c:strRef>
              <c:f>Sheet1!$D$1</c:f>
              <c:strCache>
                <c:ptCount val="1"/>
                <c:pt idx="0">
                  <c:v>Cyclosporine + MM/MPA use at discharge and 1 year (N=201)</c:v>
                </c:pt>
              </c:strCache>
            </c:strRef>
          </c:tx>
          <c:spPr>
            <a:ln w="41275">
              <a:solidFill>
                <a:srgbClr val="00FFFF"/>
              </a:solidFill>
            </a:ln>
          </c:spPr>
          <c:marker>
            <c:symbol val="none"/>
          </c:marker>
          <c:xVal>
            <c:numRef>
              <c:f>Sheet1!$A$2:$A$38</c:f>
              <c:numCache>
                <c:formatCode>General</c:formatCode>
                <c:ptCount val="37"/>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99.490000000000023</c:v>
                </c:pt>
                <c:pt idx="6">
                  <c:v>98.464000000000027</c:v>
                </c:pt>
                <c:pt idx="7">
                  <c:v>95.387</c:v>
                </c:pt>
                <c:pt idx="8">
                  <c:v>92.272999999999982</c:v>
                </c:pt>
                <c:pt idx="9">
                  <c:v>90.188000000000002</c:v>
                </c:pt>
                <c:pt idx="10">
                  <c:v>87.551000000000002</c:v>
                </c:pt>
                <c:pt idx="11">
                  <c:v>84.914000000000485</c:v>
                </c:pt>
                <c:pt idx="12">
                  <c:v>82.793999999999997</c:v>
                </c:pt>
                <c:pt idx="13">
                  <c:v>78.524000000000001</c:v>
                </c:pt>
                <c:pt idx="14">
                  <c:v>77.448000000000022</c:v>
                </c:pt>
                <c:pt idx="15">
                  <c:v>73.667999999999992</c:v>
                </c:pt>
                <c:pt idx="16">
                  <c:v>71.480999999999995</c:v>
                </c:pt>
                <c:pt idx="17">
                  <c:v>69.174999999999983</c:v>
                </c:pt>
                <c:pt idx="18">
                  <c:v>69.174999999999983</c:v>
                </c:pt>
                <c:pt idx="19">
                  <c:v>67.992999999999995</c:v>
                </c:pt>
                <c:pt idx="20">
                  <c:v>65.569000000000003</c:v>
                </c:pt>
                <c:pt idx="21">
                  <c:v>61.162000000000013</c:v>
                </c:pt>
                <c:pt idx="22">
                  <c:v>58.64</c:v>
                </c:pt>
                <c:pt idx="23">
                  <c:v>55.459000000000003</c:v>
                </c:pt>
                <c:pt idx="24">
                  <c:v>54.154000000000003</c:v>
                </c:pt>
                <c:pt idx="25">
                  <c:v>51.411999999999999</c:v>
                </c:pt>
                <c:pt idx="26">
                  <c:v>50.022000000000013</c:v>
                </c:pt>
                <c:pt idx="27">
                  <c:v>47.917999999999999</c:v>
                </c:pt>
                <c:pt idx="28">
                  <c:v>45.034000000000006</c:v>
                </c:pt>
                <c:pt idx="29">
                  <c:v>42.603000000000002</c:v>
                </c:pt>
                <c:pt idx="30">
                  <c:v>42.603000000000002</c:v>
                </c:pt>
                <c:pt idx="31">
                  <c:v>41.751000000000005</c:v>
                </c:pt>
                <c:pt idx="32">
                  <c:v>40.862000000000002</c:v>
                </c:pt>
                <c:pt idx="33">
                  <c:v>38.767000000000003</c:v>
                </c:pt>
                <c:pt idx="34">
                  <c:v>38.767000000000003</c:v>
                </c:pt>
                <c:pt idx="35">
                  <c:v>37.690000000000012</c:v>
                </c:pt>
                <c:pt idx="36">
                  <c:v>35.334000000000003</c:v>
                </c:pt>
              </c:numCache>
            </c:numRef>
          </c:yVal>
        </c:ser>
        <c:ser>
          <c:idx val="3"/>
          <c:order val="3"/>
          <c:tx>
            <c:strRef>
              <c:f>Sheet1!$E$1</c:f>
              <c:strCache>
                <c:ptCount val="1"/>
                <c:pt idx="0">
                  <c:v>Cyclosporine + AZA use at discharge and 1 year (N=228)</c:v>
                </c:pt>
              </c:strCache>
            </c:strRef>
          </c:tx>
          <c:spPr>
            <a:ln w="41275">
              <a:solidFill>
                <a:srgbClr val="FF00FF"/>
              </a:solidFill>
            </a:ln>
          </c:spPr>
          <c:marker>
            <c:symbol val="none"/>
          </c:marker>
          <c:xVal>
            <c:numRef>
              <c:f>Sheet1!$A$2:$A$38</c:f>
              <c:numCache>
                <c:formatCode>General</c:formatCode>
                <c:ptCount val="37"/>
                <c:pt idx="0">
                  <c:v>0</c:v>
                </c:pt>
                <c:pt idx="1">
                  <c:v>0.25</c:v>
                </c:pt>
                <c:pt idx="2">
                  <c:v>0.5</c:v>
                </c:pt>
                <c:pt idx="3">
                  <c:v>0.75000000000000366</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Sheet1!$E$2:$E$38</c:f>
              <c:numCache>
                <c:formatCode>General</c:formatCode>
                <c:ptCount val="37"/>
                <c:pt idx="0">
                  <c:v>100</c:v>
                </c:pt>
                <c:pt idx="1">
                  <c:v>100</c:v>
                </c:pt>
                <c:pt idx="2">
                  <c:v>100</c:v>
                </c:pt>
                <c:pt idx="3">
                  <c:v>100</c:v>
                </c:pt>
                <c:pt idx="4">
                  <c:v>100</c:v>
                </c:pt>
                <c:pt idx="5">
                  <c:v>98.245999999999995</c:v>
                </c:pt>
                <c:pt idx="6">
                  <c:v>95.614000000000004</c:v>
                </c:pt>
                <c:pt idx="7">
                  <c:v>93.86</c:v>
                </c:pt>
                <c:pt idx="8">
                  <c:v>91.197000000000003</c:v>
                </c:pt>
                <c:pt idx="9">
                  <c:v>89.38</c:v>
                </c:pt>
                <c:pt idx="10">
                  <c:v>87.099000000000004</c:v>
                </c:pt>
                <c:pt idx="11">
                  <c:v>85.730999999999995</c:v>
                </c:pt>
                <c:pt idx="12">
                  <c:v>82.995000000000005</c:v>
                </c:pt>
                <c:pt idx="13">
                  <c:v>80.708000000000013</c:v>
                </c:pt>
                <c:pt idx="14">
                  <c:v>78.872999999999948</c:v>
                </c:pt>
                <c:pt idx="15">
                  <c:v>77.498000000000005</c:v>
                </c:pt>
                <c:pt idx="16">
                  <c:v>74.742999999999995</c:v>
                </c:pt>
                <c:pt idx="17">
                  <c:v>72.374999999999986</c:v>
                </c:pt>
                <c:pt idx="18">
                  <c:v>69.994000000000227</c:v>
                </c:pt>
                <c:pt idx="19">
                  <c:v>68.082999999999998</c:v>
                </c:pt>
                <c:pt idx="20">
                  <c:v>65.674999999999983</c:v>
                </c:pt>
                <c:pt idx="21">
                  <c:v>65.674999999999983</c:v>
                </c:pt>
                <c:pt idx="22">
                  <c:v>63.685000000000002</c:v>
                </c:pt>
                <c:pt idx="23">
                  <c:v>61.198000000000228</c:v>
                </c:pt>
                <c:pt idx="24">
                  <c:v>60.67</c:v>
                </c:pt>
                <c:pt idx="25">
                  <c:v>60.67</c:v>
                </c:pt>
                <c:pt idx="26">
                  <c:v>58.444000000000003</c:v>
                </c:pt>
                <c:pt idx="27">
                  <c:v>56.201000000000001</c:v>
                </c:pt>
                <c:pt idx="28">
                  <c:v>53.911999999999999</c:v>
                </c:pt>
                <c:pt idx="29">
                  <c:v>50.37</c:v>
                </c:pt>
                <c:pt idx="30">
                  <c:v>50.37</c:v>
                </c:pt>
                <c:pt idx="31">
                  <c:v>49.763000000000012</c:v>
                </c:pt>
                <c:pt idx="32">
                  <c:v>49.141000000000005</c:v>
                </c:pt>
                <c:pt idx="33">
                  <c:v>48.494</c:v>
                </c:pt>
                <c:pt idx="34">
                  <c:v>47.83</c:v>
                </c:pt>
                <c:pt idx="35">
                  <c:v>46.492000000000012</c:v>
                </c:pt>
                <c:pt idx="36">
                  <c:v>44.42</c:v>
                </c:pt>
              </c:numCache>
            </c:numRef>
          </c:yVal>
        </c:ser>
        <c:axId val="336699392"/>
        <c:axId val="336701312"/>
      </c:scatterChart>
      <c:valAx>
        <c:axId val="33669939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36701312"/>
        <c:crosses val="autoZero"/>
        <c:crossBetween val="midCat"/>
        <c:majorUnit val="1"/>
      </c:valAx>
      <c:valAx>
        <c:axId val="3367013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36699392"/>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5137501131324163"/>
          <c:w val="0.70667409936590064"/>
          <c:h val="0.2416356683862793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0.15044</cdr:x>
      <cdr:y>0.34375</cdr:y>
    </cdr:from>
    <cdr:to>
      <cdr:x>0.30088</cdr:x>
      <cdr:y>0.42188</cdr:y>
    </cdr:to>
    <cdr:sp macro="" textlink="">
      <cdr:nvSpPr>
        <cdr:cNvPr id="2" name="TextBox 1"/>
        <cdr:cNvSpPr txBox="1"/>
      </cdr:nvSpPr>
      <cdr:spPr>
        <a:xfrm xmlns:a="http://schemas.openxmlformats.org/drawingml/2006/main">
          <a:off x="1295400" y="16764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0.46903</cdr:x>
      <cdr:y>0.37097</cdr:y>
    </cdr:from>
    <cdr:to>
      <cdr:x>0.64602</cdr:x>
      <cdr:y>0.43549</cdr:y>
    </cdr:to>
    <cdr:sp macro="" textlink="">
      <cdr:nvSpPr>
        <cdr:cNvPr id="2" name="TextBox 1"/>
        <cdr:cNvSpPr txBox="1"/>
      </cdr:nvSpPr>
      <cdr:spPr>
        <a:xfrm xmlns:a="http://schemas.openxmlformats.org/drawingml/2006/main">
          <a:off x="4038600" y="1752600"/>
          <a:ext cx="1523990" cy="304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00FF00"/>
              </a:solidFill>
            </a:rPr>
            <a:t>N at risk = 1,055</a:t>
          </a:r>
          <a:endParaRPr lang="en-US" sz="1300" b="1" dirty="0">
            <a:solidFill>
              <a:srgbClr val="00FF00"/>
            </a:solidFill>
          </a:endParaRPr>
        </a:p>
      </cdr:txBody>
    </cdr:sp>
  </cdr:relSizeAnchor>
  <cdr:relSizeAnchor xmlns:cdr="http://schemas.openxmlformats.org/drawingml/2006/chartDrawing">
    <cdr:from>
      <cdr:x>0.79646</cdr:x>
      <cdr:y>0.58065</cdr:y>
    </cdr:from>
    <cdr:to>
      <cdr:x>0.97345</cdr:x>
      <cdr:y>0.64517</cdr:y>
    </cdr:to>
    <cdr:sp macro="" textlink="">
      <cdr:nvSpPr>
        <cdr:cNvPr id="3" name="TextBox 1"/>
        <cdr:cNvSpPr txBox="1"/>
      </cdr:nvSpPr>
      <cdr:spPr>
        <a:xfrm xmlns:a="http://schemas.openxmlformats.org/drawingml/2006/main">
          <a:off x="6858000" y="2743200"/>
          <a:ext cx="1523990" cy="3048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192</a:t>
          </a:r>
          <a:endParaRPr lang="en-US" sz="1300" b="1" dirty="0">
            <a:solidFill>
              <a:srgbClr val="FFFF00"/>
            </a:solidFill>
          </a:endParaRPr>
        </a:p>
      </cdr:txBody>
    </cdr:sp>
  </cdr:relSizeAnchor>
  <cdr:relSizeAnchor xmlns:cdr="http://schemas.openxmlformats.org/drawingml/2006/chartDrawing">
    <cdr:from>
      <cdr:x>0.80531</cdr:x>
      <cdr:y>0.72581</cdr:y>
    </cdr:from>
    <cdr:to>
      <cdr:x>0.9823</cdr:x>
      <cdr:y>0.79033</cdr:y>
    </cdr:to>
    <cdr:sp macro="" textlink="">
      <cdr:nvSpPr>
        <cdr:cNvPr id="4" name="TextBox 1"/>
        <cdr:cNvSpPr txBox="1"/>
      </cdr:nvSpPr>
      <cdr:spPr>
        <a:xfrm xmlns:a="http://schemas.openxmlformats.org/drawingml/2006/main">
          <a:off x="6934200" y="3429000"/>
          <a:ext cx="1523990"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00FFFF"/>
              </a:solidFill>
            </a:rPr>
            <a:t>N at risk =  585</a:t>
          </a:r>
          <a:endParaRPr lang="en-US" sz="1300" b="1" dirty="0">
            <a:solidFill>
              <a:srgbClr val="00FFFF"/>
            </a:solidFill>
          </a:endParaRPr>
        </a:p>
      </cdr:txBody>
    </cdr:sp>
  </cdr:relSizeAnchor>
  <cdr:relSizeAnchor xmlns:cdr="http://schemas.openxmlformats.org/drawingml/2006/chartDrawing">
    <cdr:from>
      <cdr:x>0.10619</cdr:x>
      <cdr:y>0.66129</cdr:y>
    </cdr:from>
    <cdr:to>
      <cdr:x>0.76106</cdr:x>
      <cdr:y>0.82258</cdr:y>
    </cdr:to>
    <cdr:sp macro="" textlink="">
      <cdr:nvSpPr>
        <cdr:cNvPr id="5" name="TextBox 4"/>
        <cdr:cNvSpPr txBox="1"/>
      </cdr:nvSpPr>
      <cdr:spPr>
        <a:xfrm xmlns:a="http://schemas.openxmlformats.org/drawingml/2006/main">
          <a:off x="914400" y="3124200"/>
          <a:ext cx="5638800" cy="7620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1988-1995:    1/2-life = 3.9 Years; Conditional 1/2-life = 7.0 Years</a:t>
          </a:r>
        </a:p>
        <a:p xmlns:a="http://schemas.openxmlformats.org/drawingml/2006/main">
          <a:r>
            <a:rPr lang="en-US" sz="1400" b="1" dirty="0" smtClean="0">
              <a:solidFill>
                <a:schemeClr val="tx1"/>
              </a:solidFill>
            </a:rPr>
            <a:t>1996-2003:    1/2-life = 5.3 Years; Conditional 1/2-life = 7.9 Years</a:t>
          </a:r>
        </a:p>
        <a:p xmlns:a="http://schemas.openxmlformats.org/drawingml/2006/main">
          <a:r>
            <a:rPr lang="en-US" sz="1400" b="1" dirty="0" smtClean="0">
              <a:solidFill>
                <a:schemeClr val="tx1"/>
              </a:solidFill>
            </a:rPr>
            <a:t>2004-6/2010: 1/2-life = 5.9 Years; Conditional 1/2-life = NA</a:t>
          </a:r>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0.28319</cdr:x>
      <cdr:y>0.04839</cdr:y>
    </cdr:from>
    <cdr:to>
      <cdr:x>0.94691</cdr:x>
      <cdr:y>0.16129</cdr:y>
    </cdr:to>
    <cdr:sp macro="" textlink="">
      <cdr:nvSpPr>
        <cdr:cNvPr id="5" name="TextBox 4"/>
        <cdr:cNvSpPr txBox="1"/>
      </cdr:nvSpPr>
      <cdr:spPr>
        <a:xfrm xmlns:a="http://schemas.openxmlformats.org/drawingml/2006/main">
          <a:off x="2438400" y="228600"/>
          <a:ext cx="5715023" cy="5334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HALF-LIFE   18-34: 6.3 Years; 35-49: 6.5 Years; 50-59: 5.2 Years; 60-65: 4.4 Years; &gt;65: 3.6 Years</a:t>
          </a:r>
          <a:endParaRPr lang="en-US" sz="1400" b="1" dirty="0">
            <a:solidFill>
              <a:schemeClr val="tx1"/>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0.13274</cdr:x>
      <cdr:y>0.70968</cdr:y>
    </cdr:from>
    <cdr:to>
      <cdr:x>0.53098</cdr:x>
      <cdr:y>0.82258</cdr:y>
    </cdr:to>
    <cdr:sp macro="" textlink="">
      <cdr:nvSpPr>
        <cdr:cNvPr id="5" name="TextBox 4"/>
        <cdr:cNvSpPr txBox="1"/>
      </cdr:nvSpPr>
      <cdr:spPr>
        <a:xfrm xmlns:a="http://schemas.openxmlformats.org/drawingml/2006/main">
          <a:off x="1143000" y="3352800"/>
          <a:ext cx="3429063" cy="533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HALF-LIFE   </a:t>
          </a:r>
        </a:p>
        <a:p xmlns:a="http://schemas.openxmlformats.org/drawingml/2006/main">
          <a:r>
            <a:rPr lang="en-US" sz="1400" b="1" dirty="0" smtClean="0">
              <a:solidFill>
                <a:schemeClr val="tx1"/>
              </a:solidFill>
            </a:rPr>
            <a:t>Male: 5.1 years; Female: 5.6 years </a:t>
          </a:r>
          <a:endParaRPr lang="en-US" sz="1400" b="1" dirty="0">
            <a:solidFill>
              <a:schemeClr val="tx1"/>
            </a:solidFill>
          </a:endParaRPr>
        </a:p>
      </cdr:txBody>
    </cdr:sp>
  </cdr:relSizeAnchor>
  <cdr:relSizeAnchor xmlns:cdr="http://schemas.openxmlformats.org/drawingml/2006/chartDrawing">
    <cdr:from>
      <cdr:x>0.56637</cdr:x>
      <cdr:y>0.43548</cdr:y>
    </cdr:from>
    <cdr:to>
      <cdr:x>0.85841</cdr:x>
      <cdr:y>0.50063</cdr:y>
    </cdr:to>
    <cdr:sp macro="" textlink="">
      <cdr:nvSpPr>
        <cdr:cNvPr id="3" name="TextBox 9"/>
        <cdr:cNvSpPr txBox="1"/>
      </cdr:nvSpPr>
      <cdr:spPr>
        <a:xfrm xmlns:a="http://schemas.openxmlformats.org/drawingml/2006/main">
          <a:off x="4876786" y="2057382"/>
          <a:ext cx="251463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at 10 years = 1,342</a:t>
          </a:r>
          <a:endParaRPr lang="en-US" sz="1400" b="1" dirty="0">
            <a:solidFill>
              <a:srgbClr val="00FF00"/>
            </a:solidFill>
          </a:endParaRPr>
        </a:p>
      </cdr:txBody>
    </cdr:sp>
  </cdr:relSizeAnchor>
  <cdr:relSizeAnchor xmlns:cdr="http://schemas.openxmlformats.org/drawingml/2006/chartDrawing">
    <cdr:from>
      <cdr:x>0.38053</cdr:x>
      <cdr:y>0.6129</cdr:y>
    </cdr:from>
    <cdr:to>
      <cdr:x>0.67256</cdr:x>
      <cdr:y>0.67805</cdr:y>
    </cdr:to>
    <cdr:sp macro="" textlink="">
      <cdr:nvSpPr>
        <cdr:cNvPr id="4" name="TextBox 9"/>
        <cdr:cNvSpPr txBox="1"/>
      </cdr:nvSpPr>
      <cdr:spPr>
        <a:xfrm xmlns:a="http://schemas.openxmlformats.org/drawingml/2006/main">
          <a:off x="3276600" y="2895600"/>
          <a:ext cx="2514554" cy="3077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00FFFF"/>
              </a:solidFill>
            </a:rPr>
            <a:t>N at risk at 10 years = 1,337</a:t>
          </a:r>
          <a:endParaRPr lang="en-US" sz="1400" b="1" dirty="0">
            <a:solidFill>
              <a:srgbClr val="00FFFF"/>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0.37168</cdr:x>
      <cdr:y>0.20968</cdr:y>
    </cdr:from>
    <cdr:to>
      <cdr:x>0.9646</cdr:x>
      <cdr:y>0.32258</cdr:y>
    </cdr:to>
    <cdr:sp macro="" textlink="">
      <cdr:nvSpPr>
        <cdr:cNvPr id="5" name="TextBox 4"/>
        <cdr:cNvSpPr txBox="1"/>
      </cdr:nvSpPr>
      <cdr:spPr>
        <a:xfrm xmlns:a="http://schemas.openxmlformats.org/drawingml/2006/main">
          <a:off x="3200400" y="990600"/>
          <a:ext cx="5105427" cy="5334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chemeClr val="tx1"/>
              </a:solidFill>
            </a:rPr>
            <a:t>HALF-LIFE   Alpha-1: 6.2 Years; CF: 7.5 Years; COPD: 5.3 Years; IPF: 4.4 Years; IPAH: 5.0 Years; Sarcoidosis: 5.3 Years</a:t>
          </a:r>
          <a:endParaRPr lang="en-US" sz="13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0.11504</cdr:x>
      <cdr:y>0.70313</cdr:y>
    </cdr:from>
    <cdr:to>
      <cdr:x>0.76991</cdr:x>
      <cdr:y>0.81603</cdr:y>
    </cdr:to>
    <cdr:sp macro="" textlink="">
      <cdr:nvSpPr>
        <cdr:cNvPr id="5" name="TextBox 4"/>
        <cdr:cNvSpPr txBox="1"/>
      </cdr:nvSpPr>
      <cdr:spPr>
        <a:xfrm xmlns:a="http://schemas.openxmlformats.org/drawingml/2006/main">
          <a:off x="990600" y="3429000"/>
          <a:ext cx="5638797" cy="55059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chemeClr val="tx1"/>
              </a:solidFill>
            </a:rPr>
            <a:t>HALF-LIFE   Alpha-1: 7.6 Years; CF: 9.0 Years; COPD: 6.0 Years;</a:t>
          </a:r>
        </a:p>
        <a:p xmlns:a="http://schemas.openxmlformats.org/drawingml/2006/main">
          <a:r>
            <a:rPr lang="en-US" sz="1300" b="1" dirty="0" smtClean="0">
              <a:solidFill>
                <a:schemeClr val="tx1"/>
              </a:solidFill>
            </a:rPr>
            <a:t>IPF: 5.8 Years; IPAH: 8.8 Years; Sarcoidosis: 7.0 Years</a:t>
          </a:r>
          <a:endParaRPr lang="en-US" sz="13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0.11504</cdr:x>
      <cdr:y>0.70313</cdr:y>
    </cdr:from>
    <cdr:to>
      <cdr:x>0.76991</cdr:x>
      <cdr:y>0.81603</cdr:y>
    </cdr:to>
    <cdr:sp macro="" textlink="">
      <cdr:nvSpPr>
        <cdr:cNvPr id="5" name="TextBox 4"/>
        <cdr:cNvSpPr txBox="1"/>
      </cdr:nvSpPr>
      <cdr:spPr>
        <a:xfrm xmlns:a="http://schemas.openxmlformats.org/drawingml/2006/main">
          <a:off x="990600" y="3429000"/>
          <a:ext cx="5638797" cy="55059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chemeClr val="tx1"/>
              </a:solidFill>
            </a:rPr>
            <a:t>HALF-LIFE   Alpha-1: 8.6 Years; CF: 10.4 Years; COPD: 6.8 Years;</a:t>
          </a:r>
        </a:p>
        <a:p xmlns:a="http://schemas.openxmlformats.org/drawingml/2006/main">
          <a:r>
            <a:rPr lang="en-US" sz="1300" b="1" dirty="0" smtClean="0">
              <a:solidFill>
                <a:schemeClr val="tx1"/>
              </a:solidFill>
            </a:rPr>
            <a:t>IPF: 6.8 Years; IPAH: 10.0 Years; Sarcoidosis: 8.4 Years</a:t>
          </a:r>
          <a:endParaRPr lang="en-US" sz="13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0.82301</cdr:x>
      <cdr:y>0.71667</cdr:y>
    </cdr:from>
    <cdr:to>
      <cdr:x>0.9646</cdr:x>
      <cdr:y>0.77917</cdr:y>
    </cdr:to>
    <cdr:sp macro="" textlink="">
      <cdr:nvSpPr>
        <cdr:cNvPr id="3" name="TextBox 2"/>
        <cdr:cNvSpPr txBox="1"/>
      </cdr:nvSpPr>
      <cdr:spPr>
        <a:xfrm xmlns:a="http://schemas.openxmlformats.org/drawingml/2006/main">
          <a:off x="7086600" y="32766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42</a:t>
          </a:r>
          <a:endParaRPr lang="en-US" sz="1300" b="1" dirty="0">
            <a:solidFill>
              <a:srgbClr val="00FFFF"/>
            </a:solidFill>
          </a:endParaRPr>
        </a:p>
      </cdr:txBody>
    </cdr:sp>
  </cdr:relSizeAnchor>
  <cdr:relSizeAnchor xmlns:cdr="http://schemas.openxmlformats.org/drawingml/2006/chartDrawing">
    <cdr:from>
      <cdr:x>0.83186</cdr:x>
      <cdr:y>0.53333</cdr:y>
    </cdr:from>
    <cdr:to>
      <cdr:x>0.97345</cdr:x>
      <cdr:y>0.59583</cdr:y>
    </cdr:to>
    <cdr:sp macro="" textlink="">
      <cdr:nvSpPr>
        <cdr:cNvPr id="4" name="TextBox 1"/>
        <cdr:cNvSpPr txBox="1"/>
      </cdr:nvSpPr>
      <cdr:spPr>
        <a:xfrm xmlns:a="http://schemas.openxmlformats.org/drawingml/2006/main">
          <a:off x="7162800" y="24384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41</a:t>
          </a:r>
          <a:endParaRPr lang="en-US" sz="1300" b="1" dirty="0">
            <a:solidFill>
              <a:srgbClr val="00FF00"/>
            </a:solidFill>
          </a:endParaRPr>
        </a:p>
      </cdr:txBody>
    </cdr:sp>
  </cdr:relSizeAnchor>
  <cdr:relSizeAnchor xmlns:cdr="http://schemas.openxmlformats.org/drawingml/2006/chartDrawing">
    <cdr:from>
      <cdr:x>0.42478</cdr:x>
      <cdr:y>0.6</cdr:y>
    </cdr:from>
    <cdr:to>
      <cdr:x>0.68141</cdr:x>
      <cdr:y>0.66666</cdr:y>
    </cdr:to>
    <cdr:sp macro="" textlink="">
      <cdr:nvSpPr>
        <cdr:cNvPr id="6" name="TextBox 1"/>
        <cdr:cNvSpPr txBox="1"/>
      </cdr:nvSpPr>
      <cdr:spPr>
        <a:xfrm xmlns:a="http://schemas.openxmlformats.org/drawingml/2006/main">
          <a:off x="3657600" y="2743200"/>
          <a:ext cx="2209760" cy="304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168</a:t>
          </a:r>
          <a:endParaRPr lang="en-US" sz="1300" b="1" dirty="0">
            <a:solidFill>
              <a:srgbClr val="00FFFF"/>
            </a:solidFill>
          </a:endParaRPr>
        </a:p>
      </cdr:txBody>
    </cdr:sp>
  </cdr:relSizeAnchor>
  <cdr:relSizeAnchor xmlns:cdr="http://schemas.openxmlformats.org/drawingml/2006/chartDrawing">
    <cdr:from>
      <cdr:x>0.45133</cdr:x>
      <cdr:y>0.35</cdr:y>
    </cdr:from>
    <cdr:to>
      <cdr:x>0.72567</cdr:x>
      <cdr:y>0.41667</cdr:y>
    </cdr:to>
    <cdr:sp macro="" textlink="">
      <cdr:nvSpPr>
        <cdr:cNvPr id="7" name="TextBox 1"/>
        <cdr:cNvSpPr txBox="1"/>
      </cdr:nvSpPr>
      <cdr:spPr>
        <a:xfrm xmlns:a="http://schemas.openxmlformats.org/drawingml/2006/main">
          <a:off x="3886200" y="1600200"/>
          <a:ext cx="2362227"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at 10 years = 168</a:t>
          </a:r>
          <a:endParaRPr lang="en-US" sz="1300" b="1" dirty="0">
            <a:solidFill>
              <a:srgbClr val="00FF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0.11504</cdr:x>
      <cdr:y>0.66667</cdr:y>
    </cdr:from>
    <cdr:to>
      <cdr:x>0.59292</cdr:x>
      <cdr:y>0.83333</cdr:y>
    </cdr:to>
    <cdr:sp macro="" textlink="">
      <cdr:nvSpPr>
        <cdr:cNvPr id="5" name="TextBox 4"/>
        <cdr:cNvSpPr txBox="1"/>
      </cdr:nvSpPr>
      <cdr:spPr>
        <a:xfrm xmlns:a="http://schemas.openxmlformats.org/drawingml/2006/main">
          <a:off x="990600" y="3048000"/>
          <a:ext cx="4114800" cy="761999"/>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N at risk at 13 years:</a:t>
          </a:r>
        </a:p>
        <a:p xmlns:a="http://schemas.openxmlformats.org/drawingml/2006/main">
          <a:r>
            <a:rPr lang="en-US" sz="1300" b="1" dirty="0" smtClean="0">
              <a:solidFill>
                <a:srgbClr val="FFFF00"/>
              </a:solidFill>
            </a:rPr>
            <a:t>Single Lung, &lt;50 = 58; Double Lung, &lt;50 = 64;  Single Lung, 50+ = 23; Double Lung, 50+ = 13</a:t>
          </a:r>
        </a:p>
      </cdr:txBody>
    </cdr:sp>
  </cdr:relSizeAnchor>
</c:userShapes>
</file>

<file path=ppt/drawings/drawing18.xml><?xml version="1.0" encoding="utf-8"?>
<c:userShapes xmlns:c="http://schemas.openxmlformats.org/drawingml/2006/chart">
  <cdr:relSizeAnchor xmlns:cdr="http://schemas.openxmlformats.org/drawingml/2006/chartDrawing">
    <cdr:from>
      <cdr:x>0.81416</cdr:x>
      <cdr:y>0.78333</cdr:y>
    </cdr:from>
    <cdr:to>
      <cdr:x>0.95575</cdr:x>
      <cdr:y>0.84583</cdr:y>
    </cdr:to>
    <cdr:sp macro="" textlink="">
      <cdr:nvSpPr>
        <cdr:cNvPr id="3" name="TextBox 2"/>
        <cdr:cNvSpPr txBox="1"/>
      </cdr:nvSpPr>
      <cdr:spPr>
        <a:xfrm xmlns:a="http://schemas.openxmlformats.org/drawingml/2006/main">
          <a:off x="7010400" y="35814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59</a:t>
          </a:r>
          <a:endParaRPr lang="en-US" sz="1300" b="1" dirty="0">
            <a:solidFill>
              <a:srgbClr val="00FFFF"/>
            </a:solidFill>
          </a:endParaRPr>
        </a:p>
      </cdr:txBody>
    </cdr:sp>
  </cdr:relSizeAnchor>
  <cdr:relSizeAnchor xmlns:cdr="http://schemas.openxmlformats.org/drawingml/2006/chartDrawing">
    <cdr:from>
      <cdr:x>0.83186</cdr:x>
      <cdr:y>0.5625</cdr:y>
    </cdr:from>
    <cdr:to>
      <cdr:x>0.97345</cdr:x>
      <cdr:y>0.625</cdr:y>
    </cdr:to>
    <cdr:sp macro="" textlink="">
      <cdr:nvSpPr>
        <cdr:cNvPr id="4" name="TextBox 1"/>
        <cdr:cNvSpPr txBox="1"/>
      </cdr:nvSpPr>
      <cdr:spPr>
        <a:xfrm xmlns:a="http://schemas.openxmlformats.org/drawingml/2006/main">
          <a:off x="7162800" y="2743200"/>
          <a:ext cx="1219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40</a:t>
          </a:r>
          <a:endParaRPr lang="en-US" sz="1300" b="1" dirty="0">
            <a:solidFill>
              <a:srgbClr val="00FF00"/>
            </a:solidFill>
          </a:endParaRPr>
        </a:p>
      </cdr:txBody>
    </cdr:sp>
  </cdr:relSizeAnchor>
  <cdr:relSizeAnchor xmlns:cdr="http://schemas.openxmlformats.org/drawingml/2006/chartDrawing">
    <cdr:from>
      <cdr:x>0.28319</cdr:x>
      <cdr:y>0.58333</cdr:y>
    </cdr:from>
    <cdr:to>
      <cdr:x>0.56637</cdr:x>
      <cdr:y>0.64999</cdr:y>
    </cdr:to>
    <cdr:sp macro="" textlink="">
      <cdr:nvSpPr>
        <cdr:cNvPr id="6" name="TextBox 1"/>
        <cdr:cNvSpPr txBox="1"/>
      </cdr:nvSpPr>
      <cdr:spPr>
        <a:xfrm xmlns:a="http://schemas.openxmlformats.org/drawingml/2006/main">
          <a:off x="2438400" y="2667000"/>
          <a:ext cx="2438360" cy="304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534</a:t>
          </a:r>
          <a:endParaRPr lang="en-US" sz="1300" b="1" dirty="0">
            <a:solidFill>
              <a:srgbClr val="00FFFF"/>
            </a:solidFill>
          </a:endParaRPr>
        </a:p>
      </cdr:txBody>
    </cdr:sp>
  </cdr:relSizeAnchor>
  <cdr:relSizeAnchor xmlns:cdr="http://schemas.openxmlformats.org/drawingml/2006/chartDrawing">
    <cdr:from>
      <cdr:x>0.48673</cdr:x>
      <cdr:y>0.38333</cdr:y>
    </cdr:from>
    <cdr:to>
      <cdr:x>0.76991</cdr:x>
      <cdr:y>0.45</cdr:y>
    </cdr:to>
    <cdr:sp macro="" textlink="">
      <cdr:nvSpPr>
        <cdr:cNvPr id="7" name="TextBox 1"/>
        <cdr:cNvSpPr txBox="1"/>
      </cdr:nvSpPr>
      <cdr:spPr>
        <a:xfrm xmlns:a="http://schemas.openxmlformats.org/drawingml/2006/main">
          <a:off x="4191000" y="1752600"/>
          <a:ext cx="2438427"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at 10 years = 261</a:t>
          </a:r>
          <a:endParaRPr lang="en-US" sz="1300" b="1" dirty="0">
            <a:solidFill>
              <a:srgbClr val="00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0.11504</cdr:x>
      <cdr:y>0.66667</cdr:y>
    </cdr:from>
    <cdr:to>
      <cdr:x>0.59292</cdr:x>
      <cdr:y>0.83333</cdr:y>
    </cdr:to>
    <cdr:sp macro="" textlink="">
      <cdr:nvSpPr>
        <cdr:cNvPr id="5" name="TextBox 4"/>
        <cdr:cNvSpPr txBox="1"/>
      </cdr:nvSpPr>
      <cdr:spPr>
        <a:xfrm xmlns:a="http://schemas.openxmlformats.org/drawingml/2006/main">
          <a:off x="990563" y="3048000"/>
          <a:ext cx="4114834" cy="7619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FFFF00"/>
              </a:solidFill>
            </a:rPr>
            <a:t>N at risk at 15 years:</a:t>
          </a:r>
        </a:p>
        <a:p xmlns:a="http://schemas.openxmlformats.org/drawingml/2006/main">
          <a:r>
            <a:rPr lang="en-US" sz="1300" b="1" dirty="0" smtClean="0">
              <a:solidFill>
                <a:srgbClr val="FFFF00"/>
              </a:solidFill>
            </a:rPr>
            <a:t>Single Lung, &lt;50 = 27; Double Lung, &lt;50 = 17;  </a:t>
          </a:r>
        </a:p>
        <a:p xmlns:a="http://schemas.openxmlformats.org/drawingml/2006/main">
          <a:r>
            <a:rPr lang="en-US" sz="1300" b="1" dirty="0" smtClean="0">
              <a:solidFill>
                <a:srgbClr val="FFFF00"/>
              </a:solidFill>
            </a:rPr>
            <a:t>Single Lung, 50+ = 32; Double Lung, 50+ = 23</a:t>
          </a:r>
        </a:p>
      </cdr:txBody>
    </cdr:sp>
  </cdr:relSizeAnchor>
</c:userShapes>
</file>

<file path=ppt/drawings/drawing2.xml><?xml version="1.0" encoding="utf-8"?>
<c:userShapes xmlns:c="http://schemas.openxmlformats.org/drawingml/2006/chart">
  <cdr:relSizeAnchor xmlns:cdr="http://schemas.openxmlformats.org/drawingml/2006/chartDrawing">
    <cdr:from>
      <cdr:x>0.12389</cdr:x>
      <cdr:y>0.0625</cdr:y>
    </cdr:from>
    <cdr:to>
      <cdr:x>0.27433</cdr:x>
      <cdr:y>0.14063</cdr:y>
    </cdr:to>
    <cdr:sp macro="" textlink="">
      <cdr:nvSpPr>
        <cdr:cNvPr id="2" name="TextBox 1"/>
        <cdr:cNvSpPr txBox="1"/>
      </cdr:nvSpPr>
      <cdr:spPr>
        <a:xfrm xmlns:a="http://schemas.openxmlformats.org/drawingml/2006/main">
          <a:off x="1066800" y="304800"/>
          <a:ext cx="1295378" cy="381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0.83186</cdr:x>
      <cdr:y>0.76667</cdr:y>
    </cdr:from>
    <cdr:to>
      <cdr:x>0.97345</cdr:x>
      <cdr:y>0.82917</cdr:y>
    </cdr:to>
    <cdr:sp macro="" textlink="">
      <cdr:nvSpPr>
        <cdr:cNvPr id="3" name="TextBox 2"/>
        <cdr:cNvSpPr txBox="1"/>
      </cdr:nvSpPr>
      <cdr:spPr>
        <a:xfrm xmlns:a="http://schemas.openxmlformats.org/drawingml/2006/main">
          <a:off x="7162800" y="35052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31</a:t>
          </a:r>
          <a:endParaRPr lang="en-US" sz="1300" b="1" dirty="0">
            <a:solidFill>
              <a:srgbClr val="00FFFF"/>
            </a:solidFill>
          </a:endParaRPr>
        </a:p>
      </cdr:txBody>
    </cdr:sp>
  </cdr:relSizeAnchor>
  <cdr:relSizeAnchor xmlns:cdr="http://schemas.openxmlformats.org/drawingml/2006/chartDrawing">
    <cdr:from>
      <cdr:x>0.83186</cdr:x>
      <cdr:y>0.5625</cdr:y>
    </cdr:from>
    <cdr:to>
      <cdr:x>0.97345</cdr:x>
      <cdr:y>0.625</cdr:y>
    </cdr:to>
    <cdr:sp macro="" textlink="">
      <cdr:nvSpPr>
        <cdr:cNvPr id="4" name="TextBox 1"/>
        <cdr:cNvSpPr txBox="1"/>
      </cdr:nvSpPr>
      <cdr:spPr>
        <a:xfrm xmlns:a="http://schemas.openxmlformats.org/drawingml/2006/main">
          <a:off x="7162800" y="2743200"/>
          <a:ext cx="1219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12</a:t>
          </a:r>
          <a:endParaRPr lang="en-US" sz="1300" b="1" dirty="0">
            <a:solidFill>
              <a:srgbClr val="00FF00"/>
            </a:solidFill>
          </a:endParaRPr>
        </a:p>
      </cdr:txBody>
    </cdr:sp>
  </cdr:relSizeAnchor>
  <cdr:relSizeAnchor xmlns:cdr="http://schemas.openxmlformats.org/drawingml/2006/chartDrawing">
    <cdr:from>
      <cdr:x>0.41593</cdr:x>
      <cdr:y>0.68333</cdr:y>
    </cdr:from>
    <cdr:to>
      <cdr:x>0.69911</cdr:x>
      <cdr:y>0.74999</cdr:y>
    </cdr:to>
    <cdr:sp macro="" textlink="">
      <cdr:nvSpPr>
        <cdr:cNvPr id="6" name="TextBox 1"/>
        <cdr:cNvSpPr txBox="1"/>
      </cdr:nvSpPr>
      <cdr:spPr>
        <a:xfrm xmlns:a="http://schemas.openxmlformats.org/drawingml/2006/main">
          <a:off x="3581400" y="3124200"/>
          <a:ext cx="2438350" cy="3047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213</a:t>
          </a:r>
          <a:endParaRPr lang="en-US" sz="1300" b="1" dirty="0">
            <a:solidFill>
              <a:srgbClr val="00FFFF"/>
            </a:solidFill>
          </a:endParaRPr>
        </a:p>
      </cdr:txBody>
    </cdr:sp>
  </cdr:relSizeAnchor>
  <cdr:relSizeAnchor xmlns:cdr="http://schemas.openxmlformats.org/drawingml/2006/chartDrawing">
    <cdr:from>
      <cdr:x>0.54867</cdr:x>
      <cdr:y>0.45</cdr:y>
    </cdr:from>
    <cdr:to>
      <cdr:x>0.82301</cdr:x>
      <cdr:y>0.51667</cdr:y>
    </cdr:to>
    <cdr:sp macro="" textlink="">
      <cdr:nvSpPr>
        <cdr:cNvPr id="7" name="TextBox 1"/>
        <cdr:cNvSpPr txBox="1"/>
      </cdr:nvSpPr>
      <cdr:spPr>
        <a:xfrm xmlns:a="http://schemas.openxmlformats.org/drawingml/2006/main">
          <a:off x="4724400" y="2057400"/>
          <a:ext cx="2362232"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300" b="1" dirty="0">
              <a:solidFill>
                <a:srgbClr val="00FF00"/>
              </a:solidFill>
            </a:rPr>
            <a:t>N at </a:t>
          </a:r>
          <a:r>
            <a:rPr lang="en-US" sz="1300" b="1" dirty="0" smtClean="0">
              <a:solidFill>
                <a:srgbClr val="00FF00"/>
              </a:solidFill>
            </a:rPr>
            <a:t>risk at 10 years = 96</a:t>
          </a:r>
          <a:endParaRPr lang="en-US" sz="1300" b="1" dirty="0">
            <a:solidFill>
              <a:srgbClr val="00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0.83186</cdr:x>
      <cdr:y>0.7</cdr:y>
    </cdr:from>
    <cdr:to>
      <cdr:x>0.97345</cdr:x>
      <cdr:y>0.7625</cdr:y>
    </cdr:to>
    <cdr:sp macro="" textlink="">
      <cdr:nvSpPr>
        <cdr:cNvPr id="3" name="TextBox 2"/>
        <cdr:cNvSpPr txBox="1"/>
      </cdr:nvSpPr>
      <cdr:spPr>
        <a:xfrm xmlns:a="http://schemas.openxmlformats.org/drawingml/2006/main">
          <a:off x="7162800" y="32004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20</a:t>
          </a:r>
          <a:endParaRPr lang="en-US" sz="1300" b="1" dirty="0">
            <a:solidFill>
              <a:srgbClr val="00FFFF"/>
            </a:solidFill>
          </a:endParaRPr>
        </a:p>
      </cdr:txBody>
    </cdr:sp>
  </cdr:relSizeAnchor>
  <cdr:relSizeAnchor xmlns:cdr="http://schemas.openxmlformats.org/drawingml/2006/chartDrawing">
    <cdr:from>
      <cdr:x>0.83186</cdr:x>
      <cdr:y>0.53333</cdr:y>
    </cdr:from>
    <cdr:to>
      <cdr:x>0.97345</cdr:x>
      <cdr:y>0.59583</cdr:y>
    </cdr:to>
    <cdr:sp macro="" textlink="">
      <cdr:nvSpPr>
        <cdr:cNvPr id="4" name="TextBox 1"/>
        <cdr:cNvSpPr txBox="1"/>
      </cdr:nvSpPr>
      <cdr:spPr>
        <a:xfrm xmlns:a="http://schemas.openxmlformats.org/drawingml/2006/main">
          <a:off x="7162800" y="24384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26</a:t>
          </a:r>
          <a:endParaRPr lang="en-US" sz="1300" b="1" dirty="0">
            <a:solidFill>
              <a:srgbClr val="00FF00"/>
            </a:solidFill>
          </a:endParaRPr>
        </a:p>
      </cdr:txBody>
    </cdr:sp>
  </cdr:relSizeAnchor>
  <cdr:relSizeAnchor xmlns:cdr="http://schemas.openxmlformats.org/drawingml/2006/chartDrawing">
    <cdr:from>
      <cdr:x>0.46903</cdr:x>
      <cdr:y>0.66667</cdr:y>
    </cdr:from>
    <cdr:to>
      <cdr:x>0.75221</cdr:x>
      <cdr:y>0.73333</cdr:y>
    </cdr:to>
    <cdr:sp macro="" textlink="">
      <cdr:nvSpPr>
        <cdr:cNvPr id="6" name="TextBox 1"/>
        <cdr:cNvSpPr txBox="1"/>
      </cdr:nvSpPr>
      <cdr:spPr>
        <a:xfrm xmlns:a="http://schemas.openxmlformats.org/drawingml/2006/main">
          <a:off x="4038600" y="3048000"/>
          <a:ext cx="2438350" cy="3047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FF"/>
              </a:solidFill>
            </a:rPr>
            <a:t>N at </a:t>
          </a:r>
          <a:r>
            <a:rPr lang="en-US" sz="1300" b="1" dirty="0" smtClean="0">
              <a:solidFill>
                <a:srgbClr val="00FFFF"/>
              </a:solidFill>
            </a:rPr>
            <a:t>risk at 10 years = 43</a:t>
          </a:r>
          <a:endParaRPr lang="en-US" sz="1300" b="1" dirty="0">
            <a:solidFill>
              <a:srgbClr val="00FFFF"/>
            </a:solidFill>
          </a:endParaRPr>
        </a:p>
      </cdr:txBody>
    </cdr:sp>
  </cdr:relSizeAnchor>
  <cdr:relSizeAnchor xmlns:cdr="http://schemas.openxmlformats.org/drawingml/2006/chartDrawing">
    <cdr:from>
      <cdr:x>0.54867</cdr:x>
      <cdr:y>0.41667</cdr:y>
    </cdr:from>
    <cdr:to>
      <cdr:x>0.82301</cdr:x>
      <cdr:y>0.48334</cdr:y>
    </cdr:to>
    <cdr:sp macro="" textlink="">
      <cdr:nvSpPr>
        <cdr:cNvPr id="7" name="TextBox 1"/>
        <cdr:cNvSpPr txBox="1"/>
      </cdr:nvSpPr>
      <cdr:spPr>
        <a:xfrm xmlns:a="http://schemas.openxmlformats.org/drawingml/2006/main">
          <a:off x="4724400" y="1905000"/>
          <a:ext cx="2362232"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l"/>
          <a:r>
            <a:rPr lang="en-US" sz="1300" b="1" dirty="0">
              <a:solidFill>
                <a:srgbClr val="00FF00"/>
              </a:solidFill>
            </a:rPr>
            <a:t>N at </a:t>
          </a:r>
          <a:r>
            <a:rPr lang="en-US" sz="1300" b="1" dirty="0" smtClean="0">
              <a:solidFill>
                <a:srgbClr val="00FF00"/>
              </a:solidFill>
            </a:rPr>
            <a:t>risk at 10 years = 117</a:t>
          </a:r>
          <a:endParaRPr lang="en-US" sz="1300" b="1" dirty="0">
            <a:solidFill>
              <a:srgbClr val="00FF00"/>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0.80531</cdr:x>
      <cdr:y>0.75</cdr:y>
    </cdr:from>
    <cdr:to>
      <cdr:x>0.9646</cdr:x>
      <cdr:y>0.81667</cdr:y>
    </cdr:to>
    <cdr:sp macro="" textlink="">
      <cdr:nvSpPr>
        <cdr:cNvPr id="3" name="TextBox 2"/>
        <cdr:cNvSpPr txBox="1"/>
      </cdr:nvSpPr>
      <cdr:spPr>
        <a:xfrm xmlns:a="http://schemas.openxmlformats.org/drawingml/2006/main">
          <a:off x="6934200" y="34290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192</a:t>
          </a:r>
          <a:endParaRPr lang="en-US" sz="1300" b="1" dirty="0">
            <a:solidFill>
              <a:srgbClr val="FFFF00"/>
            </a:solidFill>
          </a:endParaRPr>
        </a:p>
      </cdr:txBody>
    </cdr:sp>
  </cdr:relSizeAnchor>
  <cdr:relSizeAnchor xmlns:cdr="http://schemas.openxmlformats.org/drawingml/2006/chartDrawing">
    <cdr:from>
      <cdr:x>0.81416</cdr:x>
      <cdr:y>0.58333</cdr:y>
    </cdr:from>
    <cdr:to>
      <cdr:x>0.97345</cdr:x>
      <cdr:y>0.63333</cdr:y>
    </cdr:to>
    <cdr:sp macro="" textlink="">
      <cdr:nvSpPr>
        <cdr:cNvPr id="4" name="TextBox 1"/>
        <cdr:cNvSpPr txBox="1"/>
      </cdr:nvSpPr>
      <cdr:spPr>
        <a:xfrm xmlns:a="http://schemas.openxmlformats.org/drawingml/2006/main">
          <a:off x="7010400" y="2667000"/>
          <a:ext cx="1371575"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66</a:t>
          </a:r>
          <a:endParaRPr lang="en-US" sz="1300" b="1" dirty="0">
            <a:solidFill>
              <a:srgbClr val="00FF00"/>
            </a:solidFill>
          </a:endParaRPr>
        </a:p>
      </cdr:txBody>
    </cdr:sp>
  </cdr:relSizeAnchor>
  <cdr:relSizeAnchor xmlns:cdr="http://schemas.openxmlformats.org/drawingml/2006/chartDrawing">
    <cdr:from>
      <cdr:x>0.44248</cdr:x>
      <cdr:y>0.35</cdr:y>
    </cdr:from>
    <cdr:to>
      <cdr:x>0.60177</cdr:x>
      <cdr:y>0.4125</cdr:y>
    </cdr:to>
    <cdr:sp macro="" textlink="">
      <cdr:nvSpPr>
        <cdr:cNvPr id="8" name="TextBox 1"/>
        <cdr:cNvSpPr txBox="1"/>
      </cdr:nvSpPr>
      <cdr:spPr>
        <a:xfrm xmlns:a="http://schemas.openxmlformats.org/drawingml/2006/main">
          <a:off x="3810000" y="160020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210</a:t>
          </a:r>
          <a:endParaRPr lang="en-US" sz="1300" b="1" dirty="0">
            <a:solidFill>
              <a:srgbClr val="FF00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0.81416</cdr:x>
      <cdr:y>0.66667</cdr:y>
    </cdr:from>
    <cdr:to>
      <cdr:x>0.97345</cdr:x>
      <cdr:y>0.73334</cdr:y>
    </cdr:to>
    <cdr:sp macro="" textlink="">
      <cdr:nvSpPr>
        <cdr:cNvPr id="3" name="TextBox 2"/>
        <cdr:cNvSpPr txBox="1"/>
      </cdr:nvSpPr>
      <cdr:spPr>
        <a:xfrm xmlns:a="http://schemas.openxmlformats.org/drawingml/2006/main">
          <a:off x="7010400" y="3048000"/>
          <a:ext cx="1371582"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103</a:t>
          </a:r>
          <a:endParaRPr lang="en-US" sz="1300" b="1" dirty="0">
            <a:solidFill>
              <a:srgbClr val="FFFF00"/>
            </a:solidFill>
          </a:endParaRPr>
        </a:p>
      </cdr:txBody>
    </cdr:sp>
  </cdr:relSizeAnchor>
  <cdr:relSizeAnchor xmlns:cdr="http://schemas.openxmlformats.org/drawingml/2006/chartDrawing">
    <cdr:from>
      <cdr:x>0.82301</cdr:x>
      <cdr:y>0.51667</cdr:y>
    </cdr:from>
    <cdr:to>
      <cdr:x>0.9823</cdr:x>
      <cdr:y>0.56667</cdr:y>
    </cdr:to>
    <cdr:sp macro="" textlink="">
      <cdr:nvSpPr>
        <cdr:cNvPr id="4" name="TextBox 1"/>
        <cdr:cNvSpPr txBox="1"/>
      </cdr:nvSpPr>
      <cdr:spPr>
        <a:xfrm xmlns:a="http://schemas.openxmlformats.org/drawingml/2006/main">
          <a:off x="7086600" y="23622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34</a:t>
          </a:r>
          <a:endParaRPr lang="en-US" sz="1300" b="1" dirty="0">
            <a:solidFill>
              <a:srgbClr val="00FF00"/>
            </a:solidFill>
          </a:endParaRPr>
        </a:p>
      </cdr:txBody>
    </cdr:sp>
  </cdr:relSizeAnchor>
  <cdr:relSizeAnchor xmlns:cdr="http://schemas.openxmlformats.org/drawingml/2006/chartDrawing">
    <cdr:from>
      <cdr:x>0.44248</cdr:x>
      <cdr:y>0.28333</cdr:y>
    </cdr:from>
    <cdr:to>
      <cdr:x>0.60177</cdr:x>
      <cdr:y>0.34583</cdr:y>
    </cdr:to>
    <cdr:sp macro="" textlink="">
      <cdr:nvSpPr>
        <cdr:cNvPr id="8" name="TextBox 1"/>
        <cdr:cNvSpPr txBox="1"/>
      </cdr:nvSpPr>
      <cdr:spPr>
        <a:xfrm xmlns:a="http://schemas.openxmlformats.org/drawingml/2006/main">
          <a:off x="3810000" y="12954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253</a:t>
          </a:r>
          <a:endParaRPr lang="en-US" sz="1300" b="1" dirty="0">
            <a:solidFill>
              <a:srgbClr val="FF00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0.81416</cdr:x>
      <cdr:y>0.6</cdr:y>
    </cdr:from>
    <cdr:to>
      <cdr:x>0.97345</cdr:x>
      <cdr:y>0.66667</cdr:y>
    </cdr:to>
    <cdr:sp macro="" textlink="">
      <cdr:nvSpPr>
        <cdr:cNvPr id="3" name="TextBox 2"/>
        <cdr:cNvSpPr txBox="1"/>
      </cdr:nvSpPr>
      <cdr:spPr>
        <a:xfrm xmlns:a="http://schemas.openxmlformats.org/drawingml/2006/main">
          <a:off x="7010400" y="27432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234</a:t>
          </a:r>
          <a:endParaRPr lang="en-US" sz="1300" b="1" dirty="0">
            <a:solidFill>
              <a:srgbClr val="FFFF00"/>
            </a:solidFill>
          </a:endParaRPr>
        </a:p>
      </cdr:txBody>
    </cdr:sp>
  </cdr:relSizeAnchor>
  <cdr:relSizeAnchor xmlns:cdr="http://schemas.openxmlformats.org/drawingml/2006/chartDrawing">
    <cdr:from>
      <cdr:x>0.81416</cdr:x>
      <cdr:y>0.41667</cdr:y>
    </cdr:from>
    <cdr:to>
      <cdr:x>0.97345</cdr:x>
      <cdr:y>0.46667</cdr:y>
    </cdr:to>
    <cdr:sp macro="" textlink="">
      <cdr:nvSpPr>
        <cdr:cNvPr id="4" name="TextBox 1"/>
        <cdr:cNvSpPr txBox="1"/>
      </cdr:nvSpPr>
      <cdr:spPr>
        <a:xfrm xmlns:a="http://schemas.openxmlformats.org/drawingml/2006/main">
          <a:off x="7010400" y="1905000"/>
          <a:ext cx="1371582"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79</a:t>
          </a:r>
          <a:endParaRPr lang="en-US" sz="1300" b="1" dirty="0">
            <a:solidFill>
              <a:srgbClr val="00FF00"/>
            </a:solidFill>
          </a:endParaRPr>
        </a:p>
      </cdr:txBody>
    </cdr:sp>
  </cdr:relSizeAnchor>
  <cdr:relSizeAnchor xmlns:cdr="http://schemas.openxmlformats.org/drawingml/2006/chartDrawing">
    <cdr:from>
      <cdr:x>0.43363</cdr:x>
      <cdr:y>0.26667</cdr:y>
    </cdr:from>
    <cdr:to>
      <cdr:x>0.59292</cdr:x>
      <cdr:y>0.32917</cdr:y>
    </cdr:to>
    <cdr:sp macro="" textlink="">
      <cdr:nvSpPr>
        <cdr:cNvPr id="8" name="TextBox 1"/>
        <cdr:cNvSpPr txBox="1"/>
      </cdr:nvSpPr>
      <cdr:spPr>
        <a:xfrm xmlns:a="http://schemas.openxmlformats.org/drawingml/2006/main">
          <a:off x="3733800" y="121920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225</a:t>
          </a:r>
          <a:endParaRPr lang="en-US" sz="1300" b="1" dirty="0">
            <a:solidFill>
              <a:srgbClr val="FF00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0.81416</cdr:x>
      <cdr:y>0.73333</cdr:y>
    </cdr:from>
    <cdr:to>
      <cdr:x>0.97345</cdr:x>
      <cdr:y>0.8</cdr:y>
    </cdr:to>
    <cdr:sp macro="" textlink="">
      <cdr:nvSpPr>
        <cdr:cNvPr id="3" name="TextBox 2"/>
        <cdr:cNvSpPr txBox="1"/>
      </cdr:nvSpPr>
      <cdr:spPr>
        <a:xfrm xmlns:a="http://schemas.openxmlformats.org/drawingml/2006/main">
          <a:off x="7010400" y="33528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81</a:t>
          </a:r>
          <a:endParaRPr lang="en-US" sz="1300" b="1" dirty="0">
            <a:solidFill>
              <a:srgbClr val="FFFF00"/>
            </a:solidFill>
          </a:endParaRPr>
        </a:p>
      </cdr:txBody>
    </cdr:sp>
  </cdr:relSizeAnchor>
  <cdr:relSizeAnchor xmlns:cdr="http://schemas.openxmlformats.org/drawingml/2006/chartDrawing">
    <cdr:from>
      <cdr:x>0.81416</cdr:x>
      <cdr:y>0.58333</cdr:y>
    </cdr:from>
    <cdr:to>
      <cdr:x>0.97345</cdr:x>
      <cdr:y>0.63333</cdr:y>
    </cdr:to>
    <cdr:sp macro="" textlink="">
      <cdr:nvSpPr>
        <cdr:cNvPr id="4" name="TextBox 1"/>
        <cdr:cNvSpPr txBox="1"/>
      </cdr:nvSpPr>
      <cdr:spPr>
        <a:xfrm xmlns:a="http://schemas.openxmlformats.org/drawingml/2006/main">
          <a:off x="7010400" y="2667000"/>
          <a:ext cx="1371582"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28</a:t>
          </a:r>
          <a:endParaRPr lang="en-US" sz="1300" b="1" dirty="0">
            <a:solidFill>
              <a:srgbClr val="00FF00"/>
            </a:solidFill>
          </a:endParaRPr>
        </a:p>
      </cdr:txBody>
    </cdr:sp>
  </cdr:relSizeAnchor>
  <cdr:relSizeAnchor xmlns:cdr="http://schemas.openxmlformats.org/drawingml/2006/chartDrawing">
    <cdr:from>
      <cdr:x>0.46903</cdr:x>
      <cdr:y>0.4</cdr:y>
    </cdr:from>
    <cdr:to>
      <cdr:x>0.62832</cdr:x>
      <cdr:y>0.4625</cdr:y>
    </cdr:to>
    <cdr:sp macro="" textlink="">
      <cdr:nvSpPr>
        <cdr:cNvPr id="8" name="TextBox 1"/>
        <cdr:cNvSpPr txBox="1"/>
      </cdr:nvSpPr>
      <cdr:spPr>
        <a:xfrm xmlns:a="http://schemas.openxmlformats.org/drawingml/2006/main">
          <a:off x="4038600" y="18288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174</a:t>
          </a:r>
          <a:endParaRPr lang="en-US" sz="1300" b="1" dirty="0">
            <a:solidFill>
              <a:srgbClr val="FF00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0.82301</cdr:x>
      <cdr:y>0.68333</cdr:y>
    </cdr:from>
    <cdr:to>
      <cdr:x>0.9823</cdr:x>
      <cdr:y>0.75</cdr:y>
    </cdr:to>
    <cdr:sp macro="" textlink="">
      <cdr:nvSpPr>
        <cdr:cNvPr id="3" name="TextBox 2"/>
        <cdr:cNvSpPr txBox="1"/>
      </cdr:nvSpPr>
      <cdr:spPr>
        <a:xfrm xmlns:a="http://schemas.openxmlformats.org/drawingml/2006/main">
          <a:off x="7086600" y="3124200"/>
          <a:ext cx="1371582"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00"/>
              </a:solidFill>
            </a:rPr>
            <a:t>N at </a:t>
          </a:r>
          <a:r>
            <a:rPr lang="en-US" sz="1300" b="1" dirty="0" smtClean="0">
              <a:solidFill>
                <a:srgbClr val="FFFF00"/>
              </a:solidFill>
            </a:rPr>
            <a:t>risk = 44</a:t>
          </a:r>
          <a:endParaRPr lang="en-US" sz="1300" b="1" dirty="0">
            <a:solidFill>
              <a:srgbClr val="FFFF00"/>
            </a:solidFill>
          </a:endParaRPr>
        </a:p>
      </cdr:txBody>
    </cdr:sp>
  </cdr:relSizeAnchor>
  <cdr:relSizeAnchor xmlns:cdr="http://schemas.openxmlformats.org/drawingml/2006/chartDrawing">
    <cdr:from>
      <cdr:x>0.81416</cdr:x>
      <cdr:y>0.51667</cdr:y>
    </cdr:from>
    <cdr:to>
      <cdr:x>0.97345</cdr:x>
      <cdr:y>0.56667</cdr:y>
    </cdr:to>
    <cdr:sp macro="" textlink="">
      <cdr:nvSpPr>
        <cdr:cNvPr id="4" name="TextBox 1"/>
        <cdr:cNvSpPr txBox="1"/>
      </cdr:nvSpPr>
      <cdr:spPr>
        <a:xfrm xmlns:a="http://schemas.openxmlformats.org/drawingml/2006/main">
          <a:off x="7010400" y="23622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26</a:t>
          </a:r>
          <a:endParaRPr lang="en-US" sz="1300" b="1" dirty="0">
            <a:solidFill>
              <a:srgbClr val="00FF00"/>
            </a:solidFill>
          </a:endParaRPr>
        </a:p>
      </cdr:txBody>
    </cdr:sp>
  </cdr:relSizeAnchor>
  <cdr:relSizeAnchor xmlns:cdr="http://schemas.openxmlformats.org/drawingml/2006/chartDrawing">
    <cdr:from>
      <cdr:x>0.50442</cdr:x>
      <cdr:y>0.36667</cdr:y>
    </cdr:from>
    <cdr:to>
      <cdr:x>0.66371</cdr:x>
      <cdr:y>0.42917</cdr:y>
    </cdr:to>
    <cdr:sp macro="" textlink="">
      <cdr:nvSpPr>
        <cdr:cNvPr id="8" name="TextBox 1"/>
        <cdr:cNvSpPr txBox="1"/>
      </cdr:nvSpPr>
      <cdr:spPr>
        <a:xfrm xmlns:a="http://schemas.openxmlformats.org/drawingml/2006/main">
          <a:off x="4343400" y="16764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147</a:t>
          </a:r>
          <a:endParaRPr lang="en-US" sz="1300" b="1" dirty="0">
            <a:solidFill>
              <a:srgbClr val="FF00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0.03077</cdr:y>
    </cdr:from>
    <cdr:to>
      <cdr:x>0.08696</cdr:x>
      <cdr:y>0.67692</cdr:y>
    </cdr:to>
    <cdr:sp macro="" textlink="">
      <cdr:nvSpPr>
        <cdr:cNvPr id="3" name="TextBox 2"/>
        <cdr:cNvSpPr txBox="1"/>
      </cdr:nvSpPr>
      <cdr:spPr>
        <a:xfrm xmlns:a="http://schemas.openxmlformats.org/drawingml/2006/main">
          <a:off x="0" y="152404"/>
          <a:ext cx="762030" cy="32003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0.11304</cdr:x>
      <cdr:y>0.72131</cdr:y>
    </cdr:from>
    <cdr:to>
      <cdr:x>0.2087</cdr:x>
      <cdr:y>0.78689</cdr:y>
    </cdr:to>
    <cdr:sp macro="" textlink="">
      <cdr:nvSpPr>
        <cdr:cNvPr id="2" name="TextBox 1"/>
        <cdr:cNvSpPr txBox="1"/>
      </cdr:nvSpPr>
      <cdr:spPr>
        <a:xfrm xmlns:a="http://schemas.openxmlformats.org/drawingml/2006/main">
          <a:off x="990600" y="3352800"/>
          <a:ext cx="838242" cy="304805"/>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18-34</a:t>
          </a:r>
          <a:endParaRPr lang="en-US" sz="1300" b="1" dirty="0">
            <a:solidFill>
              <a:schemeClr val="tx1"/>
            </a:solidFill>
          </a:endParaRPr>
        </a:p>
      </cdr:txBody>
    </cdr:sp>
  </cdr:relSizeAnchor>
  <cdr:relSizeAnchor xmlns:cdr="http://schemas.openxmlformats.org/drawingml/2006/chartDrawing">
    <cdr:from>
      <cdr:x>0.23478</cdr:x>
      <cdr:y>0.72131</cdr:y>
    </cdr:from>
    <cdr:to>
      <cdr:x>0.33913</cdr:x>
      <cdr:y>0.78689</cdr:y>
    </cdr:to>
    <cdr:sp macro="" textlink="">
      <cdr:nvSpPr>
        <cdr:cNvPr id="3" name="TextBox 1"/>
        <cdr:cNvSpPr txBox="1"/>
      </cdr:nvSpPr>
      <cdr:spPr>
        <a:xfrm xmlns:a="http://schemas.openxmlformats.org/drawingml/2006/main">
          <a:off x="2057400" y="3352800"/>
          <a:ext cx="914419" cy="304805"/>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35-49</a:t>
          </a:r>
          <a:endParaRPr lang="en-US" sz="1300" b="1" dirty="0">
            <a:solidFill>
              <a:srgbClr val="FFFFFF"/>
            </a:solidFill>
          </a:endParaRPr>
        </a:p>
      </cdr:txBody>
    </cdr:sp>
  </cdr:relSizeAnchor>
  <cdr:relSizeAnchor xmlns:cdr="http://schemas.openxmlformats.org/drawingml/2006/chartDrawing">
    <cdr:from>
      <cdr:x>0.33043</cdr:x>
      <cdr:y>0.72131</cdr:y>
    </cdr:from>
    <cdr:to>
      <cdr:x>0.47202</cdr:x>
      <cdr:y>0.78688</cdr:y>
    </cdr:to>
    <cdr:sp macro="" textlink="">
      <cdr:nvSpPr>
        <cdr:cNvPr id="4" name="TextBox 1"/>
        <cdr:cNvSpPr txBox="1"/>
      </cdr:nvSpPr>
      <cdr:spPr>
        <a:xfrm xmlns:a="http://schemas.openxmlformats.org/drawingml/2006/main">
          <a:off x="2895600" y="33528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50-59</a:t>
          </a:r>
          <a:endParaRPr lang="en-US" sz="1300" b="1" dirty="0">
            <a:solidFill>
              <a:srgbClr val="FFFFFF"/>
            </a:solidFill>
          </a:endParaRPr>
        </a:p>
      </cdr:txBody>
    </cdr:sp>
  </cdr:relSizeAnchor>
  <cdr:relSizeAnchor xmlns:cdr="http://schemas.openxmlformats.org/drawingml/2006/chartDrawing">
    <cdr:from>
      <cdr:x>0.44348</cdr:x>
      <cdr:y>0.72131</cdr:y>
    </cdr:from>
    <cdr:to>
      <cdr:x>0.58507</cdr:x>
      <cdr:y>0.78688</cdr:y>
    </cdr:to>
    <cdr:sp macro="" textlink="">
      <cdr:nvSpPr>
        <cdr:cNvPr id="5" name="TextBox 1"/>
        <cdr:cNvSpPr txBox="1"/>
      </cdr:nvSpPr>
      <cdr:spPr>
        <a:xfrm xmlns:a="http://schemas.openxmlformats.org/drawingml/2006/main">
          <a:off x="3886200" y="33528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60-65</a:t>
          </a:r>
          <a:endParaRPr lang="en-US" sz="1300" b="1" dirty="0">
            <a:solidFill>
              <a:srgbClr val="FFFFFF"/>
            </a:solidFill>
          </a:endParaRPr>
        </a:p>
      </cdr:txBody>
    </cdr:sp>
  </cdr:relSizeAnchor>
  <cdr:relSizeAnchor xmlns:cdr="http://schemas.openxmlformats.org/drawingml/2006/chartDrawing">
    <cdr:from>
      <cdr:x>0.6</cdr:x>
      <cdr:y>0.72131</cdr:y>
    </cdr:from>
    <cdr:to>
      <cdr:x>0.66957</cdr:x>
      <cdr:y>0.78689</cdr:y>
    </cdr:to>
    <cdr:sp macro="" textlink="">
      <cdr:nvSpPr>
        <cdr:cNvPr id="6" name="TextBox 1"/>
        <cdr:cNvSpPr txBox="1"/>
      </cdr:nvSpPr>
      <cdr:spPr>
        <a:xfrm xmlns:a="http://schemas.openxmlformats.org/drawingml/2006/main">
          <a:off x="5257800" y="3352800"/>
          <a:ext cx="609638" cy="304805"/>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&gt;65</a:t>
          </a:r>
          <a:endParaRPr lang="en-US" sz="1300" b="1" dirty="0">
            <a:solidFill>
              <a:srgbClr val="FFFFFF"/>
            </a:solidFill>
          </a:endParaRPr>
        </a:p>
      </cdr:txBody>
    </cdr:sp>
  </cdr:relSizeAnchor>
  <cdr:relSizeAnchor xmlns:cdr="http://schemas.openxmlformats.org/drawingml/2006/chartDrawing">
    <cdr:from>
      <cdr:x>0</cdr:x>
      <cdr:y>0.80328</cdr:y>
    </cdr:from>
    <cdr:to>
      <cdr:x>0.50435</cdr:x>
      <cdr:y>0.92247</cdr:y>
    </cdr:to>
    <cdr:sp macro="" textlink="">
      <cdr:nvSpPr>
        <cdr:cNvPr id="7" name="TextBox 9"/>
        <cdr:cNvSpPr txBox="1"/>
      </cdr:nvSpPr>
      <cdr:spPr>
        <a:xfrm xmlns:a="http://schemas.openxmlformats.org/drawingml/2006/main">
          <a:off x="0" y="3733806"/>
          <a:ext cx="4419619" cy="55399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comparisons were statistically significant at 0.05 except </a:t>
          </a:r>
        </a:p>
        <a:p xmlns:a="http://schemas.openxmlformats.org/drawingml/2006/main">
          <a:r>
            <a:rPr lang="en-US" sz="1200" b="1" dirty="0" smtClean="0">
              <a:solidFill>
                <a:srgbClr val="FFFF00"/>
              </a:solidFill>
            </a:rPr>
            <a:t>D(+)/R(-) vs. D(-)/R(+): 35-49 (p=0.0188) and </a:t>
          </a:r>
        </a:p>
        <a:p xmlns:a="http://schemas.openxmlformats.org/drawingml/2006/main">
          <a:r>
            <a:rPr lang="en-US" sz="1200" b="1" dirty="0" smtClean="0">
              <a:solidFill>
                <a:srgbClr val="FFFF00"/>
              </a:solidFill>
            </a:rPr>
            <a:t>D(+)/R(-) vs. D(+)/R(+): 35-49 (p=0.0199) and 50-59: (p=0.0078)</a:t>
          </a:r>
          <a:endParaRPr lang="en-US" sz="1200" b="1" dirty="0">
            <a:solidFill>
              <a:srgbClr val="FFFF00"/>
            </a:solidFill>
          </a:endParaRPr>
        </a:p>
      </cdr:txBody>
    </cdr:sp>
  </cdr:relSizeAnchor>
  <cdr:relSizeAnchor xmlns:cdr="http://schemas.openxmlformats.org/drawingml/2006/chartDrawing">
    <cdr:from>
      <cdr:x>0.71304</cdr:x>
      <cdr:y>0.72131</cdr:y>
    </cdr:from>
    <cdr:to>
      <cdr:x>0.85463</cdr:x>
      <cdr:y>0.78688</cdr:y>
    </cdr:to>
    <cdr:sp macro="" textlink="">
      <cdr:nvSpPr>
        <cdr:cNvPr id="8" name="TextBox 1"/>
        <cdr:cNvSpPr txBox="1"/>
      </cdr:nvSpPr>
      <cdr:spPr>
        <a:xfrm xmlns:a="http://schemas.openxmlformats.org/drawingml/2006/main">
          <a:off x="6248400" y="3352800"/>
          <a:ext cx="1240753" cy="304783"/>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Female</a:t>
          </a:r>
          <a:endParaRPr lang="en-US" sz="1300" b="1" dirty="0">
            <a:solidFill>
              <a:srgbClr val="FFFFFF"/>
            </a:solidFill>
          </a:endParaRPr>
        </a:p>
      </cdr:txBody>
    </cdr:sp>
  </cdr:relSizeAnchor>
  <cdr:relSizeAnchor xmlns:cdr="http://schemas.openxmlformats.org/drawingml/2006/chartDrawing">
    <cdr:from>
      <cdr:x>0.84348</cdr:x>
      <cdr:y>0.72131</cdr:y>
    </cdr:from>
    <cdr:to>
      <cdr:x>0.98507</cdr:x>
      <cdr:y>0.78688</cdr:y>
    </cdr:to>
    <cdr:sp macro="" textlink="">
      <cdr:nvSpPr>
        <cdr:cNvPr id="9" name="TextBox 1"/>
        <cdr:cNvSpPr txBox="1"/>
      </cdr:nvSpPr>
      <cdr:spPr>
        <a:xfrm xmlns:a="http://schemas.openxmlformats.org/drawingml/2006/main">
          <a:off x="7391400" y="33528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Male</a:t>
          </a:r>
          <a:endParaRPr lang="en-US" sz="1300" b="1" dirty="0">
            <a:solidFill>
              <a:srgbClr val="FFFFFF"/>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0.06306</cdr:x>
      <cdr:y>0.91379</cdr:y>
    </cdr:from>
    <cdr:to>
      <cdr:x>0.3063</cdr:x>
      <cdr:y>0.97937</cdr:y>
    </cdr:to>
    <cdr:sp macro="" textlink="">
      <cdr:nvSpPr>
        <cdr:cNvPr id="2" name="TextBox 1"/>
        <cdr:cNvSpPr txBox="1"/>
      </cdr:nvSpPr>
      <cdr:spPr>
        <a:xfrm xmlns:a="http://schemas.openxmlformats.org/drawingml/2006/main">
          <a:off x="533400" y="4038600"/>
          <a:ext cx="205737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0.27928</cdr:x>
      <cdr:y>0.91379</cdr:y>
    </cdr:from>
    <cdr:to>
      <cdr:x>0.54955</cdr:x>
      <cdr:y>0.98276</cdr:y>
    </cdr:to>
    <cdr:sp macro="" textlink="">
      <cdr:nvSpPr>
        <cdr:cNvPr id="3" name="TextBox 1"/>
        <cdr:cNvSpPr txBox="1"/>
      </cdr:nvSpPr>
      <cdr:spPr>
        <a:xfrm xmlns:a="http://schemas.openxmlformats.org/drawingml/2006/main">
          <a:off x="2362200" y="4038600"/>
          <a:ext cx="2286014"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0.52252</cdr:x>
      <cdr:y>0.91379</cdr:y>
    </cdr:from>
    <cdr:to>
      <cdr:x>0.76577</cdr:x>
      <cdr:y>0.97937</cdr:y>
    </cdr:to>
    <cdr:sp macro="" textlink="">
      <cdr:nvSpPr>
        <cdr:cNvPr id="4" name="TextBox 1"/>
        <cdr:cNvSpPr txBox="1"/>
      </cdr:nvSpPr>
      <cdr:spPr>
        <a:xfrm xmlns:a="http://schemas.openxmlformats.org/drawingml/2006/main">
          <a:off x="4419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dr:relSizeAnchor xmlns:cdr="http://schemas.openxmlformats.org/drawingml/2006/chartDrawing">
    <cdr:from>
      <cdr:x>0.74775</cdr:x>
      <cdr:y>0.91379</cdr:y>
    </cdr:from>
    <cdr:to>
      <cdr:x>0.991</cdr:x>
      <cdr:y>0.97937</cdr:y>
    </cdr:to>
    <cdr:sp macro="" textlink="">
      <cdr:nvSpPr>
        <cdr:cNvPr id="5" name="TextBox 1"/>
        <cdr:cNvSpPr txBox="1"/>
      </cdr:nvSpPr>
      <cdr:spPr>
        <a:xfrm xmlns:a="http://schemas.openxmlformats.org/drawingml/2006/main">
          <a:off x="6324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Alemtuzumab </a:t>
          </a:r>
          <a:endParaRPr lang="en-US" sz="1600" dirty="0">
            <a:solidFill>
              <a:srgbClr val="FF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0.52212</cdr:x>
      <cdr:y>0.07813</cdr:y>
    </cdr:from>
    <cdr:to>
      <cdr:x>0.67256</cdr:x>
      <cdr:y>0.15625</cdr:y>
    </cdr:to>
    <cdr:sp macro="" textlink="">
      <cdr:nvSpPr>
        <cdr:cNvPr id="2" name="TextBox 1"/>
        <cdr:cNvSpPr txBox="1"/>
      </cdr:nvSpPr>
      <cdr:spPr>
        <a:xfrm xmlns:a="http://schemas.openxmlformats.org/drawingml/2006/main">
          <a:off x="4495800" y="381000"/>
          <a:ext cx="1295378" cy="381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dr:relSizeAnchor xmlns:cdr="http://schemas.openxmlformats.org/drawingml/2006/chartDrawing">
    <cdr:from>
      <cdr:x>0.13274</cdr:x>
      <cdr:y>0.21875</cdr:y>
    </cdr:from>
    <cdr:to>
      <cdr:x>0.38053</cdr:x>
      <cdr:y>0.375</cdr:y>
    </cdr:to>
    <cdr:sp macro="" textlink="">
      <cdr:nvSpPr>
        <cdr:cNvPr id="3" name="TextBox 2"/>
        <cdr:cNvSpPr txBox="1"/>
      </cdr:nvSpPr>
      <cdr:spPr>
        <a:xfrm xmlns:a="http://schemas.openxmlformats.org/drawingml/2006/main">
          <a:off x="1143000" y="1066800"/>
          <a:ext cx="2133600" cy="7620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nSpc>
              <a:spcPct val="110000"/>
            </a:lnSpc>
          </a:pPr>
          <a:r>
            <a:rPr lang="en-US" sz="1400" b="1" u="sng" dirty="0">
              <a:solidFill>
                <a:schemeClr val="tx1"/>
              </a:solidFill>
            </a:rPr>
            <a:t>Median age by era</a:t>
          </a:r>
        </a:p>
        <a:p xmlns:a="http://schemas.openxmlformats.org/drawingml/2006/main">
          <a:pPr>
            <a:lnSpc>
              <a:spcPct val="110000"/>
            </a:lnSpc>
          </a:pPr>
          <a:r>
            <a:rPr lang="en-US" sz="1400" b="1" dirty="0" smtClean="0">
              <a:solidFill>
                <a:schemeClr val="tx1"/>
              </a:solidFill>
            </a:rPr>
            <a:t>1985-1998 </a:t>
          </a:r>
          <a:r>
            <a:rPr lang="en-US" sz="1400" b="1" dirty="0">
              <a:solidFill>
                <a:schemeClr val="tx1"/>
              </a:solidFill>
            </a:rPr>
            <a:t>= </a:t>
          </a:r>
          <a:r>
            <a:rPr lang="en-US" sz="1400" b="1" dirty="0" smtClean="0">
              <a:solidFill>
                <a:schemeClr val="tx1"/>
              </a:solidFill>
            </a:rPr>
            <a:t>48 </a:t>
          </a:r>
          <a:r>
            <a:rPr lang="en-US" sz="1400" b="1" dirty="0">
              <a:solidFill>
                <a:schemeClr val="tx1"/>
              </a:solidFill>
            </a:rPr>
            <a:t>years</a:t>
          </a:r>
        </a:p>
        <a:p xmlns:a="http://schemas.openxmlformats.org/drawingml/2006/main">
          <a:pPr>
            <a:lnSpc>
              <a:spcPct val="110000"/>
            </a:lnSpc>
          </a:pPr>
          <a:r>
            <a:rPr lang="en-US" sz="1400" b="1" dirty="0" smtClean="0">
              <a:solidFill>
                <a:schemeClr val="tx1"/>
              </a:solidFill>
            </a:rPr>
            <a:t>1999-6/2011 </a:t>
          </a:r>
          <a:r>
            <a:rPr lang="en-US" sz="1400" b="1" dirty="0">
              <a:solidFill>
                <a:schemeClr val="tx1"/>
              </a:solidFill>
            </a:rPr>
            <a:t>= </a:t>
          </a:r>
          <a:r>
            <a:rPr lang="en-US" sz="1400" b="1" dirty="0" smtClean="0">
              <a:solidFill>
                <a:schemeClr val="tx1"/>
              </a:solidFill>
            </a:rPr>
            <a:t>54 </a:t>
          </a:r>
          <a:r>
            <a:rPr lang="en-US" sz="1400" b="1" dirty="0">
              <a:solidFill>
                <a:schemeClr val="tx1"/>
              </a:solidFill>
            </a:rPr>
            <a:t>years</a:t>
          </a:r>
        </a:p>
      </cdr:txBody>
    </cdr:sp>
  </cdr:relSizeAnchor>
</c:userShapes>
</file>

<file path=ppt/drawings/drawing30.xml><?xml version="1.0" encoding="utf-8"?>
<c:userShapes xmlns:c="http://schemas.openxmlformats.org/drawingml/2006/chart">
  <cdr:relSizeAnchor xmlns:cdr="http://schemas.openxmlformats.org/drawingml/2006/chartDrawing">
    <cdr:from>
      <cdr:x>0.39823</cdr:x>
      <cdr:y>0.29032</cdr:y>
    </cdr:from>
    <cdr:to>
      <cdr:x>0.69027</cdr:x>
      <cdr:y>0.35547</cdr:y>
    </cdr:to>
    <cdr:sp macro="" textlink="">
      <cdr:nvSpPr>
        <cdr:cNvPr id="3" name="TextBox 9"/>
        <cdr:cNvSpPr txBox="1"/>
      </cdr:nvSpPr>
      <cdr:spPr>
        <a:xfrm xmlns:a="http://schemas.openxmlformats.org/drawingml/2006/main">
          <a:off x="3429000" y="1371600"/>
          <a:ext cx="25146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 at risk at 5 years = 2,350</a:t>
          </a:r>
          <a:endParaRPr lang="en-US" sz="1400" b="1" dirty="0">
            <a:solidFill>
              <a:srgbClr val="FFFF00"/>
            </a:solidFill>
          </a:endParaRPr>
        </a:p>
      </cdr:txBody>
    </cdr:sp>
  </cdr:relSizeAnchor>
  <cdr:relSizeAnchor xmlns:cdr="http://schemas.openxmlformats.org/drawingml/2006/chartDrawing">
    <cdr:from>
      <cdr:x>0.77876</cdr:x>
      <cdr:y>0.70968</cdr:y>
    </cdr:from>
    <cdr:to>
      <cdr:x>0.9646</cdr:x>
      <cdr:y>0.77482</cdr:y>
    </cdr:to>
    <cdr:sp macro="" textlink="">
      <cdr:nvSpPr>
        <cdr:cNvPr id="4" name="TextBox 9"/>
        <cdr:cNvSpPr txBox="1"/>
      </cdr:nvSpPr>
      <cdr:spPr>
        <a:xfrm xmlns:a="http://schemas.openxmlformats.org/drawingml/2006/main">
          <a:off x="6705600" y="3352800"/>
          <a:ext cx="1600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87</a:t>
          </a:r>
          <a:endParaRPr lang="en-US" sz="1400" b="1" dirty="0">
            <a:solidFill>
              <a:srgbClr val="00FF00"/>
            </a:solidFill>
          </a:endParaRPr>
        </a:p>
      </cdr:txBody>
    </cdr:sp>
  </cdr:relSizeAnchor>
  <cdr:relSizeAnchor xmlns:cdr="http://schemas.openxmlformats.org/drawingml/2006/chartDrawing">
    <cdr:from>
      <cdr:x>0.78761</cdr:x>
      <cdr:y>0.53226</cdr:y>
    </cdr:from>
    <cdr:to>
      <cdr:x>0.97345</cdr:x>
      <cdr:y>0.5974</cdr:y>
    </cdr:to>
    <cdr:sp macro="" textlink="">
      <cdr:nvSpPr>
        <cdr:cNvPr id="6" name="TextBox 9"/>
        <cdr:cNvSpPr txBox="1"/>
      </cdr:nvSpPr>
      <cdr:spPr>
        <a:xfrm xmlns:a="http://schemas.openxmlformats.org/drawingml/2006/main">
          <a:off x="6781800" y="2514600"/>
          <a:ext cx="1600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37</a:t>
          </a:r>
          <a:endParaRPr lang="en-US" sz="1400" b="1" dirty="0">
            <a:solidFill>
              <a:srgbClr val="FFFF00"/>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0.42478</cdr:x>
      <cdr:y>0.22581</cdr:y>
    </cdr:from>
    <cdr:to>
      <cdr:x>0.71682</cdr:x>
      <cdr:y>0.29096</cdr:y>
    </cdr:to>
    <cdr:sp macro="" textlink="">
      <cdr:nvSpPr>
        <cdr:cNvPr id="3" name="TextBox 9"/>
        <cdr:cNvSpPr txBox="1"/>
      </cdr:nvSpPr>
      <cdr:spPr>
        <a:xfrm xmlns:a="http://schemas.openxmlformats.org/drawingml/2006/main">
          <a:off x="3657600" y="1066800"/>
          <a:ext cx="2514640" cy="3077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N at risk at 5 years = 1,748</a:t>
          </a:r>
          <a:endParaRPr lang="en-US" sz="1400" b="1" dirty="0">
            <a:solidFill>
              <a:srgbClr val="FFFF00"/>
            </a:solidFill>
          </a:endParaRPr>
        </a:p>
      </cdr:txBody>
    </cdr:sp>
  </cdr:relSizeAnchor>
  <cdr:relSizeAnchor xmlns:cdr="http://schemas.openxmlformats.org/drawingml/2006/chartDrawing">
    <cdr:from>
      <cdr:x>0.77876</cdr:x>
      <cdr:y>0.6129</cdr:y>
    </cdr:from>
    <cdr:to>
      <cdr:x>0.9646</cdr:x>
      <cdr:y>0.67804</cdr:y>
    </cdr:to>
    <cdr:sp macro="" textlink="">
      <cdr:nvSpPr>
        <cdr:cNvPr id="4" name="TextBox 9"/>
        <cdr:cNvSpPr txBox="1"/>
      </cdr:nvSpPr>
      <cdr:spPr>
        <a:xfrm xmlns:a="http://schemas.openxmlformats.org/drawingml/2006/main">
          <a:off x="6705600" y="2895600"/>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153</a:t>
          </a:r>
          <a:endParaRPr lang="en-US" sz="1400" b="1" dirty="0">
            <a:solidFill>
              <a:srgbClr val="00FF00"/>
            </a:solidFill>
          </a:endParaRPr>
        </a:p>
      </cdr:txBody>
    </cdr:sp>
  </cdr:relSizeAnchor>
  <cdr:relSizeAnchor xmlns:cdr="http://schemas.openxmlformats.org/drawingml/2006/chartDrawing">
    <cdr:from>
      <cdr:x>0.78761</cdr:x>
      <cdr:y>0.41935</cdr:y>
    </cdr:from>
    <cdr:to>
      <cdr:x>0.97345</cdr:x>
      <cdr:y>0.48449</cdr:y>
    </cdr:to>
    <cdr:sp macro="" textlink="">
      <cdr:nvSpPr>
        <cdr:cNvPr id="6" name="TextBox 9"/>
        <cdr:cNvSpPr txBox="1"/>
      </cdr:nvSpPr>
      <cdr:spPr>
        <a:xfrm xmlns:a="http://schemas.openxmlformats.org/drawingml/2006/main">
          <a:off x="6781800" y="1981200"/>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143</a:t>
          </a:r>
          <a:endParaRPr lang="en-US" sz="1400" b="1" dirty="0">
            <a:solidFill>
              <a:srgbClr val="FFFF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0.23009</cdr:x>
      <cdr:y>0.8871</cdr:y>
    </cdr:from>
    <cdr:to>
      <cdr:x>0.86726</cdr:x>
      <cdr:y>0.98387</cdr:y>
    </cdr:to>
    <cdr:sp macro="" textlink="">
      <cdr:nvSpPr>
        <cdr:cNvPr id="2" name="TextBox 1"/>
        <cdr:cNvSpPr txBox="1"/>
      </cdr:nvSpPr>
      <cdr:spPr>
        <a:xfrm xmlns:a="http://schemas.openxmlformats.org/drawingml/2006/main">
          <a:off x="1981200" y="4191000"/>
          <a:ext cx="5486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5</a:t>
          </a:r>
        </a:p>
        <a:p xmlns:a="http://schemas.openxmlformats.org/drawingml/2006/main">
          <a:pPr algn="ctr"/>
          <a:endParaRPr lang="en-US" sz="1400" dirty="0">
            <a:solidFill>
              <a:srgbClr val="FFFF00"/>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0.16522</cdr:x>
      <cdr:y>0.91379</cdr:y>
    </cdr:from>
    <cdr:to>
      <cdr:x>0.40846</cdr:x>
      <cdr:y>0.97937</cdr:y>
    </cdr:to>
    <cdr:sp macro="" textlink="">
      <cdr:nvSpPr>
        <cdr:cNvPr id="2" name="TextBox 1"/>
        <cdr:cNvSpPr txBox="1"/>
      </cdr:nvSpPr>
      <cdr:spPr>
        <a:xfrm xmlns:a="http://schemas.openxmlformats.org/drawingml/2006/main">
          <a:off x="1447800" y="4038600"/>
          <a:ext cx="213151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1-Year Follow-Up</a:t>
          </a:r>
          <a:endParaRPr lang="en-US" sz="1600" b="1" dirty="0">
            <a:solidFill>
              <a:srgbClr val="FFFF00"/>
            </a:solidFill>
          </a:endParaRPr>
        </a:p>
      </cdr:txBody>
    </cdr:sp>
  </cdr:relSizeAnchor>
  <cdr:relSizeAnchor xmlns:cdr="http://schemas.openxmlformats.org/drawingml/2006/chartDrawing">
    <cdr:from>
      <cdr:x>0.66087</cdr:x>
      <cdr:y>0.91379</cdr:y>
    </cdr:from>
    <cdr:to>
      <cdr:x>0.90412</cdr:x>
      <cdr:y>0.97937</cdr:y>
    </cdr:to>
    <cdr:sp macro="" textlink="">
      <cdr:nvSpPr>
        <cdr:cNvPr id="5" name="TextBox 1"/>
        <cdr:cNvSpPr txBox="1"/>
      </cdr:nvSpPr>
      <cdr:spPr>
        <a:xfrm xmlns:a="http://schemas.openxmlformats.org/drawingml/2006/main">
          <a:off x="5791200" y="4038600"/>
          <a:ext cx="2131600"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5-Year Follow-Up </a:t>
          </a:r>
          <a:endParaRPr lang="en-US" sz="1600" dirty="0">
            <a:solidFill>
              <a:srgbClr val="FFFF00"/>
            </a:solidFill>
          </a:endParaRPr>
        </a:p>
      </cdr:txBody>
    </cdr:sp>
  </cdr:relSizeAnchor>
  <cdr:relSizeAnchor xmlns:cdr="http://schemas.openxmlformats.org/drawingml/2006/chartDrawing">
    <cdr:from>
      <cdr:x>0.26087</cdr:x>
      <cdr:y>0.05172</cdr:y>
    </cdr:from>
    <cdr:to>
      <cdr:x>0.96522</cdr:x>
      <cdr:y>0.17241</cdr:y>
    </cdr:to>
    <cdr:sp macro="" textlink="">
      <cdr:nvSpPr>
        <cdr:cNvPr id="6" name="TextBox 5"/>
        <cdr:cNvSpPr txBox="1"/>
      </cdr:nvSpPr>
      <cdr:spPr>
        <a:xfrm xmlns:a="http://schemas.openxmlformats.org/drawingml/2006/main">
          <a:off x="2286000" y="228600"/>
          <a:ext cx="61722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a:solidFill>
                <a:schemeClr val="tx1"/>
              </a:solidFill>
            </a:rPr>
            <a:t>Consecutive bars within each drug type represent follow-ups in 2002, 2003, 2004, 2005, 2006, 2007, 2008, </a:t>
          </a:r>
          <a:r>
            <a:rPr lang="en-US" sz="1300" b="1" dirty="0" smtClean="0">
              <a:solidFill>
                <a:schemeClr val="tx1"/>
              </a:solidFill>
            </a:rPr>
            <a:t>2009, 2010 </a:t>
          </a:r>
          <a:r>
            <a:rPr lang="en-US" sz="1300" b="1" dirty="0">
              <a:solidFill>
                <a:schemeClr val="tx1"/>
              </a:solidFill>
            </a:rPr>
            <a:t>&amp; </a:t>
          </a:r>
          <a:r>
            <a:rPr lang="en-US" sz="1300" b="1" dirty="0" smtClean="0">
              <a:solidFill>
                <a:schemeClr val="tx1"/>
              </a:solidFill>
            </a:rPr>
            <a:t>2011.</a:t>
          </a:r>
          <a:endParaRPr lang="en-US" sz="1300" b="1" dirty="0">
            <a:solidFill>
              <a:schemeClr val="tx1"/>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0.20354</cdr:x>
      <cdr:y>0.8871</cdr:y>
    </cdr:from>
    <cdr:to>
      <cdr:x>0.84071</cdr:x>
      <cdr:y>0.98387</cdr:y>
    </cdr:to>
    <cdr:sp macro="" textlink="">
      <cdr:nvSpPr>
        <cdr:cNvPr id="2" name="TextBox 1"/>
        <cdr:cNvSpPr txBox="1"/>
      </cdr:nvSpPr>
      <cdr:spPr>
        <a:xfrm xmlns:a="http://schemas.openxmlformats.org/drawingml/2006/main">
          <a:off x="1752600" y="4191000"/>
          <a:ext cx="5486416" cy="45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a:solidFill>
                <a:srgbClr val="FFFF00"/>
              </a:solidFill>
              <a:latin typeface="+mn-lt"/>
              <a:ea typeface="+mn-ea"/>
              <a:cs typeface="+mn-cs"/>
            </a:rPr>
            <a:t>NOTE: Different patients are </a:t>
          </a:r>
          <a:r>
            <a:rPr lang="en-US" sz="1300" b="1" dirty="0" smtClean="0">
              <a:solidFill>
                <a:srgbClr val="FFFF00"/>
              </a:solidFill>
              <a:latin typeface="+mn-lt"/>
              <a:ea typeface="+mn-ea"/>
              <a:cs typeface="+mn-cs"/>
            </a:rPr>
            <a:t>analyzed </a:t>
          </a:r>
          <a:r>
            <a:rPr lang="en-US" sz="1300" b="1" dirty="0">
              <a:solidFill>
                <a:srgbClr val="FFFF00"/>
              </a:solidFill>
              <a:latin typeface="+mn-lt"/>
              <a:ea typeface="+mn-ea"/>
              <a:cs typeface="+mn-cs"/>
            </a:rPr>
            <a:t>in Year 1 and Year 5</a:t>
          </a:r>
        </a:p>
        <a:p xmlns:a="http://schemas.openxmlformats.org/drawingml/2006/main">
          <a:pPr algn="ctr"/>
          <a:endParaRPr lang="en-US" sz="1400" dirty="0">
            <a:solidFill>
              <a:srgbClr val="FFFF00"/>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0.12389</cdr:x>
      <cdr:y>0.6129</cdr:y>
    </cdr:from>
    <cdr:to>
      <cdr:x>0.21239</cdr:x>
      <cdr:y>0.69355</cdr:y>
    </cdr:to>
    <cdr:sp macro="" textlink="">
      <cdr:nvSpPr>
        <cdr:cNvPr id="4" name="TextBox 1"/>
        <cdr:cNvSpPr txBox="1"/>
      </cdr:nvSpPr>
      <cdr:spPr>
        <a:xfrm xmlns:a="http://schemas.openxmlformats.org/drawingml/2006/main">
          <a:off x="1066800" y="2895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0.62832</cdr:x>
      <cdr:y>0.59677</cdr:y>
    </cdr:from>
    <cdr:to>
      <cdr:x>0.71681</cdr:x>
      <cdr:y>0.67742</cdr:y>
    </cdr:to>
    <cdr:sp macro="" textlink="">
      <cdr:nvSpPr>
        <cdr:cNvPr id="6" name="TextBox 1"/>
        <cdr:cNvSpPr txBox="1"/>
      </cdr:nvSpPr>
      <cdr:spPr>
        <a:xfrm xmlns:a="http://schemas.openxmlformats.org/drawingml/2006/main">
          <a:off x="5410200" y="28194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0.24779</cdr:x>
      <cdr:y>0.58065</cdr:y>
    </cdr:from>
    <cdr:to>
      <cdr:x>0.33629</cdr:x>
      <cdr:y>0.6613</cdr:y>
    </cdr:to>
    <cdr:sp macro="" textlink="">
      <cdr:nvSpPr>
        <cdr:cNvPr id="7" name="TextBox 1"/>
        <cdr:cNvSpPr txBox="1"/>
      </cdr:nvSpPr>
      <cdr:spPr>
        <a:xfrm xmlns:a="http://schemas.openxmlformats.org/drawingml/2006/main">
          <a:off x="21336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0.37097</cdr:y>
    </cdr:to>
    <cdr:sp macro="" textlink="">
      <cdr:nvSpPr>
        <cdr:cNvPr id="9" name="TextBox 1"/>
        <cdr:cNvSpPr txBox="1"/>
      </cdr:nvSpPr>
      <cdr:spPr>
        <a:xfrm xmlns:a="http://schemas.openxmlformats.org/drawingml/2006/main">
          <a:off x="2133621" y="1295383"/>
          <a:ext cx="762038" cy="4572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a:t>
          </a:r>
        </a:p>
        <a:p xmlns:a="http://schemas.openxmlformats.org/drawingml/2006/main">
          <a:pPr algn="ctr"/>
          <a:r>
            <a:rPr lang="en-US" sz="1500" b="1" dirty="0" smtClean="0">
              <a:solidFill>
                <a:schemeClr val="bg2"/>
              </a:solidFill>
            </a:rPr>
            <a:t>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a:t>
          </a:r>
          <a:endParaRPr lang="en-US" sz="1500" b="1" dirty="0">
            <a:solidFill>
              <a:srgbClr val="000000"/>
            </a:solidFill>
          </a:endParaRPr>
        </a:p>
      </cdr:txBody>
    </cdr:sp>
  </cdr:relSizeAnchor>
  <cdr:relSizeAnchor xmlns:cdr="http://schemas.openxmlformats.org/drawingml/2006/chartDrawing">
    <cdr:from>
      <cdr:x>0.11504</cdr:x>
      <cdr:y>0.80645</cdr:y>
    </cdr:from>
    <cdr:to>
      <cdr:x>0.48673</cdr:x>
      <cdr:y>0.8871</cdr:y>
    </cdr:to>
    <cdr:sp macro="" textlink="">
      <cdr:nvSpPr>
        <cdr:cNvPr id="11" name="TextBox 10"/>
        <cdr:cNvSpPr txBox="1"/>
      </cdr:nvSpPr>
      <cdr:spPr>
        <a:xfrm xmlns:a="http://schemas.openxmlformats.org/drawingml/2006/main">
          <a:off x="990601" y="3809992"/>
          <a:ext cx="3200400"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FF00"/>
              </a:solidFill>
              <a:latin typeface="+mn-lt"/>
              <a:ea typeface="+mn-ea"/>
              <a:cs typeface="+mn-cs"/>
            </a:rPr>
            <a:t>1 Year Follow-up  (N = </a:t>
          </a:r>
          <a:r>
            <a:rPr lang="en-US" sz="1600" b="1" dirty="0" smtClean="0">
              <a:solidFill>
                <a:srgbClr val="FFFF00"/>
              </a:solidFill>
              <a:latin typeface="+mn-lt"/>
              <a:ea typeface="+mn-ea"/>
              <a:cs typeface="+mn-cs"/>
            </a:rPr>
            <a:t>9,801)</a:t>
          </a:r>
          <a:endParaRPr lang="en-US" sz="1600" dirty="0">
            <a:solidFill>
              <a:srgbClr val="FFFF00"/>
            </a:solidFill>
          </a:endParaRPr>
        </a:p>
      </cdr:txBody>
    </cdr:sp>
  </cdr:relSizeAnchor>
  <cdr:relSizeAnchor xmlns:cdr="http://schemas.openxmlformats.org/drawingml/2006/chartDrawing">
    <cdr:from>
      <cdr:x>0.61947</cdr:x>
      <cdr:y>0.80645</cdr:y>
    </cdr:from>
    <cdr:to>
      <cdr:x>0.9823</cdr:x>
      <cdr:y>0.8871</cdr:y>
    </cdr:to>
    <cdr:sp macro="" textlink="">
      <cdr:nvSpPr>
        <cdr:cNvPr id="12" name="TextBox 1"/>
        <cdr:cNvSpPr txBox="1"/>
      </cdr:nvSpPr>
      <cdr:spPr>
        <a:xfrm xmlns:a="http://schemas.openxmlformats.org/drawingml/2006/main">
          <a:off x="5334000" y="3809992"/>
          <a:ext cx="3124200"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latin typeface="Arial"/>
            </a:rPr>
            <a:t>5 </a:t>
          </a:r>
          <a:r>
            <a:rPr lang="en-US" sz="1600" b="1" dirty="0">
              <a:solidFill>
                <a:srgbClr val="FFFF00"/>
              </a:solidFill>
              <a:latin typeface="Arial"/>
            </a:rPr>
            <a:t>Year Follow-up  (N = </a:t>
          </a:r>
          <a:r>
            <a:rPr lang="en-US" sz="1600" b="1" dirty="0" smtClean="0">
              <a:solidFill>
                <a:srgbClr val="FFFF00"/>
              </a:solidFill>
              <a:latin typeface="Arial"/>
            </a:rPr>
            <a:t>4,147)</a:t>
          </a:r>
          <a:endParaRPr lang="en-US" sz="1600"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0.74783</cdr:x>
      <cdr:y>0.69014</cdr:y>
    </cdr:from>
    <cdr:to>
      <cdr:x>0.99131</cdr:x>
      <cdr:y>0.98027</cdr:y>
    </cdr:to>
    <cdr:sp macro="" textlink="">
      <cdr:nvSpPr>
        <cdr:cNvPr id="7" name="TextBox 9"/>
        <cdr:cNvSpPr txBox="1"/>
      </cdr:nvSpPr>
      <cdr:spPr>
        <a:xfrm xmlns:a="http://schemas.openxmlformats.org/drawingml/2006/main">
          <a:off x="6553200" y="3733800"/>
          <a:ext cx="2133615" cy="1569660"/>
        </a:xfrm>
        <a:prstGeom xmlns:a="http://schemas.openxmlformats.org/drawingml/2006/main" prst="rect">
          <a:avLst/>
        </a:prstGeom>
        <a:noFill xmlns:a="http://schemas.openxmlformats.org/drawingml/2006/main"/>
        <a:ln xmlns:a="http://schemas.openxmlformats.org/drawingml/2006/main">
          <a:solidFill>
            <a:srgbClr val="FFFF00"/>
          </a:solidFill>
        </a:ln>
      </cdr:spPr>
      <cdr:txBody>
        <a:bodyPr xmlns:a="http://schemas.openxmlformats.org/drawingml/2006/main" wrap="square" lIns="45720" tIns="45720" rIns="45720" bIns="4572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Overall: N = 8,553</a:t>
          </a:r>
        </a:p>
        <a:p xmlns:a="http://schemas.openxmlformats.org/drawingml/2006/main">
          <a:r>
            <a:rPr lang="en-US" sz="1200" b="1" dirty="0" smtClean="0">
              <a:solidFill>
                <a:srgbClr val="FFFF00"/>
              </a:solidFill>
            </a:rPr>
            <a:t>18-34: N = 1,133</a:t>
          </a:r>
        </a:p>
        <a:p xmlns:a="http://schemas.openxmlformats.org/drawingml/2006/main">
          <a:r>
            <a:rPr lang="en-US" sz="1200" b="1" dirty="0" smtClean="0">
              <a:solidFill>
                <a:srgbClr val="FFFF00"/>
              </a:solidFill>
            </a:rPr>
            <a:t>35-49: N = 1,459</a:t>
          </a:r>
        </a:p>
        <a:p xmlns:a="http://schemas.openxmlformats.org/drawingml/2006/main">
          <a:r>
            <a:rPr lang="en-US" sz="1200" b="1" dirty="0" smtClean="0">
              <a:solidFill>
                <a:srgbClr val="FFFF00"/>
              </a:solidFill>
            </a:rPr>
            <a:t>50-59: N = 2,751</a:t>
          </a:r>
        </a:p>
        <a:p xmlns:a="http://schemas.openxmlformats.org/drawingml/2006/main">
          <a:r>
            <a:rPr lang="en-US" sz="1200" b="1" dirty="0" smtClean="0">
              <a:solidFill>
                <a:srgbClr val="FFFF00"/>
              </a:solidFill>
            </a:rPr>
            <a:t>60-65: N = 2,286</a:t>
          </a:r>
        </a:p>
        <a:p xmlns:a="http://schemas.openxmlformats.org/drawingml/2006/main">
          <a:r>
            <a:rPr lang="en-US" sz="1200" b="1" dirty="0" smtClean="0">
              <a:solidFill>
                <a:srgbClr val="FFFF00"/>
              </a:solidFill>
            </a:rPr>
            <a:t>66+: N = 924</a:t>
          </a:r>
        </a:p>
        <a:p xmlns:a="http://schemas.openxmlformats.org/drawingml/2006/main">
          <a:r>
            <a:rPr lang="en-US" sz="1200" b="1" dirty="0" smtClean="0">
              <a:solidFill>
                <a:srgbClr val="FFFF00"/>
              </a:solidFill>
            </a:rPr>
            <a:t>Female: N = 3,721 </a:t>
          </a:r>
        </a:p>
        <a:p xmlns:a="http://schemas.openxmlformats.org/drawingml/2006/main">
          <a:r>
            <a:rPr lang="en-US" sz="1200" b="1" dirty="0" smtClean="0">
              <a:solidFill>
                <a:srgbClr val="FFFF00"/>
              </a:solidFill>
            </a:rPr>
            <a:t>Male: N = 4,832</a:t>
          </a:r>
          <a:endParaRPr lang="en-US" sz="1200" dirty="0">
            <a:solidFill>
              <a:srgbClr val="FFFF00"/>
            </a:solidFill>
          </a:endParaRPr>
        </a:p>
      </cdr:txBody>
    </cdr:sp>
  </cdr:relSizeAnchor>
  <cdr:relSizeAnchor xmlns:cdr="http://schemas.openxmlformats.org/drawingml/2006/chartDrawing">
    <cdr:from>
      <cdr:x>0</cdr:x>
      <cdr:y>0.03077</cdr:y>
    </cdr:from>
    <cdr:to>
      <cdr:x>0.08696</cdr:x>
      <cdr:y>0.56923</cdr:y>
    </cdr:to>
    <cdr:sp macro="" textlink="">
      <cdr:nvSpPr>
        <cdr:cNvPr id="3" name="TextBox 2"/>
        <cdr:cNvSpPr txBox="1"/>
      </cdr:nvSpPr>
      <cdr:spPr>
        <a:xfrm xmlns:a="http://schemas.openxmlformats.org/drawingml/2006/main">
          <a:off x="0" y="152400"/>
          <a:ext cx="762000" cy="2667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0.28696</cdr:x>
      <cdr:y>0.61972</cdr:y>
    </cdr:from>
    <cdr:to>
      <cdr:x>0.38261</cdr:x>
      <cdr:y>0.67875</cdr:y>
    </cdr:to>
    <cdr:sp macro="" textlink="">
      <cdr:nvSpPr>
        <cdr:cNvPr id="4" name="TextBox 13"/>
        <cdr:cNvSpPr txBox="1"/>
      </cdr:nvSpPr>
      <cdr:spPr>
        <a:xfrm xmlns:a="http://schemas.openxmlformats.org/drawingml/2006/main">
          <a:off x="2514600" y="3352800"/>
          <a:ext cx="838200" cy="3193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300" b="1" dirty="0" smtClean="0"/>
            <a:t>18-34</a:t>
          </a:r>
          <a:endParaRPr lang="en-US" sz="1300" b="1" dirty="0"/>
        </a:p>
      </cdr:txBody>
    </cdr:sp>
  </cdr:relSizeAnchor>
  <cdr:relSizeAnchor xmlns:cdr="http://schemas.openxmlformats.org/drawingml/2006/chartDrawing">
    <cdr:from>
      <cdr:x>0.36522</cdr:x>
      <cdr:y>0.61972</cdr:y>
    </cdr:from>
    <cdr:to>
      <cdr:x>0.46087</cdr:x>
      <cdr:y>0.67875</cdr:y>
    </cdr:to>
    <cdr:sp macro="" textlink="">
      <cdr:nvSpPr>
        <cdr:cNvPr id="6" name="TextBox 13"/>
        <cdr:cNvSpPr txBox="1"/>
      </cdr:nvSpPr>
      <cdr:spPr>
        <a:xfrm xmlns:a="http://schemas.openxmlformats.org/drawingml/2006/main">
          <a:off x="3200400" y="3352800"/>
          <a:ext cx="838200" cy="3193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300" b="1" dirty="0" smtClean="0"/>
            <a:t>35-49</a:t>
          </a:r>
          <a:endParaRPr lang="en-US" sz="1300" b="1" dirty="0"/>
        </a:p>
      </cdr:txBody>
    </cdr:sp>
  </cdr:relSizeAnchor>
  <cdr:relSizeAnchor xmlns:cdr="http://schemas.openxmlformats.org/drawingml/2006/chartDrawing">
    <cdr:from>
      <cdr:x>0.45217</cdr:x>
      <cdr:y>0.61972</cdr:y>
    </cdr:from>
    <cdr:to>
      <cdr:x>0.54783</cdr:x>
      <cdr:y>0.67875</cdr:y>
    </cdr:to>
    <cdr:sp macro="" textlink="">
      <cdr:nvSpPr>
        <cdr:cNvPr id="8" name="TextBox 13"/>
        <cdr:cNvSpPr txBox="1"/>
      </cdr:nvSpPr>
      <cdr:spPr>
        <a:xfrm xmlns:a="http://schemas.openxmlformats.org/drawingml/2006/main">
          <a:off x="3962400" y="3352800"/>
          <a:ext cx="838200" cy="3193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300" b="1" dirty="0" smtClean="0"/>
            <a:t>50-59</a:t>
          </a:r>
          <a:endParaRPr lang="en-US" sz="1300" b="1" dirty="0"/>
        </a:p>
      </cdr:txBody>
    </cdr:sp>
  </cdr:relSizeAnchor>
  <cdr:relSizeAnchor xmlns:cdr="http://schemas.openxmlformats.org/drawingml/2006/chartDrawing">
    <cdr:from>
      <cdr:x>0.53913</cdr:x>
      <cdr:y>0.61972</cdr:y>
    </cdr:from>
    <cdr:to>
      <cdr:x>0.63478</cdr:x>
      <cdr:y>0.67875</cdr:y>
    </cdr:to>
    <cdr:sp macro="" textlink="">
      <cdr:nvSpPr>
        <cdr:cNvPr id="9" name="TextBox 13"/>
        <cdr:cNvSpPr txBox="1"/>
      </cdr:nvSpPr>
      <cdr:spPr>
        <a:xfrm xmlns:a="http://schemas.openxmlformats.org/drawingml/2006/main">
          <a:off x="4724400" y="3352800"/>
          <a:ext cx="838200" cy="3193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300" b="1" dirty="0" smtClean="0"/>
            <a:t>60-65</a:t>
          </a:r>
          <a:endParaRPr lang="en-US" sz="1300" b="1" dirty="0"/>
        </a:p>
      </cdr:txBody>
    </cdr:sp>
  </cdr:relSizeAnchor>
  <cdr:relSizeAnchor xmlns:cdr="http://schemas.openxmlformats.org/drawingml/2006/chartDrawing">
    <cdr:from>
      <cdr:x>0.62609</cdr:x>
      <cdr:y>0.61972</cdr:y>
    </cdr:from>
    <cdr:to>
      <cdr:x>0.72174</cdr:x>
      <cdr:y>0.67875</cdr:y>
    </cdr:to>
    <cdr:sp macro="" textlink="">
      <cdr:nvSpPr>
        <cdr:cNvPr id="10" name="TextBox 13"/>
        <cdr:cNvSpPr txBox="1"/>
      </cdr:nvSpPr>
      <cdr:spPr>
        <a:xfrm xmlns:a="http://schemas.openxmlformats.org/drawingml/2006/main">
          <a:off x="5486400" y="3352800"/>
          <a:ext cx="838200" cy="3193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300" b="1" dirty="0" smtClean="0"/>
            <a:t>&gt;65</a:t>
          </a:r>
          <a:endParaRPr lang="en-US" sz="1300" b="1" dirty="0"/>
        </a:p>
      </cdr:txBody>
    </cdr:sp>
  </cdr:relSizeAnchor>
  <cdr:relSizeAnchor xmlns:cdr="http://schemas.openxmlformats.org/drawingml/2006/chartDrawing">
    <cdr:from>
      <cdr:x>0.7913</cdr:x>
      <cdr:y>0.61972</cdr:y>
    </cdr:from>
    <cdr:to>
      <cdr:x>0.88696</cdr:x>
      <cdr:y>0.67875</cdr:y>
    </cdr:to>
    <cdr:sp macro="" textlink="">
      <cdr:nvSpPr>
        <cdr:cNvPr id="11" name="TextBox 13"/>
        <cdr:cNvSpPr txBox="1"/>
      </cdr:nvSpPr>
      <cdr:spPr>
        <a:xfrm xmlns:a="http://schemas.openxmlformats.org/drawingml/2006/main">
          <a:off x="6934200" y="3352800"/>
          <a:ext cx="838200" cy="3193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300" b="1" dirty="0" smtClean="0"/>
            <a:t>Female</a:t>
          </a:r>
          <a:endParaRPr lang="en-US" sz="1300" b="1" dirty="0"/>
        </a:p>
      </cdr:txBody>
    </cdr:sp>
  </cdr:relSizeAnchor>
  <cdr:relSizeAnchor xmlns:cdr="http://schemas.openxmlformats.org/drawingml/2006/chartDrawing">
    <cdr:from>
      <cdr:x>0.87826</cdr:x>
      <cdr:y>0.61972</cdr:y>
    </cdr:from>
    <cdr:to>
      <cdr:x>0.97391</cdr:x>
      <cdr:y>0.67875</cdr:y>
    </cdr:to>
    <cdr:sp macro="" textlink="">
      <cdr:nvSpPr>
        <cdr:cNvPr id="12" name="TextBox 13"/>
        <cdr:cNvSpPr txBox="1"/>
      </cdr:nvSpPr>
      <cdr:spPr>
        <a:xfrm xmlns:a="http://schemas.openxmlformats.org/drawingml/2006/main">
          <a:off x="7696200" y="3352800"/>
          <a:ext cx="838200" cy="3193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300" b="1" dirty="0" smtClean="0"/>
            <a:t>Male</a:t>
          </a:r>
          <a:endParaRPr lang="en-US" sz="1300" b="1" dirty="0"/>
        </a:p>
      </cdr:txBody>
    </cdr:sp>
  </cdr:relSizeAnchor>
</c:userShapes>
</file>

<file path=ppt/drawings/drawing36.xml><?xml version="1.0" encoding="utf-8"?>
<c:userShapes xmlns:c="http://schemas.openxmlformats.org/drawingml/2006/chart">
  <cdr:relSizeAnchor xmlns:cdr="http://schemas.openxmlformats.org/drawingml/2006/chartDrawing">
    <cdr:from>
      <cdr:x>0.03478</cdr:x>
      <cdr:y>0.76923</cdr:y>
    </cdr:from>
    <cdr:to>
      <cdr:x>0.27826</cdr:x>
      <cdr:y>0.93701</cdr:y>
    </cdr:to>
    <cdr:sp macro="" textlink="">
      <cdr:nvSpPr>
        <cdr:cNvPr id="7" name="TextBox 9"/>
        <cdr:cNvSpPr txBox="1"/>
      </cdr:nvSpPr>
      <cdr:spPr>
        <a:xfrm xmlns:a="http://schemas.openxmlformats.org/drawingml/2006/main">
          <a:off x="304777" y="3809996"/>
          <a:ext cx="2133615" cy="830997"/>
        </a:xfrm>
        <a:prstGeom xmlns:a="http://schemas.openxmlformats.org/drawingml/2006/main" prst="rect">
          <a:avLst/>
        </a:prstGeom>
        <a:noFill xmlns:a="http://schemas.openxmlformats.org/drawingml/2006/main"/>
        <a:ln xmlns:a="http://schemas.openxmlformats.org/drawingml/2006/main">
          <a:solidFill>
            <a:srgbClr val="FFFF00"/>
          </a:solidFill>
        </a:ln>
      </cdr:spPr>
      <cdr:txBody>
        <a:bodyPr xmlns:a="http://schemas.openxmlformats.org/drawingml/2006/main" wrap="square" lIns="45720" tIns="45720" rIns="45720" bIns="4572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induction: N = 3,809</a:t>
          </a:r>
        </a:p>
        <a:p xmlns:a="http://schemas.openxmlformats.org/drawingml/2006/main">
          <a:r>
            <a:rPr lang="en-US" sz="1200" b="1" dirty="0" smtClean="0">
              <a:solidFill>
                <a:srgbClr val="FFFF00"/>
              </a:solidFill>
            </a:rPr>
            <a:t>Polyclonal: N = 868</a:t>
          </a:r>
        </a:p>
        <a:p xmlns:a="http://schemas.openxmlformats.org/drawingml/2006/main">
          <a:r>
            <a:rPr lang="en-US" sz="1200" b="1" dirty="0" smtClean="0">
              <a:solidFill>
                <a:srgbClr val="FFFF00"/>
              </a:solidFill>
            </a:rPr>
            <a:t>IL-2R Antagonist: N = 3,254</a:t>
          </a:r>
        </a:p>
        <a:p xmlns:a="http://schemas.openxmlformats.org/drawingml/2006/main">
          <a:r>
            <a:rPr lang="en-US" sz="1200" b="1" dirty="0" smtClean="0">
              <a:solidFill>
                <a:srgbClr val="FFFF00"/>
              </a:solidFill>
            </a:rPr>
            <a:t>Alemtuzumab: N = 575</a:t>
          </a:r>
          <a:endParaRPr lang="en-US" sz="1200" b="1" dirty="0">
            <a:solidFill>
              <a:srgbClr val="FFFF00"/>
            </a:solidFill>
          </a:endParaRPr>
        </a:p>
      </cdr:txBody>
    </cdr:sp>
  </cdr:relSizeAnchor>
  <cdr:relSizeAnchor xmlns:cdr="http://schemas.openxmlformats.org/drawingml/2006/chartDrawing">
    <cdr:from>
      <cdr:x>0</cdr:x>
      <cdr:y>0.03077</cdr:y>
    </cdr:from>
    <cdr:to>
      <cdr:x>0.08696</cdr:x>
      <cdr:y>0.56923</cdr:y>
    </cdr:to>
    <cdr:sp macro="" textlink="">
      <cdr:nvSpPr>
        <cdr:cNvPr id="3" name="TextBox 2"/>
        <cdr:cNvSpPr txBox="1"/>
      </cdr:nvSpPr>
      <cdr:spPr>
        <a:xfrm xmlns:a="http://schemas.openxmlformats.org/drawingml/2006/main">
          <a:off x="0" y="152400"/>
          <a:ext cx="762000" cy="2667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0.13043</cdr:x>
      <cdr:y>0.67213</cdr:y>
    </cdr:from>
    <cdr:to>
      <cdr:x>0.27203</cdr:x>
      <cdr:y>0.7377</cdr:y>
    </cdr:to>
    <cdr:sp macro="" textlink="">
      <cdr:nvSpPr>
        <cdr:cNvPr id="2" name="TextBox 1"/>
        <cdr:cNvSpPr txBox="1"/>
      </cdr:nvSpPr>
      <cdr:spPr>
        <a:xfrm xmlns:a="http://schemas.openxmlformats.org/drawingml/2006/main">
          <a:off x="1143000" y="3124200"/>
          <a:ext cx="1240779" cy="304800"/>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18-34 (N=1,129)</a:t>
          </a:r>
          <a:endParaRPr lang="en-US" sz="1300" b="1" dirty="0">
            <a:solidFill>
              <a:schemeClr val="tx1"/>
            </a:solidFill>
          </a:endParaRPr>
        </a:p>
      </cdr:txBody>
    </cdr:sp>
  </cdr:relSizeAnchor>
  <cdr:relSizeAnchor xmlns:cdr="http://schemas.openxmlformats.org/drawingml/2006/chartDrawing">
    <cdr:from>
      <cdr:x>0.29565</cdr:x>
      <cdr:y>0.67213</cdr:y>
    </cdr:from>
    <cdr:to>
      <cdr:x>0.43725</cdr:x>
      <cdr:y>0.7377</cdr:y>
    </cdr:to>
    <cdr:sp macro="" textlink="">
      <cdr:nvSpPr>
        <cdr:cNvPr id="3" name="TextBox 1"/>
        <cdr:cNvSpPr txBox="1"/>
      </cdr:nvSpPr>
      <cdr:spPr>
        <a:xfrm xmlns:a="http://schemas.openxmlformats.org/drawingml/2006/main">
          <a:off x="2590800" y="3124200"/>
          <a:ext cx="1240779" cy="30480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35-49 (N=1,453)</a:t>
          </a:r>
          <a:endParaRPr lang="en-US" sz="1300" b="1" dirty="0">
            <a:solidFill>
              <a:srgbClr val="FFFFFF"/>
            </a:solidFill>
          </a:endParaRPr>
        </a:p>
      </cdr:txBody>
    </cdr:sp>
  </cdr:relSizeAnchor>
  <cdr:relSizeAnchor xmlns:cdr="http://schemas.openxmlformats.org/drawingml/2006/chartDrawing">
    <cdr:from>
      <cdr:x>0.46087</cdr:x>
      <cdr:y>0.67213</cdr:y>
    </cdr:from>
    <cdr:to>
      <cdr:x>0.60246</cdr:x>
      <cdr:y>0.7377</cdr:y>
    </cdr:to>
    <cdr:sp macro="" textlink="">
      <cdr:nvSpPr>
        <cdr:cNvPr id="4" name="TextBox 1"/>
        <cdr:cNvSpPr txBox="1"/>
      </cdr:nvSpPr>
      <cdr:spPr>
        <a:xfrm xmlns:a="http://schemas.openxmlformats.org/drawingml/2006/main">
          <a:off x="4038600" y="3124200"/>
          <a:ext cx="1240779" cy="30480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50-59 (N=2,731)</a:t>
          </a:r>
          <a:endParaRPr lang="en-US" sz="1300" b="1" dirty="0">
            <a:solidFill>
              <a:srgbClr val="FFFFFF"/>
            </a:solidFill>
          </a:endParaRPr>
        </a:p>
      </cdr:txBody>
    </cdr:sp>
  </cdr:relSizeAnchor>
  <cdr:relSizeAnchor xmlns:cdr="http://schemas.openxmlformats.org/drawingml/2006/chartDrawing">
    <cdr:from>
      <cdr:x>0.62609</cdr:x>
      <cdr:y>0.67213</cdr:y>
    </cdr:from>
    <cdr:to>
      <cdr:x>0.76768</cdr:x>
      <cdr:y>0.7377</cdr:y>
    </cdr:to>
    <cdr:sp macro="" textlink="">
      <cdr:nvSpPr>
        <cdr:cNvPr id="5" name="TextBox 1"/>
        <cdr:cNvSpPr txBox="1"/>
      </cdr:nvSpPr>
      <cdr:spPr>
        <a:xfrm xmlns:a="http://schemas.openxmlformats.org/drawingml/2006/main">
          <a:off x="5486400" y="3124200"/>
          <a:ext cx="1240779" cy="30480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60-65 (N=2,274)</a:t>
          </a:r>
          <a:endParaRPr lang="en-US" sz="1300" b="1" dirty="0">
            <a:solidFill>
              <a:srgbClr val="FFFFFF"/>
            </a:solidFill>
          </a:endParaRPr>
        </a:p>
      </cdr:txBody>
    </cdr:sp>
  </cdr:relSizeAnchor>
  <cdr:relSizeAnchor xmlns:cdr="http://schemas.openxmlformats.org/drawingml/2006/chartDrawing">
    <cdr:from>
      <cdr:x>0.7913</cdr:x>
      <cdr:y>0.67213</cdr:y>
    </cdr:from>
    <cdr:to>
      <cdr:x>0.9329</cdr:x>
      <cdr:y>0.7377</cdr:y>
    </cdr:to>
    <cdr:sp macro="" textlink="">
      <cdr:nvSpPr>
        <cdr:cNvPr id="6" name="TextBox 1"/>
        <cdr:cNvSpPr txBox="1"/>
      </cdr:nvSpPr>
      <cdr:spPr>
        <a:xfrm xmlns:a="http://schemas.openxmlformats.org/drawingml/2006/main">
          <a:off x="6934200" y="3124200"/>
          <a:ext cx="1240779" cy="304800"/>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&gt;65 (N=919)</a:t>
          </a:r>
          <a:endParaRPr lang="en-US" sz="1300" b="1" dirty="0">
            <a:solidFill>
              <a:srgbClr val="FFFFFF"/>
            </a:solidFill>
          </a:endParaRPr>
        </a:p>
      </cdr:txBody>
    </cdr:sp>
  </cdr:relSizeAnchor>
  <cdr:relSizeAnchor xmlns:cdr="http://schemas.openxmlformats.org/drawingml/2006/chartDrawing">
    <cdr:from>
      <cdr:x>1.14116E-7</cdr:x>
      <cdr:y>0.7377</cdr:y>
    </cdr:from>
    <cdr:to>
      <cdr:x>0.76522</cdr:x>
      <cdr:y>0.95621</cdr:y>
    </cdr:to>
    <cdr:sp macro="" textlink="">
      <cdr:nvSpPr>
        <cdr:cNvPr id="7" name="TextBox 9"/>
        <cdr:cNvSpPr txBox="1"/>
      </cdr:nvSpPr>
      <cdr:spPr>
        <a:xfrm xmlns:a="http://schemas.openxmlformats.org/drawingml/2006/main">
          <a:off x="1" y="3428977"/>
          <a:ext cx="6705599" cy="101566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100" b="1" dirty="0" smtClean="0">
              <a:solidFill>
                <a:srgbClr val="FFFF00"/>
              </a:solidFill>
            </a:rPr>
            <a:t>18-34: Polyclonal vs. IL-2R (p=0.0035); IL-2R vs. Alemtuzumab (p=0.0062)</a:t>
          </a:r>
        </a:p>
        <a:p xmlns:a="http://schemas.openxmlformats.org/drawingml/2006/main">
          <a:r>
            <a:rPr lang="en-US" sz="1100" b="1" dirty="0" smtClean="0">
              <a:solidFill>
                <a:srgbClr val="FFFF00"/>
              </a:solidFill>
            </a:rPr>
            <a:t>35-49: No induction vs. Alemtuzumab (p=0.0183); IL-2R vs. Alemtuzumab (p=0.0126)</a:t>
          </a:r>
        </a:p>
        <a:p xmlns:a="http://schemas.openxmlformats.org/drawingml/2006/main">
          <a:r>
            <a:rPr lang="en-US" sz="1100" b="1" dirty="0" smtClean="0">
              <a:solidFill>
                <a:srgbClr val="FFFF00"/>
              </a:solidFill>
            </a:rPr>
            <a:t>50-59: No induction vs. Polyclonal (p=0.0113); No induction vs. IL-2R (p=0.0220); Polyclonal vs. </a:t>
          </a:r>
        </a:p>
        <a:p xmlns:a="http://schemas.openxmlformats.org/drawingml/2006/main">
          <a:r>
            <a:rPr lang="en-US" sz="1100" b="1" dirty="0" smtClean="0">
              <a:solidFill>
                <a:srgbClr val="FFFF00"/>
              </a:solidFill>
            </a:rPr>
            <a:t>            Alemtuzumab (p=0.0024); IL-2R vs. Alemtuzumab (p=0.0067)</a:t>
          </a:r>
        </a:p>
        <a:p xmlns:a="http://schemas.openxmlformats.org/drawingml/2006/main">
          <a:r>
            <a:rPr lang="en-US" sz="1100" b="1" dirty="0" smtClean="0">
              <a:solidFill>
                <a:srgbClr val="FFFF00"/>
              </a:solidFill>
            </a:rPr>
            <a:t>66+: No induct vs. Polyclonal (p=0.0002); Polyclonal vs. IL-2R (p=0.0014); Polyclonal vs. Alemtuzumab  (p=0.0119)</a:t>
          </a:r>
          <a:endParaRPr lang="en-US" sz="1100" dirty="0">
            <a:solidFill>
              <a:srgbClr val="FFFF00"/>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0.22609</cdr:x>
      <cdr:y>0.67213</cdr:y>
    </cdr:from>
    <cdr:to>
      <cdr:x>0.44348</cdr:x>
      <cdr:y>0.7377</cdr:y>
    </cdr:to>
    <cdr:sp macro="" textlink="">
      <cdr:nvSpPr>
        <cdr:cNvPr id="2" name="TextBox 1"/>
        <cdr:cNvSpPr txBox="1"/>
      </cdr:nvSpPr>
      <cdr:spPr>
        <a:xfrm xmlns:a="http://schemas.openxmlformats.org/drawingml/2006/main">
          <a:off x="1981200" y="3124200"/>
          <a:ext cx="1905000" cy="304782"/>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Female (N=3,705)</a:t>
          </a:r>
          <a:endParaRPr lang="en-US" sz="1300" b="1" dirty="0">
            <a:solidFill>
              <a:schemeClr val="tx1"/>
            </a:solidFill>
          </a:endParaRPr>
        </a:p>
      </cdr:txBody>
    </cdr:sp>
  </cdr:relSizeAnchor>
  <cdr:relSizeAnchor xmlns:cdr="http://schemas.openxmlformats.org/drawingml/2006/chartDrawing">
    <cdr:from>
      <cdr:x>0.65217</cdr:x>
      <cdr:y>0.67213</cdr:y>
    </cdr:from>
    <cdr:to>
      <cdr:x>0.81116</cdr:x>
      <cdr:y>0.7377</cdr:y>
    </cdr:to>
    <cdr:sp macro="" textlink="">
      <cdr:nvSpPr>
        <cdr:cNvPr id="6" name="TextBox 1"/>
        <cdr:cNvSpPr txBox="1"/>
      </cdr:nvSpPr>
      <cdr:spPr>
        <a:xfrm xmlns:a="http://schemas.openxmlformats.org/drawingml/2006/main">
          <a:off x="5715000" y="3124200"/>
          <a:ext cx="139320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Male (N=4,801)</a:t>
          </a:r>
          <a:endParaRPr lang="en-US" sz="1300" b="1" dirty="0">
            <a:solidFill>
              <a:srgbClr val="FFFFFF"/>
            </a:solidFill>
          </a:endParaRPr>
        </a:p>
      </cdr:txBody>
    </cdr:sp>
  </cdr:relSizeAnchor>
  <cdr:relSizeAnchor xmlns:cdr="http://schemas.openxmlformats.org/drawingml/2006/chartDrawing">
    <cdr:from>
      <cdr:x>0</cdr:x>
      <cdr:y>0.77049</cdr:y>
    </cdr:from>
    <cdr:to>
      <cdr:x>0.73913</cdr:x>
      <cdr:y>0.88968</cdr:y>
    </cdr:to>
    <cdr:sp macro="" textlink="">
      <cdr:nvSpPr>
        <cdr:cNvPr id="7" name="TextBox 9"/>
        <cdr:cNvSpPr txBox="1"/>
      </cdr:nvSpPr>
      <cdr:spPr>
        <a:xfrm xmlns:a="http://schemas.openxmlformats.org/drawingml/2006/main">
          <a:off x="0" y="3581400"/>
          <a:ext cx="6476999" cy="55399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Female: No induction vs. Alemtuzumab (p=0.0120); Polyclonal vs.  Alemtuzumab (p=0.0212); IL-2R vs. Alemtuzumab  (p=0.0008)</a:t>
          </a:r>
        </a:p>
        <a:p xmlns:a="http://schemas.openxmlformats.org/drawingml/2006/main">
          <a:r>
            <a:rPr lang="en-US" sz="1200" b="1" dirty="0" smtClean="0">
              <a:solidFill>
                <a:srgbClr val="FFFF00"/>
              </a:solidFill>
            </a:rPr>
            <a:t>Male: No induction vs. IL-2R (p=0.0093); Polyclonal vs. IL-2R (p=0.0331)</a:t>
          </a: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0.76923</cdr:y>
    </cdr:from>
    <cdr:to>
      <cdr:x>0.31304</cdr:x>
      <cdr:y>0.93701</cdr:y>
    </cdr:to>
    <cdr:sp macro="" textlink="">
      <cdr:nvSpPr>
        <cdr:cNvPr id="7" name="TextBox 9"/>
        <cdr:cNvSpPr txBox="1"/>
      </cdr:nvSpPr>
      <cdr:spPr>
        <a:xfrm xmlns:a="http://schemas.openxmlformats.org/drawingml/2006/main">
          <a:off x="0" y="3810000"/>
          <a:ext cx="2743200" cy="830997"/>
        </a:xfrm>
        <a:prstGeom xmlns:a="http://schemas.openxmlformats.org/drawingml/2006/main" prst="rect">
          <a:avLst/>
        </a:prstGeom>
        <a:noFill xmlns:a="http://schemas.openxmlformats.org/drawingml/2006/main"/>
        <a:ln xmlns:a="http://schemas.openxmlformats.org/drawingml/2006/main">
          <a:solidFill>
            <a:srgbClr val="FFFF00"/>
          </a:solidFill>
        </a:ln>
      </cdr:spPr>
      <cdr:txBody>
        <a:bodyPr xmlns:a="http://schemas.openxmlformats.org/drawingml/2006/main" wrap="square" lIns="45720" tIns="45720" rIns="45720" bIns="4572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Cyclosporine + MMF/MPA: N = 454</a:t>
          </a:r>
        </a:p>
        <a:p xmlns:a="http://schemas.openxmlformats.org/drawingml/2006/main">
          <a:r>
            <a:rPr lang="en-US" sz="1200" b="1" dirty="0" smtClean="0">
              <a:solidFill>
                <a:srgbClr val="FFFF00"/>
              </a:solidFill>
            </a:rPr>
            <a:t>Cyclosporine + AZA: N = 668</a:t>
          </a:r>
        </a:p>
        <a:p xmlns:a="http://schemas.openxmlformats.org/drawingml/2006/main">
          <a:r>
            <a:rPr lang="en-US" sz="1200" b="1" dirty="0" err="1" smtClean="0">
              <a:solidFill>
                <a:srgbClr val="FFFF00"/>
              </a:solidFill>
            </a:rPr>
            <a:t>Tacrolimus</a:t>
          </a:r>
          <a:r>
            <a:rPr lang="en-US" sz="1200" b="1" dirty="0" smtClean="0">
              <a:solidFill>
                <a:srgbClr val="FFFF00"/>
              </a:solidFill>
            </a:rPr>
            <a:t> + MMF/MPA: N = 4,328</a:t>
          </a:r>
        </a:p>
        <a:p xmlns:a="http://schemas.openxmlformats.org/drawingml/2006/main">
          <a:r>
            <a:rPr lang="en-US" sz="1200" b="1" dirty="0" err="1" smtClean="0">
              <a:solidFill>
                <a:srgbClr val="FFFF00"/>
              </a:solidFill>
            </a:rPr>
            <a:t>Tacrolimus</a:t>
          </a:r>
          <a:r>
            <a:rPr lang="en-US" sz="1200" b="1" dirty="0" smtClean="0">
              <a:solidFill>
                <a:srgbClr val="FFFF00"/>
              </a:solidFill>
            </a:rPr>
            <a:t> + AZA: N = 2,137</a:t>
          </a:r>
          <a:endParaRPr lang="en-US" sz="1200" dirty="0">
            <a:solidFill>
              <a:srgbClr val="FFFF00"/>
            </a:solidFill>
          </a:endParaRPr>
        </a:p>
      </cdr:txBody>
    </cdr:sp>
  </cdr:relSizeAnchor>
  <cdr:relSizeAnchor xmlns:cdr="http://schemas.openxmlformats.org/drawingml/2006/chartDrawing">
    <cdr:from>
      <cdr:x>0</cdr:x>
      <cdr:y>0.03077</cdr:y>
    </cdr:from>
    <cdr:to>
      <cdr:x>0.08696</cdr:x>
      <cdr:y>0.56923</cdr:y>
    </cdr:to>
    <cdr:sp macro="" textlink="">
      <cdr:nvSpPr>
        <cdr:cNvPr id="3" name="TextBox 2"/>
        <cdr:cNvSpPr txBox="1"/>
      </cdr:nvSpPr>
      <cdr:spPr>
        <a:xfrm xmlns:a="http://schemas.openxmlformats.org/drawingml/2006/main">
          <a:off x="0" y="152400"/>
          <a:ext cx="762000" cy="2667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0.47788</cdr:x>
      <cdr:y>0.08696</cdr:y>
    </cdr:from>
    <cdr:to>
      <cdr:x>0.62832</cdr:x>
      <cdr:y>0.16509</cdr:y>
    </cdr:to>
    <cdr:sp macro="" textlink="">
      <cdr:nvSpPr>
        <cdr:cNvPr id="2" name="TextBox 1"/>
        <cdr:cNvSpPr txBox="1"/>
      </cdr:nvSpPr>
      <cdr:spPr>
        <a:xfrm xmlns:a="http://schemas.openxmlformats.org/drawingml/2006/main">
          <a:off x="4114800" y="457200"/>
          <a:ext cx="1295378" cy="410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smtClean="0">
              <a:solidFill>
                <a:srgbClr val="FFFF00"/>
              </a:solidFill>
            </a:rPr>
            <a:t>p &lt; 0.0001</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0.13043</cdr:x>
      <cdr:y>0.65574</cdr:y>
    </cdr:from>
    <cdr:to>
      <cdr:x>0.27203</cdr:x>
      <cdr:y>0.72131</cdr:y>
    </cdr:to>
    <cdr:sp macro="" textlink="">
      <cdr:nvSpPr>
        <cdr:cNvPr id="2" name="TextBox 1"/>
        <cdr:cNvSpPr txBox="1"/>
      </cdr:nvSpPr>
      <cdr:spPr>
        <a:xfrm xmlns:a="http://schemas.openxmlformats.org/drawingml/2006/main">
          <a:off x="1143000" y="3048000"/>
          <a:ext cx="1240841" cy="304782"/>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18-34 (N=1,009)</a:t>
          </a:r>
          <a:endParaRPr lang="en-US" sz="1300" b="1" dirty="0">
            <a:solidFill>
              <a:schemeClr val="tx1"/>
            </a:solidFill>
          </a:endParaRPr>
        </a:p>
      </cdr:txBody>
    </cdr:sp>
  </cdr:relSizeAnchor>
  <cdr:relSizeAnchor xmlns:cdr="http://schemas.openxmlformats.org/drawingml/2006/chartDrawing">
    <cdr:from>
      <cdr:x>0.29565</cdr:x>
      <cdr:y>0.65574</cdr:y>
    </cdr:from>
    <cdr:to>
      <cdr:x>0.43725</cdr:x>
      <cdr:y>0.72131</cdr:y>
    </cdr:to>
    <cdr:sp macro="" textlink="">
      <cdr:nvSpPr>
        <cdr:cNvPr id="3" name="TextBox 1"/>
        <cdr:cNvSpPr txBox="1"/>
      </cdr:nvSpPr>
      <cdr:spPr>
        <a:xfrm xmlns:a="http://schemas.openxmlformats.org/drawingml/2006/main">
          <a:off x="25908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35-49 (N=1,297)</a:t>
          </a:r>
          <a:endParaRPr lang="en-US" sz="1300" b="1" dirty="0">
            <a:solidFill>
              <a:srgbClr val="FFFFFF"/>
            </a:solidFill>
          </a:endParaRPr>
        </a:p>
      </cdr:txBody>
    </cdr:sp>
  </cdr:relSizeAnchor>
  <cdr:relSizeAnchor xmlns:cdr="http://schemas.openxmlformats.org/drawingml/2006/chartDrawing">
    <cdr:from>
      <cdr:x>0.46087</cdr:x>
      <cdr:y>0.65574</cdr:y>
    </cdr:from>
    <cdr:to>
      <cdr:x>0.60246</cdr:x>
      <cdr:y>0.72131</cdr:y>
    </cdr:to>
    <cdr:sp macro="" textlink="">
      <cdr:nvSpPr>
        <cdr:cNvPr id="4" name="TextBox 1"/>
        <cdr:cNvSpPr txBox="1"/>
      </cdr:nvSpPr>
      <cdr:spPr>
        <a:xfrm xmlns:a="http://schemas.openxmlformats.org/drawingml/2006/main">
          <a:off x="4038600" y="30480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50-59 (N=2,428)</a:t>
          </a:r>
          <a:endParaRPr lang="en-US" sz="1300" b="1" dirty="0">
            <a:solidFill>
              <a:srgbClr val="FFFFFF"/>
            </a:solidFill>
          </a:endParaRPr>
        </a:p>
      </cdr:txBody>
    </cdr:sp>
  </cdr:relSizeAnchor>
  <cdr:relSizeAnchor xmlns:cdr="http://schemas.openxmlformats.org/drawingml/2006/chartDrawing">
    <cdr:from>
      <cdr:x>0.62609</cdr:x>
      <cdr:y>0.65574</cdr:y>
    </cdr:from>
    <cdr:to>
      <cdr:x>0.76768</cdr:x>
      <cdr:y>0.72131</cdr:y>
    </cdr:to>
    <cdr:sp macro="" textlink="">
      <cdr:nvSpPr>
        <cdr:cNvPr id="5" name="TextBox 1"/>
        <cdr:cNvSpPr txBox="1"/>
      </cdr:nvSpPr>
      <cdr:spPr>
        <a:xfrm xmlns:a="http://schemas.openxmlformats.org/drawingml/2006/main">
          <a:off x="5486400" y="30480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60-65 (N=2,039)</a:t>
          </a:r>
          <a:endParaRPr lang="en-US" sz="1300" b="1" dirty="0">
            <a:solidFill>
              <a:srgbClr val="FFFFFF"/>
            </a:solidFill>
          </a:endParaRPr>
        </a:p>
      </cdr:txBody>
    </cdr:sp>
  </cdr:relSizeAnchor>
  <cdr:relSizeAnchor xmlns:cdr="http://schemas.openxmlformats.org/drawingml/2006/chartDrawing">
    <cdr:from>
      <cdr:x>0.7913</cdr:x>
      <cdr:y>0.65574</cdr:y>
    </cdr:from>
    <cdr:to>
      <cdr:x>0.9329</cdr:x>
      <cdr:y>0.72131</cdr:y>
    </cdr:to>
    <cdr:sp macro="" textlink="">
      <cdr:nvSpPr>
        <cdr:cNvPr id="6" name="TextBox 1"/>
        <cdr:cNvSpPr txBox="1"/>
      </cdr:nvSpPr>
      <cdr:spPr>
        <a:xfrm xmlns:a="http://schemas.openxmlformats.org/drawingml/2006/main">
          <a:off x="69342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&gt;65 (N=814)</a:t>
          </a:r>
          <a:endParaRPr lang="en-US" sz="1300" b="1" dirty="0">
            <a:solidFill>
              <a:srgbClr val="FFFFFF"/>
            </a:solidFill>
          </a:endParaRPr>
        </a:p>
      </cdr:txBody>
    </cdr:sp>
  </cdr:relSizeAnchor>
  <cdr:relSizeAnchor xmlns:cdr="http://schemas.openxmlformats.org/drawingml/2006/chartDrawing">
    <cdr:from>
      <cdr:x>0</cdr:x>
      <cdr:y>0.72131</cdr:y>
    </cdr:from>
    <cdr:to>
      <cdr:x>0.73043</cdr:x>
      <cdr:y>0.93982</cdr:y>
    </cdr:to>
    <cdr:sp macro="" textlink="">
      <cdr:nvSpPr>
        <cdr:cNvPr id="7" name="TextBox 9"/>
        <cdr:cNvSpPr txBox="1"/>
      </cdr:nvSpPr>
      <cdr:spPr>
        <a:xfrm xmlns:a="http://schemas.openxmlformats.org/drawingml/2006/main">
          <a:off x="0" y="3352800"/>
          <a:ext cx="6400800" cy="101566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100" b="1" u="sng" dirty="0" smtClean="0">
              <a:solidFill>
                <a:srgbClr val="FFFF00"/>
              </a:solidFill>
            </a:rPr>
            <a:t>All age groups</a:t>
          </a:r>
          <a:r>
            <a:rPr lang="en-US" sz="1100" b="1" dirty="0" smtClean="0">
              <a:solidFill>
                <a:srgbClr val="FFFF00"/>
              </a:solidFill>
            </a:rPr>
            <a:t>: all comparisons with </a:t>
          </a:r>
          <a:r>
            <a:rPr lang="en-US" sz="1100" b="1" dirty="0" err="1" smtClean="0">
              <a:solidFill>
                <a:srgbClr val="FFFF00"/>
              </a:solidFill>
            </a:rPr>
            <a:t>CyA</a:t>
          </a:r>
          <a:r>
            <a:rPr lang="en-US" sz="1100" b="1" dirty="0" smtClean="0">
              <a:solidFill>
                <a:srgbClr val="FFFF00"/>
              </a:solidFill>
            </a:rPr>
            <a:t> + AZA are significant at 0.05; all TAC + MMF/MPA vs. TAC + AZA comparisons are significant at 0.05 except  35-49.</a:t>
          </a:r>
        </a:p>
        <a:p xmlns:a="http://schemas.openxmlformats.org/drawingml/2006/main">
          <a:r>
            <a:rPr lang="en-US" sz="1100" b="1" u="sng" dirty="0" smtClean="0">
              <a:solidFill>
                <a:srgbClr val="FFFF00"/>
              </a:solidFill>
            </a:rPr>
            <a:t>35-49:</a:t>
          </a:r>
          <a:r>
            <a:rPr lang="en-US" sz="1100" b="1" dirty="0" smtClean="0">
              <a:solidFill>
                <a:srgbClr val="FFFF00"/>
              </a:solidFill>
            </a:rPr>
            <a:t> </a:t>
          </a:r>
          <a:r>
            <a:rPr lang="en-US" sz="1100" b="1" dirty="0" err="1" smtClean="0">
              <a:solidFill>
                <a:srgbClr val="FFFF00"/>
              </a:solidFill>
            </a:rPr>
            <a:t>CyA</a:t>
          </a:r>
          <a:r>
            <a:rPr lang="en-US" sz="1100" b="1" dirty="0" smtClean="0">
              <a:solidFill>
                <a:srgbClr val="FFFF00"/>
              </a:solidFill>
            </a:rPr>
            <a:t> + MMF/MPA vs. TAC + MMF/MPA ( p=0.0230); </a:t>
          </a:r>
          <a:r>
            <a:rPr lang="en-US" sz="1100" b="1" dirty="0" err="1" smtClean="0">
              <a:solidFill>
                <a:srgbClr val="FFFF00"/>
              </a:solidFill>
            </a:rPr>
            <a:t>CyA</a:t>
          </a:r>
          <a:r>
            <a:rPr lang="en-US" sz="1100" b="1" dirty="0" smtClean="0">
              <a:solidFill>
                <a:srgbClr val="FFFF00"/>
              </a:solidFill>
            </a:rPr>
            <a:t> + MMF/MPA vs. TAC + AZA </a:t>
          </a:r>
        </a:p>
        <a:p xmlns:a="http://schemas.openxmlformats.org/drawingml/2006/main">
          <a:r>
            <a:rPr lang="en-US" sz="1100" b="1" dirty="0" smtClean="0">
              <a:solidFill>
                <a:srgbClr val="FFFF00"/>
              </a:solidFill>
            </a:rPr>
            <a:t>            (p=0.0426) </a:t>
          </a:r>
        </a:p>
        <a:p xmlns:a="http://schemas.openxmlformats.org/drawingml/2006/main">
          <a:r>
            <a:rPr lang="en-US" sz="1100" b="1" u="sng" dirty="0" smtClean="0">
              <a:solidFill>
                <a:srgbClr val="FFFF00"/>
              </a:solidFill>
            </a:rPr>
            <a:t>50-59:</a:t>
          </a:r>
          <a:r>
            <a:rPr lang="en-US" sz="1100" b="1" dirty="0" smtClean="0">
              <a:solidFill>
                <a:srgbClr val="FFFF00"/>
              </a:solidFill>
            </a:rPr>
            <a:t> </a:t>
          </a:r>
          <a:r>
            <a:rPr lang="en-US" sz="1100" b="1" dirty="0" err="1" smtClean="0">
              <a:solidFill>
                <a:srgbClr val="FFFF00"/>
              </a:solidFill>
            </a:rPr>
            <a:t>CyA</a:t>
          </a:r>
          <a:r>
            <a:rPr lang="en-US" sz="1100" b="1" dirty="0" smtClean="0">
              <a:solidFill>
                <a:srgbClr val="FFFF00"/>
              </a:solidFill>
            </a:rPr>
            <a:t> + MMF/MPA vs. TAC + MMF/MPA (p=0.0013) </a:t>
          </a:r>
        </a:p>
        <a:p xmlns:a="http://schemas.openxmlformats.org/drawingml/2006/main">
          <a:r>
            <a:rPr lang="en-US" sz="1100" b="1" u="sng" dirty="0" smtClean="0">
              <a:solidFill>
                <a:srgbClr val="FFFF00"/>
              </a:solidFill>
            </a:rPr>
            <a:t>60-65:</a:t>
          </a:r>
          <a:r>
            <a:rPr lang="en-US" sz="1100" b="1" dirty="0" smtClean="0">
              <a:solidFill>
                <a:srgbClr val="FFFF00"/>
              </a:solidFill>
            </a:rPr>
            <a:t> </a:t>
          </a:r>
          <a:r>
            <a:rPr lang="en-US" sz="1100" b="1" dirty="0" err="1" smtClean="0">
              <a:solidFill>
                <a:srgbClr val="FFFF00"/>
              </a:solidFill>
            </a:rPr>
            <a:t>CyA</a:t>
          </a:r>
          <a:r>
            <a:rPr lang="en-US" sz="1100" b="1" dirty="0" smtClean="0">
              <a:solidFill>
                <a:srgbClr val="FFFF00"/>
              </a:solidFill>
            </a:rPr>
            <a:t> + MMF/MPA vs. TAC + MMF/MPA (p=0.0035)</a:t>
          </a:r>
        </a:p>
      </cdr:txBody>
    </cdr:sp>
  </cdr:relSizeAnchor>
</c:userShapes>
</file>

<file path=ppt/drawings/drawing41.xml><?xml version="1.0" encoding="utf-8"?>
<c:userShapes xmlns:c="http://schemas.openxmlformats.org/drawingml/2006/chart">
  <cdr:relSizeAnchor xmlns:cdr="http://schemas.openxmlformats.org/drawingml/2006/chartDrawing">
    <cdr:from>
      <cdr:x>0.22609</cdr:x>
      <cdr:y>0.67213</cdr:y>
    </cdr:from>
    <cdr:to>
      <cdr:x>0.44348</cdr:x>
      <cdr:y>0.7377</cdr:y>
    </cdr:to>
    <cdr:sp macro="" textlink="">
      <cdr:nvSpPr>
        <cdr:cNvPr id="2" name="TextBox 1"/>
        <cdr:cNvSpPr txBox="1"/>
      </cdr:nvSpPr>
      <cdr:spPr>
        <a:xfrm xmlns:a="http://schemas.openxmlformats.org/drawingml/2006/main">
          <a:off x="1981200" y="3124200"/>
          <a:ext cx="1905000" cy="304782"/>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Female (N=3,318)</a:t>
          </a:r>
          <a:endParaRPr lang="en-US" sz="1300" b="1" dirty="0">
            <a:solidFill>
              <a:schemeClr val="tx1"/>
            </a:solidFill>
          </a:endParaRPr>
        </a:p>
      </cdr:txBody>
    </cdr:sp>
  </cdr:relSizeAnchor>
  <cdr:relSizeAnchor xmlns:cdr="http://schemas.openxmlformats.org/drawingml/2006/chartDrawing">
    <cdr:from>
      <cdr:x>0.65217</cdr:x>
      <cdr:y>0.67213</cdr:y>
    </cdr:from>
    <cdr:to>
      <cdr:x>0.81116</cdr:x>
      <cdr:y>0.7377</cdr:y>
    </cdr:to>
    <cdr:sp macro="" textlink="">
      <cdr:nvSpPr>
        <cdr:cNvPr id="6" name="TextBox 1"/>
        <cdr:cNvSpPr txBox="1"/>
      </cdr:nvSpPr>
      <cdr:spPr>
        <a:xfrm xmlns:a="http://schemas.openxmlformats.org/drawingml/2006/main">
          <a:off x="5715000" y="3124200"/>
          <a:ext cx="139320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Male (N=4,269)</a:t>
          </a:r>
          <a:endParaRPr lang="en-US" sz="1300" b="1" dirty="0">
            <a:solidFill>
              <a:srgbClr val="FFFFFF"/>
            </a:solidFill>
          </a:endParaRPr>
        </a:p>
      </cdr:txBody>
    </cdr:sp>
  </cdr:relSizeAnchor>
  <cdr:relSizeAnchor xmlns:cdr="http://schemas.openxmlformats.org/drawingml/2006/chartDrawing">
    <cdr:from>
      <cdr:x>0</cdr:x>
      <cdr:y>0.77049</cdr:y>
    </cdr:from>
    <cdr:to>
      <cdr:x>0.63478</cdr:x>
      <cdr:y>0.84995</cdr:y>
    </cdr:to>
    <cdr:sp macro="" textlink="">
      <cdr:nvSpPr>
        <cdr:cNvPr id="7" name="TextBox 9"/>
        <cdr:cNvSpPr txBox="1"/>
      </cdr:nvSpPr>
      <cdr:spPr>
        <a:xfrm xmlns:a="http://schemas.openxmlformats.org/drawingml/2006/main">
          <a:off x="0" y="3581392"/>
          <a:ext cx="5562600"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comparisons are statistically significant at 0.001 except </a:t>
          </a:r>
          <a:r>
            <a:rPr lang="en-US" sz="1200" b="1" dirty="0" err="1" smtClean="0">
              <a:solidFill>
                <a:srgbClr val="FFFF00"/>
              </a:solidFill>
            </a:rPr>
            <a:t>CyA</a:t>
          </a:r>
          <a:r>
            <a:rPr lang="en-US" sz="1200" b="1" dirty="0" smtClean="0">
              <a:solidFill>
                <a:srgbClr val="FFFF00"/>
              </a:solidFill>
            </a:rPr>
            <a:t> + MMF/MPA vs. TAC + AZA (female: p=0.4533; male: p=0.2053)</a:t>
          </a:r>
          <a:endParaRPr lang="en-US" sz="1200" b="1" dirty="0">
            <a:solidFill>
              <a:srgbClr val="FFFF00"/>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0.76923</cdr:y>
    </cdr:from>
    <cdr:to>
      <cdr:x>0.31304</cdr:x>
      <cdr:y>0.93701</cdr:y>
    </cdr:to>
    <cdr:sp macro="" textlink="">
      <cdr:nvSpPr>
        <cdr:cNvPr id="7" name="TextBox 9"/>
        <cdr:cNvSpPr txBox="1"/>
      </cdr:nvSpPr>
      <cdr:spPr>
        <a:xfrm xmlns:a="http://schemas.openxmlformats.org/drawingml/2006/main">
          <a:off x="0" y="3810000"/>
          <a:ext cx="2743200" cy="830997"/>
        </a:xfrm>
        <a:prstGeom xmlns:a="http://schemas.openxmlformats.org/drawingml/2006/main" prst="rect">
          <a:avLst/>
        </a:prstGeom>
        <a:noFill xmlns:a="http://schemas.openxmlformats.org/drawingml/2006/main"/>
        <a:ln xmlns:a="http://schemas.openxmlformats.org/drawingml/2006/main">
          <a:solidFill>
            <a:srgbClr val="FFFF00"/>
          </a:solidFill>
        </a:ln>
      </cdr:spPr>
      <cdr:txBody>
        <a:bodyPr xmlns:a="http://schemas.openxmlformats.org/drawingml/2006/main" wrap="square" lIns="45720" tIns="45720" rIns="45720" bIns="4572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Cyclosporine + MMF/MPA: N = 238</a:t>
          </a:r>
        </a:p>
        <a:p xmlns:a="http://schemas.openxmlformats.org/drawingml/2006/main">
          <a:r>
            <a:rPr lang="en-US" sz="1200" b="1" dirty="0" smtClean="0">
              <a:solidFill>
                <a:srgbClr val="FFFF00"/>
              </a:solidFill>
            </a:rPr>
            <a:t>Cyclosporine + AZA: N = 385</a:t>
          </a:r>
        </a:p>
        <a:p xmlns:a="http://schemas.openxmlformats.org/drawingml/2006/main">
          <a:r>
            <a:rPr lang="en-US" sz="1200" b="1" dirty="0" err="1" smtClean="0">
              <a:solidFill>
                <a:srgbClr val="FFFF00"/>
              </a:solidFill>
            </a:rPr>
            <a:t>Tacrolimus</a:t>
          </a:r>
          <a:r>
            <a:rPr lang="en-US" sz="1200" b="1" dirty="0" smtClean="0">
              <a:solidFill>
                <a:srgbClr val="FFFF00"/>
              </a:solidFill>
            </a:rPr>
            <a:t> + MMF/MPA: N = 1,888</a:t>
          </a:r>
        </a:p>
        <a:p xmlns:a="http://schemas.openxmlformats.org/drawingml/2006/main">
          <a:r>
            <a:rPr lang="en-US" sz="1200" b="1" dirty="0" err="1" smtClean="0">
              <a:solidFill>
                <a:srgbClr val="FFFF00"/>
              </a:solidFill>
            </a:rPr>
            <a:t>Tacrolimus</a:t>
          </a:r>
          <a:r>
            <a:rPr lang="en-US" sz="1200" b="1" dirty="0" smtClean="0">
              <a:solidFill>
                <a:srgbClr val="FFFF00"/>
              </a:solidFill>
            </a:rPr>
            <a:t> + AZA: N = 1,135</a:t>
          </a:r>
          <a:endParaRPr lang="en-US" sz="1200" dirty="0">
            <a:solidFill>
              <a:srgbClr val="FFFF00"/>
            </a:solidFill>
          </a:endParaRPr>
        </a:p>
      </cdr:txBody>
    </cdr:sp>
  </cdr:relSizeAnchor>
  <cdr:relSizeAnchor xmlns:cdr="http://schemas.openxmlformats.org/drawingml/2006/chartDrawing">
    <cdr:from>
      <cdr:x>0</cdr:x>
      <cdr:y>0.03077</cdr:y>
    </cdr:from>
    <cdr:to>
      <cdr:x>0.08696</cdr:x>
      <cdr:y>0.56923</cdr:y>
    </cdr:to>
    <cdr:sp macro="" textlink="">
      <cdr:nvSpPr>
        <cdr:cNvPr id="3" name="TextBox 2"/>
        <cdr:cNvSpPr txBox="1"/>
      </cdr:nvSpPr>
      <cdr:spPr>
        <a:xfrm xmlns:a="http://schemas.openxmlformats.org/drawingml/2006/main">
          <a:off x="0" y="152400"/>
          <a:ext cx="762000" cy="2667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3 years </a:t>
          </a:r>
        </a:p>
        <a:p xmlns:a="http://schemas.openxmlformats.org/drawingml/2006/main">
          <a:endParaRPr lang="en-US" sz="1400" b="1" dirty="0">
            <a:solidFill>
              <a:schemeClr val="tx1"/>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0.09565</cdr:x>
      <cdr:y>0.65574</cdr:y>
    </cdr:from>
    <cdr:to>
      <cdr:x>0.23725</cdr:x>
      <cdr:y>0.72131</cdr:y>
    </cdr:to>
    <cdr:sp macro="" textlink="">
      <cdr:nvSpPr>
        <cdr:cNvPr id="2" name="TextBox 1"/>
        <cdr:cNvSpPr txBox="1"/>
      </cdr:nvSpPr>
      <cdr:spPr>
        <a:xfrm xmlns:a="http://schemas.openxmlformats.org/drawingml/2006/main">
          <a:off x="838200" y="3048000"/>
          <a:ext cx="1240841" cy="304782"/>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18-34</a:t>
          </a:r>
          <a:endParaRPr lang="en-US" sz="1300" b="1" dirty="0">
            <a:solidFill>
              <a:schemeClr val="tx1"/>
            </a:solidFill>
          </a:endParaRPr>
        </a:p>
      </cdr:txBody>
    </cdr:sp>
  </cdr:relSizeAnchor>
  <cdr:relSizeAnchor xmlns:cdr="http://schemas.openxmlformats.org/drawingml/2006/chartDrawing">
    <cdr:from>
      <cdr:x>0.2087</cdr:x>
      <cdr:y>0.65574</cdr:y>
    </cdr:from>
    <cdr:to>
      <cdr:x>0.3503</cdr:x>
      <cdr:y>0.72131</cdr:y>
    </cdr:to>
    <cdr:sp macro="" textlink="">
      <cdr:nvSpPr>
        <cdr:cNvPr id="3" name="TextBox 1"/>
        <cdr:cNvSpPr txBox="1"/>
      </cdr:nvSpPr>
      <cdr:spPr>
        <a:xfrm xmlns:a="http://schemas.openxmlformats.org/drawingml/2006/main">
          <a:off x="18288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35-49</a:t>
          </a:r>
          <a:endParaRPr lang="en-US" sz="1300" b="1" dirty="0">
            <a:solidFill>
              <a:srgbClr val="FFFFFF"/>
            </a:solidFill>
          </a:endParaRPr>
        </a:p>
      </cdr:txBody>
    </cdr:sp>
  </cdr:relSizeAnchor>
  <cdr:relSizeAnchor xmlns:cdr="http://schemas.openxmlformats.org/drawingml/2006/chartDrawing">
    <cdr:from>
      <cdr:x>0.33043</cdr:x>
      <cdr:y>0.65574</cdr:y>
    </cdr:from>
    <cdr:to>
      <cdr:x>0.47202</cdr:x>
      <cdr:y>0.72131</cdr:y>
    </cdr:to>
    <cdr:sp macro="" textlink="">
      <cdr:nvSpPr>
        <cdr:cNvPr id="4" name="TextBox 1"/>
        <cdr:cNvSpPr txBox="1"/>
      </cdr:nvSpPr>
      <cdr:spPr>
        <a:xfrm xmlns:a="http://schemas.openxmlformats.org/drawingml/2006/main">
          <a:off x="2895600" y="30480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50-59</a:t>
          </a:r>
          <a:endParaRPr lang="en-US" sz="1300" b="1" dirty="0">
            <a:solidFill>
              <a:srgbClr val="FFFFFF"/>
            </a:solidFill>
          </a:endParaRPr>
        </a:p>
      </cdr:txBody>
    </cdr:sp>
  </cdr:relSizeAnchor>
  <cdr:relSizeAnchor xmlns:cdr="http://schemas.openxmlformats.org/drawingml/2006/chartDrawing">
    <cdr:from>
      <cdr:x>0.43478</cdr:x>
      <cdr:y>0.65574</cdr:y>
    </cdr:from>
    <cdr:to>
      <cdr:x>0.57637</cdr:x>
      <cdr:y>0.72131</cdr:y>
    </cdr:to>
    <cdr:sp macro="" textlink="">
      <cdr:nvSpPr>
        <cdr:cNvPr id="5" name="TextBox 1"/>
        <cdr:cNvSpPr txBox="1"/>
      </cdr:nvSpPr>
      <cdr:spPr>
        <a:xfrm xmlns:a="http://schemas.openxmlformats.org/drawingml/2006/main">
          <a:off x="3810000" y="30480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60-65</a:t>
          </a:r>
          <a:endParaRPr lang="en-US" sz="1300" b="1" dirty="0">
            <a:solidFill>
              <a:srgbClr val="FFFFFF"/>
            </a:solidFill>
          </a:endParaRPr>
        </a:p>
      </cdr:txBody>
    </cdr:sp>
  </cdr:relSizeAnchor>
  <cdr:relSizeAnchor xmlns:cdr="http://schemas.openxmlformats.org/drawingml/2006/chartDrawing">
    <cdr:from>
      <cdr:x>0.54783</cdr:x>
      <cdr:y>0.65574</cdr:y>
    </cdr:from>
    <cdr:to>
      <cdr:x>0.68943</cdr:x>
      <cdr:y>0.72131</cdr:y>
    </cdr:to>
    <cdr:sp macro="" textlink="">
      <cdr:nvSpPr>
        <cdr:cNvPr id="6" name="TextBox 1"/>
        <cdr:cNvSpPr txBox="1"/>
      </cdr:nvSpPr>
      <cdr:spPr>
        <a:xfrm xmlns:a="http://schemas.openxmlformats.org/drawingml/2006/main">
          <a:off x="48006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&gt;65</a:t>
          </a:r>
          <a:endParaRPr lang="en-US" sz="1300" b="1" dirty="0">
            <a:solidFill>
              <a:srgbClr val="FFFFFF"/>
            </a:solidFill>
          </a:endParaRPr>
        </a:p>
      </cdr:txBody>
    </cdr:sp>
  </cdr:relSizeAnchor>
  <cdr:relSizeAnchor xmlns:cdr="http://schemas.openxmlformats.org/drawingml/2006/chartDrawing">
    <cdr:from>
      <cdr:x>0</cdr:x>
      <cdr:y>0.7541</cdr:y>
    </cdr:from>
    <cdr:to>
      <cdr:x>0.73043</cdr:x>
      <cdr:y>0.83356</cdr:y>
    </cdr:to>
    <cdr:sp macro="" textlink="">
      <cdr:nvSpPr>
        <cdr:cNvPr id="7" name="TextBox 9"/>
        <cdr:cNvSpPr txBox="1"/>
      </cdr:nvSpPr>
      <cdr:spPr>
        <a:xfrm xmlns:a="http://schemas.openxmlformats.org/drawingml/2006/main">
          <a:off x="0" y="3505200"/>
          <a:ext cx="6400758"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u="sng" dirty="0" smtClean="0">
              <a:solidFill>
                <a:srgbClr val="FFFF00"/>
              </a:solidFill>
            </a:rPr>
            <a:t>All age groups and genders:</a:t>
          </a:r>
          <a:r>
            <a:rPr lang="en-US" sz="1200" b="1" dirty="0" smtClean="0">
              <a:solidFill>
                <a:srgbClr val="FFFF00"/>
              </a:solidFill>
            </a:rPr>
            <a:t> all comparisons with </a:t>
          </a:r>
          <a:r>
            <a:rPr lang="en-US" sz="1200" b="1" dirty="0" err="1" smtClean="0">
              <a:solidFill>
                <a:srgbClr val="FFFF00"/>
              </a:solidFill>
            </a:rPr>
            <a:t>CyA</a:t>
          </a:r>
          <a:r>
            <a:rPr lang="en-US" sz="1200" b="1" dirty="0" smtClean="0">
              <a:solidFill>
                <a:srgbClr val="FFFF00"/>
              </a:solidFill>
            </a:rPr>
            <a:t> + AZA are significant at 0.05 except </a:t>
          </a:r>
          <a:r>
            <a:rPr lang="en-US" sz="1200" b="1" dirty="0" err="1" smtClean="0">
              <a:solidFill>
                <a:srgbClr val="FFFF00"/>
              </a:solidFill>
            </a:rPr>
            <a:t>CyA</a:t>
          </a:r>
          <a:r>
            <a:rPr lang="en-US" sz="1200" b="1" dirty="0" smtClean="0">
              <a:solidFill>
                <a:srgbClr val="FFFF00"/>
              </a:solidFill>
            </a:rPr>
            <a:t>+ MMF/MPA vs.  </a:t>
          </a:r>
          <a:r>
            <a:rPr lang="en-US" sz="1200" b="1" dirty="0" err="1" smtClean="0">
              <a:solidFill>
                <a:srgbClr val="FFFF00"/>
              </a:solidFill>
            </a:rPr>
            <a:t>CyA</a:t>
          </a:r>
          <a:r>
            <a:rPr lang="en-US" sz="1200" b="1" dirty="0" smtClean="0">
              <a:solidFill>
                <a:srgbClr val="FFFF00"/>
              </a:solidFill>
            </a:rPr>
            <a:t> + AZA  for 35-49 and 66+ groups</a:t>
          </a:r>
          <a:endParaRPr lang="en-US" sz="1200" b="1" dirty="0">
            <a:solidFill>
              <a:srgbClr val="FFFF00"/>
            </a:solidFill>
          </a:endParaRPr>
        </a:p>
      </cdr:txBody>
    </cdr:sp>
  </cdr:relSizeAnchor>
  <cdr:relSizeAnchor xmlns:cdr="http://schemas.openxmlformats.org/drawingml/2006/chartDrawing">
    <cdr:from>
      <cdr:x>0.71304</cdr:x>
      <cdr:y>0.65574</cdr:y>
    </cdr:from>
    <cdr:to>
      <cdr:x>0.85464</cdr:x>
      <cdr:y>0.72131</cdr:y>
    </cdr:to>
    <cdr:sp macro="" textlink="">
      <cdr:nvSpPr>
        <cdr:cNvPr id="8" name="TextBox 1"/>
        <cdr:cNvSpPr txBox="1"/>
      </cdr:nvSpPr>
      <cdr:spPr>
        <a:xfrm xmlns:a="http://schemas.openxmlformats.org/drawingml/2006/main">
          <a:off x="62484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Female</a:t>
          </a:r>
          <a:endParaRPr lang="en-US" sz="1300" b="1" dirty="0">
            <a:solidFill>
              <a:srgbClr val="FFFFFF"/>
            </a:solidFill>
          </a:endParaRPr>
        </a:p>
      </cdr:txBody>
    </cdr:sp>
  </cdr:relSizeAnchor>
  <cdr:relSizeAnchor xmlns:cdr="http://schemas.openxmlformats.org/drawingml/2006/chartDrawing">
    <cdr:from>
      <cdr:x>0.82609</cdr:x>
      <cdr:y>0.65574</cdr:y>
    </cdr:from>
    <cdr:to>
      <cdr:x>0.96769</cdr:x>
      <cdr:y>0.72131</cdr:y>
    </cdr:to>
    <cdr:sp macro="" textlink="">
      <cdr:nvSpPr>
        <cdr:cNvPr id="9" name="TextBox 1"/>
        <cdr:cNvSpPr txBox="1"/>
      </cdr:nvSpPr>
      <cdr:spPr>
        <a:xfrm xmlns:a="http://schemas.openxmlformats.org/drawingml/2006/main">
          <a:off x="72390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Male</a:t>
          </a:r>
          <a:endParaRPr lang="en-US" sz="1300" b="1" dirty="0">
            <a:solidFill>
              <a:srgbClr val="FFFFFF"/>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0.83186</cdr:x>
      <cdr:y>0.56452</cdr:y>
    </cdr:from>
    <cdr:to>
      <cdr:x>0.97345</cdr:x>
      <cdr:y>0.62641</cdr:y>
    </cdr:to>
    <cdr:sp macro="" textlink="">
      <cdr:nvSpPr>
        <cdr:cNvPr id="3" name="TextBox 8"/>
        <cdr:cNvSpPr txBox="1"/>
      </cdr:nvSpPr>
      <cdr:spPr>
        <a:xfrm xmlns:a="http://schemas.openxmlformats.org/drawingml/2006/main">
          <a:off x="7162800" y="2667000"/>
          <a:ext cx="1219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30 </a:t>
          </a:r>
          <a:endParaRPr lang="en-US" sz="1300" b="1" dirty="0">
            <a:solidFill>
              <a:srgbClr val="00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0.83186</cdr:x>
      <cdr:y>0.67742</cdr:y>
    </cdr:from>
    <cdr:to>
      <cdr:x>0.97345</cdr:x>
      <cdr:y>0.73931</cdr:y>
    </cdr:to>
    <cdr:sp macro="" textlink="">
      <cdr:nvSpPr>
        <cdr:cNvPr id="3" name="TextBox 8"/>
        <cdr:cNvSpPr txBox="1"/>
      </cdr:nvSpPr>
      <cdr:spPr>
        <a:xfrm xmlns:a="http://schemas.openxmlformats.org/drawingml/2006/main">
          <a:off x="7162800" y="3200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49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21</a:t>
          </a:r>
          <a:endParaRPr lang="en-US" sz="1300" b="1" dirty="0">
            <a:solidFill>
              <a:srgbClr val="FFFF00"/>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0.83186</cdr:x>
      <cdr:y>0.67742</cdr:y>
    </cdr:from>
    <cdr:to>
      <cdr:x>0.97345</cdr:x>
      <cdr:y>0.73931</cdr:y>
    </cdr:to>
    <cdr:sp macro="" textlink="">
      <cdr:nvSpPr>
        <cdr:cNvPr id="3" name="TextBox 8"/>
        <cdr:cNvSpPr txBox="1"/>
      </cdr:nvSpPr>
      <cdr:spPr>
        <a:xfrm xmlns:a="http://schemas.openxmlformats.org/drawingml/2006/main">
          <a:off x="7162800" y="3200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49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21</a:t>
          </a:r>
          <a:endParaRPr lang="en-US" sz="1300" b="1" dirty="0">
            <a:solidFill>
              <a:srgbClr val="FFFF00"/>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0.83186</cdr:x>
      <cdr:y>0.67742</cdr:y>
    </cdr:from>
    <cdr:to>
      <cdr:x>0.97345</cdr:x>
      <cdr:y>0.73931</cdr:y>
    </cdr:to>
    <cdr:sp macro="" textlink="">
      <cdr:nvSpPr>
        <cdr:cNvPr id="3" name="TextBox 8"/>
        <cdr:cNvSpPr txBox="1"/>
      </cdr:nvSpPr>
      <cdr:spPr>
        <a:xfrm xmlns:a="http://schemas.openxmlformats.org/drawingml/2006/main">
          <a:off x="7162800" y="3200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17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30</a:t>
          </a:r>
          <a:endParaRPr lang="en-US" sz="1300" b="1" dirty="0">
            <a:solidFill>
              <a:srgbClr val="FFFF00"/>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0.83186</cdr:x>
      <cdr:y>0.67742</cdr:y>
    </cdr:from>
    <cdr:to>
      <cdr:x>0.97345</cdr:x>
      <cdr:y>0.73931</cdr:y>
    </cdr:to>
    <cdr:sp macro="" textlink="">
      <cdr:nvSpPr>
        <cdr:cNvPr id="3" name="TextBox 8"/>
        <cdr:cNvSpPr txBox="1"/>
      </cdr:nvSpPr>
      <cdr:spPr>
        <a:xfrm xmlns:a="http://schemas.openxmlformats.org/drawingml/2006/main">
          <a:off x="7162800" y="3200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17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30</a:t>
          </a:r>
          <a:endParaRPr lang="en-US" sz="1300" b="1" dirty="0">
            <a:solidFill>
              <a:srgbClr val="FFFF00"/>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0.83186</cdr:x>
      <cdr:y>0.43548</cdr:y>
    </cdr:from>
    <cdr:to>
      <cdr:x>0.97345</cdr:x>
      <cdr:y>0.49737</cdr:y>
    </cdr:to>
    <cdr:sp macro="" textlink="">
      <cdr:nvSpPr>
        <cdr:cNvPr id="3" name="TextBox 8"/>
        <cdr:cNvSpPr txBox="1"/>
      </cdr:nvSpPr>
      <cdr:spPr>
        <a:xfrm xmlns:a="http://schemas.openxmlformats.org/drawingml/2006/main">
          <a:off x="7162800" y="2057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60 </a:t>
          </a:r>
          <a:endParaRPr lang="en-US" sz="1300" b="1" dirty="0">
            <a:solidFill>
              <a:srgbClr val="00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0.24779</cdr:x>
      <cdr:y>0.04839</cdr:y>
    </cdr:from>
    <cdr:to>
      <cdr:x>0.93805</cdr:x>
      <cdr:y>0.20968</cdr:y>
    </cdr:to>
    <cdr:sp macro="" textlink="">
      <cdr:nvSpPr>
        <cdr:cNvPr id="5" name="TextBox 4"/>
        <cdr:cNvSpPr txBox="1"/>
      </cdr:nvSpPr>
      <cdr:spPr>
        <a:xfrm xmlns:a="http://schemas.openxmlformats.org/drawingml/2006/main">
          <a:off x="2133600" y="228600"/>
          <a:ext cx="5943600" cy="7620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Double lung: 1/2-life = 6.7 Years; Conditional 1/2-life = 9.4 Years</a:t>
          </a:r>
        </a:p>
        <a:p xmlns:a="http://schemas.openxmlformats.org/drawingml/2006/main">
          <a:r>
            <a:rPr lang="en-US" sz="1400" b="1" dirty="0" smtClean="0">
              <a:solidFill>
                <a:schemeClr val="tx1"/>
              </a:solidFill>
            </a:rPr>
            <a:t>Single lung: 1/2-life = 4.6 Years; Conditional 1/2-life = 6.5 Years</a:t>
          </a:r>
        </a:p>
        <a:p xmlns:a="http://schemas.openxmlformats.org/drawingml/2006/main">
          <a:r>
            <a:rPr lang="en-US" sz="1400" b="1" dirty="0" smtClean="0">
              <a:solidFill>
                <a:schemeClr val="tx1"/>
              </a:solidFill>
            </a:rPr>
            <a:t>All lungs: 1/2-life = 5.5 Years; Conditional 1/2-life = 7.7 Years</a:t>
          </a:r>
          <a:endParaRPr lang="en-US" sz="1400" b="1" dirty="0">
            <a:solidFill>
              <a:schemeClr val="tx1"/>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0.83186</cdr:x>
      <cdr:y>0.43548</cdr:y>
    </cdr:from>
    <cdr:to>
      <cdr:x>0.97345</cdr:x>
      <cdr:y>0.49737</cdr:y>
    </cdr:to>
    <cdr:sp macro="" textlink="">
      <cdr:nvSpPr>
        <cdr:cNvPr id="3" name="TextBox 8"/>
        <cdr:cNvSpPr txBox="1"/>
      </cdr:nvSpPr>
      <cdr:spPr>
        <a:xfrm xmlns:a="http://schemas.openxmlformats.org/drawingml/2006/main">
          <a:off x="7162800" y="2057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60 </a:t>
          </a:r>
          <a:endParaRPr lang="en-US" sz="1300" b="1" dirty="0">
            <a:solidFill>
              <a:srgbClr val="00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0.17699</cdr:x>
      <cdr:y>0.90164</cdr:y>
    </cdr:from>
    <cdr:to>
      <cdr:x>0.30088</cdr:x>
      <cdr:y>0.96721</cdr:y>
    </cdr:to>
    <cdr:sp macro="" textlink="">
      <cdr:nvSpPr>
        <cdr:cNvPr id="2" name="TextBox 1"/>
        <cdr:cNvSpPr txBox="1"/>
      </cdr:nvSpPr>
      <cdr:spPr>
        <a:xfrm xmlns:a="http://schemas.openxmlformats.org/drawingml/2006/main">
          <a:off x="1524000" y="4191000"/>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AT Def</a:t>
          </a:r>
          <a:endParaRPr lang="en-US" sz="1500" b="1" dirty="0">
            <a:solidFill>
              <a:schemeClr val="tx1"/>
            </a:solidFill>
          </a:endParaRPr>
        </a:p>
      </cdr:txBody>
    </cdr:sp>
  </cdr:relSizeAnchor>
  <cdr:relSizeAnchor xmlns:cdr="http://schemas.openxmlformats.org/drawingml/2006/chartDrawing">
    <cdr:from>
      <cdr:x>0.38053</cdr:x>
      <cdr:y>0.90164</cdr:y>
    </cdr:from>
    <cdr:to>
      <cdr:x>0.50442</cdr:x>
      <cdr:y>0.96721</cdr:y>
    </cdr:to>
    <cdr:sp macro="" textlink="">
      <cdr:nvSpPr>
        <cdr:cNvPr id="3" name="TextBox 1"/>
        <cdr:cNvSpPr txBox="1"/>
      </cdr:nvSpPr>
      <cdr:spPr>
        <a:xfrm xmlns:a="http://schemas.openxmlformats.org/drawingml/2006/main">
          <a:off x="3276600" y="4191000"/>
          <a:ext cx="1066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COPD</a:t>
          </a:r>
          <a:endParaRPr lang="en-US" sz="1500" b="1" dirty="0">
            <a:solidFill>
              <a:srgbClr val="FFFFFF"/>
            </a:solidFill>
          </a:endParaRPr>
        </a:p>
      </cdr:txBody>
    </cdr:sp>
  </cdr:relSizeAnchor>
  <cdr:relSizeAnchor xmlns:cdr="http://schemas.openxmlformats.org/drawingml/2006/chartDrawing">
    <cdr:from>
      <cdr:x>0.61062</cdr:x>
      <cdr:y>0.90164</cdr:y>
    </cdr:from>
    <cdr:to>
      <cdr:x>0.73451</cdr:x>
      <cdr:y>0.96721</cdr:y>
    </cdr:to>
    <cdr:sp macro="" textlink="">
      <cdr:nvSpPr>
        <cdr:cNvPr id="4" name="TextBox 1"/>
        <cdr:cNvSpPr txBox="1"/>
      </cdr:nvSpPr>
      <cdr:spPr>
        <a:xfrm xmlns:a="http://schemas.openxmlformats.org/drawingml/2006/main">
          <a:off x="5257800" y="4191000"/>
          <a:ext cx="1066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IPF</a:t>
          </a:r>
          <a:endParaRPr lang="en-US" sz="1500" b="1" dirty="0">
            <a:solidFill>
              <a:srgbClr val="FFFFFF"/>
            </a:solidFill>
          </a:endParaRPr>
        </a:p>
      </cdr:txBody>
    </cdr:sp>
  </cdr:relSizeAnchor>
  <cdr:relSizeAnchor xmlns:cdr="http://schemas.openxmlformats.org/drawingml/2006/chartDrawing">
    <cdr:from>
      <cdr:x>0.84071</cdr:x>
      <cdr:y>0.90164</cdr:y>
    </cdr:from>
    <cdr:to>
      <cdr:x>0.9646</cdr:x>
      <cdr:y>0.96721</cdr:y>
    </cdr:to>
    <cdr:sp macro="" textlink="">
      <cdr:nvSpPr>
        <cdr:cNvPr id="5" name="TextBox 1"/>
        <cdr:cNvSpPr txBox="1"/>
      </cdr:nvSpPr>
      <cdr:spPr>
        <a:xfrm xmlns:a="http://schemas.openxmlformats.org/drawingml/2006/main">
          <a:off x="7239000" y="4191000"/>
          <a:ext cx="1066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IPAH</a:t>
          </a:r>
          <a:endParaRPr lang="en-US" sz="1500" b="1" dirty="0">
            <a:solidFill>
              <a:srgbClr val="FFFFFF"/>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0.5463</cdr:x>
      <cdr:y>0.22807</cdr:y>
    </cdr:from>
    <cdr:to>
      <cdr:x>0.97222</cdr:x>
      <cdr:y>0.85965</cdr:y>
    </cdr:to>
    <cdr:sp macro="" textlink="">
      <cdr:nvSpPr>
        <cdr:cNvPr id="2" name="TextBox 1"/>
        <cdr:cNvSpPr txBox="1"/>
      </cdr:nvSpPr>
      <cdr:spPr>
        <a:xfrm xmlns:a="http://schemas.openxmlformats.org/drawingml/2006/main">
          <a:off x="4495800" y="990600"/>
          <a:ext cx="3505200" cy="2743200"/>
        </a:xfrm>
        <a:prstGeom xmlns:a="http://schemas.openxmlformats.org/drawingml/2006/main" prst="rect">
          <a:avLst/>
        </a:prstGeom>
        <a:solidFill xmlns:a="http://schemas.openxmlformats.org/drawingml/2006/main">
          <a:srgbClr val="000000"/>
        </a:solidFill>
        <a:ln xmlns:a="http://schemas.openxmlformats.org/drawingml/2006/main">
          <a:solidFill>
            <a:srgbClr val="FFFFFF"/>
          </a:solidFill>
        </a:ln>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z="1400" b="1" u="sng" dirty="0">
              <a:solidFill>
                <a:srgbClr val="FFFF00"/>
              </a:solidFill>
              <a:latin typeface="+mn-lt"/>
              <a:ea typeface="+mn-ea"/>
              <a:cs typeface="+mn-cs"/>
            </a:rPr>
            <a:t>*Other includes:</a:t>
          </a:r>
        </a:p>
        <a:p xmlns:a="http://schemas.openxmlformats.org/drawingml/2006/main">
          <a:pPr>
            <a:spcBef>
              <a:spcPts val="600"/>
            </a:spcBef>
          </a:pPr>
          <a:r>
            <a:rPr lang="en-US" sz="1400" b="1" dirty="0" smtClean="0">
              <a:solidFill>
                <a:schemeClr val="tx1"/>
              </a:solidFill>
            </a:rPr>
            <a:t>Pulmonary Fibrosis, Other:	3.8%</a:t>
          </a:r>
        </a:p>
        <a:p xmlns:a="http://schemas.openxmlformats.org/drawingml/2006/main">
          <a:pPr>
            <a:spcBef>
              <a:spcPts val="600"/>
            </a:spcBef>
          </a:pPr>
          <a:r>
            <a:rPr lang="en-US" sz="1400" b="1" dirty="0" smtClean="0">
              <a:solidFill>
                <a:schemeClr val="tx1"/>
              </a:solidFill>
            </a:rPr>
            <a:t>Sarcoidosis: 		1.9%</a:t>
          </a:r>
        </a:p>
        <a:p xmlns:a="http://schemas.openxmlformats.org/drawingml/2006/main">
          <a:pPr>
            <a:spcBef>
              <a:spcPts val="600"/>
            </a:spcBef>
          </a:pPr>
          <a:r>
            <a:rPr lang="en-US" sz="1400" b="1" dirty="0" err="1" smtClean="0">
              <a:solidFill>
                <a:schemeClr val="tx1"/>
              </a:solidFill>
            </a:rPr>
            <a:t>Bronchiectasis</a:t>
          </a:r>
          <a:r>
            <a:rPr lang="en-US" sz="1400" b="1" dirty="0" smtClean="0">
              <a:solidFill>
                <a:schemeClr val="tx1"/>
              </a:solidFill>
            </a:rPr>
            <a:t>: 		0.4%</a:t>
          </a:r>
        </a:p>
        <a:p xmlns:a="http://schemas.openxmlformats.org/drawingml/2006/main">
          <a:pPr>
            <a:spcBef>
              <a:spcPts val="600"/>
            </a:spcBef>
          </a:pPr>
          <a:r>
            <a:rPr lang="en-US" sz="1400" b="1" dirty="0" smtClean="0">
              <a:solidFill>
                <a:schemeClr val="tx1"/>
              </a:solidFill>
            </a:rPr>
            <a:t>Congenital Heart Disease: 	0.3%</a:t>
          </a:r>
        </a:p>
        <a:p xmlns:a="http://schemas.openxmlformats.org/drawingml/2006/main">
          <a:pPr>
            <a:spcBef>
              <a:spcPts val="600"/>
            </a:spcBef>
          </a:pPr>
          <a:r>
            <a:rPr lang="en-US" sz="1400" b="1" dirty="0" smtClean="0">
              <a:solidFill>
                <a:schemeClr val="tx1"/>
              </a:solidFill>
            </a:rPr>
            <a:t>LAM: 			0.9%</a:t>
          </a:r>
        </a:p>
        <a:p xmlns:a="http://schemas.openxmlformats.org/drawingml/2006/main">
          <a:pPr>
            <a:spcBef>
              <a:spcPts val="600"/>
            </a:spcBef>
          </a:pPr>
          <a:r>
            <a:rPr lang="en-US" sz="1400" b="1" dirty="0" smtClean="0">
              <a:solidFill>
                <a:schemeClr val="tx1"/>
              </a:solidFill>
            </a:rPr>
            <a:t>Connective Tissue Disease:	1.1%</a:t>
          </a:r>
        </a:p>
        <a:p xmlns:a="http://schemas.openxmlformats.org/drawingml/2006/main">
          <a:pPr>
            <a:spcBef>
              <a:spcPts val="600"/>
            </a:spcBef>
          </a:pPr>
          <a:r>
            <a:rPr lang="en-US" sz="1400" b="1" dirty="0" smtClean="0">
              <a:solidFill>
                <a:schemeClr val="tx1"/>
              </a:solidFill>
            </a:rPr>
            <a:t>OB (non-</a:t>
          </a:r>
          <a:r>
            <a:rPr lang="en-US" sz="1400" b="1" dirty="0" err="1" smtClean="0">
              <a:solidFill>
                <a:schemeClr val="tx1"/>
              </a:solidFill>
            </a:rPr>
            <a:t>ReTx</a:t>
          </a:r>
          <a:r>
            <a:rPr lang="en-US" sz="1400" b="1" dirty="0" smtClean="0">
              <a:solidFill>
                <a:schemeClr val="tx1"/>
              </a:solidFill>
            </a:rPr>
            <a:t>): 		0.7%</a:t>
          </a:r>
        </a:p>
        <a:p xmlns:a="http://schemas.openxmlformats.org/drawingml/2006/main">
          <a:pPr>
            <a:spcBef>
              <a:spcPts val="600"/>
            </a:spcBef>
          </a:pPr>
          <a:r>
            <a:rPr lang="en-US" sz="1400" b="1" dirty="0" smtClean="0">
              <a:solidFill>
                <a:schemeClr val="tx1"/>
              </a:solidFill>
            </a:rPr>
            <a:t>Miscellaneous:		0.9%</a:t>
          </a:r>
          <a:endParaRPr lang="en-US" sz="1400"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0.5463</cdr:x>
      <cdr:y>0.24561</cdr:y>
    </cdr:from>
    <cdr:to>
      <cdr:x>0.97222</cdr:x>
      <cdr:y>0.87719</cdr:y>
    </cdr:to>
    <cdr:sp macro="" textlink="">
      <cdr:nvSpPr>
        <cdr:cNvPr id="2" name="TextBox 1"/>
        <cdr:cNvSpPr txBox="1"/>
      </cdr:nvSpPr>
      <cdr:spPr>
        <a:xfrm xmlns:a="http://schemas.openxmlformats.org/drawingml/2006/main">
          <a:off x="4495800" y="1066800"/>
          <a:ext cx="3505152" cy="2743205"/>
        </a:xfrm>
        <a:prstGeom xmlns:a="http://schemas.openxmlformats.org/drawingml/2006/main" prst="rect">
          <a:avLst/>
        </a:prstGeom>
        <a:solidFill xmlns:a="http://schemas.openxmlformats.org/drawingml/2006/main">
          <a:srgbClr val="000000"/>
        </a:solidFill>
        <a:ln xmlns:a="http://schemas.openxmlformats.org/drawingml/2006/main">
          <a:solidFill>
            <a:srgbClr val="FFFFFF"/>
          </a:solidFill>
        </a:ln>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z="1400" b="1" u="sng" dirty="0">
              <a:solidFill>
                <a:srgbClr val="FFFF00"/>
              </a:solidFill>
              <a:latin typeface="+mn-lt"/>
              <a:ea typeface="+mn-ea"/>
              <a:cs typeface="+mn-cs"/>
            </a:rPr>
            <a:t>*Other includes:</a:t>
          </a:r>
        </a:p>
        <a:p xmlns:a="http://schemas.openxmlformats.org/drawingml/2006/main">
          <a:pPr>
            <a:spcBef>
              <a:spcPts val="600"/>
            </a:spcBef>
          </a:pPr>
          <a:r>
            <a:rPr lang="en-US" sz="1400" b="1" dirty="0" smtClean="0">
              <a:solidFill>
                <a:schemeClr val="tx1"/>
              </a:solidFill>
            </a:rPr>
            <a:t>Pulmonary Fibrosis, Other:	3.2%</a:t>
          </a:r>
        </a:p>
        <a:p xmlns:a="http://schemas.openxmlformats.org/drawingml/2006/main">
          <a:pPr>
            <a:spcBef>
              <a:spcPts val="600"/>
            </a:spcBef>
          </a:pPr>
          <a:r>
            <a:rPr lang="en-US" sz="1400" b="1" dirty="0" smtClean="0">
              <a:solidFill>
                <a:schemeClr val="tx1"/>
              </a:solidFill>
            </a:rPr>
            <a:t>Sarcoidosis: 		2.9%</a:t>
          </a:r>
        </a:p>
        <a:p xmlns:a="http://schemas.openxmlformats.org/drawingml/2006/main">
          <a:pPr>
            <a:spcBef>
              <a:spcPts val="600"/>
            </a:spcBef>
          </a:pPr>
          <a:r>
            <a:rPr lang="en-US" sz="1400" b="1" dirty="0" err="1" smtClean="0">
              <a:solidFill>
                <a:schemeClr val="tx1"/>
              </a:solidFill>
            </a:rPr>
            <a:t>Bronchiectasis</a:t>
          </a:r>
          <a:r>
            <a:rPr lang="en-US" sz="1400" b="1" dirty="0" smtClean="0">
              <a:solidFill>
                <a:schemeClr val="tx1"/>
              </a:solidFill>
            </a:rPr>
            <a:t>: 		4.3%</a:t>
          </a:r>
        </a:p>
        <a:p xmlns:a="http://schemas.openxmlformats.org/drawingml/2006/main">
          <a:pPr>
            <a:spcBef>
              <a:spcPts val="600"/>
            </a:spcBef>
          </a:pPr>
          <a:r>
            <a:rPr lang="en-US" sz="1400" b="1" dirty="0" smtClean="0">
              <a:solidFill>
                <a:schemeClr val="tx1"/>
              </a:solidFill>
            </a:rPr>
            <a:t>Congenital Heart Disease: 	1.2%</a:t>
          </a:r>
        </a:p>
        <a:p xmlns:a="http://schemas.openxmlformats.org/drawingml/2006/main">
          <a:pPr>
            <a:spcBef>
              <a:spcPts val="600"/>
            </a:spcBef>
          </a:pPr>
          <a:r>
            <a:rPr lang="en-US" sz="1400" b="1" dirty="0" smtClean="0">
              <a:solidFill>
                <a:schemeClr val="tx1"/>
              </a:solidFill>
            </a:rPr>
            <a:t>LAM: 			1.2%</a:t>
          </a:r>
        </a:p>
        <a:p xmlns:a="http://schemas.openxmlformats.org/drawingml/2006/main">
          <a:pPr>
            <a:spcBef>
              <a:spcPts val="600"/>
            </a:spcBef>
          </a:pPr>
          <a:r>
            <a:rPr lang="en-US" sz="1400" b="1" dirty="0" smtClean="0">
              <a:solidFill>
                <a:schemeClr val="tx1"/>
              </a:solidFill>
            </a:rPr>
            <a:t>Connective Tissue Disease:	1.3%</a:t>
          </a:r>
        </a:p>
        <a:p xmlns:a="http://schemas.openxmlformats.org/drawingml/2006/main">
          <a:pPr>
            <a:spcBef>
              <a:spcPts val="600"/>
            </a:spcBef>
          </a:pPr>
          <a:r>
            <a:rPr lang="en-US" sz="1400" b="1" dirty="0" smtClean="0">
              <a:solidFill>
                <a:schemeClr val="tx1"/>
              </a:solidFill>
            </a:rPr>
            <a:t>OB (non-</a:t>
          </a:r>
          <a:r>
            <a:rPr lang="en-US" sz="1400" b="1" dirty="0" err="1" smtClean="0">
              <a:solidFill>
                <a:schemeClr val="tx1"/>
              </a:solidFill>
            </a:rPr>
            <a:t>ReTx</a:t>
          </a:r>
          <a:r>
            <a:rPr lang="en-US" sz="1400" b="1" dirty="0" smtClean="0">
              <a:solidFill>
                <a:schemeClr val="tx1"/>
              </a:solidFill>
            </a:rPr>
            <a:t>): 		1.2%</a:t>
          </a:r>
        </a:p>
        <a:p xmlns:a="http://schemas.openxmlformats.org/drawingml/2006/main">
          <a:pPr>
            <a:spcBef>
              <a:spcPts val="600"/>
            </a:spcBef>
          </a:pPr>
          <a:r>
            <a:rPr lang="en-US" sz="1400" b="1" dirty="0" smtClean="0">
              <a:solidFill>
                <a:schemeClr val="tx1"/>
              </a:solidFill>
            </a:rPr>
            <a:t>Miscellaneous:		1.8%</a:t>
          </a:r>
          <a:r>
            <a:rPr lang="en-US" sz="1400" b="1" dirty="0" smtClean="0"/>
            <a:t>%</a:t>
          </a:r>
          <a:endParaRPr lang="en-US" sz="1400" dirty="0"/>
        </a:p>
      </cdr:txBody>
    </cdr:sp>
  </cdr:relSizeAnchor>
</c:userShapes>
</file>

<file path=ppt/drawings/drawing9.xml><?xml version="1.0" encoding="utf-8"?>
<c:userShapes xmlns:c="http://schemas.openxmlformats.org/drawingml/2006/chart">
  <cdr:relSizeAnchor xmlns:cdr="http://schemas.openxmlformats.org/drawingml/2006/chartDrawing">
    <cdr:from>
      <cdr:x>0.85345</cdr:x>
      <cdr:y>0.78462</cdr:y>
    </cdr:from>
    <cdr:to>
      <cdr:x>0.99138</cdr:x>
      <cdr:y>0.86275</cdr:y>
    </cdr:to>
    <cdr:sp macro="" textlink="">
      <cdr:nvSpPr>
        <cdr:cNvPr id="8" name="TextBox 1"/>
        <cdr:cNvSpPr txBox="1"/>
      </cdr:nvSpPr>
      <cdr:spPr>
        <a:xfrm xmlns:a="http://schemas.openxmlformats.org/drawingml/2006/main">
          <a:off x="7543800" y="3886200"/>
          <a:ext cx="12191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FF"/>
              </a:solidFill>
            </a:rPr>
            <a:t>2005 - 6/2011</a:t>
          </a:r>
          <a:endParaRPr lang="en-US" sz="1400" b="1" dirty="0">
            <a:solidFill>
              <a:srgbClr val="FFFFFF"/>
            </a:solidFill>
          </a:endParaRPr>
        </a:p>
      </cdr:txBody>
    </cdr:sp>
  </cdr:relSizeAnchor>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Europe</a:t>
          </a:r>
          <a:endParaRPr lang="en-US" sz="1600" b="1" dirty="0">
            <a:solidFill>
              <a:srgbClr val="FFFF0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North America</a:t>
          </a:r>
          <a:endParaRPr lang="en-US" sz="1600" b="1" dirty="0">
            <a:solidFill>
              <a:srgbClr val="FFFF0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Other</a:t>
          </a:r>
          <a:endParaRPr lang="en-US" sz="1600" b="1" dirty="0">
            <a:solidFill>
              <a:srgbClr val="FFFF00"/>
            </a:solidFill>
          </a:endParaRPr>
        </a:p>
      </cdr:txBody>
    </cdr:sp>
  </cdr:relSizeAnchor>
  <cdr:relSizeAnchor xmlns:cdr="http://schemas.openxmlformats.org/drawingml/2006/chartDrawing">
    <cdr:from>
      <cdr:x>0.5431</cdr:x>
      <cdr:y>0.78462</cdr:y>
    </cdr:from>
    <cdr:to>
      <cdr:x>0.68965</cdr:x>
      <cdr:y>0.86275</cdr:y>
    </cdr:to>
    <cdr:sp macro="" textlink="">
      <cdr:nvSpPr>
        <cdr:cNvPr id="12" name="TextBox 1"/>
        <cdr:cNvSpPr txBox="1"/>
      </cdr:nvSpPr>
      <cdr:spPr>
        <a:xfrm xmlns:a="http://schemas.openxmlformats.org/drawingml/2006/main">
          <a:off x="48006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2005 - 6/2011</a:t>
          </a:r>
          <a:endParaRPr lang="en-US" sz="1400" b="1" dirty="0">
            <a:solidFill>
              <a:srgbClr val="FFFFFF"/>
            </a:solidFill>
          </a:endParaRPr>
        </a:p>
      </cdr:txBody>
    </cdr:sp>
  </cdr:relSizeAnchor>
  <cdr:relSizeAnchor xmlns:cdr="http://schemas.openxmlformats.org/drawingml/2006/chartDrawing">
    <cdr:from>
      <cdr:x>0.2069</cdr:x>
      <cdr:y>0.78462</cdr:y>
    </cdr:from>
    <cdr:to>
      <cdr:x>0.35345</cdr:x>
      <cdr:y>0.86275</cdr:y>
    </cdr:to>
    <cdr:sp macro="" textlink="">
      <cdr:nvSpPr>
        <cdr:cNvPr id="13" name="TextBox 1"/>
        <cdr:cNvSpPr txBox="1"/>
      </cdr:nvSpPr>
      <cdr:spPr>
        <a:xfrm xmlns:a="http://schemas.openxmlformats.org/drawingml/2006/main">
          <a:off x="18288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2005 - 6/2011</a:t>
          </a:r>
          <a:endParaRPr lang="en-US" sz="1400" b="1" dirty="0">
            <a:solidFill>
              <a:srgbClr val="FFFFFF"/>
            </a:solidFill>
          </a:endParaRPr>
        </a:p>
      </cdr:txBody>
    </cdr:sp>
  </cdr:relSizeAnchor>
  <cdr:relSizeAnchor xmlns:cdr="http://schemas.openxmlformats.org/drawingml/2006/chartDrawing">
    <cdr:from>
      <cdr:x>0.07759</cdr:x>
      <cdr:y>0.78462</cdr:y>
    </cdr:from>
    <cdr:to>
      <cdr:x>0.22413</cdr:x>
      <cdr:y>0.86275</cdr:y>
    </cdr:to>
    <cdr:sp macro="" textlink="">
      <cdr:nvSpPr>
        <cdr:cNvPr id="14" name="TextBox 1"/>
        <cdr:cNvSpPr txBox="1"/>
      </cdr:nvSpPr>
      <cdr:spPr>
        <a:xfrm xmlns:a="http://schemas.openxmlformats.org/drawingml/2006/main">
          <a:off x="6858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2000 - 2004</a:t>
          </a:r>
          <a:endParaRPr lang="en-US" sz="1400" b="1" dirty="0">
            <a:solidFill>
              <a:srgbClr val="FFFFFF"/>
            </a:solidFill>
          </a:endParaRPr>
        </a:p>
      </cdr:txBody>
    </cdr:sp>
  </cdr:relSizeAnchor>
  <cdr:relSizeAnchor xmlns:cdr="http://schemas.openxmlformats.org/drawingml/2006/chartDrawing">
    <cdr:from>
      <cdr:x>0.40517</cdr:x>
      <cdr:y>0.78462</cdr:y>
    </cdr:from>
    <cdr:to>
      <cdr:x>0.55172</cdr:x>
      <cdr:y>0.86275</cdr:y>
    </cdr:to>
    <cdr:sp macro="" textlink="">
      <cdr:nvSpPr>
        <cdr:cNvPr id="15" name="TextBox 1"/>
        <cdr:cNvSpPr txBox="1"/>
      </cdr:nvSpPr>
      <cdr:spPr>
        <a:xfrm xmlns:a="http://schemas.openxmlformats.org/drawingml/2006/main">
          <a:off x="35814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2000 - 2004</a:t>
          </a:r>
          <a:endParaRPr lang="en-US" sz="1400" b="1" dirty="0">
            <a:solidFill>
              <a:srgbClr val="FFFFFF"/>
            </a:solidFill>
          </a:endParaRPr>
        </a:p>
      </cdr:txBody>
    </cdr:sp>
  </cdr:relSizeAnchor>
  <cdr:relSizeAnchor xmlns:cdr="http://schemas.openxmlformats.org/drawingml/2006/chartDrawing">
    <cdr:from>
      <cdr:x>0.73276</cdr:x>
      <cdr:y>0.78462</cdr:y>
    </cdr:from>
    <cdr:to>
      <cdr:x>0.87931</cdr:x>
      <cdr:y>0.86275</cdr:y>
    </cdr:to>
    <cdr:sp macro="" textlink="">
      <cdr:nvSpPr>
        <cdr:cNvPr id="16" name="TextBox 1"/>
        <cdr:cNvSpPr txBox="1"/>
      </cdr:nvSpPr>
      <cdr:spPr>
        <a:xfrm xmlns:a="http://schemas.openxmlformats.org/drawingml/2006/main">
          <a:off x="64770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2000 - 2004</a:t>
          </a:r>
          <a:endParaRPr lang="en-US" sz="1400" b="1" dirty="0">
            <a:solidFill>
              <a:srgbClr val="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9/27/2012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the two eras using a chi-square test.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April 1994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the two eras using a chi-square test. A significant p-value means that at least one of the groups is different than the others but it doesn’t identify which group it is.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March 2005 functional status in US is collected using </a:t>
            </a:r>
            <a:r>
              <a:rPr lang="en-US" sz="1200" kern="1200" dirty="0" err="1" smtClean="0">
                <a:solidFill>
                  <a:schemeClr val="tx1"/>
                </a:solidFill>
                <a:latin typeface="+mn-lt"/>
                <a:ea typeface="+mn-ea"/>
                <a:cs typeface="+mn-cs"/>
              </a:rPr>
              <a:t>Karnofsky</a:t>
            </a:r>
            <a:r>
              <a:rPr lang="en-US" sz="1200" kern="1200" dirty="0" smtClean="0">
                <a:solidFill>
                  <a:schemeClr val="tx1"/>
                </a:solidFill>
                <a:latin typeface="+mn-lt"/>
                <a:ea typeface="+mn-ea"/>
                <a:cs typeface="+mn-cs"/>
              </a:rPr>
              <a:t>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the 1-year, 3-year and 5-year annual follow-ups.  Because all follow-ups between April 1994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5-year and 10-year annual follow-ups, representing the hospitalizations between discharge and 1 year, between the 2-year and 3-year follow-up, and  between the 4-year and 5-year follow-up, respectively.  Because all follow-ups between April 1994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2011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2011 were included.  Therefore, this figure does not represent changes in practice between the 1-year follow-up and 5-year follow-up on a cohort of patients.  The patients in the 1-year tabulation are not the same patients as in the 5-year tabulation.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half-life is the estimated time point at which 50% of all of the recipients have died. The conditional half-life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annual follow-up forms.  As different patients were transplanted each year this figure does not represent changes in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2011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2011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 0.05 are shown on the slide.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 0.05 are shown on the slide.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 0.05 are shown on the slide.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 0.05 are shown on the slide.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p ≤ 0.05 are shown on the slide.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 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half-life is the estimated time point at which 50% of all of the recipients have died. The conditional half-life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Only pair-wise comparisons statistically significant at p ≤ 0.05 are shown on the slide. </a:t>
            </a:r>
            <a:endParaRPr lang="en-US" sz="1200" kern="120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This figure shows survival conditional on survival to 3 months.  Therefore, only patients surviving to at least 3 months were included in the calculation. The conditional half-life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This figure shows survival conditional on survival to 12 months.  Therefore, only patients surviving to at least 12 months were included in the calculation. The conditional half-life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Survival rates were compared using the log-rank test statistic. A significant p-value means that at least one of the groups is different than the others but it doesn’t identify which group it is.</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Only pair-wise comparisons statistically significant at p ≤ 0.05 are shown on the slide.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Treated rejection = Recipient was reported to (1) have at least one acute rejection episode that was treated with an  anti-rejection agent; or (2) have been hospitalized for rejection. No rejection  = Recipient had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no acute rejection episodes and (ii) was reported either as not hospitalized for rejection or did not receive anti-rejection agents.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were made using the chi-square statistic.  No adjustments were made for multiple comparisons.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age distribution of lung transplant recipients was compared between the two eras using a chi-square test. A significant p-value means that at least one of the groups is different than the others but it doesn’t identify which group it is.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a:t>
            </a:r>
            <a:r>
              <a:rPr lang="en-US" sz="1200" kern="1200" smtClean="0">
                <a:solidFill>
                  <a:schemeClr val="tx1"/>
                </a:solidFill>
                <a:latin typeface="+mn-lt"/>
                <a:ea typeface="+mn-ea"/>
                <a:cs typeface="+mn-cs"/>
              </a:rPr>
              <a:t>of IPF.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a:t>
            </a:r>
            <a:r>
              <a:rPr lang="en-US" sz="1200" kern="1200" smtClean="0">
                <a:solidFill>
                  <a:schemeClr val="tx1"/>
                </a:solidFill>
                <a:latin typeface="+mn-lt"/>
                <a:ea typeface="+mn-ea"/>
                <a:cs typeface="+mn-cs"/>
              </a:rPr>
              <a:t>of IPF.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age distribution of donors for lung transplants was compared between the two eras using a chi-square test. A significant p-value means that at least one of the groups is different than the others but it doesn’t identify which group it is.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rgbClr val="000099"/>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Overall</a:t>
            </a:r>
            <a:endParaRPr lang="en-US" dirty="0"/>
          </a:p>
        </p:txBody>
      </p:sp>
      <p:grpSp>
        <p:nvGrpSpPr>
          <p:cNvPr id="9"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2"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2"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800" dirty="0" smtClean="0"/>
              <a:t>ADULT LUNG TRANSPLANTS </a:t>
            </a:r>
            <a:r>
              <a:rPr lang="en-US" sz="2000" dirty="0" smtClean="0"/>
              <a:t>(1/1998-6/2006)</a:t>
            </a:r>
            <a:r>
              <a:rPr lang="en-US" sz="1800" dirty="0" smtClean="0"/>
              <a:t/>
            </a:r>
            <a:br>
              <a:rPr lang="en-US" sz="1800" dirty="0" smtClean="0"/>
            </a:br>
            <a:r>
              <a:rPr lang="en-US" sz="2400" dirty="0" smtClean="0"/>
              <a:t> Risk Factors For 5 Year Mortality with 95% Confidence Limits</a:t>
            </a:r>
            <a:br>
              <a:rPr lang="en-US" sz="2400" dirty="0" smtClean="0"/>
            </a:br>
            <a:r>
              <a:rPr lang="en-US" sz="2400" dirty="0" smtClean="0"/>
              <a:t> Conditional on Survival to 1 Year </a:t>
            </a:r>
            <a:br>
              <a:rPr lang="en-US" sz="2400" dirty="0" smtClean="0"/>
            </a:br>
            <a:r>
              <a:rPr lang="en-US" sz="2400" dirty="0" smtClean="0"/>
              <a:t> </a:t>
            </a:r>
            <a:r>
              <a:rPr lang="en-US" sz="2400" dirty="0" smtClean="0">
                <a:solidFill>
                  <a:srgbClr val="FFFF00"/>
                </a:solidFill>
              </a:rPr>
              <a:t>Height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752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0.0790</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800" dirty="0" smtClean="0"/>
              <a:t>ADULT LUNG TRANSPLANTS </a:t>
            </a:r>
            <a:r>
              <a:rPr lang="en-US" sz="2000" dirty="0" smtClean="0"/>
              <a:t>(1/1995-6/2001)</a:t>
            </a:r>
            <a:br>
              <a:rPr lang="en-US" sz="2000" dirty="0" smtClean="0"/>
            </a:br>
            <a:r>
              <a:rPr lang="en-US" sz="2400" dirty="0" smtClean="0"/>
              <a:t>Risk Factors For 10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5,202</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295400"/>
          <a:ext cx="8458200" cy="3813467"/>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737747">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Retransplant</a:t>
                      </a:r>
                    </a:p>
                  </a:txBody>
                  <a:tcPr marR="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115</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1.44</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0.0015</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1.15 -</a:t>
                      </a:r>
                      <a:endParaRPr lang="en-US" sz="1500" b="1" i="0" u="none" strike="noStrike" dirty="0">
                        <a:solidFill>
                          <a:schemeClr val="tx1"/>
                        </a:solidFill>
                        <a:latin typeface="Arial"/>
                      </a:endParaRP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1.80</a:t>
                      </a:r>
                    </a:p>
                  </a:txBody>
                  <a:tcPr marL="9525" marR="9525"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Alpha-1 antitrypsin deficiency,</a:t>
                      </a:r>
                      <a:r>
                        <a:rPr lang="en-US" sz="1500" b="1" baseline="0" dirty="0" smtClean="0"/>
                        <a:t> single lung</a:t>
                      </a:r>
                      <a:endParaRPr lang="en-US" sz="1500" b="1" dirty="0" smtClean="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276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1.26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0.0031</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1.08 -</a:t>
                      </a:r>
                      <a:endParaRPr lang="en-US" sz="1500" b="1" i="0" u="none" strike="noStrike" dirty="0">
                        <a:solidFill>
                          <a:schemeClr val="tx1"/>
                        </a:solidFill>
                        <a:latin typeface="Arial"/>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1.47</a:t>
                      </a:r>
                    </a:p>
                  </a:txBody>
                  <a:tcPr marL="9525" marR="9525"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84465">
                <a:tc>
                  <a:txBody>
                    <a:bodyPr/>
                    <a:lstStyle/>
                    <a:p>
                      <a:pPr rtl="0" fontAlgn="t"/>
                      <a:r>
                        <a:rPr lang="en-US" sz="1500" b="1" dirty="0" smtClean="0"/>
                        <a:t>COPD/Emphysema, double lung</a:t>
                      </a:r>
                      <a:endParaRPr lang="en-US" dirty="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485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0.0013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0.72 -</a:t>
                      </a:r>
                      <a:endParaRPr lang="en-US" sz="1500" b="1" i="0" u="none" strike="noStrike" dirty="0">
                        <a:solidFill>
                          <a:schemeClr val="tx1"/>
                        </a:solidFill>
                        <a:latin typeface="Arial"/>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0.92</a:t>
                      </a:r>
                    </a:p>
                  </a:txBody>
                  <a:tcPr marL="9525" marR="9525"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Cystic</a:t>
                      </a:r>
                      <a:r>
                        <a:rPr lang="en-US" sz="1500" b="1" baseline="0" dirty="0" smtClean="0"/>
                        <a:t> Fibrosis</a:t>
                      </a:r>
                      <a:endParaRPr lang="en-US" sz="1500" b="1" dirty="0"/>
                    </a:p>
                  </a:txBody>
                  <a:tcPr marR="0" anchor="ctr">
                    <a:lnL>
                      <a:noFill/>
                    </a:lnL>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744</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0.79</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0.0120</a:t>
                      </a: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0.65 -</a:t>
                      </a:r>
                      <a:endParaRPr lang="en-US" sz="1500" b="1" i="0" u="none" strike="noStrike" dirty="0">
                        <a:solidFill>
                          <a:schemeClr val="tx1"/>
                        </a:solidFill>
                        <a:latin typeface="Arial"/>
                      </a:endParaRPr>
                    </a:p>
                  </a:txBody>
                  <a:tcPr marL="9525" marR="9525"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0.95</a:t>
                      </a:r>
                    </a:p>
                  </a:txBody>
                  <a:tcPr marL="9525" marR="9525" marT="9525" marB="0" anchor="ctr">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844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LAM</a:t>
                      </a:r>
                    </a:p>
                  </a:txBody>
                  <a:tcPr marR="0" anchor="ctr">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51</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0.58</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0.0096</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0.38 -</a:t>
                      </a:r>
                      <a:endParaRPr lang="en-US" sz="1500" b="1" i="0" u="none" strike="noStrike" dirty="0">
                        <a:solidFill>
                          <a:schemeClr val="tx1"/>
                        </a:solidFill>
                        <a:latin typeface="Arial"/>
                      </a:endParaRP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0.88</a:t>
                      </a:r>
                    </a:p>
                  </a:txBody>
                  <a:tcPr marL="9525" marR="9525"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8446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DONOR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84465">
                <a:tc>
                  <a:txBody>
                    <a:bodyPr/>
                    <a:lstStyle/>
                    <a:p>
                      <a:pPr rtl="0"/>
                      <a:r>
                        <a:rPr lang="en-US" sz="1500" b="1" dirty="0" smtClean="0"/>
                        <a:t>Donor history of diabetes</a:t>
                      </a:r>
                      <a:endParaRPr lang="en-US" sz="1600"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119</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1.47</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0.0002</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1.20 -</a:t>
                      </a:r>
                      <a:endParaRPr lang="en-US" sz="1500" b="1" i="0" u="none" strike="noStrike" dirty="0">
                        <a:solidFill>
                          <a:schemeClr val="tx1"/>
                        </a:solidFill>
                        <a:latin typeface="Arial"/>
                      </a:endParaRP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1.80</a:t>
                      </a:r>
                    </a:p>
                  </a:txBody>
                  <a:tcPr marL="9525" marR="9525"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84465">
                <a:tc>
                  <a:txBody>
                    <a:bodyPr/>
                    <a:lstStyle/>
                    <a:p>
                      <a:pPr rtl="0"/>
                      <a:r>
                        <a:rPr lang="en-US" sz="1600" b="1" dirty="0" smtClean="0"/>
                        <a:t>Donor history</a:t>
                      </a:r>
                      <a:r>
                        <a:rPr lang="en-US" sz="1600" b="1" baseline="0" dirty="0" smtClean="0"/>
                        <a:t> of cancer</a:t>
                      </a:r>
                      <a:endParaRPr lang="en-US" sz="1600" b="1" dirty="0"/>
                    </a:p>
                  </a:txBody>
                  <a:tcPr marL="45720" marR="4572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60</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1.38</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0.0250</a:t>
                      </a: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1.04 -</a:t>
                      </a:r>
                      <a:endParaRPr lang="en-US" sz="1500" b="1" i="0" u="none" strike="noStrike" dirty="0">
                        <a:solidFill>
                          <a:schemeClr val="tx1"/>
                        </a:solidFill>
                        <a:latin typeface="Arial"/>
                      </a:endParaRPr>
                    </a:p>
                  </a:txBody>
                  <a:tcPr marL="9525" marR="9525"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1.83</a:t>
                      </a:r>
                    </a:p>
                  </a:txBody>
                  <a:tcPr marL="9525" marR="9525"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5486400" y="5867400"/>
            <a:ext cx="34290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800" dirty="0" smtClean="0"/>
              <a:t>ADULT LUNG TRANSPLANTS </a:t>
            </a:r>
            <a:r>
              <a:rPr lang="en-US" sz="2000" dirty="0" smtClean="0"/>
              <a:t>(1/1995-6/2001)</a:t>
            </a:r>
            <a:br>
              <a:rPr lang="en-US" sz="2000" dirty="0" smtClean="0"/>
            </a:br>
            <a:r>
              <a:rPr lang="en-US" sz="2400" dirty="0" smtClean="0"/>
              <a:t>Risk Factors For 10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5,202</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371601"/>
          <a:ext cx="8458200" cy="3962400"/>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960162">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0037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IV inotropes</a:t>
                      </a:r>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54</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1.92</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1.41 -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2.61</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00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Ventilator</a:t>
                      </a:r>
                      <a:endParaRPr lang="en-US" sz="1600" dirty="0" smtClean="0"/>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126</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1.28</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0.0458</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1.64</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00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Recipient history of diabetes</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316</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1.25</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0.0017</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1.44</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00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Prior </a:t>
                      </a:r>
                      <a:r>
                        <a:rPr lang="en-US" sz="1500" b="1" dirty="0" err="1" smtClean="0"/>
                        <a:t>sternotomy</a:t>
                      </a:r>
                      <a:endParaRPr lang="en-US" sz="1500" b="1" dirty="0" smtClean="0"/>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191</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1.24</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0.0109</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1.05 -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1.47</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00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Hospitalized (including ICU)</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412</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1.17</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0.0371</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1.35</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00373">
                <a:tc>
                  <a:txBody>
                    <a:bodyPr/>
                    <a:lstStyle/>
                    <a:p>
                      <a:pPr rtl="0"/>
                      <a:r>
                        <a:rPr lang="en-US" sz="1500" b="1" dirty="0"/>
                        <a:t>Chronic steroid use</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2,407</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1.08</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0.0357</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1.15</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800" dirty="0" smtClean="0"/>
              <a:t>ADULT LUNG TRANSPLANTS </a:t>
            </a:r>
            <a:r>
              <a:rPr lang="en-US" sz="2000" dirty="0" smtClean="0"/>
              <a:t>(1/1995-6/2001)</a:t>
            </a:r>
            <a:br>
              <a:rPr lang="en-US" sz="2000" dirty="0" smtClean="0"/>
            </a:br>
            <a:r>
              <a:rPr lang="en-US" sz="2400" dirty="0" smtClean="0"/>
              <a:t>Risk Factors For 10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5,202</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143000"/>
          <a:ext cx="8458200" cy="4572001"/>
        </p:xfrm>
        <a:graphic>
          <a:graphicData uri="http://schemas.openxmlformats.org/drawingml/2006/table">
            <a:tbl>
              <a:tblPr firstRow="1" bandRow="1">
                <a:tableStyleId>{C083E6E3-FA7D-4D7B-A595-EF9225AFEA82}</a:tableStyleId>
              </a:tblPr>
              <a:tblGrid>
                <a:gridCol w="3962400"/>
                <a:gridCol w="1295400"/>
                <a:gridCol w="838200"/>
                <a:gridCol w="838200"/>
                <a:gridCol w="685800"/>
                <a:gridCol w="838200"/>
              </a:tblGrid>
              <a:tr h="79911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29686">
                <a:tc>
                  <a:txBody>
                    <a:bodyPr/>
                    <a:lstStyle/>
                    <a:p>
                      <a:pPr rtl="0" fontAlgn="t"/>
                      <a:r>
                        <a:rPr lang="en-US" sz="1500" b="1" dirty="0" smtClean="0"/>
                        <a:t>Transplant year = 1995/1996 vs. 2000/2001</a:t>
                      </a:r>
                      <a:endParaRPr lang="en-US" sz="1600"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1,442</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1.24</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1.14 -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1.36</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2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Donor CMV +/ Recipient CMV -</a:t>
                      </a:r>
                      <a:endParaRPr lang="en-US" sz="1600" dirty="0" smtClean="0"/>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926</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1.18</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0.0002</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1.08 -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1.28</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29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Not ABO identical</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420</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1.17</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0.0095</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1.04 -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1.32</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29686">
                <a:tc>
                  <a:txBody>
                    <a:bodyPr/>
                    <a:lstStyle/>
                    <a:p>
                      <a:pPr rtl="0" fontAlgn="t"/>
                      <a:r>
                        <a:rPr lang="en-US" sz="1500" b="1" dirty="0" smtClean="0"/>
                        <a:t>Transplant year = 1997/1998 vs. 2000/2001</a:t>
                      </a:r>
                      <a:endParaRPr lang="en-US" sz="1600" dirty="0"/>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1,626</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1.10</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0.0297</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1.20</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1325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HLA mismatches,</a:t>
                      </a:r>
                      <a:r>
                        <a:rPr lang="en-US" sz="1500" b="1" baseline="0" dirty="0" smtClean="0"/>
                        <a:t> per mismatch</a:t>
                      </a:r>
                      <a:endParaRPr lang="en-US" sz="1500" b="1" dirty="0" smtClean="0"/>
                    </a:p>
                  </a:txBody>
                  <a:tcPr marL="45720" marR="0" marT="0" marB="0" anchor="ctr">
                    <a:lnL>
                      <a:noFill/>
                    </a:lnL>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200" b="1" i="0" u="none" strike="noStrike" dirty="0">
                          <a:solidFill>
                            <a:schemeClr val="tx1"/>
                          </a:solidFill>
                          <a:latin typeface="Arial"/>
                        </a:rPr>
                        <a:t> </a:t>
                      </a:r>
                      <a:r>
                        <a:rPr lang="en-US" sz="1200" b="1" i="0" u="none" strike="noStrike" dirty="0" smtClean="0">
                          <a:solidFill>
                            <a:schemeClr val="tx1"/>
                          </a:solidFill>
                          <a:latin typeface="Arial"/>
                        </a:rPr>
                        <a:t>0 MM = 4</a:t>
                      </a:r>
                    </a:p>
                    <a:p>
                      <a:pPr algn="ctr" fontAlgn="t"/>
                      <a:r>
                        <a:rPr lang="en-US" sz="1200" b="1" i="0" u="none" strike="noStrike" dirty="0" smtClean="0">
                          <a:solidFill>
                            <a:schemeClr val="tx1"/>
                          </a:solidFill>
                          <a:latin typeface="Arial"/>
                        </a:rPr>
                        <a:t>1 MM = 21</a:t>
                      </a:r>
                    </a:p>
                    <a:p>
                      <a:pPr algn="ctr" fontAlgn="t"/>
                      <a:r>
                        <a:rPr lang="en-US" sz="1200" b="1" i="0" u="none" strike="noStrike" dirty="0" smtClean="0">
                          <a:solidFill>
                            <a:schemeClr val="tx1"/>
                          </a:solidFill>
                          <a:latin typeface="Arial"/>
                        </a:rPr>
                        <a:t>2MM = 146</a:t>
                      </a:r>
                    </a:p>
                    <a:p>
                      <a:pPr algn="ctr" fontAlgn="t"/>
                      <a:r>
                        <a:rPr lang="en-US" sz="1200" b="1" i="0" u="none" strike="noStrike" dirty="0" smtClean="0">
                          <a:solidFill>
                            <a:schemeClr val="tx1"/>
                          </a:solidFill>
                          <a:latin typeface="Arial"/>
                        </a:rPr>
                        <a:t>3 MM = 519</a:t>
                      </a:r>
                    </a:p>
                    <a:p>
                      <a:pPr algn="ctr" fontAlgn="t"/>
                      <a:r>
                        <a:rPr lang="en-US" sz="1200" b="1" i="0" u="none" strike="noStrike" dirty="0" smtClean="0">
                          <a:solidFill>
                            <a:schemeClr val="tx1"/>
                          </a:solidFill>
                          <a:latin typeface="Arial"/>
                        </a:rPr>
                        <a:t>4MM =</a:t>
                      </a:r>
                      <a:r>
                        <a:rPr lang="en-US" sz="1200" b="1" i="0" u="none" strike="noStrike" baseline="0" dirty="0" smtClean="0">
                          <a:solidFill>
                            <a:schemeClr val="tx1"/>
                          </a:solidFill>
                          <a:latin typeface="Arial"/>
                        </a:rPr>
                        <a:t> 1,137</a:t>
                      </a:r>
                    </a:p>
                    <a:p>
                      <a:pPr algn="ctr" fontAlgn="t"/>
                      <a:r>
                        <a:rPr lang="en-US" sz="1200" b="1" i="0" u="none" strike="noStrike" baseline="0" dirty="0" smtClean="0">
                          <a:solidFill>
                            <a:schemeClr val="tx1"/>
                          </a:solidFill>
                          <a:latin typeface="Arial"/>
                        </a:rPr>
                        <a:t>5 MM = 2,394</a:t>
                      </a:r>
                    </a:p>
                    <a:p>
                      <a:pPr algn="ctr" fontAlgn="t"/>
                      <a:r>
                        <a:rPr lang="en-US" sz="1200" b="1" i="0" u="none" strike="noStrike" baseline="0" dirty="0" smtClean="0">
                          <a:solidFill>
                            <a:schemeClr val="tx1"/>
                          </a:solidFill>
                          <a:latin typeface="Arial"/>
                        </a:rPr>
                        <a:t>6 MM = 981</a:t>
                      </a:r>
                      <a:endParaRPr lang="en-US" sz="12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1.06</a:t>
                      </a: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0.0031</a:t>
                      </a: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1.02 -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1.09</a:t>
                      </a:r>
                    </a:p>
                  </a:txBody>
                  <a:tcPr marL="45720" marR="45720" marT="9525" marB="0" anchor="ctr">
                    <a:lnR>
                      <a:noFill/>
                    </a:ln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29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BORDERLINE SIGNIFICANT</a:t>
                      </a:r>
                    </a:p>
                  </a:txBody>
                  <a:tcPr marL="45720" marR="0" marT="0" marB="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2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endParaRPr lang="en-US" sz="1500" b="1" i="0" u="none" strike="noStrike" dirty="0">
                        <a:solidFill>
                          <a:schemeClr val="tx1"/>
                        </a:solidFill>
                        <a:latin typeface="Arial"/>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29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Donor cause of death = anoxia</a:t>
                      </a:r>
                    </a:p>
                  </a:txBody>
                  <a:tcPr marL="45720" marR="0" marT="0" marB="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239</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0.86</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0.0772</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0.73 -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1.02</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70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Diagnosis</a:t>
                      </a:r>
                      <a:r>
                        <a:rPr lang="en-US" sz="1500" b="1" baseline="0" dirty="0" smtClean="0"/>
                        <a:t> = </a:t>
                      </a:r>
                      <a:r>
                        <a:rPr lang="en-US" sz="1500" b="1" dirty="0" smtClean="0"/>
                        <a:t>Alpha-1 antitrypsin deficiency,</a:t>
                      </a:r>
                      <a:r>
                        <a:rPr lang="en-US" sz="1500" b="1" baseline="0" dirty="0" smtClean="0"/>
                        <a:t> double lung</a:t>
                      </a:r>
                      <a:endParaRPr lang="en-US" sz="1500" b="1" dirty="0" smtClean="0"/>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191</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0.82</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0.0592</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0.67 -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1.01</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weight</a:t>
                      </a:r>
                    </a:p>
                    <a:p>
                      <a:endParaRPr lang="en-US"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Donor height</a:t>
                      </a:r>
                    </a:p>
                  </a:txBody>
                  <a:tcPr marL="0" marR="0" marT="0" marB="0">
                    <a:lnB>
                      <a:noFill/>
                    </a:lnB>
                    <a:solidFill>
                      <a:schemeClr val="bg2"/>
                    </a:solidFill>
                  </a:tcPr>
                </a:tc>
              </a:tr>
              <a:tr h="553348">
                <a:tc>
                  <a:txBody>
                    <a:bodyPr/>
                    <a:lstStyle/>
                    <a:p>
                      <a:pPr rtl="0" fontAlgn="t"/>
                      <a:r>
                        <a:rPr lang="en-US" sz="1800" b="1" dirty="0" smtClean="0"/>
                        <a:t>Donor Age</a:t>
                      </a:r>
                      <a:endParaRPr lang="en-US" sz="1800"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Height difference</a:t>
                      </a:r>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2"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itle 1"/>
          <p:cNvSpPr txBox="1">
            <a:spLocks/>
          </p:cNvSpPr>
          <p:nvPr/>
        </p:nvSpPr>
        <p:spPr bwMode="auto">
          <a:xfrm>
            <a:off x="0" y="3048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ADULT LUNG TRANSPLANTS </a:t>
            </a:r>
            <a:r>
              <a:rPr kumimoji="0" lang="en-US" sz="2000" b="1" i="0" u="none" strike="noStrike" kern="0" cap="none" spc="0" normalizeH="0" baseline="0" noProof="0" dirty="0" smtClean="0">
                <a:ln>
                  <a:noFill/>
                </a:ln>
                <a:solidFill>
                  <a:schemeClr val="tx1"/>
                </a:solidFill>
                <a:effectLst/>
                <a:uLnTx/>
                <a:uFillTx/>
                <a:latin typeface="+mj-lt"/>
                <a:ea typeface="+mj-ea"/>
                <a:cs typeface="+mj-cs"/>
              </a:rPr>
              <a:t>(1/1995-6/2001)</a:t>
            </a:r>
            <a:br>
              <a:rPr kumimoji="0" lang="en-US" sz="20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10 Year Mortality</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(1/1995-6/2001)</a:t>
            </a:r>
            <a:r>
              <a:rPr lang="en-US" sz="1800" dirty="0" smtClean="0"/>
              <a:t/>
            </a:r>
            <a:br>
              <a:rPr lang="en-US" sz="1800" dirty="0" smtClean="0"/>
            </a:br>
            <a:r>
              <a:rPr lang="en-US" sz="2300" dirty="0" smtClean="0"/>
              <a:t>Risk Factors For 10 Year Mortality with 95% Confidence Limits</a:t>
            </a:r>
            <a:r>
              <a:rPr lang="en-US" sz="2400" dirty="0" smtClean="0"/>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(1/1995-6/2001)</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(1/1995-6/2001)</a:t>
            </a:r>
            <a:r>
              <a:rPr lang="en-US" sz="1800" dirty="0" smtClean="0"/>
              <a:t/>
            </a:r>
            <a:br>
              <a:rPr lang="en-US" sz="1800" dirty="0" smtClean="0"/>
            </a:br>
            <a:r>
              <a:rPr lang="en-US" sz="2300" dirty="0" smtClean="0"/>
              <a:t>Risk Factors For 10 Year Mortality with 95% Confidence Limits</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 0.0012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(1/1995-6/2001)</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t> </a:t>
            </a:r>
            <a:r>
              <a:rPr lang="en-US" sz="2400" dirty="0" smtClean="0">
                <a:solidFill>
                  <a:srgbClr val="FFFF00"/>
                </a:solidFill>
              </a:rPr>
              <a:t>Recipient Weight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(1/1995-6/2001)</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t> </a:t>
            </a: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 0.0005</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AGE DISTRIBUTION OF ADULT LUNG TRANSPLANT RECIPIENTS </a:t>
            </a:r>
            <a:r>
              <a:rPr lang="en-US" sz="2400" dirty="0" smtClean="0"/>
              <a:t>(1/1985-6/2011)</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(1/1995-6/2001)</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t> </a:t>
            </a:r>
            <a:r>
              <a:rPr lang="en-US" sz="2400" dirty="0" smtClean="0">
                <a:solidFill>
                  <a:srgbClr val="FFFF00"/>
                </a:solidFill>
              </a:rPr>
              <a:t>Height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0.0406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ADULT LUNG RECIPIENTS </a:t>
            </a:r>
            <a:r>
              <a:rPr lang="en-US" sz="2400" dirty="0" smtClean="0"/>
              <a:t/>
            </a:r>
            <a:br>
              <a:rPr lang="en-US" sz="2400" dirty="0" smtClean="0"/>
            </a:br>
            <a:r>
              <a:rPr lang="en-US" sz="2400" dirty="0" smtClean="0"/>
              <a:t>Cross-Sectional Analysis  </a:t>
            </a:r>
            <a:br>
              <a:rPr lang="en-US" sz="2400" dirty="0" smtClean="0"/>
            </a:br>
            <a:r>
              <a:rPr lang="en-US" sz="2400" dirty="0" smtClean="0"/>
              <a:t>Functional Status of Surviving Recipients </a:t>
            </a:r>
            <a:br>
              <a:rPr lang="en-US" sz="2400" dirty="0" smtClean="0"/>
            </a:br>
            <a:r>
              <a:rPr lang="en-US" sz="2000" dirty="0" smtClean="0"/>
              <a:t>(Follow-ups: April 1994 – June 2011)</a:t>
            </a:r>
            <a:endParaRPr lang="en-US" sz="2000" dirty="0"/>
          </a:p>
        </p:txBody>
      </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RECIPIENTS</a:t>
            </a:r>
            <a:r>
              <a:rPr lang="en-US" sz="2400" dirty="0" smtClean="0"/>
              <a:t/>
            </a:r>
            <a:br>
              <a:rPr lang="en-US" sz="2400" dirty="0" smtClean="0"/>
            </a:br>
            <a:r>
              <a:rPr lang="en-US" sz="2400" dirty="0" smtClean="0"/>
              <a:t>Functional Status of Surviving Recipients </a:t>
            </a:r>
            <a:br>
              <a:rPr lang="en-US" sz="2400" dirty="0" smtClean="0"/>
            </a:br>
            <a:r>
              <a:rPr lang="en-US" sz="2400" dirty="0" smtClean="0">
                <a:solidFill>
                  <a:srgbClr val="FFFF00"/>
                </a:solidFill>
              </a:rPr>
              <a:t>US Recipients Only</a:t>
            </a:r>
            <a:r>
              <a:rPr lang="en-US" sz="2000" dirty="0" smtClean="0"/>
              <a:t/>
            </a:r>
            <a:br>
              <a:rPr lang="en-US" sz="2000" dirty="0" smtClean="0"/>
            </a:br>
            <a:r>
              <a:rPr lang="en-US" sz="2000" dirty="0" smtClean="0"/>
              <a:t>(Follow-ups: March 2005 – June 2011)</a:t>
            </a:r>
            <a:endParaRPr lang="en-US" sz="2000" dirty="0"/>
          </a:p>
        </p:txBody>
      </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ADULT LUNG RECIPIENTS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April 1994 – June 2011)</a:t>
            </a:r>
            <a:endParaRPr lang="en-US" sz="2000" dirty="0"/>
          </a:p>
        </p:txBody>
      </p:sp>
      <p:graphicFrame>
        <p:nvGraphicFramePr>
          <p:cNvPr id="10" name="Content Placeholder 9"/>
          <p:cNvGraphicFramePr>
            <a:graphicFrameLocks noGrp="1"/>
          </p:cNvGraphicFramePr>
          <p:nvPr>
            <p:ph idx="1"/>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800" dirty="0" smtClean="0"/>
              <a:t>ADULT LUNG RECIPIENTS</a:t>
            </a:r>
            <a:r>
              <a:rPr lang="en-US" sz="2400" dirty="0" smtClean="0"/>
              <a:t/>
            </a:r>
            <a:br>
              <a:rPr lang="en-US" sz="2400" dirty="0" smtClean="0"/>
            </a:br>
            <a:r>
              <a:rPr lang="en-US" sz="2400" dirty="0" err="1" smtClean="0"/>
              <a:t>Rehospitalization</a:t>
            </a:r>
            <a:r>
              <a:rPr lang="en-US" sz="2400" dirty="0" smtClean="0"/>
              <a:t> Post-transplant of Surviving Recipients </a:t>
            </a:r>
            <a:r>
              <a:rPr lang="en-US" sz="2600" dirty="0" smtClean="0"/>
              <a:t/>
            </a:r>
            <a:br>
              <a:rPr lang="en-US" sz="2600" dirty="0" smtClean="0"/>
            </a:br>
            <a:r>
              <a:rPr lang="en-US" sz="2000" dirty="0" smtClean="0"/>
              <a:t>(Follow-ups: April 1994 – June 2011)</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lnSpc>
                <a:spcPct val="90000"/>
              </a:lnSpc>
            </a:pPr>
            <a:r>
              <a:rPr lang="en-US" sz="2800" dirty="0" smtClean="0"/>
              <a:t>ADULT LUNG RECIPIENTS</a:t>
            </a:r>
            <a:r>
              <a:rPr lang="en-US" sz="2400" dirty="0" smtClean="0"/>
              <a:t/>
            </a:r>
            <a:br>
              <a:rPr lang="en-US" sz="2400" dirty="0" smtClean="0"/>
            </a:br>
            <a:r>
              <a:rPr lang="en-US" sz="2400" dirty="0" smtClean="0"/>
              <a:t>Induction Immunosuppression</a:t>
            </a:r>
            <a:br>
              <a:rPr lang="en-US" sz="2400" dirty="0" smtClean="0"/>
            </a:br>
            <a:r>
              <a:rPr lang="en-US" sz="2400" i="1" dirty="0" smtClean="0"/>
              <a:t> </a:t>
            </a:r>
            <a:r>
              <a:rPr lang="en-US" sz="2000" i="1" dirty="0" smtClean="0">
                <a:solidFill>
                  <a:srgbClr val="FFFF00"/>
                </a:solidFill>
              </a:rPr>
              <a:t>Analysis limited to patients receiving prednisone</a:t>
            </a:r>
            <a:r>
              <a:rPr lang="en-US" sz="2400" dirty="0" smtClean="0"/>
              <a:t/>
            </a:r>
            <a:br>
              <a:rPr lang="en-US" sz="2400" dirty="0" smtClean="0"/>
            </a:br>
            <a:r>
              <a:rPr lang="en-US" sz="2000" dirty="0" smtClean="0"/>
              <a:t>(Transplants: January 2002 – June 2011)</a:t>
            </a:r>
            <a:br>
              <a:rPr lang="en-US" sz="2000" dirty="0" smtClean="0"/>
            </a:b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ADULT LUNG RECIPIENTS</a:t>
            </a:r>
            <a:br>
              <a:rPr lang="en-US" sz="2800" dirty="0" smtClean="0"/>
            </a:br>
            <a:r>
              <a:rPr lang="en-US" sz="2400" dirty="0" smtClean="0"/>
              <a:t>Induction Immunosuppression</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(Transplants: 2002, 2006 and 1/2011–6/2011)</a:t>
            </a:r>
            <a:endParaRPr lang="en-US" sz="20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800" dirty="0" smtClean="0"/>
              <a:t>ADULT LUNG RECIPIENTS</a:t>
            </a:r>
            <a:r>
              <a:rPr lang="en-US" sz="2400" dirty="0" smtClean="0"/>
              <a:t/>
            </a:r>
            <a:br>
              <a:rPr lang="en-US" sz="2400" dirty="0" smtClean="0"/>
            </a:br>
            <a:r>
              <a:rPr lang="en-US" sz="2400" dirty="0" smtClean="0"/>
              <a:t>Induction Immunosuppression</a:t>
            </a:r>
            <a:br>
              <a:rPr lang="en-US" sz="2400" dirty="0" smtClean="0"/>
            </a:br>
            <a:r>
              <a:rPr lang="en-US" sz="2000" i="1" dirty="0" smtClean="0">
                <a:solidFill>
                  <a:srgbClr val="FFFF00"/>
                </a:solidFill>
              </a:rPr>
              <a:t> Analysis limited to patients receiving prednisone</a:t>
            </a:r>
            <a:r>
              <a:rPr lang="en-US" sz="2000" dirty="0" smtClean="0"/>
              <a:t/>
            </a:r>
            <a:br>
              <a:rPr lang="en-US" sz="2000" dirty="0" smtClean="0"/>
            </a:br>
            <a:r>
              <a:rPr lang="en-US" sz="2000" dirty="0" smtClean="0"/>
              <a:t>(Transplants: January 2000 – December 2010)</a:t>
            </a:r>
            <a:r>
              <a:rPr lang="en-US" sz="2400" dirty="0" smtClean="0"/>
              <a:t/>
            </a:r>
            <a:br>
              <a:rPr lang="en-US" sz="2400" dirty="0" smtClean="0"/>
            </a:br>
            <a:endParaRPr lang="en-US" sz="2000" dirty="0"/>
          </a:p>
        </p:txBody>
      </p:sp>
      <p:sp>
        <p:nvSpPr>
          <p:cNvPr id="9" name="TextBox 8"/>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304800" y="1676400"/>
          <a:ext cx="84582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RECIPIENTS</a:t>
            </a:r>
            <a:br>
              <a:rPr lang="en-US" sz="2800" dirty="0" smtClean="0"/>
            </a:br>
            <a:r>
              <a:rPr lang="en-US" sz="2400" dirty="0" smtClean="0"/>
              <a:t> </a:t>
            </a:r>
            <a:r>
              <a:rPr lang="en-US" sz="2200" dirty="0" smtClean="0"/>
              <a:t>Survival by Induction Usage Conditional on Survival to 14 Days</a:t>
            </a:r>
            <a:r>
              <a:rPr lang="en-US" sz="2800" dirty="0" smtClean="0"/>
              <a:t/>
            </a:r>
            <a:br>
              <a:rPr lang="en-US" sz="2800" dirty="0" smtClean="0"/>
            </a:b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2362200" y="3810000"/>
            <a:ext cx="2514600" cy="307777"/>
          </a:xfrm>
          <a:prstGeom prst="rect">
            <a:avLst/>
          </a:prstGeom>
          <a:noFill/>
        </p:spPr>
        <p:txBody>
          <a:bodyPr wrap="square" rtlCol="0">
            <a:spAutoFit/>
          </a:bodyPr>
          <a:lstStyle/>
          <a:p>
            <a:r>
              <a:rPr lang="en-US" sz="1400" b="1" dirty="0" smtClean="0">
                <a:solidFill>
                  <a:srgbClr val="00FF00"/>
                </a:solidFill>
              </a:rPr>
              <a:t>N at risk at 5 years = 3,456</a:t>
            </a:r>
            <a:endParaRPr lang="en-US" sz="1400" b="1" dirty="0">
              <a:solidFill>
                <a:srgbClr val="00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RECIPIENTS</a:t>
            </a:r>
            <a:br>
              <a:rPr lang="en-US" sz="2800" dirty="0" smtClean="0"/>
            </a:br>
            <a:r>
              <a:rPr lang="en-US" sz="2400" dirty="0" smtClean="0"/>
              <a:t> </a:t>
            </a:r>
            <a:r>
              <a:rPr lang="en-US" sz="2200" dirty="0" smtClean="0"/>
              <a:t>Survival by Induction Usage Conditional on Survival to 14 Days</a:t>
            </a:r>
            <a:r>
              <a:rPr lang="en-US" sz="2800" dirty="0" smtClean="0"/>
              <a:t/>
            </a:r>
            <a:br>
              <a:rPr lang="en-US" sz="2800" dirty="0" smtClean="0"/>
            </a:br>
            <a:r>
              <a:rPr lang="en-US" sz="2000" dirty="0" smtClean="0"/>
              <a:t>(Transplants: January 2000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2895600" y="3505200"/>
            <a:ext cx="2514600" cy="307777"/>
          </a:xfrm>
          <a:prstGeom prst="rect">
            <a:avLst/>
          </a:prstGeom>
          <a:noFill/>
        </p:spPr>
        <p:txBody>
          <a:bodyPr wrap="square" rtlCol="0">
            <a:spAutoFit/>
          </a:bodyPr>
          <a:lstStyle/>
          <a:p>
            <a:r>
              <a:rPr lang="en-US" sz="1400" b="1" dirty="0" smtClean="0">
                <a:solidFill>
                  <a:srgbClr val="00FF00"/>
                </a:solidFill>
              </a:rPr>
              <a:t>N at risk at 5 years = 1,905</a:t>
            </a:r>
            <a:endParaRPr lang="en-US" sz="1400" b="1" dirty="0">
              <a:solidFill>
                <a:srgbClr val="00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AGE DISTRIBUTION OF ADULT LUNG TRANSPLANT RECIPIENTS BY ERA</a:t>
            </a:r>
            <a:endParaRPr lang="en-US" sz="2800" dirty="0"/>
          </a:p>
        </p:txBody>
      </p:sp>
      <p:graphicFrame>
        <p:nvGraphicFramePr>
          <p:cNvPr id="4" name="Content Placeholder 3"/>
          <p:cNvGraphicFramePr>
            <a:graphicFrameLocks noGrp="1"/>
          </p:cNvGraphicFramePr>
          <p:nvPr>
            <p:ph idx="1"/>
          </p:nvPr>
        </p:nvGraphicFramePr>
        <p:xfrm>
          <a:off x="304800" y="1143000"/>
          <a:ext cx="8610600" cy="5257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ADULT LUNG RECIPIENTS</a:t>
            </a:r>
            <a:br>
              <a:rPr lang="en-US" sz="2800" dirty="0" smtClean="0"/>
            </a:br>
            <a:r>
              <a:rPr lang="en-US" sz="2400" dirty="0" smtClean="0"/>
              <a:t>Maintenance Immunosuppression at Time of Follow-up</a:t>
            </a:r>
            <a:r>
              <a:rPr lang="en-US" sz="3200" i="1" dirty="0" smtClean="0">
                <a:solidFill>
                  <a:srgbClr val="FFFF00"/>
                </a:solidFill>
              </a:rPr>
              <a:t/>
            </a:r>
            <a:br>
              <a:rPr lang="en-US" sz="3200" i="1" dirty="0" smtClean="0">
                <a:solidFill>
                  <a:srgbClr val="FFFF00"/>
                </a:solidFill>
              </a:rPr>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2002 – June 2011)</a:t>
            </a:r>
            <a:endParaRPr lang="en-US" sz="2000" dirty="0"/>
          </a:p>
        </p:txBody>
      </p:sp>
      <p:graphicFrame>
        <p:nvGraphicFramePr>
          <p:cNvPr id="4" name="Content Placeholder 3"/>
          <p:cNvGraphicFramePr>
            <a:graphicFrameLocks noGrp="1"/>
          </p:cNvGraphicFramePr>
          <p:nvPr>
            <p:ph idx="1"/>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150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nvPr>
        </p:nvGraphicFramePr>
        <p:xfrm>
          <a:off x="228600" y="1447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52400" y="3810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ADULT LUNG RECIPIENTS</a:t>
            </a:r>
            <a:br>
              <a:rPr kumimoji="0" lang="en-US" sz="28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Maintenance Immunosuppression at Time of Follow-up</a:t>
            </a:r>
            <a:r>
              <a:rPr kumimoji="0" lang="en-US" sz="3200" b="1" i="1" u="none" strike="noStrike" kern="0" cap="none" spc="0" normalizeH="0" baseline="0" noProof="0" dirty="0" smtClean="0">
                <a:ln>
                  <a:noFill/>
                </a:ln>
                <a:solidFill>
                  <a:srgbClr val="FFFF00"/>
                </a:solidFill>
                <a:effectLst/>
                <a:uLnTx/>
                <a:uFillTx/>
                <a:latin typeface="+mj-lt"/>
                <a:ea typeface="+mj-ea"/>
                <a:cs typeface="+mj-cs"/>
              </a:rPr>
              <a:t/>
            </a:r>
            <a:br>
              <a:rPr kumimoji="0" lang="en-US" sz="32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1" u="none" strike="noStrike" kern="0" cap="none" spc="0" normalizeH="0" baseline="0" noProof="0" dirty="0" smtClean="0">
                <a:ln>
                  <a:noFill/>
                </a:ln>
                <a:solidFill>
                  <a:srgbClr val="FFFF0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(Follow-ups: January 2002 – June 2011)</a:t>
            </a:r>
            <a:endParaRPr kumimoji="0" lang="en-US" sz="2000" b="1" i="0" u="none" strike="noStrike" kern="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2133600" y="5791200"/>
            <a:ext cx="6096000" cy="307777"/>
          </a:xfrm>
          <a:prstGeom prst="rect">
            <a:avLst/>
          </a:prstGeom>
          <a:noFill/>
        </p:spPr>
        <p:txBody>
          <a:bodyPr wrap="square" rtlCol="0">
            <a:spAutoFit/>
          </a:bodyPr>
          <a:lstStyle/>
          <a:p>
            <a:pPr algn="ctr"/>
            <a:r>
              <a:rPr lang="en-US" sz="1400" b="1" dirty="0" smtClean="0">
                <a:solidFill>
                  <a:srgbClr val="FFFF00"/>
                </a:solidFill>
              </a:rPr>
              <a:t>NOTE: Different patients are analyzed in Year 1 and Year 5</a:t>
            </a:r>
            <a:endParaRPr lang="en-US" sz="1400" b="1" dirty="0">
              <a:solidFill>
                <a:srgbClr val="FFFF00"/>
              </a:solidFill>
            </a:endParaRPr>
          </a:p>
        </p:txBody>
      </p:sp>
      <p:grpSp>
        <p:nvGrpSpPr>
          <p:cNvPr id="13" name="Group 4"/>
          <p:cNvGrpSpPr/>
          <p:nvPr/>
        </p:nvGrpSpPr>
        <p:grpSpPr>
          <a:xfrm>
            <a:off x="381000" y="5867400"/>
            <a:ext cx="4572000" cy="755650"/>
            <a:chOff x="381000" y="5867400"/>
            <a:chExt cx="4572000" cy="755650"/>
          </a:xfrm>
        </p:grpSpPr>
        <p:pic>
          <p:nvPicPr>
            <p:cNvPr id="14"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5" name="TextBox 14"/>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6" name="TextBox 15"/>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7" name="TextBox 16"/>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800" dirty="0" smtClean="0"/>
              <a:t>ADULT LUNG RECIPIENTS</a:t>
            </a:r>
            <a:br>
              <a:rPr lang="en-US" sz="2800" dirty="0" smtClean="0"/>
            </a:br>
            <a:r>
              <a:rPr lang="en-US" sz="2400" dirty="0" smtClean="0"/>
              <a:t> </a:t>
            </a:r>
            <a:r>
              <a:rPr lang="en-US" sz="2300" dirty="0" smtClean="0"/>
              <a:t>Maintenance Immunosuppression at Time of 1 Year Follow-up</a:t>
            </a:r>
            <a:r>
              <a:rPr lang="en-US" sz="2400" dirty="0" smtClean="0"/>
              <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2002, 2006 and 7/2010–6/2011)</a:t>
            </a:r>
            <a:endParaRPr lang="en-US" sz="2000" dirty="0"/>
          </a:p>
        </p:txBody>
      </p:sp>
      <p:graphicFrame>
        <p:nvGraphicFramePr>
          <p:cNvPr id="4" name="Content Placeholder 3"/>
          <p:cNvGraphicFramePr>
            <a:graphicFrameLocks noGrp="1"/>
          </p:cNvGraphicFramePr>
          <p:nvPr>
            <p:ph idx="1"/>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10200" y="6096000"/>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133600" y="5791200"/>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295400"/>
          </a:xfrm>
        </p:spPr>
        <p:txBody>
          <a:bodyPr/>
          <a:lstStyle/>
          <a:p>
            <a:r>
              <a:rPr lang="en-US" sz="2800" dirty="0" smtClean="0"/>
              <a:t>ADULT LUNG RECIPIENTS</a:t>
            </a:r>
            <a:r>
              <a:rPr lang="en-US" sz="3600" dirty="0" smtClean="0"/>
              <a:t/>
            </a:r>
            <a:br>
              <a:rPr lang="en-US" sz="3600" dirty="0" smtClean="0"/>
            </a:br>
            <a:r>
              <a:rPr lang="en-US" sz="2400" dirty="0" smtClean="0"/>
              <a:t> Maintenance Immunosuppression at Time of Follow-up</a:t>
            </a:r>
            <a:r>
              <a:rPr lang="en-US" sz="3200" dirty="0" smtClean="0"/>
              <a:t/>
            </a:r>
            <a:br>
              <a:rPr lang="en-US" sz="32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2002 – June 2011)</a:t>
            </a:r>
            <a:endParaRPr lang="en-US" sz="2000" dirty="0"/>
          </a:p>
        </p:txBody>
      </p:sp>
      <p:graphicFrame>
        <p:nvGraphicFramePr>
          <p:cNvPr id="4" name="Content Placeholder 3"/>
          <p:cNvGraphicFramePr>
            <a:graphicFrameLocks noGrp="1"/>
          </p:cNvGraphicFramePr>
          <p:nvPr>
            <p:ph idx="1"/>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pPr>
              <a:lnSpc>
                <a:spcPct val="90000"/>
              </a:lnSpc>
            </a:pPr>
            <a:r>
              <a:rPr lang="en-US" sz="2800" dirty="0" smtClean="0"/>
              <a:t>ADULT LUNG RECIPIENTS</a:t>
            </a:r>
            <a:r>
              <a:rPr lang="en-US" sz="4400" dirty="0" smtClean="0"/>
              <a:t/>
            </a:r>
            <a:br>
              <a:rPr lang="en-US" sz="4400" dirty="0" smtClean="0"/>
            </a:br>
            <a:r>
              <a:rPr lang="en-US" sz="2000" dirty="0" smtClean="0"/>
              <a:t> </a:t>
            </a:r>
            <a:r>
              <a:rPr lang="en-US" sz="1900" dirty="0" smtClean="0"/>
              <a:t>Maintenance Immunosuppression Drug Combinations at Time of Follow-up</a:t>
            </a:r>
            <a:br>
              <a:rPr lang="en-US" sz="1900" dirty="0" smtClean="0"/>
            </a:br>
            <a:r>
              <a:rPr lang="en-US" sz="1900" i="1" dirty="0" smtClean="0">
                <a:solidFill>
                  <a:srgbClr val="FFFF00"/>
                </a:solidFill>
              </a:rPr>
              <a:t>Analysis limited to patients receiving prednisone</a:t>
            </a:r>
            <a:br>
              <a:rPr lang="en-US" sz="1900" i="1" dirty="0" smtClean="0">
                <a:solidFill>
                  <a:srgbClr val="FFFF00"/>
                </a:solidFill>
              </a:rPr>
            </a:br>
            <a:r>
              <a:rPr lang="en-US" sz="1900" dirty="0" smtClean="0"/>
              <a:t>(Follow-ups: January 2002 – June 2011)</a:t>
            </a:r>
            <a:endParaRPr lang="en-US" sz="1900" dirty="0"/>
          </a:p>
        </p:txBody>
      </p:sp>
      <p:graphicFrame>
        <p:nvGraphicFramePr>
          <p:cNvPr id="10" name="Content Placeholder 9"/>
          <p:cNvGraphicFramePr>
            <a:graphicFrameLocks noGrp="1"/>
          </p:cNvGraphicFramePr>
          <p:nvPr>
            <p:ph idx="1"/>
          </p:nvPr>
        </p:nvGraphicFramePr>
        <p:xfrm>
          <a:off x="152400" y="1600200"/>
          <a:ext cx="8763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752600" y="57912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1"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LUNG RECIPIENTS</a:t>
            </a:r>
            <a:br>
              <a:rPr lang="en-US" sz="2800" dirty="0" smtClean="0"/>
            </a:br>
            <a:r>
              <a:rPr lang="en-US" sz="2000" dirty="0" smtClean="0"/>
              <a:t>Kaplan-Meier Survival by Maintenance Immunosuppression Combinations  Conditional on Survival to 1 Year (Transplants: January 2000 – June 2010)</a:t>
            </a:r>
            <a:br>
              <a:rPr lang="en-US" sz="2000" dirty="0" smtClean="0"/>
            </a:br>
            <a:r>
              <a:rPr lang="en-US" sz="2000" i="1" dirty="0" smtClean="0">
                <a:solidFill>
                  <a:srgbClr val="FFFF00"/>
                </a:solidFill>
              </a:rPr>
              <a:t> Analysis limited to patients receiving prednisone </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 0.0001</a:t>
            </a:r>
            <a:endParaRPr lang="en-US" sz="15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ADULT LUNG RECIPIENTS</a:t>
            </a:r>
            <a:br>
              <a:rPr lang="en-US" sz="2800" dirty="0" smtClean="0"/>
            </a:br>
            <a:r>
              <a:rPr lang="en-US" sz="2000" dirty="0" smtClean="0"/>
              <a:t>Kaplan-Meier Survival by Maintenance Immunosuppression Combinations  Conditional on Survival to 1 Year (Transplants: January 2000 – June 2010)</a:t>
            </a:r>
            <a:br>
              <a:rPr lang="en-US" sz="2000" dirty="0" smtClean="0"/>
            </a:br>
            <a:r>
              <a:rPr lang="en-US" sz="2000" i="1" dirty="0" smtClean="0">
                <a:solidFill>
                  <a:srgbClr val="FFFF00"/>
                </a:solidFill>
              </a:rPr>
              <a:t> Analysis limited to patients receiving prednisone </a:t>
            </a:r>
            <a:br>
              <a:rPr lang="en-US" sz="2000" i="1" dirty="0" smtClean="0">
                <a:solidFill>
                  <a:srgbClr val="FFFF00"/>
                </a:solidFill>
              </a:rPr>
            </a:br>
            <a:r>
              <a:rPr lang="en-US" sz="2000" dirty="0" smtClean="0">
                <a:solidFill>
                  <a:srgbClr val="FFFF00"/>
                </a:solidFill>
              </a:rPr>
              <a:t>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0.0121</a:t>
            </a:r>
            <a:endParaRPr lang="en-US" sz="15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ADULT LUNG RECIPIENTS</a:t>
            </a:r>
            <a:br>
              <a:rPr lang="en-US" sz="2800" dirty="0" smtClean="0"/>
            </a:br>
            <a:r>
              <a:rPr lang="en-US" sz="2000" dirty="0" smtClean="0"/>
              <a:t>Kaplan-Meier Survival by Maintenance Immunosuppression Combinations  Conditional on Survival to 1 Year (Transplants: January 2000 – June 2010)</a:t>
            </a:r>
            <a:br>
              <a:rPr lang="en-US" sz="2000" dirty="0" smtClean="0"/>
            </a:br>
            <a:r>
              <a:rPr lang="en-US" sz="2000" i="1" dirty="0" smtClean="0">
                <a:solidFill>
                  <a:srgbClr val="FFFF00"/>
                </a:solidFill>
              </a:rPr>
              <a:t> Analysis limited to patients receiving prednisone </a:t>
            </a:r>
            <a:br>
              <a:rPr lang="en-US" sz="2000" i="1" dirty="0" smtClean="0">
                <a:solidFill>
                  <a:srgbClr val="FFFF00"/>
                </a:solidFill>
              </a:rPr>
            </a:br>
            <a:r>
              <a:rPr lang="en-US" sz="2000" dirty="0" smtClean="0">
                <a:solidFill>
                  <a:srgbClr val="FFFF00"/>
                </a:solidFill>
              </a:rPr>
              <a:t>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0.0389</a:t>
            </a:r>
            <a:endParaRPr lang="en-US" sz="15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ADULT LUNG RECIPIENTS</a:t>
            </a:r>
            <a:br>
              <a:rPr lang="en-US" sz="2800" dirty="0" smtClean="0"/>
            </a:br>
            <a:r>
              <a:rPr lang="en-US" sz="2000" dirty="0" smtClean="0"/>
              <a:t>Kaplan-Meier Survival by Maintenance Immunosuppression Combinations  Conditional on Survival to 1 Year (Transplants: January 2000 – June 2010)</a:t>
            </a:r>
            <a:br>
              <a:rPr lang="en-US" sz="2000" dirty="0" smtClean="0"/>
            </a:br>
            <a:r>
              <a:rPr lang="en-US" sz="2000" i="1" dirty="0" smtClean="0">
                <a:solidFill>
                  <a:srgbClr val="FFFF00"/>
                </a:solidFill>
              </a:rPr>
              <a:t> Analysis limited to patients receiving prednisone </a:t>
            </a:r>
            <a:br>
              <a:rPr lang="en-US" sz="2000" i="1" dirty="0" smtClean="0">
                <a:solidFill>
                  <a:srgbClr val="FFFF00"/>
                </a:solidFill>
              </a:rPr>
            </a:br>
            <a:r>
              <a:rPr lang="en-US" sz="2000" dirty="0" smtClean="0">
                <a:solidFill>
                  <a:srgbClr val="FFFF00"/>
                </a:solidFill>
              </a:rPr>
              <a:t>Diagnosis: Cystic Fibrosis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0.3808</a:t>
            </a:r>
            <a:endParaRPr lang="en-US" sz="15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2000" dirty="0" smtClean="0"/>
              <a:t> </a:t>
            </a:r>
            <a:r>
              <a:rPr lang="en-US" sz="1900" dirty="0" smtClean="0"/>
              <a:t>(Follow-ups: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19200"/>
          <a:ext cx="87630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362200" y="5943600"/>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304800" y="48768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3" name="TextBox 12"/>
          <p:cNvSpPr txBox="1"/>
          <p:nvPr/>
        </p:nvSpPr>
        <p:spPr>
          <a:xfrm>
            <a:off x="1295400" y="1905000"/>
            <a:ext cx="2895600" cy="492443"/>
          </a:xfrm>
          <a:prstGeom prst="rect">
            <a:avLst/>
          </a:prstGeom>
          <a:noFill/>
        </p:spPr>
        <p:txBody>
          <a:bodyPr wrap="square" rtlCol="0">
            <a:spAutoFit/>
          </a:bodyPr>
          <a:lstStyle/>
          <a:p>
            <a:r>
              <a:rPr lang="en-US" sz="1300" b="1" dirty="0" smtClean="0">
                <a:solidFill>
                  <a:srgbClr val="FFFF00"/>
                </a:solidFill>
              </a:rPr>
              <a:t>All comparisons with 18-34 are statistically significant at &lt; 0.05</a:t>
            </a:r>
          </a:p>
        </p:txBody>
      </p:sp>
      <p:sp>
        <p:nvSpPr>
          <p:cNvPr id="14" name="TextBox 13"/>
          <p:cNvSpPr txBox="1"/>
          <p:nvPr/>
        </p:nvSpPr>
        <p:spPr>
          <a:xfrm>
            <a:off x="1143000" y="4572000"/>
            <a:ext cx="838200" cy="292388"/>
          </a:xfrm>
          <a:prstGeom prst="rect">
            <a:avLst/>
          </a:prstGeom>
          <a:noFill/>
        </p:spPr>
        <p:txBody>
          <a:bodyPr wrap="square" rtlCol="0">
            <a:spAutoFit/>
          </a:bodyPr>
          <a:lstStyle/>
          <a:p>
            <a:pPr algn="ctr"/>
            <a:r>
              <a:rPr lang="en-US" sz="1300" b="1" dirty="0" smtClean="0"/>
              <a:t>Overall</a:t>
            </a:r>
            <a:endParaRPr lang="en-US" sz="1300" b="1" dirty="0"/>
          </a:p>
        </p:txBody>
      </p:sp>
      <p:grpSp>
        <p:nvGrpSpPr>
          <p:cNvPr id="15" name="Group 4"/>
          <p:cNvGrpSpPr/>
          <p:nvPr/>
        </p:nvGrpSpPr>
        <p:grpSpPr>
          <a:xfrm>
            <a:off x="381000" y="5867400"/>
            <a:ext cx="4572000" cy="755650"/>
            <a:chOff x="381000" y="5867400"/>
            <a:chExt cx="4572000" cy="755650"/>
          </a:xfrm>
        </p:grpSpPr>
        <p:pic>
          <p:nvPicPr>
            <p:cNvPr id="1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7" name="TextBox 1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8" name="TextBox 1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9" name="TextBox 1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AGE DISTRIBUTION OF ADULT LUNG TRANSPLANT RECIPIENTS BY ERA</a:t>
            </a:r>
            <a:endParaRPr lang="en-US" sz="2800" dirty="0"/>
          </a:p>
        </p:txBody>
      </p:sp>
      <p:graphicFrame>
        <p:nvGraphicFramePr>
          <p:cNvPr id="4" name="Content Placeholder 3"/>
          <p:cNvGraphicFramePr>
            <a:graphicFrameLocks noGrp="1"/>
          </p:cNvGraphicFramePr>
          <p:nvPr>
            <p:ph idx="1"/>
          </p:nvPr>
        </p:nvGraphicFramePr>
        <p:xfrm>
          <a:off x="304800" y="1143000"/>
          <a:ext cx="8610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295400" y="2514600"/>
            <a:ext cx="2133600" cy="990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10000"/>
              </a:lnSpc>
            </a:pPr>
            <a:r>
              <a:rPr lang="en-US" sz="1400" b="1" u="sng" dirty="0" smtClean="0"/>
              <a:t>Median age by era</a:t>
            </a:r>
          </a:p>
          <a:p>
            <a:pPr>
              <a:lnSpc>
                <a:spcPct val="110000"/>
              </a:lnSpc>
            </a:pPr>
            <a:r>
              <a:rPr lang="en-US" sz="1400" b="1" dirty="0" smtClean="0"/>
              <a:t>1985-1994 = 47 years</a:t>
            </a:r>
          </a:p>
          <a:p>
            <a:pPr>
              <a:lnSpc>
                <a:spcPct val="110000"/>
              </a:lnSpc>
            </a:pPr>
            <a:r>
              <a:rPr lang="en-US" sz="1400" b="1" dirty="0" smtClean="0"/>
              <a:t>1995-2003 = 51 years</a:t>
            </a:r>
          </a:p>
          <a:p>
            <a:pPr>
              <a:lnSpc>
                <a:spcPct val="110000"/>
              </a:lnSpc>
            </a:pPr>
            <a:r>
              <a:rPr lang="en-US" sz="1400" b="1" dirty="0" smtClean="0"/>
              <a:t>2004-6/2011 = 55 years</a:t>
            </a:r>
            <a:endParaRPr lang="en-US" sz="1400" b="1" dirty="0">
              <a:solidFill>
                <a:schemeClr val="tx1"/>
              </a:solidFill>
            </a:endParaRPr>
          </a:p>
        </p:txBody>
      </p:sp>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2000" dirty="0" smtClean="0"/>
              <a:t> </a:t>
            </a:r>
            <a:r>
              <a:rPr lang="en-US" sz="1900" dirty="0" smtClean="0"/>
              <a:t>Stratified by Type of Induction (Follow-ups: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486400" y="6019800"/>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2971800" y="50292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3" name="TextBox 12"/>
          <p:cNvSpPr txBox="1"/>
          <p:nvPr/>
        </p:nvSpPr>
        <p:spPr>
          <a:xfrm>
            <a:off x="1524000" y="1600200"/>
            <a:ext cx="3276600" cy="692497"/>
          </a:xfrm>
          <a:prstGeom prst="rect">
            <a:avLst/>
          </a:prstGeom>
          <a:solidFill>
            <a:schemeClr val="bg2"/>
          </a:solidFill>
        </p:spPr>
        <p:txBody>
          <a:bodyPr wrap="square" rtlCol="0">
            <a:spAutoFit/>
          </a:bodyPr>
          <a:lstStyle/>
          <a:p>
            <a:r>
              <a:rPr lang="en-US" sz="1300" b="1" dirty="0" smtClean="0">
                <a:solidFill>
                  <a:srgbClr val="FFFF00"/>
                </a:solidFill>
              </a:rPr>
              <a:t>No induction vs. IL-2R: p = 0.0030</a:t>
            </a:r>
          </a:p>
          <a:p>
            <a:r>
              <a:rPr lang="en-US" sz="1300" b="1" dirty="0" smtClean="0">
                <a:solidFill>
                  <a:srgbClr val="FFFF00"/>
                </a:solidFill>
              </a:rPr>
              <a:t>Polyclonal vs. IL-2R: p = 0.0441 </a:t>
            </a:r>
          </a:p>
          <a:p>
            <a:r>
              <a:rPr lang="en-US" sz="1300" b="1" dirty="0" smtClean="0">
                <a:solidFill>
                  <a:srgbClr val="FFFF00"/>
                </a:solidFill>
              </a:rPr>
              <a:t>IL-2R vs. Alemtuzumab: p = 0.0014</a:t>
            </a:r>
            <a:endParaRPr lang="en-US" sz="1300" b="1" dirty="0">
              <a:solidFill>
                <a:srgbClr val="FFFF00"/>
              </a:solidFill>
            </a:endParaRPr>
          </a:p>
        </p:txBody>
      </p:sp>
      <p:grpSp>
        <p:nvGrpSpPr>
          <p:cNvPr id="14"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8" name="TextBox 1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900" dirty="0" smtClean="0"/>
              <a:t>Stratified by Type of Induction (Follow-ups: July 1, 2004 – June 30, 2011)</a:t>
            </a:r>
            <a:endParaRPr lang="en-US" sz="1900" dirty="0"/>
          </a:p>
        </p:txBody>
      </p:sp>
      <p:graphicFrame>
        <p:nvGraphicFramePr>
          <p:cNvPr id="4" name="Content Placeholder 3"/>
          <p:cNvGraphicFramePr>
            <a:graphicFrameLocks noGrp="1"/>
          </p:cNvGraphicFramePr>
          <p:nvPr>
            <p:ph idx="1"/>
          </p:nvPr>
        </p:nvGraphicFramePr>
        <p:xfrm>
          <a:off x="152400" y="1219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43000" y="5715000"/>
            <a:ext cx="5562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smtClean="0"/>
          </a:p>
          <a:p>
            <a:endParaRPr lang="en-US" sz="1200" dirty="0"/>
          </a:p>
        </p:txBody>
      </p:sp>
      <p:sp>
        <p:nvSpPr>
          <p:cNvPr id="12" name="TextBox 11"/>
          <p:cNvSpPr txBox="1"/>
          <p:nvPr/>
        </p:nvSpPr>
        <p:spPr>
          <a:xfrm>
            <a:off x="6629400" y="4827419"/>
            <a:ext cx="2362200" cy="1954381"/>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900" dirty="0" smtClean="0"/>
              <a:t>Stratified by Type of Induction  (Follow-ups: July 1, 2004 – June 30, 2011)</a:t>
            </a:r>
            <a:endParaRPr lang="en-US" sz="1900" dirty="0"/>
          </a:p>
        </p:txBody>
      </p:sp>
      <p:graphicFrame>
        <p:nvGraphicFramePr>
          <p:cNvPr id="4" name="Content Placeholder 3"/>
          <p:cNvGraphicFramePr>
            <a:graphicFrameLocks noGrp="1"/>
          </p:cNvGraphicFramePr>
          <p:nvPr>
            <p:ph idx="1"/>
          </p:nvPr>
        </p:nvGraphicFramePr>
        <p:xfrm>
          <a:off x="152400" y="1219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43000" y="5715000"/>
            <a:ext cx="5562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smtClean="0"/>
          </a:p>
          <a:p>
            <a:endParaRPr lang="en-US" sz="1200" dirty="0"/>
          </a:p>
        </p:txBody>
      </p:sp>
      <p:sp>
        <p:nvSpPr>
          <p:cNvPr id="12" name="TextBox 11"/>
          <p:cNvSpPr txBox="1"/>
          <p:nvPr/>
        </p:nvSpPr>
        <p:spPr>
          <a:xfrm>
            <a:off x="6629400" y="4827419"/>
            <a:ext cx="2362200" cy="1954381"/>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900" dirty="0" smtClean="0"/>
              <a:t> Stratified by Maintenance Immunosuppression</a:t>
            </a:r>
            <a:br>
              <a:rPr lang="en-US" sz="1900" dirty="0" smtClean="0"/>
            </a:br>
            <a:r>
              <a:rPr lang="en-US" sz="1900" dirty="0" smtClean="0"/>
              <a:t>(Follow-ups: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105400" y="6019800"/>
            <a:ext cx="3886200" cy="646331"/>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smtClean="0">
              <a:solidFill>
                <a:srgbClr val="FFFF00"/>
              </a:solidFill>
            </a:endParaRPr>
          </a:p>
          <a:p>
            <a:endParaRPr lang="en-US" sz="1200" dirty="0"/>
          </a:p>
        </p:txBody>
      </p:sp>
      <p:sp>
        <p:nvSpPr>
          <p:cNvPr id="12" name="TextBox 11"/>
          <p:cNvSpPr txBox="1"/>
          <p:nvPr/>
        </p:nvSpPr>
        <p:spPr>
          <a:xfrm>
            <a:off x="2971800" y="50292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3" name="TextBox 12"/>
          <p:cNvSpPr txBox="1"/>
          <p:nvPr/>
        </p:nvSpPr>
        <p:spPr>
          <a:xfrm>
            <a:off x="5181600" y="1828800"/>
            <a:ext cx="3276600" cy="692497"/>
          </a:xfrm>
          <a:prstGeom prst="rect">
            <a:avLst/>
          </a:prstGeom>
          <a:solidFill>
            <a:schemeClr val="bg2"/>
          </a:solidFill>
        </p:spPr>
        <p:txBody>
          <a:bodyPr wrap="square" rtlCol="0">
            <a:spAutoFit/>
          </a:bodyPr>
          <a:lstStyle/>
          <a:p>
            <a:r>
              <a:rPr lang="en-US" sz="1300" b="1" dirty="0" smtClean="0">
                <a:solidFill>
                  <a:srgbClr val="FFFF00"/>
                </a:solidFill>
              </a:rPr>
              <a:t>All comparisons  are statistically significant at p &lt; 0.0001 except </a:t>
            </a:r>
            <a:r>
              <a:rPr lang="en-US" sz="1300" b="1" dirty="0" err="1" smtClean="0">
                <a:solidFill>
                  <a:srgbClr val="FFFF00"/>
                </a:solidFill>
              </a:rPr>
              <a:t>CyA</a:t>
            </a:r>
            <a:r>
              <a:rPr lang="en-US" sz="1300" b="1" dirty="0" smtClean="0">
                <a:solidFill>
                  <a:srgbClr val="FFFF00"/>
                </a:solidFill>
              </a:rPr>
              <a:t> + MMF/MPA vs. TAC + AZA (p=0.1521)</a:t>
            </a:r>
            <a:endParaRPr lang="en-US" sz="1300" b="1" dirty="0">
              <a:solidFill>
                <a:srgbClr val="FFFF00"/>
              </a:solidFill>
            </a:endParaRPr>
          </a:p>
        </p:txBody>
      </p:sp>
      <p:grpSp>
        <p:nvGrpSpPr>
          <p:cNvPr id="14"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8" name="TextBox 1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900" dirty="0" smtClean="0"/>
              <a:t> Stratified by Maintenance Immunosuppression </a:t>
            </a:r>
            <a:br>
              <a:rPr lang="en-US" sz="1900" dirty="0" smtClean="0"/>
            </a:br>
            <a:r>
              <a:rPr lang="en-US" sz="1900" dirty="0" smtClean="0"/>
              <a:t>(Follow-ups: July 1, 2004 – June 30, 2011)</a:t>
            </a:r>
            <a:endParaRPr lang="en-US" sz="1900" dirty="0"/>
          </a:p>
        </p:txBody>
      </p:sp>
      <p:graphicFrame>
        <p:nvGraphicFramePr>
          <p:cNvPr id="4" name="Content Placeholder 3"/>
          <p:cNvGraphicFramePr>
            <a:graphicFrameLocks noGrp="1"/>
          </p:cNvGraphicFramePr>
          <p:nvPr>
            <p:ph idx="1"/>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43000" y="5791200"/>
            <a:ext cx="5562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smtClean="0"/>
          </a:p>
          <a:p>
            <a:endParaRPr lang="en-US" sz="1200" dirty="0"/>
          </a:p>
        </p:txBody>
      </p:sp>
      <p:sp>
        <p:nvSpPr>
          <p:cNvPr id="12" name="TextBox 11"/>
          <p:cNvSpPr txBox="1"/>
          <p:nvPr/>
        </p:nvSpPr>
        <p:spPr>
          <a:xfrm>
            <a:off x="6629400" y="4827419"/>
            <a:ext cx="2362200" cy="1954381"/>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900" dirty="0" smtClean="0"/>
              <a:t> Stratified by Maintenance Immunosuppression </a:t>
            </a:r>
            <a:br>
              <a:rPr lang="en-US" sz="1900" dirty="0" smtClean="0"/>
            </a:br>
            <a:r>
              <a:rPr lang="en-US" sz="1900" dirty="0" smtClean="0"/>
              <a:t>(Follow-ups: July 1, 2004 – June 30, 2011)</a:t>
            </a:r>
            <a:endParaRPr lang="en-US" sz="1900" dirty="0"/>
          </a:p>
        </p:txBody>
      </p:sp>
      <p:graphicFrame>
        <p:nvGraphicFramePr>
          <p:cNvPr id="4" name="Content Placeholder 3"/>
          <p:cNvGraphicFramePr>
            <a:graphicFrameLocks noGrp="1"/>
          </p:cNvGraphicFramePr>
          <p:nvPr>
            <p:ph idx="1"/>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43000" y="5715000"/>
            <a:ext cx="5562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smtClean="0"/>
          </a:p>
          <a:p>
            <a:endParaRPr lang="en-US" sz="1200" dirty="0"/>
          </a:p>
        </p:txBody>
      </p:sp>
      <p:sp>
        <p:nvSpPr>
          <p:cNvPr id="12" name="TextBox 11"/>
          <p:cNvSpPr txBox="1"/>
          <p:nvPr/>
        </p:nvSpPr>
        <p:spPr>
          <a:xfrm>
            <a:off x="6629400" y="4827419"/>
            <a:ext cx="2362200" cy="1954381"/>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3-Year Follow-Up </a:t>
            </a:r>
            <a:br>
              <a:rPr lang="en-US" sz="1900" dirty="0" smtClean="0"/>
            </a:br>
            <a:r>
              <a:rPr lang="en-US" sz="1900" dirty="0" smtClean="0"/>
              <a:t> Stratified by Maintenance Immunosuppression</a:t>
            </a:r>
            <a:br>
              <a:rPr lang="en-US" sz="1900" dirty="0" smtClean="0"/>
            </a:br>
            <a:r>
              <a:rPr lang="en-US" sz="1900" dirty="0" smtClean="0"/>
              <a:t>(Follow-ups: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562600" y="6096000"/>
            <a:ext cx="3429000" cy="646331"/>
          </a:xfrm>
          <a:prstGeom prst="rect">
            <a:avLst/>
          </a:prstGeom>
          <a:noFill/>
        </p:spPr>
        <p:txBody>
          <a:bodyPr wrap="square" rtlCol="0">
            <a:spAutoFit/>
          </a:bodyPr>
          <a:lstStyle/>
          <a:p>
            <a:r>
              <a:rPr lang="en-US" sz="1200" b="1" dirty="0" smtClean="0">
                <a:solidFill>
                  <a:srgbClr val="FFFF00"/>
                </a:solidFill>
              </a:rPr>
              <a:t>Analysis is limited to patients with rejection or no rejection reported on all three annual follow-ups through 3 years</a:t>
            </a:r>
            <a:endParaRPr lang="en-US" sz="1200" dirty="0">
              <a:solidFill>
                <a:srgbClr val="FFFF00"/>
              </a:solidFill>
            </a:endParaRPr>
          </a:p>
        </p:txBody>
      </p:sp>
      <p:sp>
        <p:nvSpPr>
          <p:cNvPr id="12" name="TextBox 11"/>
          <p:cNvSpPr txBox="1"/>
          <p:nvPr/>
        </p:nvSpPr>
        <p:spPr>
          <a:xfrm>
            <a:off x="2971800" y="5029200"/>
            <a:ext cx="59436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3" name="TextBox 12"/>
          <p:cNvSpPr txBox="1"/>
          <p:nvPr/>
        </p:nvSpPr>
        <p:spPr>
          <a:xfrm>
            <a:off x="5181600" y="1828800"/>
            <a:ext cx="3276600" cy="492443"/>
          </a:xfrm>
          <a:prstGeom prst="rect">
            <a:avLst/>
          </a:prstGeom>
          <a:solidFill>
            <a:schemeClr val="bg2"/>
          </a:solidFill>
        </p:spPr>
        <p:txBody>
          <a:bodyPr wrap="square" rtlCol="0">
            <a:spAutoFit/>
          </a:bodyPr>
          <a:lstStyle/>
          <a:p>
            <a:r>
              <a:rPr lang="en-US" sz="1300" b="1" dirty="0" smtClean="0">
                <a:solidFill>
                  <a:srgbClr val="FFFF00"/>
                </a:solidFill>
              </a:rPr>
              <a:t>All comparisons with </a:t>
            </a:r>
            <a:r>
              <a:rPr lang="en-US" sz="1300" b="1" dirty="0" err="1" smtClean="0">
                <a:solidFill>
                  <a:srgbClr val="FFFF00"/>
                </a:solidFill>
              </a:rPr>
              <a:t>CyA</a:t>
            </a:r>
            <a:r>
              <a:rPr lang="en-US" sz="1300" b="1" dirty="0" smtClean="0">
                <a:solidFill>
                  <a:srgbClr val="FFFF00"/>
                </a:solidFill>
              </a:rPr>
              <a:t> + AZA are significant at p &lt; 0.0001</a:t>
            </a:r>
            <a:endParaRPr lang="en-US" sz="1300" b="1" dirty="0">
              <a:solidFill>
                <a:srgbClr val="FFFF00"/>
              </a:solidFill>
            </a:endParaRPr>
          </a:p>
        </p:txBody>
      </p:sp>
      <p:grpSp>
        <p:nvGrpSpPr>
          <p:cNvPr id="14"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8" name="TextBox 1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PERCENTAGE OF ADULT LUNG RECIPIENTS</a:t>
            </a:r>
            <a:r>
              <a:rPr lang="en-US" sz="2800" dirty="0" smtClean="0"/>
              <a:t/>
            </a:r>
            <a:br>
              <a:rPr lang="en-US" sz="2800" dirty="0" smtClean="0"/>
            </a:br>
            <a:r>
              <a:rPr lang="en-US" sz="1900" dirty="0" smtClean="0"/>
              <a:t> Experiencing Rejection between Transplant Discharge and 3-Year Follow-Up </a:t>
            </a:r>
            <a:br>
              <a:rPr lang="en-US" sz="1900" dirty="0" smtClean="0"/>
            </a:br>
            <a:r>
              <a:rPr lang="en-US" sz="1900" dirty="0" smtClean="0"/>
              <a:t> Stratified by Maintenance Immunosuppression </a:t>
            </a:r>
            <a:br>
              <a:rPr lang="en-US" sz="1900" dirty="0" smtClean="0"/>
            </a:br>
            <a:r>
              <a:rPr lang="en-US" sz="1900" dirty="0" smtClean="0"/>
              <a:t>(Follow-ups: July 1, 2004 – June 30, 2011)</a:t>
            </a:r>
            <a:endParaRPr lang="en-US" sz="1900" dirty="0"/>
          </a:p>
        </p:txBody>
      </p:sp>
      <p:graphicFrame>
        <p:nvGraphicFramePr>
          <p:cNvPr id="4" name="Content Placeholder 3"/>
          <p:cNvGraphicFramePr>
            <a:graphicFrameLocks noGrp="1"/>
          </p:cNvGraphicFramePr>
          <p:nvPr>
            <p:ph idx="1"/>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90600" y="5486400"/>
            <a:ext cx="5562600" cy="461665"/>
          </a:xfrm>
          <a:prstGeom prst="rect">
            <a:avLst/>
          </a:prstGeom>
          <a:noFill/>
        </p:spPr>
        <p:txBody>
          <a:bodyPr wrap="square" rtlCol="0">
            <a:spAutoFit/>
          </a:bodyPr>
          <a:lstStyle/>
          <a:p>
            <a:r>
              <a:rPr lang="en-US" sz="1200" b="1" dirty="0" smtClean="0"/>
              <a:t>Analysis is limited to patients with rejection or no rejection reported on all three annual follow-ups through 3 years</a:t>
            </a:r>
            <a:endParaRPr lang="en-US" sz="1200" dirty="0" smtClean="0"/>
          </a:p>
        </p:txBody>
      </p:sp>
      <p:sp>
        <p:nvSpPr>
          <p:cNvPr id="12" name="TextBox 11"/>
          <p:cNvSpPr txBox="1"/>
          <p:nvPr/>
        </p:nvSpPr>
        <p:spPr>
          <a:xfrm>
            <a:off x="6629400" y="4827419"/>
            <a:ext cx="2362200" cy="1954381"/>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POST-LUNG TRANSPLANT MORBIDITY FOR ADULTS</a:t>
            </a:r>
            <a:r>
              <a:rPr lang="en-US" sz="3200" dirty="0" smtClean="0"/>
              <a:t/>
            </a:r>
            <a:br>
              <a:rPr lang="en-US" sz="3200" dirty="0" smtClean="0"/>
            </a:br>
            <a:r>
              <a:rPr lang="en-US" sz="2000" dirty="0" smtClean="0"/>
              <a:t>Cumulative Morbidity Rates in </a:t>
            </a:r>
            <a:r>
              <a:rPr lang="en-US" sz="2000" u="sng" dirty="0" smtClean="0"/>
              <a:t>Survivors</a:t>
            </a:r>
            <a:r>
              <a:rPr lang="en-US" sz="2000" dirty="0" smtClean="0"/>
              <a:t> within 1 Year Post-Transplant (Follow-ups: April 1994 - June 2011)</a:t>
            </a:r>
            <a:endParaRPr lang="en-US" sz="2000" dirty="0"/>
          </a:p>
        </p:txBody>
      </p:sp>
      <p:graphicFrame>
        <p:nvGraphicFramePr>
          <p:cNvPr id="13" name="Content Placeholder 12"/>
          <p:cNvGraphicFramePr>
            <a:graphicFrameLocks noGrp="1"/>
          </p:cNvGraphicFramePr>
          <p:nvPr>
            <p:ph idx="1"/>
          </p:nvPr>
        </p:nvGraphicFramePr>
        <p:xfrm>
          <a:off x="381000" y="1371600"/>
          <a:ext cx="8458200" cy="4451754"/>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51624">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Follow-ups: April 1994 – June 2003</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Follow-ups: July 2003– June 2011</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62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50.8%</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6,021)</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52.9%</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7,983)</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26.1%</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6,012)</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22.2%</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9,641)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34164">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a:t>
                      </a:r>
                      <a:r>
                        <a:rPr lang="en-US" sz="1500" b="1" i="1" dirty="0" err="1">
                          <a:solidFill>
                            <a:srgbClr val="FFFFFF"/>
                          </a:solidFill>
                          <a:latin typeface="+mn-lt"/>
                          <a:ea typeface="Times New Roman"/>
                          <a:cs typeface="Times New Roman"/>
                        </a:rPr>
                        <a:t>Creatinine</a:t>
                      </a:r>
                      <a:r>
                        <a:rPr lang="en-US" sz="1500" b="1" i="1" dirty="0">
                          <a:solidFill>
                            <a:srgbClr val="FFFFFF"/>
                          </a:solidFill>
                          <a:latin typeface="+mn-lt"/>
                          <a:ea typeface="Times New Roman"/>
                          <a:cs typeface="Times New Roman"/>
                        </a:rPr>
                        <a:t> &lt;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15.8%</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16.9%</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500" b="1" i="1" dirty="0">
                          <a:solidFill>
                            <a:srgbClr val="FFFFFF"/>
                          </a:solidFill>
                          <a:latin typeface="+mn-lt"/>
                          <a:ea typeface="Times New Roman"/>
                          <a:cs typeface="Times New Roman"/>
                        </a:rPr>
                        <a:t>        </a:t>
                      </a:r>
                      <a:r>
                        <a:rPr lang="en-US" sz="1500" b="1" i="1" dirty="0" err="1">
                          <a:solidFill>
                            <a:srgbClr val="FFFFFF"/>
                          </a:solidFill>
                          <a:latin typeface="+mn-lt"/>
                          <a:ea typeface="Times New Roman"/>
                          <a:cs typeface="Times New Roman"/>
                        </a:rPr>
                        <a:t>Creatinine</a:t>
                      </a:r>
                      <a:r>
                        <a:rPr lang="en-US" sz="1500" b="1" i="1" dirty="0">
                          <a:solidFill>
                            <a:srgbClr val="FFFFFF"/>
                          </a:solidFill>
                          <a:latin typeface="+mn-lt"/>
                          <a:ea typeface="Times New Roman"/>
                          <a:cs typeface="Times New Roman"/>
                        </a:rPr>
                        <a:t>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8.3%</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3.7%</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1.9%</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1.5%</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0.0%</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0.1%</a:t>
                      </a:r>
                      <a:endParaRPr lang="en-US" sz="15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kern="0" dirty="0" err="1">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16.5%</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6,293)</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31.4%</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8,428)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20.1%</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5,987)</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28.9%</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9,607)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dirty="0" err="1">
                          <a:solidFill>
                            <a:srgbClr val="FFFFFF"/>
                          </a:solidFill>
                          <a:latin typeface="+mn-lt"/>
                          <a:ea typeface="Times New Roman"/>
                          <a:cs typeface="Times New Roman"/>
                        </a:rPr>
                        <a:t>Bronchiolitis</a:t>
                      </a:r>
                      <a:r>
                        <a:rPr lang="en-US" sz="1500" b="1" dirty="0">
                          <a:solidFill>
                            <a:srgbClr val="FFFFFF"/>
                          </a:solidFill>
                          <a:latin typeface="+mn-lt"/>
                          <a:ea typeface="Times New Roman"/>
                          <a:cs typeface="Times New Roman"/>
                        </a:rPr>
                        <a:t> </a:t>
                      </a:r>
                      <a:r>
                        <a:rPr lang="en-US" sz="1500" b="1" dirty="0" err="1">
                          <a:solidFill>
                            <a:srgbClr val="FFFFFF"/>
                          </a:solidFill>
                          <a:latin typeface="+mn-lt"/>
                          <a:ea typeface="Times New Roman"/>
                          <a:cs typeface="Times New Roman"/>
                        </a:rPr>
                        <a:t>Obliterans</a:t>
                      </a:r>
                      <a:r>
                        <a:rPr lang="en-US" sz="1500" b="1" dirty="0">
                          <a:solidFill>
                            <a:srgbClr val="FFFFFF"/>
                          </a:solidFill>
                          <a:latin typeface="+mn-lt"/>
                          <a:ea typeface="Times New Roman"/>
                          <a:cs typeface="Times New Roman"/>
                        </a:rPr>
                        <a:t>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9.4%</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5,623)</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9.5%</a:t>
                      </a:r>
                      <a:endParaRPr lang="en-US" sz="15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9,096)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POST-LUNG TRANSPLANT MORBIDITY FOR ADULTS</a:t>
            </a:r>
            <a:r>
              <a:rPr lang="en-US" sz="3200" dirty="0" smtClean="0"/>
              <a:t/>
            </a:r>
            <a:br>
              <a:rPr lang="en-US" sz="3200" dirty="0" smtClean="0"/>
            </a:br>
            <a:r>
              <a:rPr lang="en-US" sz="2000" dirty="0" smtClean="0"/>
              <a:t>Cumulative Morbidity Rates in </a:t>
            </a:r>
            <a:r>
              <a:rPr lang="en-US" sz="2000" u="sng" dirty="0" smtClean="0"/>
              <a:t>Survivors</a:t>
            </a:r>
            <a:r>
              <a:rPr lang="en-US" sz="2000" dirty="0" smtClean="0"/>
              <a:t> within 1 and 5 Years</a:t>
            </a:r>
            <a:br>
              <a:rPr lang="en-US" sz="2000" dirty="0" smtClean="0"/>
            </a:br>
            <a:r>
              <a:rPr lang="en-US" sz="2000" dirty="0" smtClean="0"/>
              <a:t>Post-Transplant (Follow-ups: April 1994 - June 2011)</a:t>
            </a:r>
            <a:endParaRPr lang="en-US" sz="2000" dirty="0"/>
          </a:p>
        </p:txBody>
      </p:sp>
      <p:graphicFrame>
        <p:nvGraphicFramePr>
          <p:cNvPr id="13" name="Content Placeholder 12"/>
          <p:cNvGraphicFramePr>
            <a:graphicFrameLocks noGrp="1"/>
          </p:cNvGraphicFramePr>
          <p:nvPr>
            <p:ph idx="1"/>
          </p:nvPr>
        </p:nvGraphicFramePr>
        <p:xfrm>
          <a:off x="304800" y="1524000"/>
          <a:ext cx="8458200" cy="4070754"/>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52.0%</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14,004)</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82.9%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4,098)</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23.7%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15,653)</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56.1%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4,895)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34164">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a:t>
                      </a:r>
                      <a:r>
                        <a:rPr lang="en-US" sz="1500" b="1" i="1" dirty="0" err="1">
                          <a:solidFill>
                            <a:srgbClr val="FFFFFF"/>
                          </a:solidFill>
                          <a:latin typeface="+mn-lt"/>
                          <a:ea typeface="Times New Roman"/>
                          <a:cs typeface="Times New Roman"/>
                        </a:rPr>
                        <a:t>Creatinine</a:t>
                      </a:r>
                      <a:r>
                        <a:rPr lang="en-US" sz="1500" b="1" i="1" dirty="0">
                          <a:solidFill>
                            <a:srgbClr val="FFFFFF"/>
                          </a:solidFill>
                          <a:latin typeface="+mn-lt"/>
                          <a:ea typeface="Times New Roman"/>
                          <a:cs typeface="Times New Roman"/>
                        </a:rPr>
                        <a:t> &lt;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16.5%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36.7%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500" b="1" i="1" dirty="0">
                          <a:solidFill>
                            <a:srgbClr val="FFFFFF"/>
                          </a:solidFill>
                          <a:latin typeface="+mn-lt"/>
                          <a:ea typeface="Times New Roman"/>
                          <a:cs typeface="Times New Roman"/>
                        </a:rPr>
                        <a:t>        </a:t>
                      </a:r>
                      <a:r>
                        <a:rPr lang="en-US" sz="1500" b="1" i="1" dirty="0" err="1">
                          <a:solidFill>
                            <a:srgbClr val="FFFFFF"/>
                          </a:solidFill>
                          <a:latin typeface="+mn-lt"/>
                          <a:ea typeface="Times New Roman"/>
                          <a:cs typeface="Times New Roman"/>
                        </a:rPr>
                        <a:t>Creatinine</a:t>
                      </a:r>
                      <a:r>
                        <a:rPr lang="en-US" sz="1500" b="1" i="1" dirty="0">
                          <a:solidFill>
                            <a:srgbClr val="FFFFFF"/>
                          </a:solidFill>
                          <a:latin typeface="+mn-lt"/>
                          <a:ea typeface="Times New Roman"/>
                          <a:cs typeface="Times New Roman"/>
                        </a:rPr>
                        <a:t>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5.4%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15.5%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1.7%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3.2%</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0.8%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kern="0" dirty="0" err="1">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25.0%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14,721)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57.9%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4,443)</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25.5%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15,594)</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40.5%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4,831)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500" b="1" dirty="0" err="1">
                          <a:solidFill>
                            <a:srgbClr val="FFFFFF"/>
                          </a:solidFill>
                          <a:latin typeface="+mn-lt"/>
                          <a:ea typeface="Times New Roman"/>
                          <a:cs typeface="Times New Roman"/>
                        </a:rPr>
                        <a:t>Bronchiolitis</a:t>
                      </a:r>
                      <a:r>
                        <a:rPr lang="en-US" sz="1500" b="1" dirty="0">
                          <a:solidFill>
                            <a:srgbClr val="FFFFFF"/>
                          </a:solidFill>
                          <a:latin typeface="+mn-lt"/>
                          <a:ea typeface="Times New Roman"/>
                          <a:cs typeface="Times New Roman"/>
                        </a:rPr>
                        <a:t> </a:t>
                      </a:r>
                      <a:r>
                        <a:rPr lang="en-US" sz="1500" b="1" dirty="0" err="1">
                          <a:solidFill>
                            <a:srgbClr val="FFFFFF"/>
                          </a:solidFill>
                          <a:latin typeface="+mn-lt"/>
                          <a:ea typeface="Times New Roman"/>
                          <a:cs typeface="Times New Roman"/>
                        </a:rPr>
                        <a:t>Obliterans</a:t>
                      </a:r>
                      <a:r>
                        <a:rPr lang="en-US" sz="1500" b="1" dirty="0">
                          <a:solidFill>
                            <a:srgbClr val="FFFFFF"/>
                          </a:solidFill>
                          <a:latin typeface="+mn-lt"/>
                          <a:ea typeface="Times New Roman"/>
                          <a:cs typeface="Times New Roman"/>
                        </a:rPr>
                        <a:t>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9.5%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(N = 14,719)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38.9%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(N = 4,099)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a:t>
            </a:r>
            <a:br>
              <a:rPr lang="en-US" sz="2800" dirty="0" smtClean="0"/>
            </a:br>
            <a:r>
              <a:rPr lang="en-US" sz="2400" dirty="0" smtClean="0"/>
              <a:t>Kaplan-Meier Survival</a:t>
            </a:r>
            <a:r>
              <a:rPr lang="en-US" sz="2800" dirty="0" smtClean="0"/>
              <a:t/>
            </a:r>
            <a:br>
              <a:rPr lang="en-US" sz="2800" dirty="0" smtClean="0"/>
            </a:br>
            <a:r>
              <a:rPr lang="en-US" sz="2000" dirty="0" smtClean="0"/>
              <a:t>(Transplants: January </a:t>
            </a:r>
            <a:r>
              <a:rPr lang="en-US" sz="2000" dirty="0" smtClean="0"/>
              <a:t>1994 </a:t>
            </a:r>
            <a:r>
              <a:rPr lang="en-US" sz="2000" dirty="0" smtClean="0"/>
              <a:t>-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867400" y="2743200"/>
            <a:ext cx="20574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POST-LUNG TRANSPLANT MORBIDITY FOR ADULTS</a:t>
            </a:r>
            <a:r>
              <a:rPr lang="en-US" sz="3200" dirty="0" smtClean="0"/>
              <a:t/>
            </a:r>
            <a:br>
              <a:rPr lang="en-US" sz="3200" dirty="0" smtClean="0"/>
            </a:br>
            <a:r>
              <a:rPr lang="en-US" sz="2000" dirty="0" smtClean="0"/>
              <a:t>Cumulative Morbidity Rates in </a:t>
            </a:r>
            <a:r>
              <a:rPr lang="en-US" sz="2000" u="sng" dirty="0" smtClean="0"/>
              <a:t>Survivors</a:t>
            </a:r>
            <a:r>
              <a:rPr lang="en-US" sz="2000" dirty="0" smtClean="0"/>
              <a:t> within 10 Years Post-Transplant (Follow-ups: April 1994 - June 2011)</a:t>
            </a:r>
            <a:endParaRPr lang="en-US" sz="2000" dirty="0"/>
          </a:p>
        </p:txBody>
      </p:sp>
      <p:graphicFrame>
        <p:nvGraphicFramePr>
          <p:cNvPr id="13" name="Content Placeholder 12"/>
          <p:cNvGraphicFramePr>
            <a:graphicFrameLocks noGrp="1"/>
          </p:cNvGraphicFramePr>
          <p:nvPr>
            <p:ph idx="1"/>
          </p:nvPr>
        </p:nvGraphicFramePr>
        <p:xfrm>
          <a:off x="762000" y="1676400"/>
          <a:ext cx="7620001" cy="3505200"/>
        </p:xfrm>
        <a:graphic>
          <a:graphicData uri="http://schemas.openxmlformats.org/drawingml/2006/table">
            <a:tbl>
              <a:tblPr bandRow="1">
                <a:tableStyleId>{5C22544A-7EE6-4342-B048-85BDC9FD1C3A}</a:tableStyleId>
              </a:tblPr>
              <a:tblGrid>
                <a:gridCol w="4038600"/>
                <a:gridCol w="1752600"/>
                <a:gridCol w="1828801"/>
              </a:tblGrid>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10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4500">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latin typeface="+mn-lt"/>
                        </a:rPr>
                        <a:t>75.4%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(N = 855)</a:t>
                      </a:r>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4450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a:t>
                      </a:r>
                      <a:r>
                        <a:rPr lang="en-US" sz="1500" b="1" i="1" dirty="0" err="1">
                          <a:solidFill>
                            <a:srgbClr val="FFFFFF"/>
                          </a:solidFill>
                          <a:latin typeface="+mn-lt"/>
                          <a:ea typeface="Times New Roman"/>
                          <a:cs typeface="Times New Roman"/>
                        </a:rPr>
                        <a:t>Creatinine</a:t>
                      </a:r>
                      <a:r>
                        <a:rPr lang="en-US" sz="1500" b="1" i="1" dirty="0">
                          <a:solidFill>
                            <a:srgbClr val="FFFFFF"/>
                          </a:solidFill>
                          <a:latin typeface="+mn-lt"/>
                          <a:ea typeface="Times New Roman"/>
                          <a:cs typeface="Times New Roman"/>
                        </a:rPr>
                        <a:t> &lt;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40.6%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4500">
                <a:tc>
                  <a:txBody>
                    <a:bodyPr/>
                    <a:lstStyle/>
                    <a:p>
                      <a:pPr marL="0" marR="0">
                        <a:spcBef>
                          <a:spcPts val="0"/>
                        </a:spcBef>
                        <a:spcAft>
                          <a:spcPts val="0"/>
                        </a:spcAft>
                      </a:pPr>
                      <a:r>
                        <a:rPr lang="en-US" sz="1500" b="1" i="1" dirty="0">
                          <a:solidFill>
                            <a:srgbClr val="FFFFFF"/>
                          </a:solidFill>
                          <a:latin typeface="+mn-lt"/>
                          <a:ea typeface="Times New Roman"/>
                          <a:cs typeface="Times New Roman"/>
                        </a:rPr>
                        <a:t>        </a:t>
                      </a:r>
                      <a:r>
                        <a:rPr lang="en-US" sz="1500" b="1" i="1" dirty="0" err="1">
                          <a:solidFill>
                            <a:srgbClr val="FFFFFF"/>
                          </a:solidFill>
                          <a:latin typeface="+mn-lt"/>
                          <a:ea typeface="Times New Roman"/>
                          <a:cs typeface="Times New Roman"/>
                        </a:rPr>
                        <a:t>Creatinine</a:t>
                      </a:r>
                      <a:r>
                        <a:rPr lang="en-US" sz="1500" b="1" i="1" dirty="0">
                          <a:solidFill>
                            <a:srgbClr val="FFFFFF"/>
                          </a:solidFill>
                          <a:latin typeface="+mn-lt"/>
                          <a:ea typeface="Times New Roman"/>
                          <a:cs typeface="Times New Roman"/>
                        </a:rPr>
                        <a:t>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20.5%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4500">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9.0%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4500">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latin typeface="+mn-lt"/>
                        </a:rPr>
                        <a:t>5.4%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endParaRPr lang="en-US" sz="1500" b="1" i="1"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4500">
                <a:tc>
                  <a:txBody>
                    <a:bodyPr/>
                    <a:lstStyle/>
                    <a:p>
                      <a:pPr marL="0" marR="0">
                        <a:spcBef>
                          <a:spcPts val="0"/>
                        </a:spcBef>
                        <a:spcAft>
                          <a:spcPts val="0"/>
                        </a:spcAft>
                      </a:pPr>
                      <a:r>
                        <a:rPr lang="en-US" sz="1500" b="1" dirty="0" err="1">
                          <a:solidFill>
                            <a:srgbClr val="FFFFFF"/>
                          </a:solidFill>
                          <a:latin typeface="+mn-lt"/>
                          <a:ea typeface="Times New Roman"/>
                          <a:cs typeface="Times New Roman"/>
                        </a:rPr>
                        <a:t>Bronchiolitis</a:t>
                      </a:r>
                      <a:r>
                        <a:rPr lang="en-US" sz="1500" b="1" dirty="0">
                          <a:solidFill>
                            <a:srgbClr val="FFFFFF"/>
                          </a:solidFill>
                          <a:latin typeface="+mn-lt"/>
                          <a:ea typeface="Times New Roman"/>
                          <a:cs typeface="Times New Roman"/>
                        </a:rPr>
                        <a:t> </a:t>
                      </a:r>
                      <a:r>
                        <a:rPr lang="en-US" sz="1500" b="1" dirty="0" err="1">
                          <a:solidFill>
                            <a:srgbClr val="FFFFFF"/>
                          </a:solidFill>
                          <a:latin typeface="+mn-lt"/>
                          <a:ea typeface="Times New Roman"/>
                          <a:cs typeface="Times New Roman"/>
                        </a:rPr>
                        <a:t>Obliterans</a:t>
                      </a:r>
                      <a:r>
                        <a:rPr lang="en-US" sz="1500" b="1" dirty="0">
                          <a:solidFill>
                            <a:srgbClr val="FFFFFF"/>
                          </a:solidFill>
                          <a:latin typeface="+mn-lt"/>
                          <a:ea typeface="Times New Roman"/>
                          <a:cs typeface="Times New Roman"/>
                        </a:rPr>
                        <a:t>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mn-lt"/>
                        </a:rPr>
                        <a:t>61.6%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mn-lt"/>
                        </a:rPr>
                        <a:t>(N = 614)</a:t>
                      </a:r>
                      <a:endParaRPr lang="en-US" sz="1500" b="1" i="0" u="none" strike="noStrike" dirty="0">
                        <a:solidFill>
                          <a:schemeClr val="tx1"/>
                        </a:solidFill>
                        <a:latin typeface="+mn-lt"/>
                      </a:endParaRP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Freedom from Bronchiolitis Obliterans Syndrome</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14 days</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3048000"/>
            <a:ext cx="2362200" cy="292388"/>
          </a:xfrm>
          <a:prstGeom prst="rect">
            <a:avLst/>
          </a:prstGeom>
          <a:noFill/>
        </p:spPr>
        <p:txBody>
          <a:bodyPr wrap="square" rtlCol="0">
            <a:spAutoFit/>
          </a:bodyPr>
          <a:lstStyle/>
          <a:p>
            <a:r>
              <a:rPr lang="en-US" sz="1300" b="1" smtClean="0">
                <a:solidFill>
                  <a:srgbClr val="00FF00"/>
                </a:solidFill>
              </a:rPr>
              <a:t>N at risk at 5 years = 2,079 </a:t>
            </a:r>
            <a:endParaRPr lang="en-US" sz="1300" b="1" dirty="0">
              <a:solidFill>
                <a:srgbClr val="00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Freedom from Bronchiolitis Obliterans Syndrome</a:t>
            </a:r>
            <a:br>
              <a:rPr lang="en-US" sz="2800" dirty="0" smtClean="0"/>
            </a:br>
            <a:r>
              <a:rPr lang="en-US" sz="2400" dirty="0" smtClean="0"/>
              <a:t>Stratified by Age Group</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14 days</a:t>
            </a:r>
            <a:endParaRPr lang="en-US" sz="2000" dirty="0"/>
          </a:p>
        </p:txBody>
      </p:sp>
      <p:graphicFrame>
        <p:nvGraphicFramePr>
          <p:cNvPr id="4" name="Content Placeholder 3"/>
          <p:cNvGraphicFramePr>
            <a:graphicFrameLocks noGrp="1"/>
          </p:cNvGraphicFramePr>
          <p:nvPr>
            <p:ph idx="1"/>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867400" y="2286000"/>
            <a:ext cx="1752600" cy="323165"/>
          </a:xfrm>
          <a:prstGeom prst="rect">
            <a:avLst/>
          </a:prstGeom>
          <a:noFill/>
        </p:spPr>
        <p:txBody>
          <a:bodyPr wrap="square" rtlCol="0">
            <a:spAutoFit/>
          </a:bodyPr>
          <a:lstStyle/>
          <a:p>
            <a:pPr algn="ctr"/>
            <a:r>
              <a:rPr lang="en-US" sz="1500" b="1" dirty="0" smtClean="0">
                <a:solidFill>
                  <a:srgbClr val="FFFF00"/>
                </a:solidFill>
              </a:rPr>
              <a:t>p = 0.1362</a:t>
            </a:r>
            <a:endParaRPr lang="en-US" sz="1500" b="1" dirty="0">
              <a:solidFill>
                <a:srgbClr val="FF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Freedom from Bronchiolitis Obliterans Syndrome</a:t>
            </a:r>
            <a:br>
              <a:rPr lang="en-US" sz="2800" dirty="0" smtClean="0"/>
            </a:br>
            <a:r>
              <a:rPr lang="en-US" sz="2400" dirty="0" smtClean="0"/>
              <a:t>Stratified by Diagnosis</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14 days</a:t>
            </a:r>
            <a:endParaRPr lang="en-US" sz="2000" dirty="0"/>
          </a:p>
        </p:txBody>
      </p:sp>
      <p:graphicFrame>
        <p:nvGraphicFramePr>
          <p:cNvPr id="4" name="Content Placeholder 3"/>
          <p:cNvGraphicFramePr>
            <a:graphicFrameLocks noGrp="1"/>
          </p:cNvGraphicFramePr>
          <p:nvPr>
            <p:ph idx="1"/>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867400" y="2286000"/>
            <a:ext cx="17526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800" dirty="0" smtClean="0"/>
              <a:t>Freedom from Bronchiolitis Obliterans Syndrome</a:t>
            </a:r>
            <a:br>
              <a:rPr lang="en-US" sz="2800" dirty="0" smtClean="0"/>
            </a:br>
            <a:r>
              <a:rPr lang="en-US" sz="2400" dirty="0" smtClean="0"/>
              <a:t>Stratified by Induction Use</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14 days</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667000" y="4038600"/>
            <a:ext cx="2362200" cy="292388"/>
          </a:xfrm>
          <a:prstGeom prst="rect">
            <a:avLst/>
          </a:prstGeom>
          <a:noFill/>
        </p:spPr>
        <p:txBody>
          <a:bodyPr wrap="square" rtlCol="0">
            <a:spAutoFit/>
          </a:bodyPr>
          <a:lstStyle/>
          <a:p>
            <a:r>
              <a:rPr lang="en-US" sz="1300" b="1" dirty="0" smtClean="0">
                <a:solidFill>
                  <a:srgbClr val="00FF00"/>
                </a:solidFill>
              </a:rPr>
              <a:t>N at risk at 5 years = 1,136 </a:t>
            </a:r>
            <a:endParaRPr lang="en-US" sz="1300" b="1" dirty="0">
              <a:solidFill>
                <a:srgbClr val="00FF00"/>
              </a:solidFill>
            </a:endParaRPr>
          </a:p>
        </p:txBody>
      </p:sp>
      <p:sp>
        <p:nvSpPr>
          <p:cNvPr id="10" name="TextBox 9"/>
          <p:cNvSpPr txBox="1"/>
          <p:nvPr/>
        </p:nvSpPr>
        <p:spPr>
          <a:xfrm>
            <a:off x="3505200" y="2971800"/>
            <a:ext cx="2362200" cy="292388"/>
          </a:xfrm>
          <a:prstGeom prst="rect">
            <a:avLst/>
          </a:prstGeom>
          <a:noFill/>
        </p:spPr>
        <p:txBody>
          <a:bodyPr wrap="square" rtlCol="0">
            <a:spAutoFit/>
          </a:bodyPr>
          <a:lstStyle/>
          <a:p>
            <a:r>
              <a:rPr lang="en-US" sz="1300" b="1" dirty="0" smtClean="0">
                <a:solidFill>
                  <a:srgbClr val="FFFF00"/>
                </a:solidFill>
              </a:rPr>
              <a:t>N at risk at 5 years = 818</a:t>
            </a:r>
            <a:endParaRPr lang="en-US" sz="1300" b="1" dirty="0">
              <a:solidFill>
                <a:srgbClr val="FFFF00"/>
              </a:solidFill>
            </a:endParaRPr>
          </a:p>
        </p:txBody>
      </p:sp>
      <p:sp>
        <p:nvSpPr>
          <p:cNvPr id="11" name="TextBox 10"/>
          <p:cNvSpPr txBox="1"/>
          <p:nvPr/>
        </p:nvSpPr>
        <p:spPr>
          <a:xfrm>
            <a:off x="1828800" y="4953000"/>
            <a:ext cx="17526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grpSp>
        <p:nvGrpSpPr>
          <p:cNvPr id="13" name="Group 4"/>
          <p:cNvGrpSpPr/>
          <p:nvPr/>
        </p:nvGrpSpPr>
        <p:grpSpPr>
          <a:xfrm>
            <a:off x="381000" y="5867400"/>
            <a:ext cx="4572000" cy="755650"/>
            <a:chOff x="381000" y="5867400"/>
            <a:chExt cx="4572000" cy="755650"/>
          </a:xfrm>
        </p:grpSpPr>
        <p:pic>
          <p:nvPicPr>
            <p:cNvPr id="14"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5" name="TextBox 14"/>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6" name="TextBox 15"/>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800" dirty="0" smtClean="0"/>
              <a:t>Freedom from Bronchiolitis Obliterans Syndrome</a:t>
            </a:r>
            <a:br>
              <a:rPr lang="en-US" sz="2800" dirty="0" smtClean="0"/>
            </a:br>
            <a:r>
              <a:rPr lang="en-US" sz="2400" dirty="0" smtClean="0"/>
              <a:t>Stratified by Induction Use</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667000" y="4038600"/>
            <a:ext cx="2362200" cy="292388"/>
          </a:xfrm>
          <a:prstGeom prst="rect">
            <a:avLst/>
          </a:prstGeom>
          <a:noFill/>
        </p:spPr>
        <p:txBody>
          <a:bodyPr wrap="square" rtlCol="0">
            <a:spAutoFit/>
          </a:bodyPr>
          <a:lstStyle/>
          <a:p>
            <a:r>
              <a:rPr lang="en-US" sz="1300" b="1" dirty="0" smtClean="0">
                <a:solidFill>
                  <a:srgbClr val="00FF00"/>
                </a:solidFill>
              </a:rPr>
              <a:t>N at risk at 5 years = 1,136 </a:t>
            </a:r>
            <a:endParaRPr lang="en-US" sz="1300" b="1" dirty="0">
              <a:solidFill>
                <a:srgbClr val="00FF00"/>
              </a:solidFill>
            </a:endParaRPr>
          </a:p>
        </p:txBody>
      </p:sp>
      <p:sp>
        <p:nvSpPr>
          <p:cNvPr id="10" name="TextBox 9"/>
          <p:cNvSpPr txBox="1"/>
          <p:nvPr/>
        </p:nvSpPr>
        <p:spPr>
          <a:xfrm>
            <a:off x="3505200" y="2971800"/>
            <a:ext cx="2362200" cy="292388"/>
          </a:xfrm>
          <a:prstGeom prst="rect">
            <a:avLst/>
          </a:prstGeom>
          <a:noFill/>
        </p:spPr>
        <p:txBody>
          <a:bodyPr wrap="square" rtlCol="0">
            <a:spAutoFit/>
          </a:bodyPr>
          <a:lstStyle/>
          <a:p>
            <a:r>
              <a:rPr lang="en-US" sz="1300" b="1" dirty="0" smtClean="0">
                <a:solidFill>
                  <a:srgbClr val="FFFF00"/>
                </a:solidFill>
              </a:rPr>
              <a:t>N at risk at 5 years = 818</a:t>
            </a:r>
            <a:endParaRPr lang="en-US" sz="1300" b="1" dirty="0">
              <a:solidFill>
                <a:srgbClr val="FFFF00"/>
              </a:solidFill>
            </a:endParaRPr>
          </a:p>
        </p:txBody>
      </p:sp>
      <p:sp>
        <p:nvSpPr>
          <p:cNvPr id="11" name="TextBox 10"/>
          <p:cNvSpPr txBox="1"/>
          <p:nvPr/>
        </p:nvSpPr>
        <p:spPr>
          <a:xfrm>
            <a:off x="1828800" y="4953000"/>
            <a:ext cx="17526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800" dirty="0" smtClean="0"/>
              <a:t>Freedom from Bronchiolitis Obliterans Syndrome</a:t>
            </a:r>
            <a:br>
              <a:rPr lang="en-US" sz="2800" dirty="0" smtClean="0"/>
            </a:br>
            <a:r>
              <a:rPr lang="en-US" sz="2400" dirty="0" smtClean="0"/>
              <a:t>Stratified by Donor CMV Status/Recipient CMV Status</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14 Days</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39000" y="5105400"/>
            <a:ext cx="1371600" cy="292388"/>
          </a:xfrm>
          <a:prstGeom prst="rect">
            <a:avLst/>
          </a:prstGeom>
          <a:noFill/>
        </p:spPr>
        <p:txBody>
          <a:bodyPr wrap="square" rtlCol="0">
            <a:spAutoFit/>
          </a:bodyPr>
          <a:lstStyle/>
          <a:p>
            <a:pPr algn="r"/>
            <a:r>
              <a:rPr lang="en-US" sz="1300" b="1" dirty="0" smtClean="0">
                <a:solidFill>
                  <a:srgbClr val="00FFFF"/>
                </a:solidFill>
              </a:rPr>
              <a:t>N at risk = 14 </a:t>
            </a:r>
            <a:endParaRPr lang="en-US" sz="1300" b="1" dirty="0">
              <a:solidFill>
                <a:srgbClr val="00FFFF"/>
              </a:solidFill>
            </a:endParaRPr>
          </a:p>
        </p:txBody>
      </p:sp>
      <p:sp>
        <p:nvSpPr>
          <p:cNvPr id="10" name="TextBox 9"/>
          <p:cNvSpPr txBox="1"/>
          <p:nvPr/>
        </p:nvSpPr>
        <p:spPr>
          <a:xfrm>
            <a:off x="7162800" y="3733800"/>
            <a:ext cx="1447800" cy="292388"/>
          </a:xfrm>
          <a:prstGeom prst="rect">
            <a:avLst/>
          </a:prstGeom>
          <a:noFill/>
        </p:spPr>
        <p:txBody>
          <a:bodyPr wrap="square" rtlCol="0">
            <a:spAutoFit/>
          </a:bodyPr>
          <a:lstStyle/>
          <a:p>
            <a:pPr algn="r"/>
            <a:r>
              <a:rPr lang="en-US" sz="1300" b="1" dirty="0" smtClean="0">
                <a:solidFill>
                  <a:srgbClr val="FF0000"/>
                </a:solidFill>
              </a:rPr>
              <a:t>N at risk = 17</a:t>
            </a:r>
            <a:endParaRPr lang="en-US" sz="1300" b="1" dirty="0">
              <a:solidFill>
                <a:srgbClr val="FF0000"/>
              </a:solidFill>
            </a:endParaRPr>
          </a:p>
        </p:txBody>
      </p:sp>
      <p:sp>
        <p:nvSpPr>
          <p:cNvPr id="11" name="TextBox 10"/>
          <p:cNvSpPr txBox="1"/>
          <p:nvPr/>
        </p:nvSpPr>
        <p:spPr>
          <a:xfrm>
            <a:off x="1371600" y="4267200"/>
            <a:ext cx="3962400" cy="954107"/>
          </a:xfrm>
          <a:prstGeom prst="rect">
            <a:avLst/>
          </a:prstGeom>
          <a:solidFill>
            <a:srgbClr val="000000"/>
          </a:solidFill>
        </p:spPr>
        <p:txBody>
          <a:bodyPr wrap="square" rtlCol="0">
            <a:spAutoFit/>
          </a:bodyPr>
          <a:lstStyle/>
          <a:p>
            <a:r>
              <a:rPr lang="pt-BR" sz="1400" b="1" dirty="0" smtClean="0">
                <a:solidFill>
                  <a:srgbClr val="FFFF00"/>
                </a:solidFill>
              </a:rPr>
              <a:t>No p-values are significant at p &lt; 0.05 except </a:t>
            </a:r>
          </a:p>
          <a:p>
            <a:r>
              <a:rPr lang="pt-BR" sz="1400" b="1" dirty="0" smtClean="0">
                <a:solidFill>
                  <a:srgbClr val="FFFF00"/>
                </a:solidFill>
              </a:rPr>
              <a:t>D(-)/R(-) vs. D(+)/R(-): p = 0.0098</a:t>
            </a:r>
          </a:p>
          <a:p>
            <a:r>
              <a:rPr lang="pt-BR" sz="1400" b="1" dirty="0" smtClean="0">
                <a:solidFill>
                  <a:srgbClr val="FFFF00"/>
                </a:solidFill>
              </a:rPr>
              <a:t>D(-)/R(+) vs. D(+)/R(+): p = 0.0265</a:t>
            </a:r>
          </a:p>
          <a:p>
            <a:r>
              <a:rPr lang="pt-BR" sz="1400" b="1" dirty="0" smtClean="0">
                <a:solidFill>
                  <a:srgbClr val="FFFF00"/>
                </a:solidFill>
              </a:rPr>
              <a:t>D(+)/R(-) vs. D(+)/R(+): p = 0.0010</a:t>
            </a:r>
            <a:endParaRPr lang="en-US" sz="1400" b="1" dirty="0">
              <a:solidFill>
                <a:srgbClr val="FFFF00"/>
              </a:solidFill>
            </a:endParaRP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800" dirty="0" smtClean="0"/>
              <a:t>Freedom from Bronchiolitis Obliterans Syndrome</a:t>
            </a:r>
            <a:br>
              <a:rPr lang="en-US" sz="2800" dirty="0" smtClean="0"/>
            </a:br>
            <a:r>
              <a:rPr lang="en-US" sz="2400" dirty="0" smtClean="0"/>
              <a:t>Stratified by Donor CMV Status/Recipient CMV Status</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39000" y="5105400"/>
            <a:ext cx="1371600" cy="292388"/>
          </a:xfrm>
          <a:prstGeom prst="rect">
            <a:avLst/>
          </a:prstGeom>
          <a:noFill/>
        </p:spPr>
        <p:txBody>
          <a:bodyPr wrap="square" rtlCol="0">
            <a:spAutoFit/>
          </a:bodyPr>
          <a:lstStyle/>
          <a:p>
            <a:pPr algn="r"/>
            <a:r>
              <a:rPr lang="en-US" sz="1300" b="1" dirty="0" smtClean="0">
                <a:solidFill>
                  <a:srgbClr val="00FFFF"/>
                </a:solidFill>
              </a:rPr>
              <a:t>N at risk = 14 </a:t>
            </a:r>
            <a:endParaRPr lang="en-US" sz="1300" b="1" dirty="0">
              <a:solidFill>
                <a:srgbClr val="00FFFF"/>
              </a:solidFill>
            </a:endParaRPr>
          </a:p>
        </p:txBody>
      </p:sp>
      <p:sp>
        <p:nvSpPr>
          <p:cNvPr id="10" name="TextBox 9"/>
          <p:cNvSpPr txBox="1"/>
          <p:nvPr/>
        </p:nvSpPr>
        <p:spPr>
          <a:xfrm>
            <a:off x="7162800" y="3733800"/>
            <a:ext cx="1447800" cy="292388"/>
          </a:xfrm>
          <a:prstGeom prst="rect">
            <a:avLst/>
          </a:prstGeom>
          <a:noFill/>
        </p:spPr>
        <p:txBody>
          <a:bodyPr wrap="square" rtlCol="0">
            <a:spAutoFit/>
          </a:bodyPr>
          <a:lstStyle/>
          <a:p>
            <a:pPr algn="r"/>
            <a:r>
              <a:rPr lang="en-US" sz="1300" b="1" dirty="0" smtClean="0">
                <a:solidFill>
                  <a:srgbClr val="FF0000"/>
                </a:solidFill>
              </a:rPr>
              <a:t>N at risk = 17</a:t>
            </a:r>
            <a:endParaRPr lang="en-US" sz="1300" b="1" dirty="0">
              <a:solidFill>
                <a:srgbClr val="FF0000"/>
              </a:solidFill>
            </a:endParaRPr>
          </a:p>
        </p:txBody>
      </p:sp>
      <p:sp>
        <p:nvSpPr>
          <p:cNvPr id="11" name="TextBox 10"/>
          <p:cNvSpPr txBox="1"/>
          <p:nvPr/>
        </p:nvSpPr>
        <p:spPr>
          <a:xfrm>
            <a:off x="1371600" y="4267200"/>
            <a:ext cx="3962400" cy="954107"/>
          </a:xfrm>
          <a:prstGeom prst="rect">
            <a:avLst/>
          </a:prstGeom>
          <a:solidFill>
            <a:srgbClr val="000000"/>
          </a:solidFill>
        </p:spPr>
        <p:txBody>
          <a:bodyPr wrap="square" rtlCol="0">
            <a:spAutoFit/>
          </a:bodyPr>
          <a:lstStyle/>
          <a:p>
            <a:r>
              <a:rPr lang="pt-BR" sz="1400" b="1" dirty="0" smtClean="0">
                <a:solidFill>
                  <a:srgbClr val="FFFF00"/>
                </a:solidFill>
              </a:rPr>
              <a:t>No p-values are significant at p = 0.05 except </a:t>
            </a:r>
          </a:p>
          <a:p>
            <a:r>
              <a:rPr lang="pt-BR" sz="1400" b="1" dirty="0" smtClean="0">
                <a:solidFill>
                  <a:srgbClr val="FFFF00"/>
                </a:solidFill>
              </a:rPr>
              <a:t>D(-)/R(-) vs. D(+)/R(-): p = 0.0102</a:t>
            </a:r>
          </a:p>
          <a:p>
            <a:r>
              <a:rPr lang="pt-BR" sz="1400" b="1" dirty="0" smtClean="0">
                <a:solidFill>
                  <a:srgbClr val="FFFF00"/>
                </a:solidFill>
              </a:rPr>
              <a:t>D(-)/R(+) vs. D(+)/R(+): p = 0.0194</a:t>
            </a:r>
          </a:p>
          <a:p>
            <a:r>
              <a:rPr lang="pt-BR" sz="1400" b="1" dirty="0" smtClean="0">
                <a:solidFill>
                  <a:srgbClr val="FFFF00"/>
                </a:solidFill>
              </a:rPr>
              <a:t>D(+)/R(-) vs. D(+)/R(+): p = 0.0013</a:t>
            </a:r>
            <a:endParaRPr lang="en-US" sz="1400" b="1" dirty="0">
              <a:solidFill>
                <a:srgbClr val="FFFF00"/>
              </a:solidFill>
            </a:endParaRP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Freedom from Severe Renal Dysfunction* </a:t>
            </a:r>
            <a:r>
              <a:rPr lang="en-US" sz="3200" dirty="0" smtClean="0"/>
              <a:t/>
            </a:r>
            <a:br>
              <a:rPr lang="en-US" sz="3200" dirty="0" smtClean="0"/>
            </a:br>
            <a:r>
              <a:rPr lang="en-US" sz="2400" dirty="0" smtClean="0"/>
              <a:t>For Adult Lung Recipients </a:t>
            </a:r>
            <a:r>
              <a:rPr lang="en-US" sz="2000" dirty="0" smtClean="0"/>
              <a:t>(Follow-ups: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3048000"/>
            <a:ext cx="2362200" cy="292388"/>
          </a:xfrm>
          <a:prstGeom prst="rect">
            <a:avLst/>
          </a:prstGeom>
          <a:noFill/>
        </p:spPr>
        <p:txBody>
          <a:bodyPr wrap="square" rtlCol="0">
            <a:spAutoFit/>
          </a:bodyPr>
          <a:lstStyle/>
          <a:p>
            <a:r>
              <a:rPr lang="en-US" sz="1300" b="1" dirty="0" smtClean="0">
                <a:solidFill>
                  <a:srgbClr val="00FF00"/>
                </a:solidFill>
              </a:rPr>
              <a:t>N at risk at 5 years = 3,249</a:t>
            </a:r>
            <a:endParaRPr lang="en-US" sz="1300" b="1" dirty="0">
              <a:solidFill>
                <a:srgbClr val="00FF00"/>
              </a:solidFill>
            </a:endParaRPr>
          </a:p>
        </p:txBody>
      </p:sp>
      <p:sp>
        <p:nvSpPr>
          <p:cNvPr id="10" name="TextBox 9"/>
          <p:cNvSpPr txBox="1"/>
          <p:nvPr/>
        </p:nvSpPr>
        <p:spPr>
          <a:xfrm>
            <a:off x="1371600" y="38862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Freedom from Severe Renal Dysfunction* </a:t>
            </a:r>
            <a:r>
              <a:rPr lang="en-US" sz="3200" dirty="0" smtClean="0"/>
              <a:t/>
            </a:r>
            <a:br>
              <a:rPr lang="en-US" sz="32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3048000"/>
            <a:ext cx="2362200" cy="292388"/>
          </a:xfrm>
          <a:prstGeom prst="rect">
            <a:avLst/>
          </a:prstGeom>
          <a:noFill/>
        </p:spPr>
        <p:txBody>
          <a:bodyPr wrap="square" rtlCol="0">
            <a:spAutoFit/>
          </a:bodyPr>
          <a:lstStyle/>
          <a:p>
            <a:r>
              <a:rPr lang="en-US" sz="1300" b="1" dirty="0" smtClean="0">
                <a:solidFill>
                  <a:srgbClr val="00FF00"/>
                </a:solidFill>
              </a:rPr>
              <a:t>N at risk at 5 years = 3,249</a:t>
            </a:r>
            <a:endParaRPr lang="en-US" sz="1300" b="1" dirty="0">
              <a:solidFill>
                <a:srgbClr val="00FF00"/>
              </a:solidFill>
            </a:endParaRPr>
          </a:p>
        </p:txBody>
      </p:sp>
      <p:sp>
        <p:nvSpPr>
          <p:cNvPr id="10" name="TextBox 9"/>
          <p:cNvSpPr txBox="1"/>
          <p:nvPr/>
        </p:nvSpPr>
        <p:spPr>
          <a:xfrm>
            <a:off x="1371600" y="38862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pPr>
              <a:lnSpc>
                <a:spcPct val="90000"/>
              </a:lnSpc>
            </a:pPr>
            <a:r>
              <a:rPr lang="en-US" sz="2800" dirty="0" smtClean="0"/>
              <a:t>ADULT LUNG TRANSPLANTS</a:t>
            </a:r>
            <a:r>
              <a:rPr lang="en-US" sz="2400" dirty="0" smtClean="0"/>
              <a:t/>
            </a:r>
            <a:br>
              <a:rPr lang="en-US" sz="2400" dirty="0" smtClean="0"/>
            </a:br>
            <a:r>
              <a:rPr lang="en-US" sz="2400" dirty="0" smtClean="0"/>
              <a:t>Indications</a:t>
            </a:r>
            <a:r>
              <a:rPr lang="en-US" sz="1800" dirty="0" smtClean="0"/>
              <a:t> </a:t>
            </a:r>
            <a:r>
              <a:rPr lang="en-US" sz="2000" dirty="0" smtClean="0"/>
              <a:t>(Transplants: January 1995 - June 2011)</a:t>
            </a:r>
            <a:endParaRPr lang="en-US" sz="2000" dirty="0"/>
          </a:p>
        </p:txBody>
      </p:sp>
      <p:graphicFrame>
        <p:nvGraphicFramePr>
          <p:cNvPr id="11" name="Content Placeholder 10">
            <a:hlinkClick r:id="rId3"/>
          </p:cNvPr>
          <p:cNvGraphicFramePr>
            <a:graphicFrameLocks noGrp="1"/>
          </p:cNvGraphicFramePr>
          <p:nvPr>
            <p:ph idx="1"/>
          </p:nvPr>
        </p:nvGraphicFramePr>
        <p:xfrm>
          <a:off x="381000" y="975209"/>
          <a:ext cx="8382001" cy="4892191"/>
        </p:xfrm>
        <a:graphic>
          <a:graphicData uri="http://schemas.openxmlformats.org/drawingml/2006/table">
            <a:tbl>
              <a:tblPr bandRow="1">
                <a:tableStyleId>{5C22544A-7EE6-4342-B048-85BDC9FD1C3A}</a:tableStyleId>
              </a:tblPr>
              <a:tblGrid>
                <a:gridCol w="3962400"/>
                <a:gridCol w="1371600"/>
                <a:gridCol w="1447800"/>
                <a:gridCol w="1600201"/>
              </a:tblGrid>
              <a:tr h="259231">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SLT (N = </a:t>
                      </a:r>
                      <a:r>
                        <a:rPr lang="pt-BR" sz="1300" b="1" dirty="0" smtClean="0">
                          <a:solidFill>
                            <a:schemeClr val="tx1"/>
                          </a:solidFill>
                        </a:rPr>
                        <a:t>13,271)</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BLT (N = </a:t>
                      </a:r>
                      <a:r>
                        <a:rPr lang="pt-BR" sz="1300" b="1" dirty="0" smtClean="0">
                          <a:solidFill>
                            <a:schemeClr val="tx1"/>
                          </a:solidFill>
                        </a:rPr>
                        <a:t>20,831)</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TOTAL (N = </a:t>
                      </a:r>
                      <a:r>
                        <a:rPr lang="pt-BR" sz="1300" b="1" dirty="0" smtClean="0">
                          <a:solidFill>
                            <a:schemeClr val="tx1"/>
                          </a:solidFill>
                        </a:rPr>
                        <a:t>34,102)</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dirty="0">
                          <a:solidFill>
                            <a:schemeClr val="tx1"/>
                          </a:solidFill>
                        </a:rPr>
                        <a:t>COPD/Emphysema</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6,048 ( 45.6%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5,539 ( 26.6%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11,587 ( 34.0%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3836">
                <a:tc>
                  <a:txBody>
                    <a:bodyPr/>
                    <a:lstStyle/>
                    <a:p>
                      <a:pPr rtl="0" fontAlgn="t"/>
                      <a:r>
                        <a:rPr lang="en-US" sz="1300" b="1" dirty="0">
                          <a:solidFill>
                            <a:schemeClr val="tx1"/>
                          </a:solidFill>
                        </a:rPr>
                        <a:t>Idiopathic Pulmonary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4,430 ( 33.4%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3,495 ( 16.8%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7,925 ( 23.2%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dirty="0">
                          <a:solidFill>
                            <a:schemeClr val="tx1"/>
                          </a:solidFill>
                        </a:rPr>
                        <a:t>Cystic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219 ( 1.7%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5,469 ( 26.3%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5,688 ( 16.7%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0">
                <a:tc>
                  <a:txBody>
                    <a:bodyPr/>
                    <a:lstStyle/>
                    <a:p>
                      <a:pPr rtl="0" fontAlgn="t"/>
                      <a:r>
                        <a:rPr lang="en-US" sz="1300" b="1" dirty="0">
                          <a:solidFill>
                            <a:schemeClr val="tx1"/>
                          </a:solidFill>
                        </a:rPr>
                        <a:t>Alpha-1</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741 ( 5.6%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1,332 ( 6.4%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2,073 ( 6.1%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dirty="0">
                          <a:solidFill>
                            <a:schemeClr val="tx1"/>
                          </a:solidFill>
                        </a:rPr>
                        <a:t>Idiopathic Pulmonary Arterial Hypertension</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82 ( 0.6%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982 ( 4.7%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1,064 ( 3.1%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3836">
                <a:tc>
                  <a:txBody>
                    <a:bodyPr/>
                    <a:lstStyle/>
                    <a:p>
                      <a:pPr rtl="0" fontAlgn="t"/>
                      <a:r>
                        <a:rPr lang="en-US" sz="1300" b="1">
                          <a:solidFill>
                            <a:schemeClr val="tx1"/>
                          </a:solidFill>
                        </a:rPr>
                        <a:t>Pulmonary Fibrosis, Other</a:t>
                      </a:r>
                      <a:endParaRPr lang="en-US" sz="130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498 ( 3.8%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659 ( 3.2%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1,157 ( 3.4%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dirty="0" err="1">
                          <a:solidFill>
                            <a:schemeClr val="tx1"/>
                          </a:solidFill>
                        </a:rPr>
                        <a:t>Bronchiectasis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54 ( 0.4%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891 ( 4.3%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945 ( 2.8%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3836">
                <a:tc>
                  <a:txBody>
                    <a:bodyPr/>
                    <a:lstStyle/>
                    <a:p>
                      <a:pPr rtl="0" fontAlgn="t"/>
                      <a:r>
                        <a:rPr lang="en-US" sz="1300" b="1">
                          <a:solidFill>
                            <a:schemeClr val="tx1"/>
                          </a:solidFill>
                        </a:rPr>
                        <a:t>Sarcoidosis</a:t>
                      </a:r>
                      <a:endParaRPr lang="en-US" sz="130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251 ( 1.9%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614 ( 2.9%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865 ( 2.5%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dirty="0">
                          <a:solidFill>
                            <a:schemeClr val="tx1"/>
                          </a:solidFill>
                        </a:rPr>
                        <a:t>Re-Transplant: </a:t>
                      </a:r>
                      <a:r>
                        <a:rPr lang="en-US" sz="1300" b="1" dirty="0" err="1">
                          <a:solidFill>
                            <a:schemeClr val="tx1"/>
                          </a:solidFill>
                        </a:rPr>
                        <a:t>Obliterative</a:t>
                      </a:r>
                      <a:r>
                        <a:rPr lang="en-US" sz="1300" b="1" dirty="0">
                          <a:solidFill>
                            <a:schemeClr val="tx1"/>
                          </a:solidFill>
                        </a:rPr>
                        <a:t> </a:t>
                      </a:r>
                      <a:r>
                        <a:rPr lang="en-US" sz="1300" b="1" dirty="0" err="1">
                          <a:solidFill>
                            <a:schemeClr val="tx1"/>
                          </a:solidFill>
                        </a:rPr>
                        <a:t>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259 ( 2.0%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254 ( 1.2%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513 ( 1.5%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3836">
                <a:tc>
                  <a:txBody>
                    <a:bodyPr/>
                    <a:lstStyle/>
                    <a:p>
                      <a:pPr rtl="0" fontAlgn="t"/>
                      <a:r>
                        <a:rPr lang="en-US" sz="1300" b="1">
                          <a:solidFill>
                            <a:schemeClr val="tx1"/>
                          </a:solidFill>
                        </a:rPr>
                        <a:t>Connective Tissue Disease</a:t>
                      </a:r>
                      <a:endParaRPr lang="en-US" sz="130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140 ( 1.1%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281 ( 1.3%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421 ( 1.2%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dirty="0" err="1">
                          <a:solidFill>
                            <a:schemeClr val="tx1"/>
                          </a:solidFill>
                        </a:rPr>
                        <a:t>Obliterative</a:t>
                      </a:r>
                      <a:r>
                        <a:rPr lang="en-US" sz="1300" b="1" dirty="0">
                          <a:solidFill>
                            <a:schemeClr val="tx1"/>
                          </a:solidFill>
                        </a:rPr>
                        <a:t> </a:t>
                      </a:r>
                      <a:r>
                        <a:rPr lang="en-US" sz="1300" b="1" dirty="0" err="1">
                          <a:solidFill>
                            <a:schemeClr val="tx1"/>
                          </a:solidFill>
                        </a:rPr>
                        <a:t>Bronchiolitis</a:t>
                      </a:r>
                      <a:r>
                        <a:rPr lang="en-US" sz="1300" b="1" dirty="0">
                          <a:solidFill>
                            <a:schemeClr val="tx1"/>
                          </a:solidFill>
                        </a:rPr>
                        <a:t> (Not Re-Transplant)</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91 ( 0.7%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260 ( 1.2%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351 ( 1.0%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3836">
                <a:tc>
                  <a:txBody>
                    <a:bodyPr/>
                    <a:lstStyle/>
                    <a:p>
                      <a:pPr rtl="0" fontAlgn="t"/>
                      <a:r>
                        <a:rPr lang="en-US" sz="1300" b="1" dirty="0">
                          <a:solidFill>
                            <a:schemeClr val="tx1"/>
                          </a:solidFill>
                        </a:rPr>
                        <a:t>LAM</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122 ( 0.9%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241 ( 1.2%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363 ( 1.1%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dirty="0">
                          <a:solidFill>
                            <a:schemeClr val="tx1"/>
                          </a:solidFill>
                        </a:rPr>
                        <a:t>Re-Transplant: Not </a:t>
                      </a:r>
                      <a:r>
                        <a:rPr lang="en-US" sz="1300" b="1" dirty="0" err="1">
                          <a:solidFill>
                            <a:schemeClr val="tx1"/>
                          </a:solidFill>
                        </a:rPr>
                        <a:t>Obliterative</a:t>
                      </a:r>
                      <a:r>
                        <a:rPr lang="en-US" sz="1300" b="1" dirty="0">
                          <a:solidFill>
                            <a:schemeClr val="tx1"/>
                          </a:solidFill>
                        </a:rPr>
                        <a:t> </a:t>
                      </a:r>
                      <a:r>
                        <a:rPr lang="en-US" sz="1300" b="1" dirty="0" err="1">
                          <a:solidFill>
                            <a:schemeClr val="tx1"/>
                          </a:solidFill>
                        </a:rPr>
                        <a:t>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166 ( 1.3%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191 ( 0.9%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357 ( 1.0%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3836">
                <a:tc>
                  <a:txBody>
                    <a:bodyPr/>
                    <a:lstStyle/>
                    <a:p>
                      <a:pPr rtl="0" fontAlgn="t"/>
                      <a:r>
                        <a:rPr lang="en-US" sz="1300" b="1" dirty="0">
                          <a:solidFill>
                            <a:schemeClr val="tx1"/>
                          </a:solidFill>
                        </a:rPr>
                        <a:t>Congenital Heart Disease</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45 ( 0.3%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248 ( 1.2%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293 ( 0.9%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3836">
                <a:tc>
                  <a:txBody>
                    <a:bodyPr/>
                    <a:lstStyle/>
                    <a:p>
                      <a:pPr rtl="0" fontAlgn="t"/>
                      <a:r>
                        <a:rPr lang="en-US" sz="1300" b="1">
                          <a:solidFill>
                            <a:schemeClr val="tx1"/>
                          </a:solidFill>
                        </a:rPr>
                        <a:t>Cancer</a:t>
                      </a:r>
                      <a:endParaRPr lang="en-US" sz="130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6 ( 0.0%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28 ( 0.1%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latin typeface="+mn-lt"/>
                        </a:rPr>
                        <a:t>34 ( 0.1%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3836">
                <a:tc>
                  <a:txBody>
                    <a:bodyPr/>
                    <a:lstStyle/>
                    <a:p>
                      <a:pPr rtl="0" fontAlgn="t"/>
                      <a:r>
                        <a:rPr lang="en-US" sz="1300" b="1" dirty="0">
                          <a:solidFill>
                            <a:schemeClr val="tx1"/>
                          </a:solidFill>
                        </a:rPr>
                        <a:t>Other</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119 ( 0.9%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latin typeface="+mn-lt"/>
                        </a:rPr>
                        <a:t>347 ( 1.7%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latin typeface="+mn-lt"/>
                        </a:rPr>
                        <a:t>466 ( 1.4%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800" dirty="0" smtClean="0"/>
              <a:t>Freedom from Severe Renal Dysfunction* </a:t>
            </a:r>
            <a:r>
              <a:rPr lang="en-US" sz="3200" dirty="0" smtClean="0"/>
              <a:t/>
            </a:r>
            <a:br>
              <a:rPr lang="en-US" sz="3200" dirty="0" smtClean="0"/>
            </a:br>
            <a:r>
              <a:rPr lang="en-US" sz="2000" dirty="0" smtClean="0"/>
              <a:t>by Maintenance Immunosuppression Combinations at Discharge</a:t>
            </a:r>
            <a:br>
              <a:rPr lang="en-US" sz="2000" dirty="0" smtClean="0"/>
            </a:br>
            <a:r>
              <a:rPr lang="en-US" sz="2000" dirty="0" smtClean="0"/>
              <a:t>For Adult Lung Recipients (Transplants: January 2000 – June 2010)</a:t>
            </a:r>
            <a:br>
              <a:rPr lang="en-US" sz="2000" dirty="0" smtClean="0"/>
            </a:br>
            <a:r>
              <a:rPr lang="en-US" sz="2000" i="1" dirty="0" smtClean="0">
                <a:solidFill>
                  <a:srgbClr val="FFFF00"/>
                </a:solidFill>
              </a:rPr>
              <a:t>Analysis limited to patients receiving prednisone</a:t>
            </a:r>
            <a:r>
              <a:rPr lang="en-US" sz="2000" dirty="0" smtClean="0"/>
              <a:t/>
            </a:r>
            <a:br>
              <a:rPr lang="en-US" sz="2000" dirty="0" smtClean="0"/>
            </a:br>
            <a:r>
              <a:rPr lang="en-US" sz="2000" dirty="0" smtClean="0"/>
              <a:t>Conditional on Survival to 14 Days</a:t>
            </a:r>
            <a:endParaRPr lang="en-US" sz="2000" dirty="0"/>
          </a:p>
        </p:txBody>
      </p:sp>
      <p:graphicFrame>
        <p:nvGraphicFramePr>
          <p:cNvPr id="4" name="Content Placeholder 3"/>
          <p:cNvGraphicFramePr>
            <a:graphicFrameLocks noGrp="1"/>
          </p:cNvGraphicFramePr>
          <p:nvPr>
            <p:ph idx="1"/>
          </p:nvPr>
        </p:nvGraphicFramePr>
        <p:xfrm>
          <a:off x="228600" y="1828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962400" y="38100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sp>
        <p:nvSpPr>
          <p:cNvPr id="11" name="TextBox 10"/>
          <p:cNvSpPr txBox="1"/>
          <p:nvPr/>
        </p:nvSpPr>
        <p:spPr>
          <a:xfrm>
            <a:off x="1371600" y="3505200"/>
            <a:ext cx="19050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500" dirty="0" smtClean="0"/>
              <a:t>MALIGNANCY POST-LUNG TRANSPLANT  FOR ADULTS</a:t>
            </a:r>
            <a:r>
              <a:rPr lang="en-US" sz="2400" dirty="0" smtClean="0"/>
              <a:t/>
            </a:r>
            <a:br>
              <a:rPr lang="en-US" sz="2400" dirty="0" smtClean="0"/>
            </a:br>
            <a:r>
              <a:rPr lang="en-US" sz="2400" dirty="0" smtClean="0"/>
              <a:t>Cumulative Morbidity Rates in </a:t>
            </a:r>
            <a:r>
              <a:rPr lang="en-US" sz="2400" u="sng" dirty="0" smtClean="0"/>
              <a:t>Survivors</a:t>
            </a:r>
            <a:r>
              <a:rPr lang="en-US" sz="2000" u="sng" dirty="0" smtClean="0"/>
              <a:t/>
            </a:r>
            <a:br>
              <a:rPr lang="en-US" sz="2000" u="sng" dirty="0" smtClean="0"/>
            </a:br>
            <a:r>
              <a:rPr lang="en-US" sz="2000" dirty="0" smtClean="0"/>
              <a:t>(Follow-ups: April 1994 – June 2011)</a:t>
            </a:r>
            <a:endParaRPr lang="en-US" sz="2000" dirty="0"/>
          </a:p>
        </p:txBody>
      </p:sp>
      <p:graphicFrame>
        <p:nvGraphicFramePr>
          <p:cNvPr id="13" name="Content Placeholder 12"/>
          <p:cNvGraphicFramePr>
            <a:graphicFrameLocks noGrp="1"/>
          </p:cNvGraphicFramePr>
          <p:nvPr>
            <p:ph idx="1"/>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i="0" u="none" strike="noStrike" dirty="0">
                          <a:solidFill>
                            <a:schemeClr val="tx1"/>
                          </a:solidFill>
                          <a:latin typeface="+mn-lt"/>
                        </a:rPr>
                        <a:t>15,493 (96.5%)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a:solidFill>
                            <a:schemeClr val="tx1"/>
                          </a:solidFill>
                          <a:latin typeface="+mn-lt"/>
                        </a:rPr>
                        <a:t>4,485 (85.9%)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a:solidFill>
                            <a:schemeClr val="tx1"/>
                          </a:solidFill>
                          <a:latin typeface="+mn-lt"/>
                        </a:rPr>
                        <a:t>713 (72.8%)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i="0" u="none" strike="noStrike" dirty="0">
                          <a:solidFill>
                            <a:schemeClr val="tx1"/>
                          </a:solidFill>
                          <a:latin typeface="+mn-lt"/>
                        </a:rPr>
                        <a:t>563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mn-lt"/>
                        </a:rPr>
                        <a:t>739 (14.1%)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mn-lt"/>
                        </a:rPr>
                        <a:t>267 (27.2%)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169</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486</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182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mn-lt"/>
                        </a:rPr>
                        <a:t>222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mn-lt"/>
                        </a:rPr>
                        <a:t>82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mn-lt"/>
                        </a:rPr>
                        <a:t>35</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148</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199</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mn-lt"/>
                        </a:rPr>
                        <a:t>81</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mn-lt"/>
                        </a:rPr>
                        <a:t>24</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mn-lt"/>
                        </a:rPr>
                        <a:t>9</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mn-lt"/>
                        </a:rPr>
                        <a:t>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334000"/>
            <a:ext cx="8229600" cy="553998"/>
          </a:xfrm>
          <a:prstGeom prst="rect">
            <a:avLst/>
          </a:prstGeom>
          <a:noFill/>
        </p:spPr>
        <p:txBody>
          <a:bodyPr wrap="square" rtlCol="0">
            <a:spAutoFit/>
          </a:bodyPr>
          <a:lstStyle/>
          <a:p>
            <a:r>
              <a:rPr lang="en-US" sz="1500" b="1" dirty="0" smtClean="0"/>
              <a:t>* Recipients may have experienced more than one type of malignancy so sum of individual malignancy types may be greater than total number with malignancy.</a:t>
            </a:r>
            <a:endParaRPr lang="en-US" sz="1500" dirty="0"/>
          </a:p>
        </p:txBody>
      </p:sp>
      <p:sp>
        <p:nvSpPr>
          <p:cNvPr id="10" name="TextBox 9"/>
          <p:cNvSpPr txBox="1"/>
          <p:nvPr/>
        </p:nvSpPr>
        <p:spPr>
          <a:xfrm>
            <a:off x="381000" y="4572000"/>
            <a:ext cx="8229600" cy="738664"/>
          </a:xfrm>
          <a:prstGeom prst="rect">
            <a:avLst/>
          </a:prstGeom>
          <a:noFill/>
        </p:spPr>
        <p:txBody>
          <a:bodyPr wrap="square" rtlCol="0">
            <a:spAutoFit/>
          </a:bodyPr>
          <a:lstStyle/>
          <a:p>
            <a:r>
              <a:rPr lang="en-US" sz="1400" b="1" dirty="0" smtClean="0">
                <a:solidFill>
                  <a:srgbClr val="FFFF00"/>
                </a:solidFill>
              </a:rPr>
              <a:t>Other malignancies reported include: </a:t>
            </a:r>
            <a:r>
              <a:rPr lang="en-US" sz="1400" b="1" dirty="0" err="1" smtClean="0">
                <a:solidFill>
                  <a:srgbClr val="FFFF00"/>
                </a:solidFill>
              </a:rPr>
              <a:t>adenocarcinoma</a:t>
            </a:r>
            <a:r>
              <a:rPr lang="en-US" sz="1400" b="1" dirty="0" smtClean="0">
                <a:solidFill>
                  <a:srgbClr val="FFFF00"/>
                </a:solidFill>
              </a:rPr>
              <a:t> (2; 2; 1), bladder (2; 1; 0), lung (2; 4; 0), breast (1; 5; 2); prostate (0; 5; 1), cervical (1; 1; 0); liver (1; 1; 1); colon (1; 1; 0).  Numbers in parentheses represent the number of reported cases within each time period.</a:t>
            </a:r>
            <a:endParaRPr lang="en-US" sz="1400" b="1" dirty="0">
              <a:solidFill>
                <a:srgbClr val="FFFF00"/>
              </a:solidFill>
            </a:endParaRPr>
          </a:p>
        </p:txBody>
      </p:sp>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Freedom from Malignancy</a:t>
            </a:r>
            <a:br>
              <a:rPr lang="en-US" sz="2800" dirty="0" smtClean="0"/>
            </a:br>
            <a:r>
              <a:rPr lang="en-US" sz="2400" dirty="0" smtClean="0"/>
              <a:t>For Adult Lung Recipients </a:t>
            </a:r>
            <a:r>
              <a:rPr lang="en-US" sz="2000" dirty="0" smtClean="0"/>
              <a:t>(Follow-ups: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Freedom from Malignancy</a:t>
            </a:r>
            <a:br>
              <a:rPr lang="en-US" sz="2800" dirty="0" smtClean="0"/>
            </a:br>
            <a:r>
              <a:rPr lang="en-US" sz="2400" dirty="0" smtClean="0"/>
              <a:t>For Adult Lung Recipients </a:t>
            </a:r>
            <a:r>
              <a:rPr lang="en-US" sz="2000" dirty="0" smtClean="0"/>
              <a:t>(Follow-ups: April 1994 – June 2011)</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800" dirty="0" smtClean="0"/>
              <a:t>ADULT LUNG TRANSPLANT RECIPIENTS</a:t>
            </a:r>
            <a:r>
              <a:rPr lang="en-US" sz="2600" dirty="0" smtClean="0"/>
              <a:t/>
            </a:r>
            <a:br>
              <a:rPr lang="en-US" sz="2600" dirty="0" smtClean="0"/>
            </a:br>
            <a:r>
              <a:rPr lang="en-US" sz="2400" dirty="0" smtClean="0"/>
              <a:t>Cause of Death </a:t>
            </a:r>
            <a:r>
              <a:rPr lang="en-US" sz="2000" dirty="0" smtClean="0"/>
              <a:t>(Deaths: January 1992 – June 2011)</a:t>
            </a:r>
            <a:endParaRPr lang="en-US" sz="2000" dirty="0"/>
          </a:p>
        </p:txBody>
      </p:sp>
      <p:graphicFrame>
        <p:nvGraphicFramePr>
          <p:cNvPr id="13" name="Content Placeholder 12"/>
          <p:cNvGraphicFramePr>
            <a:graphicFrameLocks noGrp="1"/>
          </p:cNvGraphicFramePr>
          <p:nvPr>
            <p:ph idx="1"/>
          </p:nvPr>
        </p:nvGraphicFramePr>
        <p:xfrm>
          <a:off x="228601" y="1143000"/>
          <a:ext cx="8686798" cy="4496946"/>
        </p:xfrm>
        <a:graphic>
          <a:graphicData uri="http://schemas.openxmlformats.org/drawingml/2006/table">
            <a:tbl>
              <a:tblPr>
                <a:tableStyleId>{5C22544A-7EE6-4342-B048-85BDC9FD1C3A}</a:tableStyleId>
              </a:tblPr>
              <a:tblGrid>
                <a:gridCol w="2462400"/>
                <a:gridCol w="889199"/>
                <a:gridCol w="1094400"/>
                <a:gridCol w="1231200"/>
                <a:gridCol w="1231201"/>
                <a:gridCol w="889199"/>
                <a:gridCol w="889199"/>
              </a:tblGrid>
              <a:tr h="685800">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(N </a:t>
                      </a:r>
                      <a:r>
                        <a:rPr lang="en-US" sz="1200" b="1" dirty="0" smtClean="0">
                          <a:solidFill>
                            <a:schemeClr val="tx1"/>
                          </a:solidFill>
                        </a:rPr>
                        <a:t>= 2,504)</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Days - 1 Year  </a:t>
                      </a:r>
                    </a:p>
                    <a:p>
                      <a:pPr algn="ctr" rtl="0"/>
                      <a:r>
                        <a:rPr lang="en-US" sz="1200" b="1" dirty="0">
                          <a:solidFill>
                            <a:schemeClr val="tx1"/>
                          </a:solidFill>
                        </a:rPr>
                        <a:t> (N = </a:t>
                      </a:r>
                      <a:r>
                        <a:rPr lang="en-US" sz="1200" b="1" dirty="0" smtClean="0">
                          <a:solidFill>
                            <a:schemeClr val="tx1"/>
                          </a:solidFill>
                        </a:rPr>
                        <a:t>4,347)</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Year - 3 Years </a:t>
                      </a:r>
                    </a:p>
                    <a:p>
                      <a:pPr algn="ctr" rtl="0"/>
                      <a:r>
                        <a:rPr lang="en-US" sz="1200" b="1" dirty="0">
                          <a:solidFill>
                            <a:schemeClr val="tx1"/>
                          </a:solidFill>
                        </a:rPr>
                        <a:t> (N = </a:t>
                      </a:r>
                      <a:r>
                        <a:rPr lang="en-US" sz="1200" b="1" dirty="0" smtClean="0">
                          <a:solidFill>
                            <a:schemeClr val="tx1"/>
                          </a:solidFill>
                        </a:rPr>
                        <a:t>3,910)</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Years - 5 Years   </a:t>
                      </a:r>
                    </a:p>
                    <a:p>
                      <a:pPr algn="ctr" rtl="0"/>
                      <a:r>
                        <a:rPr lang="en-US" sz="1200" b="1" dirty="0">
                          <a:solidFill>
                            <a:schemeClr val="tx1"/>
                          </a:solidFill>
                        </a:rPr>
                        <a:t>(N = </a:t>
                      </a:r>
                      <a:r>
                        <a:rPr lang="en-US" sz="1200" b="1" dirty="0" smtClean="0">
                          <a:solidFill>
                            <a:schemeClr val="tx1"/>
                          </a:solidFill>
                        </a:rPr>
                        <a:t>2,217)</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a:t>
                      </a:r>
                      <a:r>
                        <a:rPr lang="en-US" sz="1200" b="1" dirty="0" smtClean="0">
                          <a:solidFill>
                            <a:schemeClr val="tx1"/>
                          </a:solidFill>
                        </a:rPr>
                        <a:t>Years – 10 Years   </a:t>
                      </a:r>
                      <a:endParaRPr lang="en-US" sz="1200" b="1" dirty="0">
                        <a:solidFill>
                          <a:schemeClr val="tx1"/>
                        </a:solidFill>
                      </a:endParaRPr>
                    </a:p>
                    <a:p>
                      <a:pPr algn="ctr" rtl="0"/>
                      <a:r>
                        <a:rPr lang="en-US" sz="1200" b="1" dirty="0">
                          <a:solidFill>
                            <a:schemeClr val="tx1"/>
                          </a:solidFill>
                        </a:rPr>
                        <a:t>(N = </a:t>
                      </a:r>
                      <a:r>
                        <a:rPr lang="en-US" sz="1200" b="1" dirty="0" smtClean="0">
                          <a:solidFill>
                            <a:schemeClr val="tx1"/>
                          </a:solidFill>
                        </a:rPr>
                        <a:t>2,615)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smtClean="0">
                          <a:solidFill>
                            <a:schemeClr val="tx1"/>
                          </a:solidFill>
                        </a:rPr>
                        <a:t>&gt;10 Years (N = 756)</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9434">
                <a:tc>
                  <a:txBody>
                    <a:bodyPr/>
                    <a:lstStyle/>
                    <a:p>
                      <a:pPr rtl="0"/>
                      <a:r>
                        <a:rPr lang="en-US" sz="13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199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1,018 (26.0%)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647 (29.2%)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659 (25.2%)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157 (20.8%)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9434">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89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77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59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11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9434">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109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82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36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60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30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9434">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117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273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218 (9.8%)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324 (12.4%)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90 (11.9%)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9434">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108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38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9434">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503 (20.1%)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1,561 (35.9%)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894 (22.9%)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434 (19.6%)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472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127 (16.8%)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9434">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652 (26.0%)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740 (17.0%)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727 (18.6%)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403 (18.2%)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466 (17.8%)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132 (17.5%)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9434">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268 (10.7%)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195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154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106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133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50 (6.6%)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79434">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262 (10.5%)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146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35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15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79434">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718 (28.7%)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1,095 (25.2%)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630 (16.1%)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340 (15.3%)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456 (17.4%)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160 (21.2%)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5867400" y="6172200"/>
            <a:ext cx="29718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800" dirty="0" smtClean="0"/>
              <a:t>ADULT LUNG TRANSPLANT RECIPIENTS </a:t>
            </a:r>
            <a:br>
              <a:rPr lang="en-US" sz="2800" dirty="0" smtClean="0"/>
            </a:br>
            <a:r>
              <a:rPr lang="en-US" sz="2400" dirty="0" smtClean="0"/>
              <a:t>Relative Incidence of Leading Causes of Death</a:t>
            </a:r>
            <a:r>
              <a:rPr lang="en-US" sz="2800" dirty="0" smtClean="0"/>
              <a:t/>
            </a:r>
            <a:br>
              <a:rPr lang="en-US" sz="2800" dirty="0" smtClean="0"/>
            </a:br>
            <a:r>
              <a:rPr lang="en-US" sz="2000" dirty="0" smtClean="0"/>
              <a:t>(Deaths: January 1992 -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800" dirty="0" smtClean="0"/>
              <a:t>ADULT LUNG TRANSPLANT RECIPIENTS</a:t>
            </a:r>
            <a:r>
              <a:rPr lang="en-US" sz="2600" dirty="0" smtClean="0"/>
              <a:t/>
            </a:r>
            <a:br>
              <a:rPr lang="en-US" sz="2600" dirty="0" smtClean="0"/>
            </a:br>
            <a:r>
              <a:rPr lang="en-US" sz="2000" dirty="0" smtClean="0"/>
              <a:t>Cause of Death Stratified by Donor CMV Status/Recipient CMV Status</a:t>
            </a:r>
            <a:r>
              <a:rPr lang="en-US" sz="2400" dirty="0" smtClean="0"/>
              <a:t/>
            </a:r>
            <a:br>
              <a:rPr lang="en-US" sz="2400" dirty="0" smtClean="0"/>
            </a:br>
            <a:r>
              <a:rPr lang="en-US" sz="2400" dirty="0" smtClean="0"/>
              <a:t> </a:t>
            </a:r>
            <a:r>
              <a:rPr lang="en-US" sz="2000" dirty="0" smtClean="0"/>
              <a:t>(Deaths: January 1992 – June 2011)</a:t>
            </a:r>
            <a:endParaRPr lang="en-US" sz="2000" dirty="0"/>
          </a:p>
        </p:txBody>
      </p:sp>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3" name="Content Placeholder 12"/>
          <p:cNvGraphicFramePr>
            <a:graphicFrameLocks noGrp="1"/>
          </p:cNvGraphicFramePr>
          <p:nvPr>
            <p:ph idx="1"/>
          </p:nvPr>
        </p:nvGraphicFramePr>
        <p:xfrm>
          <a:off x="228600" y="1447800"/>
          <a:ext cx="8686794" cy="4328196"/>
        </p:xfrm>
        <a:graphic>
          <a:graphicData uri="http://schemas.openxmlformats.org/drawingml/2006/table">
            <a:tbl>
              <a:tblPr>
                <a:tableStyleId>{5C22544A-7EE6-4342-B048-85BDC9FD1C3A}</a:tableStyleId>
              </a:tblPr>
              <a:tblGrid>
                <a:gridCol w="1066800"/>
                <a:gridCol w="1676400"/>
                <a:gridCol w="990599"/>
                <a:gridCol w="990599"/>
                <a:gridCol w="990599"/>
                <a:gridCol w="990599"/>
                <a:gridCol w="990599"/>
                <a:gridCol w="990599"/>
              </a:tblGrid>
              <a:tr h="80569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kern="1200" dirty="0" smtClean="0">
                          <a:solidFill>
                            <a:srgbClr val="FFFF00"/>
                          </a:solidFill>
                          <a:latin typeface="+mn-lt"/>
                          <a:ea typeface="+mn-ea"/>
                          <a:cs typeface="+mn-cs"/>
                        </a:rPr>
                        <a:t>Donor CMV Status/ Recipient CMV Status</a:t>
                      </a:r>
                      <a:endParaRPr lang="en-US" sz="11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100" b="1" dirty="0">
                          <a:solidFill>
                            <a:srgbClr val="FFFF00"/>
                          </a:solidFill>
                        </a:rPr>
                        <a:t>CAUSE OF DEATH</a:t>
                      </a:r>
                      <a:endParaRPr lang="en-US" sz="11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chemeClr val="tx1"/>
                          </a:solidFill>
                        </a:rPr>
                        <a:t>0-30 </a:t>
                      </a:r>
                      <a:r>
                        <a:rPr lang="en-US" sz="1100" b="1" dirty="0" smtClean="0">
                          <a:solidFill>
                            <a:schemeClr val="tx1"/>
                          </a:solidFill>
                        </a:rPr>
                        <a:t>Days</a:t>
                      </a:r>
                      <a:endParaRPr lang="en-US" sz="11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chemeClr val="tx1"/>
                          </a:solidFill>
                        </a:rPr>
                        <a:t>31 Days - 1 Year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chemeClr val="tx1"/>
                          </a:solidFill>
                        </a:rPr>
                        <a:t> &gt;1 Year - 3 </a:t>
                      </a:r>
                      <a:r>
                        <a:rPr lang="en-US" sz="1100" b="1" dirty="0" smtClean="0">
                          <a:solidFill>
                            <a:schemeClr val="tx1"/>
                          </a:solidFill>
                        </a:rPr>
                        <a:t>Years</a:t>
                      </a:r>
                      <a:endParaRPr lang="en-US" sz="11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chemeClr val="tx1"/>
                          </a:solidFill>
                        </a:rPr>
                        <a:t>&gt;3 Years - 5 </a:t>
                      </a:r>
                      <a:r>
                        <a:rPr lang="en-US" sz="1100" b="1" dirty="0" smtClean="0">
                          <a:solidFill>
                            <a:schemeClr val="tx1"/>
                          </a:solidFill>
                        </a:rPr>
                        <a:t>Years</a:t>
                      </a:r>
                      <a:endParaRPr lang="en-US" sz="11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chemeClr val="tx1"/>
                          </a:solidFill>
                        </a:rPr>
                        <a:t>&gt;5 </a:t>
                      </a:r>
                      <a:r>
                        <a:rPr lang="en-US" sz="1100" b="1" dirty="0" smtClean="0">
                          <a:solidFill>
                            <a:schemeClr val="tx1"/>
                          </a:solidFill>
                        </a:rPr>
                        <a:t>Years – 10 Years</a:t>
                      </a:r>
                      <a:endParaRPr lang="en-US" sz="11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smtClean="0">
                          <a:solidFill>
                            <a:schemeClr val="tx1"/>
                          </a:solidFill>
                        </a:rPr>
                        <a:t>&gt;10 Years</a:t>
                      </a:r>
                      <a:endParaRPr lang="en-US" sz="11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89563">
                <a:tc rowSpan="3">
                  <a:txBody>
                    <a:bodyPr/>
                    <a:lstStyle/>
                    <a:p>
                      <a:pPr algn="ctr"/>
                      <a:r>
                        <a:rPr lang="en-US" sz="1100" b="1" dirty="0" smtClean="0">
                          <a:solidFill>
                            <a:schemeClr val="tx1"/>
                          </a:solidFill>
                        </a:rPr>
                        <a:t>D(-)/R(-)</a:t>
                      </a:r>
                    </a:p>
                    <a:p>
                      <a:pPr algn="ctr"/>
                      <a:r>
                        <a:rPr lang="en-US" sz="1100" b="1" dirty="0" smtClean="0">
                          <a:solidFill>
                            <a:schemeClr val="tx1"/>
                          </a:solidFill>
                        </a:rPr>
                        <a:t>(N=1,572)</a:t>
                      </a:r>
                      <a:endParaRPr lang="en-US" sz="11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1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24 (6.4%)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101 (24.9%)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78 (32.0%)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69 (24.8%)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19 (20.9%)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1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31 (17.4%)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134 (35.6%)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96 (23.7%)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41 (16.8%)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39 (14.0%)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12 (13.2%)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1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50 (28.1%)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69 (18.4%)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80 (19.8%)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49 (20.1%)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51 (18.3%)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18 (19.8%)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89563">
                <a:tc rowSpan="3">
                  <a:txBody>
                    <a:bodyPr/>
                    <a:lstStyle/>
                    <a:p>
                      <a:pPr algn="ctr"/>
                      <a:r>
                        <a:rPr lang="en-US" sz="1100" b="1" dirty="0" smtClean="0">
                          <a:solidFill>
                            <a:schemeClr val="tx1"/>
                          </a:solidFill>
                        </a:rPr>
                        <a:t>D(-)/R(+)</a:t>
                      </a:r>
                    </a:p>
                    <a:p>
                      <a:pPr algn="ctr"/>
                      <a:r>
                        <a:rPr lang="en-US" sz="1100" b="1" dirty="0" smtClean="0">
                          <a:solidFill>
                            <a:schemeClr val="tx1"/>
                          </a:solidFill>
                        </a:rPr>
                        <a:t>(N=2,350)</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1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29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148 (27.2%)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95 (24.5%)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132 (27.1%)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33 (23.9%)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1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56 (20.1%)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204 (39.6%)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128 (23.5%)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90 (23.2%)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79 (16.2%)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24 (17.4%)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1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79 (28.4%)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87 (16.9%)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103 (18.9%)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64 (16.5%)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96 (19.7%)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23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89563">
                <a:tc rowSpan="3">
                  <a:txBody>
                    <a:bodyPr/>
                    <a:lstStyle/>
                    <a:p>
                      <a:pPr algn="ctr"/>
                      <a:r>
                        <a:rPr lang="en-US" sz="1100" b="1" dirty="0" smtClean="0">
                          <a:solidFill>
                            <a:schemeClr val="tx1"/>
                          </a:solidFill>
                        </a:rPr>
                        <a:t>D(+)/R(-)</a:t>
                      </a:r>
                    </a:p>
                    <a:p>
                      <a:pPr algn="ctr"/>
                      <a:r>
                        <a:rPr lang="en-US" sz="1100" b="1" dirty="0" smtClean="0">
                          <a:solidFill>
                            <a:schemeClr val="tx1"/>
                          </a:solidFill>
                        </a:rPr>
                        <a:t>(N=2,076)</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1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20 (3.2%)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128 (23.3%)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70 (25.2%)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79 (25.5%)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 (9.3%)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1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43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228 (36.5%)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127 (23.1%)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47 (16.9%)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52 (16.8%)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21 (28.0%)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1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64 (26.8%)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125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115 (20.9%)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60 (21.6%)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73 (23.5%)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15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89563">
                <a:tc rowSpan="3">
                  <a:txBody>
                    <a:bodyPr/>
                    <a:lstStyle/>
                    <a:p>
                      <a:pPr algn="ctr"/>
                      <a:r>
                        <a:rPr lang="en-US" sz="1100" b="1" dirty="0" smtClean="0">
                          <a:solidFill>
                            <a:schemeClr val="tx1"/>
                          </a:solidFill>
                        </a:rPr>
                        <a:t>D(+)/R(+)</a:t>
                      </a:r>
                    </a:p>
                    <a:p>
                      <a:pPr algn="ctr"/>
                      <a:r>
                        <a:rPr lang="en-US" sz="1100" b="1" dirty="0" smtClean="0">
                          <a:solidFill>
                            <a:schemeClr val="tx1"/>
                          </a:solidFill>
                        </a:rPr>
                        <a:t>(N=3,628)</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1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45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242 (25.6%)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157 (27.6%)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147 (23.3%)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31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1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100" b="1" i="0" u="none" strike="noStrike">
                          <a:solidFill>
                            <a:schemeClr val="tx1"/>
                          </a:solidFill>
                          <a:latin typeface="+mn-lt"/>
                        </a:rPr>
                        <a:t>81 (18.5%)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100" b="1" i="0" u="none" strike="noStrike">
                          <a:solidFill>
                            <a:schemeClr val="tx1"/>
                          </a:solidFill>
                          <a:latin typeface="+mn-lt"/>
                        </a:rPr>
                        <a:t>316 (36.2%)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100" b="1" i="0" u="none" strike="noStrike">
                          <a:solidFill>
                            <a:schemeClr val="tx1"/>
                          </a:solidFill>
                          <a:latin typeface="+mn-lt"/>
                        </a:rPr>
                        <a:t>211 (22.3%)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100" b="1" i="0" u="none" strike="noStrike">
                          <a:solidFill>
                            <a:schemeClr val="tx1"/>
                          </a:solidFill>
                          <a:latin typeface="+mn-lt"/>
                        </a:rPr>
                        <a:t>114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100" b="1" i="0" u="none" strike="noStrike">
                          <a:solidFill>
                            <a:schemeClr val="tx1"/>
                          </a:solidFill>
                          <a:latin typeface="+mn-lt"/>
                        </a:rPr>
                        <a:t>113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100" b="1" i="0" u="none" strike="noStrike">
                          <a:solidFill>
                            <a:schemeClr val="tx1"/>
                          </a:solidFill>
                          <a:latin typeface="+mn-lt"/>
                        </a:rPr>
                        <a:t>24 (13.9%)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89563">
                <a:tc vMerge="1">
                  <a:txBody>
                    <a:bodyPr/>
                    <a:lstStyle/>
                    <a:p>
                      <a:pPr rtl="0"/>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1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134 (30.6%)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193 (22.1%)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179 (18.9%)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111 (19.5%)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128 (20.3%)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37 (21.4%)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pPr>
              <a:lnSpc>
                <a:spcPct val="90000"/>
              </a:lnSpc>
            </a:pPr>
            <a:r>
              <a:rPr lang="en-US" sz="2800" dirty="0" smtClean="0"/>
              <a:t>ADULT LUNG TRANSPLANTS</a:t>
            </a:r>
            <a:r>
              <a:rPr lang="en-US" sz="2400" dirty="0" smtClean="0"/>
              <a:t/>
            </a:r>
            <a:br>
              <a:rPr lang="en-US" sz="2400" dirty="0" smtClean="0"/>
            </a:br>
            <a:r>
              <a:rPr lang="en-US" sz="2400" dirty="0" smtClean="0"/>
              <a:t>Distribution of Procedure Type for Major Indications by Year</a:t>
            </a:r>
            <a:endParaRPr lang="en-US" sz="2000" dirty="0"/>
          </a:p>
        </p:txBody>
      </p:sp>
      <p:graphicFrame>
        <p:nvGraphicFramePr>
          <p:cNvPr id="11" name="Content Placeholder 10">
            <a:hlinkClick r:id="rId3"/>
          </p:cNvPr>
          <p:cNvGraphicFramePr>
            <a:graphicFrameLocks noGrp="1"/>
          </p:cNvGraphicFramePr>
          <p:nvPr>
            <p:ph idx="1"/>
          </p:nvPr>
        </p:nvGraphicFramePr>
        <p:xfrm>
          <a:off x="381000" y="1056701"/>
          <a:ext cx="8382000" cy="4810698"/>
        </p:xfrm>
        <a:graphic>
          <a:graphicData uri="http://schemas.openxmlformats.org/drawingml/2006/table">
            <a:tbl>
              <a:tblPr bandRow="1">
                <a:tableStyleId>{5C22544A-7EE6-4342-B048-85BDC9FD1C3A}</a:tableStyleId>
              </a:tblPr>
              <a:tblGrid>
                <a:gridCol w="762000"/>
                <a:gridCol w="762000"/>
                <a:gridCol w="762000"/>
                <a:gridCol w="762000"/>
                <a:gridCol w="762000"/>
                <a:gridCol w="762000"/>
                <a:gridCol w="762000"/>
                <a:gridCol w="762000"/>
                <a:gridCol w="762000"/>
                <a:gridCol w="762000"/>
                <a:gridCol w="762000"/>
              </a:tblGrid>
              <a:tr h="267261">
                <a:tc rowSpan="2">
                  <a:txBody>
                    <a:bodyPr/>
                    <a:lstStyle/>
                    <a:p>
                      <a:pPr algn="ctr" rtl="0"/>
                      <a:r>
                        <a:rPr lang="en-US" sz="1200" b="1" dirty="0">
                          <a:solidFill>
                            <a:srgbClr val="FFFF00"/>
                          </a:solidFill>
                        </a:rPr>
                        <a:t>Year of TX</a:t>
                      </a:r>
                      <a:endParaRPr lang="en-US" sz="1200" dirty="0"/>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200" b="1" dirty="0">
                          <a:solidFill>
                            <a:srgbClr val="FFFF00"/>
                          </a:solidFill>
                        </a:rPr>
                        <a:t>Alpha-1</a:t>
                      </a:r>
                      <a:endParaRPr lang="en-US" sz="12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200" b="1" dirty="0">
                          <a:solidFill>
                            <a:srgbClr val="FFFF00"/>
                          </a:solidFill>
                        </a:rPr>
                        <a:t>COPD</a:t>
                      </a:r>
                      <a:endParaRPr lang="en-US" sz="12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200" b="1" dirty="0">
                          <a:solidFill>
                            <a:srgbClr val="FFFF00"/>
                          </a:solidFill>
                        </a:rPr>
                        <a:t>Cystic Fibrosis</a:t>
                      </a:r>
                      <a:endParaRPr lang="en-US" sz="12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200" b="1" dirty="0">
                          <a:solidFill>
                            <a:srgbClr val="FFFF00"/>
                          </a:solidFill>
                        </a:rPr>
                        <a:t>IPF</a:t>
                      </a:r>
                      <a:endParaRPr lang="en-US" sz="12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200" b="1" dirty="0">
                          <a:solidFill>
                            <a:srgbClr val="FFFF00"/>
                          </a:solidFill>
                        </a:rPr>
                        <a:t>IPAH</a:t>
                      </a:r>
                      <a:endParaRPr lang="en-US" sz="12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67261">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rtl="0" fontAlgn="t"/>
                      <a:r>
                        <a:rPr lang="en-US" sz="1200" b="1">
                          <a:solidFill>
                            <a:srgbClr val="FFFF00"/>
                          </a:solidFill>
                        </a:rPr>
                        <a:t>Double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Single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Double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Single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Double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Single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Double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Single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a:solidFill>
                            <a:srgbClr val="FFFF00"/>
                          </a:solidFill>
                        </a:rPr>
                        <a:t>Double</a:t>
                      </a:r>
                      <a:endParaRPr lang="en-US" sz="12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200" b="1" dirty="0">
                          <a:solidFill>
                            <a:srgbClr val="FFFF00"/>
                          </a:solidFill>
                        </a:rPr>
                        <a:t>Single</a:t>
                      </a:r>
                      <a:endParaRPr lang="en-US" sz="12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1995</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89.3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10.7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algn="ctr" rtl="0" fontAlgn="t"/>
                      <a:r>
                        <a:rPr lang="en-US" sz="1200" b="1" dirty="0">
                          <a:solidFill>
                            <a:srgbClr val="FFFF00"/>
                          </a:solidFill>
                        </a:rPr>
                        <a:t>1996</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72.2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86.8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28.1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71.9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81.7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18.3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1997</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algn="ctr" rtl="0" fontAlgn="t"/>
                      <a:r>
                        <a:rPr lang="en-US" sz="1200" b="1" dirty="0">
                          <a:solidFill>
                            <a:srgbClr val="FFFF00"/>
                          </a:solidFill>
                        </a:rPr>
                        <a:t>1998</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30.2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69.8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80.9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87.0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13.0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1999</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86.4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13.6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algn="ctr" rtl="0" fontAlgn="t"/>
                      <a:r>
                        <a:rPr lang="en-US" sz="1200" b="1" dirty="0">
                          <a:solidFill>
                            <a:srgbClr val="FFFF00"/>
                          </a:solidFill>
                        </a:rPr>
                        <a:t>2000</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29.2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70.8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30.7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69.3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7.0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2001</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30.2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69.8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31.2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68.8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10.0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algn="ctr" rtl="0" fontAlgn="t"/>
                      <a:r>
                        <a:rPr lang="en-US" sz="1200" b="1" dirty="0">
                          <a:solidFill>
                            <a:srgbClr val="FFFF00"/>
                          </a:solidFill>
                        </a:rPr>
                        <a:t>2002</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38.9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61.1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88.1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11.9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2003</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65.2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34.8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algn="ctr" rtl="0" fontAlgn="t"/>
                      <a:r>
                        <a:rPr lang="en-US" sz="1200" b="1" dirty="0">
                          <a:solidFill>
                            <a:srgbClr val="FFFF00"/>
                          </a:solidFill>
                        </a:rPr>
                        <a:t>2004</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73.9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26.1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2005</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7.4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algn="ctr" rtl="0" fontAlgn="t"/>
                      <a:r>
                        <a:rPr lang="en-US" sz="1200" b="1" dirty="0">
                          <a:solidFill>
                            <a:srgbClr val="FFFF00"/>
                          </a:solidFill>
                        </a:rPr>
                        <a:t>2006</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72.8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dirty="0" smtClean="0">
                          <a:solidFill>
                            <a:schemeClr val="tx1"/>
                          </a:solidFill>
                          <a:latin typeface="+mn-lt"/>
                        </a:rPr>
                        <a:t>0</a:t>
                      </a:r>
                      <a:endParaRPr lang="en-US" sz="12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2007</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83.6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16.4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63.6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36.4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algn="ctr" rtl="0" fontAlgn="t"/>
                      <a:r>
                        <a:rPr lang="en-US" sz="1200" b="1" dirty="0">
                          <a:solidFill>
                            <a:srgbClr val="FFFF00"/>
                          </a:solidFill>
                        </a:rPr>
                        <a:t>2008</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65.6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34.4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6.1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7261">
                <a:tc>
                  <a:txBody>
                    <a:bodyPr/>
                    <a:lstStyle/>
                    <a:p>
                      <a:pPr algn="ctr" rtl="0" fontAlgn="t"/>
                      <a:r>
                        <a:rPr lang="en-US" sz="1200" b="1" dirty="0">
                          <a:solidFill>
                            <a:srgbClr val="FFFF00"/>
                          </a:solidFill>
                        </a:rPr>
                        <a:t>2009</a:t>
                      </a:r>
                      <a:endParaRPr lang="en-US" dirty="0">
                        <a:solidFill>
                          <a:srgbClr val="FFFF00"/>
                        </a:solidFill>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86.4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13.6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66.4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33.6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51.0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49.0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200" b="1" i="0" u="none" strike="noStrike">
                          <a:solidFill>
                            <a:schemeClr val="tx1"/>
                          </a:solidFill>
                          <a:latin typeface="+mn-lt"/>
                        </a:rPr>
                        <a:t>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7261">
                <a:tc>
                  <a:txBody>
                    <a:bodyPr/>
                    <a:lstStyle/>
                    <a:p>
                      <a:pPr marL="0" algn="ctr" defTabSz="914400" rtl="0" eaLnBrk="1" fontAlgn="t" latinLnBrk="0" hangingPunct="1"/>
                      <a:r>
                        <a:rPr lang="en-US" sz="1200" b="1" kern="1200" dirty="0" smtClean="0">
                          <a:solidFill>
                            <a:srgbClr val="FFFF00"/>
                          </a:solidFill>
                          <a:latin typeface="+mn-lt"/>
                          <a:ea typeface="+mn-ea"/>
                          <a:cs typeface="+mn-cs"/>
                        </a:rPr>
                        <a:t>2010</a:t>
                      </a:r>
                      <a:endParaRPr lang="en-US" sz="1200" b="1" kern="1200" dirty="0">
                        <a:solidFill>
                          <a:srgbClr val="FFFF00"/>
                        </a:solidFill>
                        <a:latin typeface="+mn-lt"/>
                        <a:ea typeface="+mn-ea"/>
                        <a:cs typeface="+mn-cs"/>
                      </a:endParaRPr>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86.2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70.4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29.6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55.2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44.8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a:solidFill>
                            <a:schemeClr val="tx1"/>
                          </a:solidFill>
                          <a:latin typeface="+mn-lt"/>
                        </a:rPr>
                        <a:t>95.7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200" b="1" i="0" u="none" strike="noStrike" dirty="0">
                          <a:solidFill>
                            <a:schemeClr val="tx1"/>
                          </a:solidFill>
                          <a:latin typeface="+mn-lt"/>
                        </a:rPr>
                        <a:t>4.3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800" dirty="0" smtClean="0"/>
              <a:t>ADULT LUNG TRANSPLANTS</a:t>
            </a:r>
            <a:r>
              <a:rPr lang="en-US" sz="2400" dirty="0" smtClean="0"/>
              <a:t/>
            </a:r>
            <a:br>
              <a:rPr lang="en-US" sz="2400" dirty="0" smtClean="0"/>
            </a:br>
            <a:r>
              <a:rPr lang="en-US" sz="2400" dirty="0" smtClean="0"/>
              <a:t> Procedure Type within Indication, by Year</a:t>
            </a:r>
            <a:endParaRPr lang="en-US" sz="2000" dirty="0"/>
          </a:p>
        </p:txBody>
      </p:sp>
      <p:graphicFrame>
        <p:nvGraphicFramePr>
          <p:cNvPr id="10" name="Content Placeholder 9"/>
          <p:cNvGraphicFramePr>
            <a:graphicFrameLocks noGrp="1"/>
          </p:cNvGraphicFramePr>
          <p:nvPr>
            <p:ph idx="1"/>
          </p:nvPr>
        </p:nvGraphicFramePr>
        <p:xfrm>
          <a:off x="228600" y="11430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800" dirty="0" smtClean="0"/>
              <a:t>ADULT LUNG TRANSPLANTS</a:t>
            </a:r>
            <a:r>
              <a:rPr lang="en-US" sz="2400" dirty="0" smtClean="0"/>
              <a:t/>
            </a:r>
            <a:br>
              <a:rPr lang="en-US" sz="2400" dirty="0" smtClean="0"/>
            </a:br>
            <a:r>
              <a:rPr lang="en-US" sz="2400" dirty="0" smtClean="0"/>
              <a:t> Indications for Single Lung Transplants </a:t>
            </a:r>
            <a:r>
              <a:rPr lang="en-US" sz="2000" dirty="0" smtClean="0"/>
              <a:t/>
            </a:r>
            <a:br>
              <a:rPr lang="en-US" sz="2000" dirty="0" smtClean="0"/>
            </a:br>
            <a:r>
              <a:rPr lang="en-US" sz="2000" dirty="0" smtClean="0"/>
              <a:t>(Transplants: January 1995 - June 2011)</a:t>
            </a:r>
            <a:endParaRPr lang="en-US" sz="2000" dirty="0"/>
          </a:p>
        </p:txBody>
      </p:sp>
      <p:graphicFrame>
        <p:nvGraphicFramePr>
          <p:cNvPr id="11" name="Content Placeholder 10"/>
          <p:cNvGraphicFramePr>
            <a:graphicFrameLocks noGrp="1"/>
          </p:cNvGraphicFramePr>
          <p:nvPr>
            <p:ph idx="1"/>
          </p:nvPr>
        </p:nvGraphicFramePr>
        <p:xfrm>
          <a:off x="533400" y="1371600"/>
          <a:ext cx="8229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800" dirty="0" smtClean="0"/>
              <a:t>ADULT LUNG TRANSPLANTS</a:t>
            </a:r>
            <a:r>
              <a:rPr lang="en-US" sz="2400" dirty="0" smtClean="0"/>
              <a:t/>
            </a:r>
            <a:br>
              <a:rPr lang="en-US" sz="2400" dirty="0" smtClean="0"/>
            </a:br>
            <a:r>
              <a:rPr lang="en-US" sz="2400" dirty="0" smtClean="0"/>
              <a:t> Indications for Bilateral/Double Lung Transplants </a:t>
            </a:r>
            <a:r>
              <a:rPr lang="en-US" sz="2000" dirty="0" smtClean="0"/>
              <a:t/>
            </a:r>
            <a:br>
              <a:rPr lang="en-US" sz="2000" dirty="0" smtClean="0"/>
            </a:br>
            <a:r>
              <a:rPr lang="en-US" sz="2000" dirty="0" smtClean="0"/>
              <a:t>(Transplants: January 1995 - June 2011)</a:t>
            </a:r>
            <a:endParaRPr lang="en-US" sz="2000" dirty="0"/>
          </a:p>
        </p:txBody>
      </p:sp>
      <p:graphicFrame>
        <p:nvGraphicFramePr>
          <p:cNvPr id="11" name="Content Placeholder 10"/>
          <p:cNvGraphicFramePr>
            <a:graphicFrameLocks noGrp="1"/>
          </p:cNvGraphicFramePr>
          <p:nvPr>
            <p:ph idx="1"/>
          </p:nvPr>
        </p:nvGraphicFramePr>
        <p:xfrm>
          <a:off x="533400" y="1371600"/>
          <a:ext cx="8229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800" dirty="0" smtClean="0"/>
              <a:t>NUMBER OF LUNG TRANSPLANTS REPORTED </a:t>
            </a:r>
            <a:br>
              <a:rPr lang="en-US" sz="2800" dirty="0" smtClean="0"/>
            </a:br>
            <a:r>
              <a:rPr lang="en-US" sz="2800" dirty="0" smtClean="0"/>
              <a:t>BY YEAR AND PROCEDURE TYPE</a:t>
            </a:r>
            <a:endParaRPr lang="en-US" sz="2800" dirty="0"/>
          </a:p>
        </p:txBody>
      </p:sp>
      <p:graphicFrame>
        <p:nvGraphicFramePr>
          <p:cNvPr id="4" name="Content Placeholder 3"/>
          <p:cNvGraphicFramePr>
            <a:graphicFrameLocks noGrp="1"/>
          </p:cNvGraphicFramePr>
          <p:nvPr>
            <p:ph idx="1"/>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690681"/>
            <a:ext cx="40386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lung transplants that are reported to the ISHLT Transplant Registry.  As such, this should not be construed as representing changes in the number of lung transplants performed worldwide.</a:t>
            </a:r>
            <a:endParaRPr lang="en-US" sz="1100"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800" dirty="0" smtClean="0"/>
              <a:t>ADULT LUNG TRANSPLANTS</a:t>
            </a:r>
            <a:r>
              <a:rPr lang="en-US" sz="3200" dirty="0" smtClean="0"/>
              <a:t/>
            </a:r>
            <a:br>
              <a:rPr lang="en-US" sz="3200" dirty="0" smtClean="0"/>
            </a:br>
            <a:r>
              <a:rPr lang="en-US" sz="2400" dirty="0" smtClean="0"/>
              <a:t>Major Indications By Year (%)</a:t>
            </a:r>
            <a:endParaRPr lang="en-US" sz="2400" dirty="0"/>
          </a:p>
        </p:txBody>
      </p:sp>
      <p:graphicFrame>
        <p:nvGraphicFramePr>
          <p:cNvPr id="10" name="Content Placeholder 9"/>
          <p:cNvGraphicFramePr>
            <a:graphicFrameLocks noGrp="1"/>
          </p:cNvGraphicFramePr>
          <p:nvPr>
            <p:ph idx="1"/>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800" dirty="0" smtClean="0"/>
              <a:t>ADULT LUNG TRANSPLANTS</a:t>
            </a:r>
            <a:r>
              <a:rPr lang="en-US" sz="3200" dirty="0" smtClean="0"/>
              <a:t/>
            </a:r>
            <a:br>
              <a:rPr lang="en-US" sz="3200" dirty="0" smtClean="0"/>
            </a:br>
            <a:r>
              <a:rPr lang="en-US" sz="2400" dirty="0" smtClean="0"/>
              <a:t>Major Indications By Year (Number)</a:t>
            </a:r>
            <a:endParaRPr lang="en-US" sz="2400" dirty="0"/>
          </a:p>
        </p:txBody>
      </p:sp>
      <p:graphicFrame>
        <p:nvGraphicFramePr>
          <p:cNvPr id="10" name="Content Placeholder 9"/>
          <p:cNvGraphicFramePr>
            <a:graphicFrameLocks noGrp="1"/>
          </p:cNvGraphicFramePr>
          <p:nvPr>
            <p:ph idx="1"/>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LUNG TRANSPLANTS</a:t>
            </a:r>
            <a:r>
              <a:rPr lang="en-US" sz="2400" dirty="0" smtClean="0"/>
              <a:t/>
            </a:r>
            <a:br>
              <a:rPr lang="en-US" sz="2400" dirty="0" smtClean="0"/>
            </a:br>
            <a:r>
              <a:rPr lang="en-US" sz="2400" dirty="0" smtClean="0">
                <a:solidFill>
                  <a:srgbClr val="FFFF00"/>
                </a:solidFill>
              </a:rPr>
              <a:t>Age Distribution By Location  </a:t>
            </a:r>
            <a:r>
              <a:rPr lang="en-US" sz="2400" dirty="0" smtClean="0"/>
              <a:t/>
            </a:r>
            <a:br>
              <a:rPr lang="en-US" sz="2400" dirty="0" smtClean="0"/>
            </a:br>
            <a:r>
              <a:rPr lang="en-US" sz="2000" dirty="0" smtClean="0"/>
              <a:t>(Transplants: January 2000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LUNG TRANSPLANTS</a:t>
            </a:r>
            <a:r>
              <a:rPr lang="en-US" sz="2400" dirty="0" smtClean="0"/>
              <a:t/>
            </a:r>
            <a:br>
              <a:rPr lang="en-US" sz="2400" dirty="0" smtClean="0"/>
            </a:br>
            <a:r>
              <a:rPr lang="en-US" sz="2400" dirty="0" smtClean="0">
                <a:solidFill>
                  <a:srgbClr val="FFFF00"/>
                </a:solidFill>
              </a:rPr>
              <a:t>Diagnosis Distribution By Location</a:t>
            </a:r>
            <a:r>
              <a:rPr lang="en-US" sz="2400" dirty="0" smtClean="0"/>
              <a:t/>
            </a:r>
            <a:br>
              <a:rPr lang="en-US" sz="2400" dirty="0" smtClean="0"/>
            </a:br>
            <a:r>
              <a:rPr lang="en-US" sz="2000" dirty="0" smtClean="0"/>
              <a:t>(Transplants: January 2000 – June 2011)</a:t>
            </a:r>
            <a:endParaRPr lang="en-US" sz="2000" dirty="0"/>
          </a:p>
        </p:txBody>
      </p:sp>
      <p:graphicFrame>
        <p:nvGraphicFramePr>
          <p:cNvPr id="10" name="Content Placeholder 9"/>
          <p:cNvGraphicFramePr>
            <a:graphicFrameLocks noGrp="1"/>
          </p:cNvGraphicFramePr>
          <p:nvPr>
            <p:ph idx="1"/>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LUNG TRANSPLANTS</a:t>
            </a:r>
            <a:r>
              <a:rPr lang="en-US" sz="2400" dirty="0" smtClean="0"/>
              <a:t/>
            </a:r>
            <a:br>
              <a:rPr lang="en-US" sz="2400" dirty="0" smtClean="0"/>
            </a:br>
            <a:r>
              <a:rPr lang="en-US" sz="2400" dirty="0" smtClean="0">
                <a:solidFill>
                  <a:srgbClr val="FFFF00"/>
                </a:solidFill>
              </a:rPr>
              <a:t>Diagnosis Distribution By Location and Era</a:t>
            </a:r>
            <a:r>
              <a:rPr lang="en-US" sz="2400" dirty="0" smtClean="0"/>
              <a:t/>
            </a:r>
            <a:br>
              <a:rPr lang="en-US" sz="2400" dirty="0" smtClean="0"/>
            </a:br>
            <a:r>
              <a:rPr lang="en-US" sz="2000" dirty="0" smtClean="0"/>
              <a:t>(Transplants: January 2000 – June 2011)</a:t>
            </a:r>
            <a:endParaRPr lang="en-US" sz="2000" dirty="0"/>
          </a:p>
        </p:txBody>
      </p:sp>
      <p:graphicFrame>
        <p:nvGraphicFramePr>
          <p:cNvPr id="10" name="Content Placeholder 9"/>
          <p:cNvGraphicFramePr>
            <a:graphicFrameLocks noGrp="1"/>
          </p:cNvGraphicFramePr>
          <p:nvPr>
            <p:ph idx="1"/>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LUNG TRANSPLANTS</a:t>
            </a:r>
            <a:br>
              <a:rPr lang="en-US" sz="2800" dirty="0" smtClean="0"/>
            </a:br>
            <a:r>
              <a:rPr lang="en-US" sz="2800" dirty="0" smtClean="0"/>
              <a:t> </a:t>
            </a:r>
            <a:r>
              <a:rPr lang="en-US" sz="2400" dirty="0" smtClean="0">
                <a:solidFill>
                  <a:srgbClr val="FFFF00"/>
                </a:solidFill>
              </a:rPr>
              <a:t>Donor</a:t>
            </a:r>
            <a:r>
              <a:rPr lang="en-US" sz="2400" dirty="0" smtClean="0"/>
              <a:t> </a:t>
            </a:r>
            <a:r>
              <a:rPr lang="en-US" sz="2400" dirty="0" smtClean="0">
                <a:solidFill>
                  <a:srgbClr val="FFFF00"/>
                </a:solidFill>
              </a:rPr>
              <a:t>Age Distribution By Location</a:t>
            </a:r>
            <a:r>
              <a:rPr lang="en-US" sz="2400" dirty="0" smtClean="0"/>
              <a:t/>
            </a:r>
            <a:br>
              <a:rPr lang="en-US" sz="2400" dirty="0" smtClean="0"/>
            </a:br>
            <a:r>
              <a:rPr lang="en-US" sz="2000" dirty="0" smtClean="0"/>
              <a:t>(Transplants: January 2000 – June 2011)</a:t>
            </a:r>
            <a:endParaRPr lang="en-US" sz="2000" dirty="0"/>
          </a:p>
        </p:txBody>
      </p:sp>
      <p:graphicFrame>
        <p:nvGraphicFramePr>
          <p:cNvPr id="10" name="Content Placeholder 9"/>
          <p:cNvGraphicFramePr>
            <a:graphicFrameLocks noGrp="1"/>
          </p:cNvGraphicFramePr>
          <p:nvPr>
            <p:ph idx="1"/>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a:t>
            </a:r>
            <a:br>
              <a:rPr lang="en-US" sz="2800" dirty="0" smtClean="0"/>
            </a:br>
            <a:r>
              <a:rPr lang="en-US" sz="2400" dirty="0" smtClean="0"/>
              <a:t>Kaplan-Meier Survival by Era </a:t>
            </a:r>
            <a:r>
              <a:rPr lang="en-US" sz="2800" dirty="0" smtClean="0"/>
              <a:t/>
            </a:r>
            <a:br>
              <a:rPr lang="en-US" sz="2800" dirty="0" smtClean="0"/>
            </a:br>
            <a:r>
              <a:rPr lang="en-US" sz="2000" dirty="0" smtClean="0"/>
              <a:t>(Transplants: January 1988 -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1600200"/>
            <a:ext cx="3352800" cy="738664"/>
          </a:xfrm>
          <a:prstGeom prst="rect">
            <a:avLst/>
          </a:prstGeom>
          <a:noFill/>
        </p:spPr>
        <p:txBody>
          <a:bodyPr wrap="square" rtlCol="0">
            <a:spAutoFit/>
          </a:bodyPr>
          <a:lstStyle/>
          <a:p>
            <a:r>
              <a:rPr lang="en-US" sz="1400" b="1" dirty="0" smtClean="0">
                <a:solidFill>
                  <a:srgbClr val="FFFF00"/>
                </a:solidFill>
              </a:rPr>
              <a:t>1988-95 vs. 1996-2003: p &lt; 0.0001</a:t>
            </a:r>
          </a:p>
          <a:p>
            <a:r>
              <a:rPr lang="en-US" sz="1400" b="1" dirty="0" smtClean="0">
                <a:solidFill>
                  <a:srgbClr val="FFFF00"/>
                </a:solidFill>
              </a:rPr>
              <a:t>1988-95 vs. 2004-6/2010: p &lt;0.0001 </a:t>
            </a:r>
          </a:p>
          <a:p>
            <a:r>
              <a:rPr lang="en-US" sz="1400" b="1" dirty="0" smtClean="0">
                <a:solidFill>
                  <a:srgbClr val="FFFF00"/>
                </a:solidFill>
              </a:rPr>
              <a:t>1996-2003 vs. 2004-6/2010: p &lt;0.0001</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a:t>
            </a:r>
            <a:br>
              <a:rPr lang="en-US" sz="2800" dirty="0" smtClean="0"/>
            </a:br>
            <a:r>
              <a:rPr lang="en-US" sz="2400" dirty="0" smtClean="0"/>
              <a:t>Kaplan-Meier Survival by Age Group </a:t>
            </a:r>
            <a:r>
              <a:rPr lang="en-US" sz="2800" dirty="0" smtClean="0"/>
              <a:t/>
            </a:r>
            <a:br>
              <a:rPr lang="en-US" sz="2800" dirty="0" smtClean="0"/>
            </a:br>
            <a:r>
              <a:rPr lang="en-US" sz="2000" dirty="0" smtClean="0"/>
              <a:t>(Transplants: January 1990 -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2438400"/>
            <a:ext cx="4572000" cy="307777"/>
          </a:xfrm>
          <a:prstGeom prst="rect">
            <a:avLst/>
          </a:prstGeom>
          <a:noFill/>
        </p:spPr>
        <p:txBody>
          <a:bodyPr wrap="square" rtlCol="0">
            <a:spAutoFit/>
          </a:bodyPr>
          <a:lstStyle/>
          <a:p>
            <a:r>
              <a:rPr lang="en-US" sz="1400" b="1" dirty="0" smtClean="0">
                <a:solidFill>
                  <a:srgbClr val="FFFF00"/>
                </a:solidFill>
              </a:rPr>
              <a:t>All pair-wise comparisons are significant at p &lt; 0.05</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a:t>
            </a:r>
            <a:br>
              <a:rPr lang="en-US" sz="2800" dirty="0" smtClean="0"/>
            </a:br>
            <a:r>
              <a:rPr lang="en-US" sz="2400" dirty="0" smtClean="0"/>
              <a:t>Kaplan-Meier Survival by Gender</a:t>
            </a:r>
            <a:br>
              <a:rPr lang="en-US" sz="2400" dirty="0" smtClean="0"/>
            </a:br>
            <a:r>
              <a:rPr lang="en-US" sz="2000" dirty="0" smtClean="0"/>
              <a:t>(Transplants: January 1990 -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71600" y="3429000"/>
            <a:ext cx="12954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7010400" y="4343400"/>
            <a:ext cx="1524000" cy="307777"/>
          </a:xfrm>
          <a:prstGeom prst="rect">
            <a:avLst/>
          </a:prstGeom>
          <a:noFill/>
        </p:spPr>
        <p:txBody>
          <a:bodyPr wrap="square" rtlCol="0">
            <a:spAutoFit/>
          </a:bodyPr>
          <a:lstStyle/>
          <a:p>
            <a:pPr algn="r"/>
            <a:r>
              <a:rPr lang="en-US" sz="1400" b="1" dirty="0" smtClean="0">
                <a:solidFill>
                  <a:srgbClr val="00FF00"/>
                </a:solidFill>
              </a:rPr>
              <a:t>N at risk = 119</a:t>
            </a:r>
            <a:endParaRPr lang="en-US" sz="1400" b="1" dirty="0">
              <a:solidFill>
                <a:srgbClr val="00FF00"/>
              </a:solidFill>
            </a:endParaRPr>
          </a:p>
        </p:txBody>
      </p:sp>
      <p:sp>
        <p:nvSpPr>
          <p:cNvPr id="11" name="TextBox 10"/>
          <p:cNvSpPr txBox="1"/>
          <p:nvPr/>
        </p:nvSpPr>
        <p:spPr>
          <a:xfrm>
            <a:off x="7010400" y="4953000"/>
            <a:ext cx="1524000" cy="307777"/>
          </a:xfrm>
          <a:prstGeom prst="rect">
            <a:avLst/>
          </a:prstGeom>
          <a:noFill/>
        </p:spPr>
        <p:txBody>
          <a:bodyPr wrap="square" rtlCol="0">
            <a:spAutoFit/>
          </a:bodyPr>
          <a:lstStyle/>
          <a:p>
            <a:pPr algn="r"/>
            <a:r>
              <a:rPr lang="en-US" sz="1400" b="1" dirty="0" smtClean="0">
                <a:solidFill>
                  <a:srgbClr val="00FFFF"/>
                </a:solidFill>
              </a:rPr>
              <a:t>N at risk = 102</a:t>
            </a:r>
            <a:endParaRPr lang="en-US" sz="1400" b="1" dirty="0">
              <a:solidFill>
                <a:srgbClr val="00FFFF"/>
              </a:solidFill>
            </a:endParaRPr>
          </a:p>
        </p:txBody>
      </p:sp>
      <p:grpSp>
        <p:nvGrpSpPr>
          <p:cNvPr id="12"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a:t>
            </a:r>
            <a:br>
              <a:rPr lang="en-US" sz="2800" dirty="0" smtClean="0"/>
            </a:br>
            <a:r>
              <a:rPr lang="en-US" sz="2400" dirty="0" smtClean="0"/>
              <a:t>Kaplan-Meier Survival by Diagnosis</a:t>
            </a:r>
            <a:br>
              <a:rPr lang="en-US" sz="2400" dirty="0" smtClean="0"/>
            </a:br>
            <a:r>
              <a:rPr lang="en-US" sz="2000" dirty="0" smtClean="0"/>
              <a:t>(Transplants: January 1990 -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4114800"/>
            <a:ext cx="3505200" cy="954107"/>
          </a:xfrm>
          <a:prstGeom prst="rect">
            <a:avLst/>
          </a:prstGeom>
          <a:noFill/>
        </p:spPr>
        <p:txBody>
          <a:bodyPr wrap="square" rtlCol="0">
            <a:spAutoFit/>
          </a:bodyPr>
          <a:lstStyle/>
          <a:p>
            <a:r>
              <a:rPr lang="en-US" sz="1400" b="1" dirty="0" smtClean="0">
                <a:solidFill>
                  <a:srgbClr val="FFFF00"/>
                </a:solidFill>
              </a:rPr>
              <a:t>All comparisons with Alpha-1 and CF are statistically significant at &lt; 0.05</a:t>
            </a:r>
          </a:p>
          <a:p>
            <a:endParaRPr lang="en-US" sz="1400" b="1" dirty="0" smtClean="0">
              <a:solidFill>
                <a:srgbClr val="FFFF00"/>
              </a:solidFill>
            </a:endParaRPr>
          </a:p>
          <a:p>
            <a:r>
              <a:rPr lang="en-US" sz="1400" b="1" dirty="0" smtClean="0">
                <a:solidFill>
                  <a:srgbClr val="FFFF00"/>
                </a:solidFill>
              </a:rPr>
              <a:t>COPD vs. IPF: p &lt; 0.0001</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AVERAGE CENTER VOLUME</a:t>
            </a:r>
            <a:r>
              <a:rPr lang="en-US" sz="3200" dirty="0" smtClean="0"/>
              <a:t/>
            </a:r>
            <a:br>
              <a:rPr lang="en-US" sz="3200" dirty="0" smtClean="0"/>
            </a:br>
            <a:r>
              <a:rPr lang="en-US" sz="2400" dirty="0" smtClean="0"/>
              <a:t>Lung Transplants: January 1, 2000 - June 30, 2011</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a:t>
            </a:r>
            <a:br>
              <a:rPr lang="en-US" sz="2800" dirty="0" smtClean="0"/>
            </a:br>
            <a:r>
              <a:rPr lang="en-US" sz="2400" dirty="0" smtClean="0"/>
              <a:t>Kaplan-Meier Survival by Diagnosis Conditional on </a:t>
            </a:r>
            <a:br>
              <a:rPr lang="en-US" sz="2400" dirty="0" smtClean="0"/>
            </a:br>
            <a:r>
              <a:rPr lang="en-US" sz="2400" dirty="0" smtClean="0"/>
              <a:t>Survival to 3 Months </a:t>
            </a:r>
            <a:r>
              <a:rPr lang="en-US" sz="2000" dirty="0" smtClean="0"/>
              <a:t>(Transplants: January 1990 -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3962400"/>
            <a:ext cx="4114800" cy="523220"/>
          </a:xfrm>
          <a:prstGeom prst="rect">
            <a:avLst/>
          </a:prstGeom>
          <a:noFill/>
        </p:spPr>
        <p:txBody>
          <a:bodyPr wrap="square" rtlCol="0">
            <a:spAutoFit/>
          </a:bodyPr>
          <a:lstStyle/>
          <a:p>
            <a:r>
              <a:rPr lang="en-US" sz="1400" b="1" dirty="0" smtClean="0">
                <a:solidFill>
                  <a:srgbClr val="FFFF00"/>
                </a:solidFill>
              </a:rPr>
              <a:t>All comparisons are statistically significant at 0.05 except Alpha-1 vs. COPD and CF vs. IPAH</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a:t>
            </a:r>
            <a:br>
              <a:rPr lang="en-US" sz="2800" dirty="0" smtClean="0"/>
            </a:br>
            <a:r>
              <a:rPr lang="en-US" sz="2400" dirty="0" smtClean="0"/>
              <a:t>Kaplan-Meier Survival by Diagnosis Conditional on </a:t>
            </a:r>
            <a:br>
              <a:rPr lang="en-US" sz="2400" dirty="0" smtClean="0"/>
            </a:br>
            <a:r>
              <a:rPr lang="en-US" sz="2400" dirty="0" smtClean="0"/>
              <a:t>Survival to 1 Year </a:t>
            </a:r>
            <a:r>
              <a:rPr lang="en-US" sz="2000" dirty="0" smtClean="0"/>
              <a:t>(Transplants: January 1990 -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038600"/>
            <a:ext cx="4724400" cy="492443"/>
          </a:xfrm>
          <a:prstGeom prst="rect">
            <a:avLst/>
          </a:prstGeom>
          <a:noFill/>
        </p:spPr>
        <p:txBody>
          <a:bodyPr wrap="square" rtlCol="0">
            <a:spAutoFit/>
          </a:bodyPr>
          <a:lstStyle/>
          <a:p>
            <a:r>
              <a:rPr lang="en-US" sz="1300" b="1" dirty="0" smtClean="0">
                <a:solidFill>
                  <a:srgbClr val="FFFF00"/>
                </a:solidFill>
              </a:rPr>
              <a:t>All comparisons are statistically significant at 0.05 except Alpha-1 vs. Sarcoidosis, CF vs. IPAH and COPD vs. IPF</a:t>
            </a:r>
            <a:endParaRPr lang="en-US" sz="13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Alpha-1 Antitrypsin Deficiency</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Alpha-1 Antitrypsin Deficiency</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505200"/>
            <a:ext cx="1219200" cy="307777"/>
          </a:xfrm>
          <a:prstGeom prst="rect">
            <a:avLst/>
          </a:prstGeom>
          <a:noFill/>
        </p:spPr>
        <p:txBody>
          <a:bodyPr wrap="square" rtlCol="0">
            <a:spAutoFit/>
          </a:bodyPr>
          <a:lstStyle/>
          <a:p>
            <a:r>
              <a:rPr lang="en-US" sz="1400" b="1" dirty="0" smtClean="0">
                <a:solidFill>
                  <a:srgbClr val="FFFF00"/>
                </a:solidFill>
              </a:rPr>
              <a:t>p = 0.0008</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Emphysema/COPD</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a:t>
            </a:r>
            <a:r>
              <a:rPr lang="en-US" sz="2000" dirty="0" smtClean="0">
                <a:solidFill>
                  <a:srgbClr val="FFFF00"/>
                </a:solidFill>
              </a:rPr>
              <a:t>Emphysema/COPD</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5052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Idiopathic Arterial Pulmonary Hypertension</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 0.0003</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 and Era</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Emphysema/COPD, Single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&lt; 0.0001</a:t>
            </a:r>
          </a:p>
          <a:p>
            <a:r>
              <a:rPr lang="en-US" sz="1400" b="1" dirty="0" smtClean="0">
                <a:solidFill>
                  <a:srgbClr val="FFFF00"/>
                </a:solidFill>
              </a:rPr>
              <a:t>1990-1997 vs. 2005-6/2010: p &lt; 0.0001</a:t>
            </a:r>
          </a:p>
          <a:p>
            <a:r>
              <a:rPr lang="en-US" sz="1400" b="1" dirty="0" smtClean="0">
                <a:solidFill>
                  <a:srgbClr val="FFFF00"/>
                </a:solidFill>
              </a:rPr>
              <a:t>1998-2004 vs. 2005-6/2010: p = 0.8250</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 and Era</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Emphysema/COPD, Double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 0.0041</a:t>
            </a:r>
          </a:p>
          <a:p>
            <a:r>
              <a:rPr lang="en-US" sz="1400" b="1" dirty="0" smtClean="0">
                <a:solidFill>
                  <a:srgbClr val="FFFF00"/>
                </a:solidFill>
              </a:rPr>
              <a:t>1990-1997 vs. 2005-6/2010: p = 0.0106</a:t>
            </a:r>
          </a:p>
          <a:p>
            <a:r>
              <a:rPr lang="en-US" sz="1400" b="1" dirty="0" smtClean="0">
                <a:solidFill>
                  <a:srgbClr val="FFFF00"/>
                </a:solidFill>
              </a:rPr>
              <a:t>1998-2004 vs. 2005-6/2010: p = 0.6989</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LUNG TRANSPLANTS </a:t>
            </a:r>
            <a:br>
              <a:rPr lang="en-US" sz="2800" dirty="0" smtClean="0"/>
            </a:br>
            <a:r>
              <a:rPr lang="en-US" sz="2400" dirty="0" smtClean="0"/>
              <a:t>Transplant Recipient Age by Year of Transplant</a:t>
            </a:r>
            <a:r>
              <a:rPr lang="en-US" sz="2800" dirty="0" smtClean="0"/>
              <a:t/>
            </a:r>
            <a:br>
              <a:rPr lang="en-US" sz="2800" dirty="0" smtClean="0"/>
            </a:br>
            <a:r>
              <a:rPr lang="en-US" sz="2000" dirty="0" smtClean="0"/>
              <a:t>(Transplants: January 1, 1987 – June 30, 2011)</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 and Era</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Cystic Fibrosis, Double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&lt; 0.0001</a:t>
            </a:r>
          </a:p>
          <a:p>
            <a:r>
              <a:rPr lang="en-US" sz="1400" b="1" dirty="0" smtClean="0">
                <a:solidFill>
                  <a:srgbClr val="FFFF00"/>
                </a:solidFill>
              </a:rPr>
              <a:t>1990-1997 vs. 2005-6/2010: p &lt; 0.0001</a:t>
            </a:r>
          </a:p>
          <a:p>
            <a:r>
              <a:rPr lang="en-US" sz="1400" b="1" dirty="0" smtClean="0">
                <a:solidFill>
                  <a:srgbClr val="FFFF00"/>
                </a:solidFill>
              </a:rPr>
              <a:t>1998-2004 vs. 2005-6/2010: p = 0.1703</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 and Era</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Idiopathic Pulmonary Fibrosis, Single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 0.0101</a:t>
            </a:r>
          </a:p>
          <a:p>
            <a:r>
              <a:rPr lang="en-US" sz="1400" b="1" dirty="0" smtClean="0">
                <a:solidFill>
                  <a:srgbClr val="FFFF00"/>
                </a:solidFill>
              </a:rPr>
              <a:t>1990-1997 vs. 2005-6/2010: p = 0.0003</a:t>
            </a:r>
          </a:p>
          <a:p>
            <a:r>
              <a:rPr lang="en-US" sz="1400" b="1" dirty="0" smtClean="0">
                <a:solidFill>
                  <a:srgbClr val="FFFF00"/>
                </a:solidFill>
              </a:rPr>
              <a:t>1998-2004 vs. 2005-6/2010: p = 0.1816</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800" dirty="0" smtClean="0"/>
              <a:t>ADULT LUNG TRANSPLANTS</a:t>
            </a:r>
            <a:br>
              <a:rPr lang="en-US" sz="2800" dirty="0" smtClean="0"/>
            </a:br>
            <a:r>
              <a:rPr lang="en-US" sz="2400" dirty="0" smtClean="0"/>
              <a:t> Kaplan-Meier Survival By Procedure Type and Era</a:t>
            </a:r>
            <a:br>
              <a:rPr lang="en-US" sz="2400" dirty="0" smtClean="0"/>
            </a:br>
            <a:r>
              <a:rPr lang="en-US" sz="2000" dirty="0" smtClean="0"/>
              <a:t>(Transplants: January 1990 - June 2010)</a:t>
            </a:r>
            <a:br>
              <a:rPr lang="en-US" sz="2000" dirty="0" smtClean="0"/>
            </a:br>
            <a:r>
              <a:rPr lang="en-US" sz="2000" dirty="0" smtClean="0">
                <a:solidFill>
                  <a:srgbClr val="FFFF00"/>
                </a:solidFill>
              </a:rPr>
              <a:t> Diagnosis: Idiopathic Pulmonary Fibrosis, Double Lung</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 0.0006</a:t>
            </a:r>
          </a:p>
          <a:p>
            <a:r>
              <a:rPr lang="en-US" sz="1400" b="1" dirty="0" smtClean="0">
                <a:solidFill>
                  <a:srgbClr val="FFFF00"/>
                </a:solidFill>
              </a:rPr>
              <a:t>1990-1997 vs. 2005-6/2010: p &lt; 0.0001</a:t>
            </a:r>
          </a:p>
          <a:p>
            <a:r>
              <a:rPr lang="en-US" sz="1400" b="1" dirty="0" smtClean="0">
                <a:solidFill>
                  <a:srgbClr val="FFFF00"/>
                </a:solidFill>
              </a:rPr>
              <a:t>1998-2004 vs. 2005-6/2010: p = 0.0082</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800" dirty="0" smtClean="0"/>
              <a:t>ADULT LUNG TRANSPLANTS</a:t>
            </a:r>
            <a:br>
              <a:rPr lang="en-US" sz="2800" dirty="0" smtClean="0"/>
            </a:br>
            <a:r>
              <a:rPr lang="en-US" sz="2400" dirty="0" smtClean="0"/>
              <a:t> </a:t>
            </a:r>
            <a:r>
              <a:rPr lang="en-US" sz="2200" dirty="0" smtClean="0"/>
              <a:t>Kaplan-Meier Survival by Donor CMV status/Recipient CMV status</a:t>
            </a:r>
            <a:r>
              <a:rPr lang="en-US" sz="2400" dirty="0" smtClean="0"/>
              <a:t/>
            </a:r>
            <a:br>
              <a:rPr lang="en-US" sz="2400" dirty="0" smtClean="0"/>
            </a:br>
            <a:r>
              <a:rPr lang="en-US" sz="2000" dirty="0" smtClean="0"/>
              <a:t>(Transplants: October 1999 – June 2010)</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419600"/>
            <a:ext cx="3200400" cy="954107"/>
          </a:xfrm>
          <a:prstGeom prst="rect">
            <a:avLst/>
          </a:prstGeom>
          <a:solidFill>
            <a:schemeClr val="bg2"/>
          </a:solidFill>
        </p:spPr>
        <p:txBody>
          <a:bodyPr wrap="square" rtlCol="0">
            <a:spAutoFit/>
          </a:bodyPr>
          <a:lstStyle/>
          <a:p>
            <a:r>
              <a:rPr lang="pt-BR" sz="1400" b="1" dirty="0" smtClean="0">
                <a:solidFill>
                  <a:srgbClr val="FFFF00"/>
                </a:solidFill>
              </a:rPr>
              <a:t>D(-)/R(-) vs. D(+)/R(-): p &lt; 0.0001</a:t>
            </a:r>
          </a:p>
          <a:p>
            <a:r>
              <a:rPr lang="pt-BR" sz="1400" b="1" dirty="0" smtClean="0">
                <a:solidFill>
                  <a:srgbClr val="FFFF00"/>
                </a:solidFill>
              </a:rPr>
              <a:t>D(-)/R(-) vs. D(+)/R(+): p &lt; 0.0001</a:t>
            </a:r>
          </a:p>
          <a:p>
            <a:r>
              <a:rPr lang="pt-BR" sz="1400" b="1" dirty="0" smtClean="0">
                <a:solidFill>
                  <a:srgbClr val="FFFF00"/>
                </a:solidFill>
              </a:rPr>
              <a:t>D(-)/R(+) vs. D(+)/R(-): p &lt; 0.0001</a:t>
            </a:r>
          </a:p>
          <a:p>
            <a:r>
              <a:rPr lang="pt-BR" sz="1400" b="1" dirty="0" smtClean="0">
                <a:solidFill>
                  <a:srgbClr val="FFFF00"/>
                </a:solidFill>
              </a:rPr>
              <a:t>D(-)/R(+) vs. D(+)/R(+): p = 0.0006</a:t>
            </a:r>
            <a:endParaRPr lang="en-US" sz="14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ADULT LUNG TRANSPLANTS</a:t>
            </a:r>
            <a:br>
              <a:rPr lang="en-US" sz="2800" dirty="0" smtClean="0"/>
            </a:br>
            <a:r>
              <a:rPr lang="en-US" sz="2400" dirty="0" smtClean="0"/>
              <a:t> </a:t>
            </a:r>
            <a:r>
              <a:rPr lang="en-US" sz="2200" dirty="0" smtClean="0"/>
              <a:t>Kaplan-Meier Survival by Era</a:t>
            </a:r>
            <a:r>
              <a:rPr lang="en-US" sz="2400" dirty="0" smtClean="0"/>
              <a:t/>
            </a:r>
            <a:br>
              <a:rPr lang="en-US" sz="2400" dirty="0" smtClean="0"/>
            </a:br>
            <a:r>
              <a:rPr lang="en-US" sz="2000" dirty="0" smtClean="0"/>
              <a:t>(Transplants: October 1999 – June 2010)</a:t>
            </a:r>
            <a:br>
              <a:rPr lang="en-US" sz="2000" dirty="0" smtClean="0"/>
            </a:br>
            <a:r>
              <a:rPr lang="en-US" sz="2000" dirty="0" smtClean="0"/>
              <a:t> </a:t>
            </a:r>
            <a:r>
              <a:rPr lang="en-US" sz="2000" dirty="0" smtClean="0">
                <a:solidFill>
                  <a:srgbClr val="FFFF00"/>
                </a:solidFill>
              </a:rPr>
              <a:t>Donor CMV status/Recipient CMV status = D(-)/R(-)</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4191000"/>
            <a:ext cx="1143000" cy="307777"/>
          </a:xfrm>
          <a:prstGeom prst="rect">
            <a:avLst/>
          </a:prstGeom>
          <a:solidFill>
            <a:schemeClr val="bg2"/>
          </a:solidFill>
        </p:spPr>
        <p:txBody>
          <a:bodyPr wrap="square" rtlCol="0">
            <a:spAutoFit/>
          </a:bodyPr>
          <a:lstStyle/>
          <a:p>
            <a:r>
              <a:rPr lang="pt-BR" sz="1400" b="1" dirty="0" smtClean="0">
                <a:solidFill>
                  <a:srgbClr val="FFFF00"/>
                </a:solidFill>
              </a:rPr>
              <a:t>p = 0.4120</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ADULT LUNG TRANSPLANTS</a:t>
            </a:r>
            <a:br>
              <a:rPr lang="en-US" sz="2800" dirty="0" smtClean="0"/>
            </a:br>
            <a:r>
              <a:rPr lang="en-US" sz="2400" dirty="0" smtClean="0"/>
              <a:t> </a:t>
            </a:r>
            <a:r>
              <a:rPr lang="en-US" sz="2200" dirty="0" smtClean="0"/>
              <a:t>Kaplan-Meier Survival by Era</a:t>
            </a:r>
            <a:r>
              <a:rPr lang="en-US" sz="2400" dirty="0" smtClean="0"/>
              <a:t/>
            </a:r>
            <a:br>
              <a:rPr lang="en-US" sz="2400" dirty="0" smtClean="0"/>
            </a:br>
            <a:r>
              <a:rPr lang="en-US" sz="2000" dirty="0" smtClean="0"/>
              <a:t>(Transplants: October 1999 – June 2010)</a:t>
            </a:r>
            <a:br>
              <a:rPr lang="en-US" sz="2000" dirty="0" smtClean="0"/>
            </a:br>
            <a:r>
              <a:rPr lang="en-US" sz="2000" dirty="0" smtClean="0"/>
              <a:t> </a:t>
            </a:r>
            <a:r>
              <a:rPr lang="en-US" sz="2000" dirty="0" smtClean="0">
                <a:solidFill>
                  <a:srgbClr val="FFFF00"/>
                </a:solidFill>
              </a:rPr>
              <a:t>Donor CMV status/Recipient CMV status = D(-)/R(+)</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4191000"/>
            <a:ext cx="1143000" cy="307777"/>
          </a:xfrm>
          <a:prstGeom prst="rect">
            <a:avLst/>
          </a:prstGeom>
          <a:solidFill>
            <a:schemeClr val="bg2"/>
          </a:solidFill>
        </p:spPr>
        <p:txBody>
          <a:bodyPr wrap="square" rtlCol="0">
            <a:spAutoFit/>
          </a:bodyPr>
          <a:lstStyle/>
          <a:p>
            <a:r>
              <a:rPr lang="pt-BR" sz="1400" b="1" dirty="0" smtClean="0">
                <a:solidFill>
                  <a:srgbClr val="FFFF00"/>
                </a:solidFill>
              </a:rPr>
              <a:t>p = 0.7314</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ADULT LUNG TRANSPLANTS</a:t>
            </a:r>
            <a:br>
              <a:rPr lang="en-US" sz="2800" dirty="0" smtClean="0"/>
            </a:br>
            <a:r>
              <a:rPr lang="en-US" sz="2400" dirty="0" smtClean="0"/>
              <a:t> </a:t>
            </a:r>
            <a:r>
              <a:rPr lang="en-US" sz="2200" dirty="0" smtClean="0"/>
              <a:t>Kaplan-Meier Survival by Era</a:t>
            </a:r>
            <a:r>
              <a:rPr lang="en-US" sz="2400" dirty="0" smtClean="0"/>
              <a:t/>
            </a:r>
            <a:br>
              <a:rPr lang="en-US" sz="2400" dirty="0" smtClean="0"/>
            </a:br>
            <a:r>
              <a:rPr lang="en-US" sz="2000" dirty="0" smtClean="0"/>
              <a:t>(Transplants: October 1999 – June 2010)</a:t>
            </a:r>
            <a:br>
              <a:rPr lang="en-US" sz="2000" dirty="0" smtClean="0"/>
            </a:br>
            <a:r>
              <a:rPr lang="en-US" sz="2000" dirty="0" smtClean="0"/>
              <a:t> </a:t>
            </a:r>
            <a:r>
              <a:rPr lang="en-US" sz="2000" dirty="0" smtClean="0">
                <a:solidFill>
                  <a:srgbClr val="FFFF00"/>
                </a:solidFill>
              </a:rPr>
              <a:t>Donor CMV status/Recipient CMV status = D(+)/R(-)</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4191000"/>
            <a:ext cx="1143000" cy="307777"/>
          </a:xfrm>
          <a:prstGeom prst="rect">
            <a:avLst/>
          </a:prstGeom>
          <a:solidFill>
            <a:schemeClr val="bg2"/>
          </a:solidFill>
        </p:spPr>
        <p:txBody>
          <a:bodyPr wrap="square" rtlCol="0">
            <a:spAutoFit/>
          </a:bodyPr>
          <a:lstStyle/>
          <a:p>
            <a:r>
              <a:rPr lang="pt-BR" sz="1400" b="1" dirty="0" smtClean="0">
                <a:solidFill>
                  <a:srgbClr val="FFFF00"/>
                </a:solidFill>
              </a:rPr>
              <a:t>p = 0.1570</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ADULT LUNG TRANSPLANTS</a:t>
            </a:r>
            <a:br>
              <a:rPr lang="en-US" sz="2800" dirty="0" smtClean="0"/>
            </a:br>
            <a:r>
              <a:rPr lang="en-US" sz="2400" dirty="0" smtClean="0"/>
              <a:t> </a:t>
            </a:r>
            <a:r>
              <a:rPr lang="en-US" sz="2200" dirty="0" smtClean="0"/>
              <a:t>Kaplan-Meier Survival by Era</a:t>
            </a:r>
            <a:r>
              <a:rPr lang="en-US" sz="2400" dirty="0" smtClean="0"/>
              <a:t/>
            </a:r>
            <a:br>
              <a:rPr lang="en-US" sz="2400" dirty="0" smtClean="0"/>
            </a:br>
            <a:r>
              <a:rPr lang="en-US" sz="2000" dirty="0" smtClean="0"/>
              <a:t>(Transplants: October 1999 – June 2010)</a:t>
            </a:r>
            <a:br>
              <a:rPr lang="en-US" sz="2000" dirty="0" smtClean="0"/>
            </a:br>
            <a:r>
              <a:rPr lang="en-US" sz="2000" dirty="0" smtClean="0"/>
              <a:t> </a:t>
            </a:r>
            <a:r>
              <a:rPr lang="en-US" sz="2000" dirty="0" smtClean="0">
                <a:solidFill>
                  <a:srgbClr val="FFFF00"/>
                </a:solidFill>
              </a:rPr>
              <a:t>Donor CMV status/Recipient CMV status = D(+)/R(+)</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4191000"/>
            <a:ext cx="1143000" cy="307777"/>
          </a:xfrm>
          <a:prstGeom prst="rect">
            <a:avLst/>
          </a:prstGeom>
          <a:solidFill>
            <a:schemeClr val="bg2"/>
          </a:solidFill>
        </p:spPr>
        <p:txBody>
          <a:bodyPr wrap="square" rtlCol="0">
            <a:spAutoFit/>
          </a:bodyPr>
          <a:lstStyle/>
          <a:p>
            <a:r>
              <a:rPr lang="pt-BR" sz="1400" b="1" dirty="0" smtClean="0">
                <a:solidFill>
                  <a:srgbClr val="FFFF00"/>
                </a:solidFill>
              </a:rPr>
              <a:t>p = 0.9050</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400" dirty="0" smtClean="0"/>
              <a:t>PERCENTAGE OF ADULT LUNG TRANSPLANT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2000" dirty="0" smtClean="0"/>
              <a:t> </a:t>
            </a:r>
            <a:r>
              <a:rPr lang="en-US" sz="1900" dirty="0" smtClean="0"/>
              <a:t>Stratified by Donor/Recipient CMV Status (Follow-ups: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1000" y="5410200"/>
            <a:ext cx="38862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0" name="TextBox 9"/>
          <p:cNvSpPr txBox="1"/>
          <p:nvPr/>
        </p:nvSpPr>
        <p:spPr>
          <a:xfrm>
            <a:off x="4419600" y="5562600"/>
            <a:ext cx="4495800" cy="276999"/>
          </a:xfrm>
          <a:prstGeom prst="rect">
            <a:avLst/>
          </a:prstGeom>
          <a:noFill/>
        </p:spPr>
        <p:txBody>
          <a:bodyPr wrap="square" rtlCol="0">
            <a:spAutoFit/>
          </a:bodyPr>
          <a:lstStyle/>
          <a:p>
            <a:pPr algn="r"/>
            <a:r>
              <a:rPr lang="en-US" sz="1200" b="1" dirty="0" smtClean="0">
                <a:solidFill>
                  <a:srgbClr val="FFFF00"/>
                </a:solidFill>
              </a:rPr>
              <a:t>No comparisons were statistically significant at 0.05</a:t>
            </a:r>
            <a:endParaRPr lang="en-US" sz="1200" dirty="0">
              <a:solidFill>
                <a:srgbClr val="FFFF00"/>
              </a:solidFill>
            </a:endParaRPr>
          </a:p>
        </p:txBody>
      </p:sp>
      <p:grpSp>
        <p:nvGrpSpPr>
          <p:cNvPr id="13" name="Group 4"/>
          <p:cNvGrpSpPr/>
          <p:nvPr/>
        </p:nvGrpSpPr>
        <p:grpSpPr>
          <a:xfrm>
            <a:off x="381000" y="5867400"/>
            <a:ext cx="4572000" cy="755650"/>
            <a:chOff x="381000" y="5867400"/>
            <a:chExt cx="4572000" cy="755650"/>
          </a:xfrm>
        </p:grpSpPr>
        <p:pic>
          <p:nvPicPr>
            <p:cNvPr id="14"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5" name="TextBox 14"/>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6" name="TextBox 15"/>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7" name="TextBox 9"/>
          <p:cNvSpPr txBox="1"/>
          <p:nvPr/>
        </p:nvSpPr>
        <p:spPr>
          <a:xfrm>
            <a:off x="7391400" y="5867400"/>
            <a:ext cx="1523973" cy="831014"/>
          </a:xfrm>
          <a:prstGeom prst="rect">
            <a:avLst/>
          </a:prstGeom>
          <a:noFill/>
          <a:ln>
            <a:solidFill>
              <a:srgbClr val="FFFF00"/>
            </a:solidFill>
          </a:ln>
        </p:spPr>
        <p:txBody>
          <a:bodyPr wrap="square" lIns="45720" tIns="45720" rIns="4572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200" b="1" dirty="0" smtClean="0">
                <a:solidFill>
                  <a:srgbClr val="FFFF00"/>
                </a:solidFill>
              </a:rPr>
              <a:t>D(-)/R(-):   N = 1,362</a:t>
            </a:r>
          </a:p>
          <a:p>
            <a:r>
              <a:rPr lang="pt-BR" sz="1200" b="1" dirty="0" smtClean="0">
                <a:solidFill>
                  <a:srgbClr val="FFFF00"/>
                </a:solidFill>
              </a:rPr>
              <a:t>D(-)/R(+):  N = 1,672</a:t>
            </a:r>
          </a:p>
          <a:p>
            <a:r>
              <a:rPr lang="pt-BR" sz="1200" b="1" dirty="0" smtClean="0">
                <a:solidFill>
                  <a:srgbClr val="FFFF00"/>
                </a:solidFill>
              </a:rPr>
              <a:t>D(+)/R(-):  N = 1,859</a:t>
            </a:r>
          </a:p>
          <a:p>
            <a:r>
              <a:rPr lang="pt-BR" sz="1200" b="1" dirty="0" smtClean="0">
                <a:solidFill>
                  <a:srgbClr val="FFFF00"/>
                </a:solidFill>
              </a:rPr>
              <a:t>D(+)/R(+): N = 2,979</a:t>
            </a:r>
            <a:endParaRPr lang="en-US" sz="1200" dirty="0">
              <a:solidFill>
                <a:srgbClr val="FFFF00"/>
              </a:solidFill>
            </a:endParaRPr>
          </a:p>
        </p:txBody>
      </p:sp>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400" dirty="0" smtClean="0"/>
              <a:t>PERCENTAGE OF ADULT LUNG TRANSPLANT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900" dirty="0" smtClean="0"/>
              <a:t>Stratified Donor/Recipient CMV Status (Follow-ups: July 2004 - June 2011)</a:t>
            </a:r>
            <a:endParaRPr lang="en-US" sz="1900" dirty="0"/>
          </a:p>
        </p:txBody>
      </p:sp>
      <p:graphicFrame>
        <p:nvGraphicFramePr>
          <p:cNvPr id="4" name="Content Placeholder 3"/>
          <p:cNvGraphicFramePr>
            <a:graphicFrameLocks noGrp="1"/>
          </p:cNvGraphicFramePr>
          <p:nvPr>
            <p:ph idx="1"/>
          </p:nvPr>
        </p:nvGraphicFramePr>
        <p:xfrm>
          <a:off x="152400" y="1219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34000" y="6096001"/>
            <a:ext cx="38100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724400" y="4953000"/>
            <a:ext cx="4267200" cy="1107996"/>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0"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AGE DISTRIBUTION OF LUNG TRANSPLANT RECIPIENTS </a:t>
            </a:r>
            <a:r>
              <a:rPr lang="en-US" sz="2400" dirty="0" smtClean="0"/>
              <a:t>(1/1985-6/2011)</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LUNG TRANSPLANTS </a:t>
            </a:r>
            <a:r>
              <a:rPr lang="en-US" sz="2000" dirty="0" smtClean="0"/>
              <a:t>(1/1998-6/2010)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142999"/>
          <a:ext cx="8610600" cy="4267197"/>
        </p:xfrm>
        <a:graphic>
          <a:graphicData uri="http://schemas.openxmlformats.org/drawingml/2006/table">
            <a:tbl>
              <a:tblPr firstRow="1" bandRow="1">
                <a:tableStyleId>{C083E6E3-FA7D-4D7B-A595-EF9225AFEA82}</a:tableStyleId>
              </a:tblPr>
              <a:tblGrid>
                <a:gridCol w="3657600"/>
                <a:gridCol w="1066800"/>
                <a:gridCol w="685800"/>
                <a:gridCol w="838200"/>
                <a:gridCol w="762000"/>
                <a:gridCol w="838200"/>
                <a:gridCol w="762000"/>
              </a:tblGrid>
              <a:tr h="613987">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0" marT="91440" marB="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Procedure type</a:t>
                      </a:r>
                    </a:p>
                  </a:txBody>
                  <a:tcPr marL="4572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6532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Retransplant </a:t>
                      </a:r>
                      <a:endParaRPr lang="en-US" sz="1600" dirty="0" smtClean="0"/>
                    </a:p>
                  </a:txBody>
                  <a:tcPr marR="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rtl="0" fontAlgn="t"/>
                      <a:r>
                        <a:rPr lang="en-US" sz="1500" b="1" dirty="0"/>
                        <a:t>All</a:t>
                      </a:r>
                      <a:endParaRPr lang="en-US" dirty="0"/>
                    </a:p>
                  </a:txBody>
                  <a:tcPr marL="45720" marR="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526</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2.09</a:t>
                      </a: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1.71 -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dirty="0">
                          <a:solidFill>
                            <a:schemeClr val="tx1"/>
                          </a:solidFill>
                          <a:latin typeface="Arial"/>
                        </a:rPr>
                        <a:t>2.56</a:t>
                      </a: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365321">
                <a:tc>
                  <a:txBody>
                    <a:bodyPr/>
                    <a:lstStyle/>
                    <a:p>
                      <a:pPr rtl="0" fontAlgn="t"/>
                      <a:r>
                        <a:rPr lang="en-US" sz="1500" b="1" dirty="0" smtClean="0"/>
                        <a:t>IPAH</a:t>
                      </a:r>
                      <a:endParaRPr lang="en-US" sz="1600" dirty="0"/>
                    </a:p>
                  </a:txBody>
                  <a:tcPr marR="0" anchor="ctr">
                    <a:lnL>
                      <a:noFill/>
                    </a:lnL>
                    <a:solidFill>
                      <a:schemeClr val="bg2"/>
                    </a:solidFill>
                  </a:tcPr>
                </a:tc>
                <a:tc>
                  <a:txBody>
                    <a:bodyPr/>
                    <a:lstStyle/>
                    <a:p>
                      <a:pPr rtl="0" fontAlgn="t"/>
                      <a:r>
                        <a:rPr lang="en-US" sz="1500" b="1"/>
                        <a:t>All</a:t>
                      </a:r>
                      <a:endParaRPr lang="en-US"/>
                    </a:p>
                  </a:txBody>
                  <a:tcPr marL="45720" marR="0" anchor="ctr">
                    <a:solidFill>
                      <a:schemeClr val="bg2"/>
                    </a:solidFill>
                  </a:tcPr>
                </a:tc>
                <a:tc>
                  <a:txBody>
                    <a:bodyPr/>
                    <a:lstStyle/>
                    <a:p>
                      <a:pPr algn="ctr" fontAlgn="t"/>
                      <a:r>
                        <a:rPr lang="en-US" sz="1500" b="1" i="0" u="none" strike="noStrike">
                          <a:solidFill>
                            <a:schemeClr val="tx1"/>
                          </a:solidFill>
                          <a:latin typeface="Arial"/>
                        </a:rPr>
                        <a:t>376</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1.73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0.0003</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1.28 -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2.34</a:t>
                      </a:r>
                    </a:p>
                  </a:txBody>
                  <a:tcPr marL="45720" marR="45720" marT="9525" marB="0" anchor="ctr">
                    <a:lnR>
                      <a:noFill/>
                    </a:lnR>
                    <a:solidFill>
                      <a:schemeClr val="bg2"/>
                    </a:solidFill>
                  </a:tcPr>
                </a:tc>
              </a:tr>
              <a:tr h="36532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Other*</a:t>
                      </a:r>
                      <a:endParaRPr lang="en-US" sz="1500" b="1" dirty="0"/>
                    </a:p>
                  </a:txBody>
                  <a:tcPr marR="0" anchor="ctr">
                    <a:lnL>
                      <a:noFill/>
                    </a:lnL>
                    <a:solidFill>
                      <a:schemeClr val="bg2"/>
                    </a:solidFill>
                  </a:tcPr>
                </a:tc>
                <a:tc>
                  <a:txBody>
                    <a:bodyPr/>
                    <a:lstStyle/>
                    <a:p>
                      <a:pPr rtl="0" fontAlgn="t"/>
                      <a:r>
                        <a:rPr lang="en-US" sz="1500" b="1" dirty="0" smtClean="0"/>
                        <a:t>All</a:t>
                      </a:r>
                      <a:endParaRPr lang="en-US" sz="1500" b="1" dirty="0"/>
                    </a:p>
                  </a:txBody>
                  <a:tcPr marL="45720" marR="0" anchor="ctr">
                    <a:solidFill>
                      <a:schemeClr val="bg2"/>
                    </a:solidFill>
                  </a:tcPr>
                </a:tc>
                <a:tc>
                  <a:txBody>
                    <a:bodyPr/>
                    <a:lstStyle/>
                    <a:p>
                      <a:pPr algn="ctr" fontAlgn="t"/>
                      <a:r>
                        <a:rPr lang="en-US" sz="1500" b="1" i="0" u="none" strike="noStrike" dirty="0">
                          <a:solidFill>
                            <a:schemeClr val="tx1"/>
                          </a:solidFill>
                          <a:latin typeface="Arial"/>
                        </a:rPr>
                        <a:t>972</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1.68</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1.38 -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2.03</a:t>
                      </a:r>
                    </a:p>
                  </a:txBody>
                  <a:tcPr marL="45720" marR="45720" marT="9525" marB="0" anchor="ctr">
                    <a:lnR>
                      <a:noFill/>
                    </a:lnR>
                    <a:solidFill>
                      <a:schemeClr val="bg2"/>
                    </a:solidFill>
                  </a:tcPr>
                </a:tc>
              </a:tr>
              <a:tr h="365321">
                <a:tc>
                  <a:txBody>
                    <a:bodyPr/>
                    <a:lstStyle/>
                    <a:p>
                      <a:pPr rtl="0" fontAlgn="t"/>
                      <a:r>
                        <a:rPr lang="en-US" sz="1500" b="1" dirty="0" err="1"/>
                        <a:t>Sarcoidosis</a:t>
                      </a:r>
                      <a:endParaRPr lang="en-US" dirty="0"/>
                    </a:p>
                  </a:txBody>
                  <a:tcPr marR="0" anchor="ctr">
                    <a:lnL>
                      <a:noFill/>
                    </a:lnL>
                    <a:solidFill>
                      <a:schemeClr val="bg2"/>
                    </a:solidFill>
                  </a:tcPr>
                </a:tc>
                <a:tc>
                  <a:txBody>
                    <a:bodyPr/>
                    <a:lstStyle/>
                    <a:p>
                      <a:pPr rtl="0" fontAlgn="t"/>
                      <a:r>
                        <a:rPr lang="en-US" sz="1500" b="1" dirty="0"/>
                        <a:t>Double</a:t>
                      </a:r>
                      <a:endParaRPr lang="en-US" dirty="0"/>
                    </a:p>
                  </a:txBody>
                  <a:tcPr marL="45720" marR="0" anchor="ctr">
                    <a:solidFill>
                      <a:schemeClr val="bg2"/>
                    </a:solidFill>
                  </a:tcPr>
                </a:tc>
                <a:tc>
                  <a:txBody>
                    <a:bodyPr/>
                    <a:lstStyle/>
                    <a:p>
                      <a:pPr algn="ctr" fontAlgn="t"/>
                      <a:r>
                        <a:rPr lang="en-US" sz="1500" b="1" i="0" u="none" strike="noStrike" dirty="0">
                          <a:solidFill>
                            <a:schemeClr val="tx1"/>
                          </a:solidFill>
                          <a:latin typeface="Arial"/>
                        </a:rPr>
                        <a:t>326</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1.66</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0.0004</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1.25 -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2.19</a:t>
                      </a:r>
                    </a:p>
                  </a:txBody>
                  <a:tcPr marL="45720" marR="45720" marT="9525" marB="0" anchor="ctr">
                    <a:lnR>
                      <a:noFill/>
                    </a:lnR>
                    <a:solidFill>
                      <a:schemeClr val="bg2"/>
                    </a:solidFill>
                  </a:tcPr>
                </a:tc>
              </a:tr>
              <a:tr h="365321">
                <a:tc>
                  <a:txBody>
                    <a:bodyPr/>
                    <a:lstStyle/>
                    <a:p>
                      <a:pPr rtl="0" fontAlgn="t"/>
                      <a:r>
                        <a:rPr lang="en-US" sz="1500" b="1" dirty="0" smtClean="0"/>
                        <a:t>Alpha-1 antitrypsin deficiency </a:t>
                      </a:r>
                      <a:endParaRPr lang="en-US" sz="1500" b="1" dirty="0"/>
                    </a:p>
                  </a:txBody>
                  <a:tcPr marR="0" anchor="ctr">
                    <a:lnL>
                      <a:noFill/>
                    </a:lnL>
                    <a:solidFill>
                      <a:schemeClr val="bg2"/>
                    </a:solidFill>
                  </a:tcPr>
                </a:tc>
                <a:tc>
                  <a:txBody>
                    <a:bodyPr/>
                    <a:lstStyle/>
                    <a:p>
                      <a:pPr rtl="0" fontAlgn="t"/>
                      <a:r>
                        <a:rPr lang="en-US" sz="1500" b="1" dirty="0" smtClean="0"/>
                        <a:t>Single</a:t>
                      </a:r>
                      <a:endParaRPr lang="en-US" sz="1500" b="1" dirty="0"/>
                    </a:p>
                  </a:txBody>
                  <a:tcPr marL="45720" marR="0" anchor="ctr">
                    <a:solidFill>
                      <a:schemeClr val="bg2"/>
                    </a:solidFill>
                  </a:tcPr>
                </a:tc>
                <a:tc>
                  <a:txBody>
                    <a:bodyPr/>
                    <a:lstStyle/>
                    <a:p>
                      <a:pPr algn="ctr" fontAlgn="t"/>
                      <a:r>
                        <a:rPr lang="en-US" sz="1500" b="1" i="0" u="none" strike="noStrike">
                          <a:solidFill>
                            <a:schemeClr val="tx1"/>
                          </a:solidFill>
                          <a:latin typeface="Arial"/>
                        </a:rPr>
                        <a:t>272</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1.65</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0.0002</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1.27 -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2.16</a:t>
                      </a:r>
                    </a:p>
                  </a:txBody>
                  <a:tcPr marL="45720" marR="45720" marT="9525" marB="0" anchor="ctr">
                    <a:lnR>
                      <a:noFill/>
                    </a:lnR>
                    <a:solidFill>
                      <a:schemeClr val="bg2"/>
                    </a:solidFill>
                  </a:tcPr>
                </a:tc>
              </a:tr>
              <a:tr h="365321">
                <a:tc>
                  <a:txBody>
                    <a:bodyPr/>
                    <a:lstStyle/>
                    <a:p>
                      <a:pPr rtl="0" fontAlgn="t"/>
                      <a:r>
                        <a:rPr lang="en-US" sz="1500" b="1" dirty="0" err="1" smtClean="0"/>
                        <a:t>Bronchiectasis</a:t>
                      </a:r>
                      <a:endParaRPr lang="en-US" sz="1500" b="1" dirty="0"/>
                    </a:p>
                  </a:txBody>
                  <a:tcPr marR="0" anchor="ctr">
                    <a:lnL>
                      <a:noFill/>
                    </a:lnL>
                    <a:solidFill>
                      <a:schemeClr val="bg2"/>
                    </a:solidFill>
                  </a:tcPr>
                </a:tc>
                <a:tc>
                  <a:txBody>
                    <a:bodyPr/>
                    <a:lstStyle/>
                    <a:p>
                      <a:pPr rtl="0" fontAlgn="t"/>
                      <a:r>
                        <a:rPr lang="en-US" sz="1500" b="1" dirty="0" smtClean="0"/>
                        <a:t>All</a:t>
                      </a:r>
                      <a:endParaRPr lang="en-US" sz="1500" b="1" dirty="0"/>
                    </a:p>
                  </a:txBody>
                  <a:tcPr marL="45720" marR="0" anchor="ctr">
                    <a:solidFill>
                      <a:schemeClr val="bg2"/>
                    </a:solidFill>
                  </a:tcPr>
                </a:tc>
                <a:tc>
                  <a:txBody>
                    <a:bodyPr/>
                    <a:lstStyle/>
                    <a:p>
                      <a:pPr algn="ctr" fontAlgn="t"/>
                      <a:r>
                        <a:rPr lang="en-US" sz="1500" b="1" i="0" u="none" strike="noStrike" dirty="0">
                          <a:solidFill>
                            <a:schemeClr val="tx1"/>
                          </a:solidFill>
                          <a:latin typeface="Arial"/>
                        </a:rPr>
                        <a:t>286</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1.36</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0.0436</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1.83</a:t>
                      </a:r>
                    </a:p>
                  </a:txBody>
                  <a:tcPr marL="45720" marR="45720" marT="9525" marB="0" anchor="ctr">
                    <a:lnR>
                      <a:noFill/>
                    </a:lnR>
                    <a:solidFill>
                      <a:schemeClr val="bg2"/>
                    </a:solidFill>
                  </a:tcPr>
                </a:tc>
              </a:tr>
              <a:tr h="365321">
                <a:tc>
                  <a:txBody>
                    <a:bodyPr/>
                    <a:lstStyle/>
                    <a:p>
                      <a:pPr rtl="0" fontAlgn="t"/>
                      <a:r>
                        <a:rPr lang="en-US" sz="1500" b="1" dirty="0"/>
                        <a:t>Alpha-1 antitrypsin deficiency </a:t>
                      </a:r>
                      <a:endParaRPr lang="en-US" dirty="0"/>
                    </a:p>
                  </a:txBody>
                  <a:tcPr marR="0" anchor="ctr">
                    <a:lnL>
                      <a:noFill/>
                    </a:lnL>
                    <a:solidFill>
                      <a:schemeClr val="bg2"/>
                    </a:solidFill>
                  </a:tcPr>
                </a:tc>
                <a:tc>
                  <a:txBody>
                    <a:bodyPr/>
                    <a:lstStyle/>
                    <a:p>
                      <a:pPr rtl="0" fontAlgn="t"/>
                      <a:r>
                        <a:rPr lang="en-US" sz="1500" b="1" dirty="0"/>
                        <a:t>Double</a:t>
                      </a:r>
                      <a:endParaRPr lang="en-US" dirty="0"/>
                    </a:p>
                  </a:txBody>
                  <a:tcPr marL="45720" marR="0" anchor="ctr">
                    <a:solidFill>
                      <a:schemeClr val="bg2"/>
                    </a:solidFill>
                  </a:tcPr>
                </a:tc>
                <a:tc>
                  <a:txBody>
                    <a:bodyPr/>
                    <a:lstStyle/>
                    <a:p>
                      <a:pPr algn="ctr" fontAlgn="t"/>
                      <a:r>
                        <a:rPr lang="en-US" sz="1500" b="1" i="0" u="none" strike="noStrike">
                          <a:solidFill>
                            <a:schemeClr val="tx1"/>
                          </a:solidFill>
                          <a:latin typeface="Arial"/>
                        </a:rPr>
                        <a:t>447</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1.33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0.0307</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1.73</a:t>
                      </a:r>
                    </a:p>
                  </a:txBody>
                  <a:tcPr marL="45720" marR="45720" marT="9525" marB="0" anchor="ctr">
                    <a:lnR>
                      <a:noFill/>
                    </a:lnR>
                    <a:solidFill>
                      <a:schemeClr val="bg2"/>
                    </a:solidFill>
                  </a:tcPr>
                </a:tc>
              </a:tr>
              <a:tr h="365321">
                <a:tc>
                  <a:txBody>
                    <a:bodyPr/>
                    <a:lstStyle/>
                    <a:p>
                      <a:pPr rtl="0" fontAlgn="t"/>
                      <a:r>
                        <a:rPr lang="en-US" sz="1500" b="1" dirty="0"/>
                        <a:t>Pulmonary Fibrosis (not IPF)</a:t>
                      </a:r>
                      <a:endParaRPr lang="en-US" dirty="0"/>
                    </a:p>
                  </a:txBody>
                  <a:tcPr marR="0" anchor="ctr">
                    <a:lnL>
                      <a:noFill/>
                    </a:lnL>
                    <a:solidFill>
                      <a:schemeClr val="bg2"/>
                    </a:solidFill>
                  </a:tcPr>
                </a:tc>
                <a:tc>
                  <a:txBody>
                    <a:bodyPr/>
                    <a:lstStyle/>
                    <a:p>
                      <a:pPr rtl="0" fontAlgn="t"/>
                      <a:r>
                        <a:rPr lang="en-US" sz="1500" b="1" dirty="0"/>
                        <a:t>All</a:t>
                      </a:r>
                      <a:endParaRPr lang="en-US" dirty="0"/>
                    </a:p>
                  </a:txBody>
                  <a:tcPr marL="45720" marR="0" anchor="ctr">
                    <a:solidFill>
                      <a:schemeClr val="bg2"/>
                    </a:solidFill>
                  </a:tcPr>
                </a:tc>
                <a:tc>
                  <a:txBody>
                    <a:bodyPr/>
                    <a:lstStyle/>
                    <a:p>
                      <a:pPr algn="ctr" fontAlgn="t"/>
                      <a:r>
                        <a:rPr lang="en-US" sz="1500" b="1" i="0" u="none" strike="noStrike" dirty="0">
                          <a:solidFill>
                            <a:schemeClr val="tx1"/>
                          </a:solidFill>
                          <a:latin typeface="Arial"/>
                        </a:rPr>
                        <a:t>483</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1.32</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0.0134</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1.06 -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1.65</a:t>
                      </a:r>
                    </a:p>
                  </a:txBody>
                  <a:tcPr marL="45720" marR="45720" marT="9525" marB="0" anchor="ctr">
                    <a:lnR>
                      <a:noFill/>
                    </a:lnR>
                    <a:solidFill>
                      <a:schemeClr val="bg2"/>
                    </a:solidFill>
                  </a:tcPr>
                </a:tc>
              </a:tr>
              <a:tr h="365321">
                <a:tc>
                  <a:txBody>
                    <a:bodyPr/>
                    <a:lstStyle/>
                    <a:p>
                      <a:pPr rtl="0" fontAlgn="t"/>
                      <a:r>
                        <a:rPr lang="en-US" sz="1500" b="1" dirty="0"/>
                        <a:t>IPF</a:t>
                      </a:r>
                      <a:endParaRPr lang="en-US" dirty="0"/>
                    </a:p>
                  </a:txBody>
                  <a:tcPr marR="0" anchor="ctr">
                    <a:lnL>
                      <a:noFill/>
                    </a:lnL>
                    <a:solidFill>
                      <a:schemeClr val="bg2"/>
                    </a:solidFill>
                  </a:tcPr>
                </a:tc>
                <a:tc>
                  <a:txBody>
                    <a:bodyPr/>
                    <a:lstStyle/>
                    <a:p>
                      <a:pPr rtl="0" fontAlgn="t"/>
                      <a:r>
                        <a:rPr lang="en-US" sz="1500" b="1" dirty="0" smtClean="0"/>
                        <a:t>All</a:t>
                      </a:r>
                      <a:endParaRPr lang="en-US" dirty="0"/>
                    </a:p>
                  </a:txBody>
                  <a:tcPr marL="45720" marR="0" anchor="ctr">
                    <a:solidFill>
                      <a:schemeClr val="bg2"/>
                    </a:solidFill>
                  </a:tcPr>
                </a:tc>
                <a:tc>
                  <a:txBody>
                    <a:bodyPr/>
                    <a:lstStyle/>
                    <a:p>
                      <a:pPr algn="ctr" fontAlgn="t"/>
                      <a:r>
                        <a:rPr lang="en-US" sz="1500" b="1" i="0" u="none" strike="noStrike" dirty="0" smtClean="0">
                          <a:solidFill>
                            <a:schemeClr val="tx1"/>
                          </a:solidFill>
                          <a:latin typeface="Arial"/>
                        </a:rPr>
                        <a:t>3,906</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1.26</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0.0064</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1.07 -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1.49</a:t>
                      </a:r>
                    </a:p>
                  </a:txBody>
                  <a:tcPr marL="45720" marR="45720" marT="9525" marB="0" anchor="ctr">
                    <a:lnR>
                      <a:noFill/>
                    </a:lnR>
                    <a:solidFill>
                      <a:schemeClr val="bg2"/>
                    </a:solidFill>
                  </a:tcPr>
                </a:tc>
              </a:tr>
              <a:tr h="365321">
                <a:tc>
                  <a:txBody>
                    <a:bodyPr/>
                    <a:lstStyle/>
                    <a:p>
                      <a:pPr rtl="0" fontAlgn="t"/>
                      <a:r>
                        <a:rPr lang="en-US" sz="1500" b="1" dirty="0" smtClean="0"/>
                        <a:t>COPD/Emphysema</a:t>
                      </a:r>
                      <a:endParaRPr lang="en-US" dirty="0"/>
                    </a:p>
                  </a:txBody>
                  <a:tcPr marR="0" anchor="ctr">
                    <a:lnL>
                      <a:noFill/>
                    </a:lnL>
                    <a:lnB>
                      <a:noFill/>
                    </a:lnB>
                    <a:solidFill>
                      <a:schemeClr val="bg2"/>
                    </a:solidFill>
                  </a:tcPr>
                </a:tc>
                <a:tc>
                  <a:txBody>
                    <a:bodyPr/>
                    <a:lstStyle/>
                    <a:p>
                      <a:pPr rtl="0" fontAlgn="t"/>
                      <a:r>
                        <a:rPr lang="en-US" sz="1500" b="1" dirty="0" smtClean="0"/>
                        <a:t>Double</a:t>
                      </a:r>
                      <a:endParaRPr lang="en-US" dirty="0"/>
                    </a:p>
                  </a:txBody>
                  <a:tcPr marL="45720" marR="0" anchor="ctr">
                    <a:lnB>
                      <a:noFill/>
                    </a:lnB>
                    <a:solidFill>
                      <a:schemeClr val="bg2"/>
                    </a:solidFill>
                  </a:tcPr>
                </a:tc>
                <a:tc>
                  <a:txBody>
                    <a:bodyPr/>
                    <a:lstStyle/>
                    <a:p>
                      <a:pPr algn="ctr" fontAlgn="t"/>
                      <a:r>
                        <a:rPr lang="en-US" sz="1500" b="1" i="0" u="none" strike="noStrike" dirty="0" smtClean="0">
                          <a:solidFill>
                            <a:schemeClr val="tx1"/>
                          </a:solidFill>
                          <a:latin typeface="Arial"/>
                        </a:rPr>
                        <a:t>2,147</a:t>
                      </a:r>
                      <a:endParaRPr lang="en-US" sz="1500" b="1" i="0" u="none" strike="noStrike" dirty="0">
                        <a:solidFill>
                          <a:schemeClr val="tx1"/>
                        </a:solidFill>
                        <a:latin typeface="Arial"/>
                      </a:endParaRP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1.20</a:t>
                      </a:r>
                    </a:p>
                  </a:txBody>
                  <a:tcPr marL="45720" marR="45720" marT="9525" marB="0" anchor="ctr">
                    <a:lnB>
                      <a:noFill/>
                    </a:lnB>
                    <a:solidFill>
                      <a:schemeClr val="bg2"/>
                    </a:solidFill>
                  </a:tcPr>
                </a:tc>
                <a:tc>
                  <a:txBody>
                    <a:bodyPr/>
                    <a:lstStyle/>
                    <a:p>
                      <a:pPr algn="ctr" fontAlgn="t"/>
                      <a:r>
                        <a:rPr lang="en-US" sz="1500" b="1" i="0" u="none" strike="noStrike">
                          <a:solidFill>
                            <a:schemeClr val="tx1"/>
                          </a:solidFill>
                          <a:latin typeface="Arial"/>
                        </a:rPr>
                        <a:t>0.0142</a:t>
                      </a:r>
                    </a:p>
                  </a:txBody>
                  <a:tcPr marL="45720" marR="45720" marT="9525" marB="0" anchor="ctr">
                    <a:lnB>
                      <a:noFill/>
                    </a:lnB>
                    <a:solidFill>
                      <a:schemeClr val="bg2"/>
                    </a:solidFill>
                  </a:tcPr>
                </a:tc>
                <a:tc>
                  <a:txBody>
                    <a:bodyPr/>
                    <a:lstStyle/>
                    <a:p>
                      <a:pPr algn="r" fontAlgn="t"/>
                      <a:r>
                        <a:rPr lang="en-US" sz="1500" b="1" i="0" u="none" strike="noStrike" dirty="0" smtClean="0">
                          <a:solidFill>
                            <a:schemeClr val="tx1"/>
                          </a:solidFill>
                          <a:latin typeface="Arial"/>
                        </a:rPr>
                        <a:t>1.04 -</a:t>
                      </a:r>
                      <a:endParaRPr lang="en-US" sz="1500" b="1" i="0" u="none" strike="noStrike" dirty="0">
                        <a:solidFill>
                          <a:schemeClr val="tx1"/>
                        </a:solidFill>
                        <a:latin typeface="Arial"/>
                      </a:endParaRPr>
                    </a:p>
                  </a:txBody>
                  <a:tcPr marL="45720" marR="45720" marT="9525" marB="0" anchor="ctr">
                    <a:lnB>
                      <a:noFill/>
                    </a:lnB>
                    <a:solidFill>
                      <a:schemeClr val="bg2"/>
                    </a:solidFill>
                  </a:tcPr>
                </a:tc>
                <a:tc>
                  <a:txBody>
                    <a:bodyPr/>
                    <a:lstStyle/>
                    <a:p>
                      <a:pPr algn="l" fontAlgn="t"/>
                      <a:r>
                        <a:rPr lang="en-US" sz="1500" b="1" i="0" u="none" strike="noStrike" dirty="0">
                          <a:solidFill>
                            <a:schemeClr val="tx1"/>
                          </a:solidFill>
                          <a:latin typeface="Arial"/>
                        </a:rPr>
                        <a:t>1.39</a:t>
                      </a:r>
                    </a:p>
                  </a:txBody>
                  <a:tcPr marL="45720" marR="45720" marT="9525" marB="0" anchor="ctr">
                    <a:lnR>
                      <a:noFill/>
                    </a:lnR>
                    <a:lnB>
                      <a:noFill/>
                    </a:lnB>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14,762</a:t>
            </a:r>
            <a:endParaRPr lang="en-US" sz="2400" b="1" dirty="0">
              <a:solidFill>
                <a:srgbClr val="FFFF00"/>
              </a:solidFill>
            </a:endParaRPr>
          </a:p>
        </p:txBody>
      </p:sp>
      <p:sp>
        <p:nvSpPr>
          <p:cNvPr id="11" name="TextBox 10"/>
          <p:cNvSpPr txBox="1"/>
          <p:nvPr/>
        </p:nvSpPr>
        <p:spPr>
          <a:xfrm>
            <a:off x="5257800" y="5715000"/>
            <a:ext cx="3886200" cy="276999"/>
          </a:xfrm>
          <a:prstGeom prst="rect">
            <a:avLst/>
          </a:prstGeom>
          <a:noFill/>
        </p:spPr>
        <p:txBody>
          <a:bodyPr wrap="square" rtlCol="0">
            <a:spAutoFit/>
          </a:bodyPr>
          <a:lstStyle/>
          <a:p>
            <a:r>
              <a:rPr lang="en-US" sz="1200" b="1" dirty="0" smtClean="0">
                <a:solidFill>
                  <a:srgbClr val="FFFF00"/>
                </a:solidFill>
              </a:rPr>
              <a:t>Reference group = COPD/Emphysema, Single lung</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5257800" y="5943600"/>
            <a:ext cx="3810000" cy="600164"/>
          </a:xfrm>
          <a:prstGeom prst="rect">
            <a:avLst/>
          </a:prstGeom>
          <a:noFill/>
        </p:spPr>
        <p:txBody>
          <a:bodyPr wrap="square" rtlCol="0">
            <a:spAutoFit/>
          </a:bodyPr>
          <a:lstStyle/>
          <a:p>
            <a:r>
              <a:rPr lang="en-US" sz="1100" b="1" dirty="0" smtClean="0"/>
              <a:t>*</a:t>
            </a:r>
            <a:r>
              <a:rPr lang="en-US" sz="1100" b="1" i="1" dirty="0" smtClean="0"/>
              <a:t>Other = All diagnoses other than COPD, IPAH, IPF, cystic fibrosis, pulmonary fibrosis,</a:t>
            </a:r>
            <a:r>
              <a:rPr lang="en-US" sz="1100" b="1" dirty="0" smtClean="0"/>
              <a:t> </a:t>
            </a:r>
            <a:r>
              <a:rPr lang="en-US" sz="1100" b="1" i="1" dirty="0" err="1" smtClean="0"/>
              <a:t>bronchiectasis</a:t>
            </a:r>
            <a:r>
              <a:rPr lang="en-US" sz="1100" b="1" i="1" dirty="0" smtClean="0"/>
              <a:t>,</a:t>
            </a:r>
            <a:r>
              <a:rPr lang="en-US" sz="1100" b="1" dirty="0" smtClean="0"/>
              <a:t> </a:t>
            </a:r>
            <a:r>
              <a:rPr lang="en-US" sz="1100" b="1" i="1" dirty="0" smtClean="0"/>
              <a:t>alpha-1 antitrypsin deficiency, </a:t>
            </a:r>
            <a:r>
              <a:rPr lang="en-US" sz="1100" b="1" i="1" dirty="0" err="1" smtClean="0"/>
              <a:t>retransplant</a:t>
            </a:r>
            <a:r>
              <a:rPr lang="en-US" sz="1100" b="1" i="1" dirty="0" smtClean="0"/>
              <a:t> and LAM.</a:t>
            </a:r>
            <a:endParaRPr lang="en-US" sz="1100"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LUNG TRANSPLANTS </a:t>
            </a:r>
            <a:r>
              <a:rPr lang="en-US" sz="2000" dirty="0" smtClean="0"/>
              <a:t>(1/1998-6/2010)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447800"/>
          <a:ext cx="8458200" cy="3809996"/>
        </p:xfrm>
        <a:graphic>
          <a:graphicData uri="http://schemas.openxmlformats.org/drawingml/2006/table">
            <a:tbl>
              <a:tblPr firstRow="1" bandRow="1">
                <a:tableStyleId>{C083E6E3-FA7D-4D7B-A595-EF9225AFEA82}</a:tableStyleId>
              </a:tblPr>
              <a:tblGrid>
                <a:gridCol w="4267200"/>
                <a:gridCol w="838200"/>
                <a:gridCol w="990600"/>
                <a:gridCol w="914400"/>
                <a:gridCol w="685800"/>
                <a:gridCol w="762000"/>
              </a:tblGrid>
              <a:tr h="941180">
                <a:tc>
                  <a:txBody>
                    <a:bodyPr/>
                    <a:lstStyle/>
                    <a:p>
                      <a:pPr algn="ctr"/>
                      <a:r>
                        <a:rPr lang="en-US" sz="1500" b="1" i="1" kern="1200" dirty="0" smtClean="0">
                          <a:solidFill>
                            <a:srgbClr val="FFFF00"/>
                          </a:solidFill>
                          <a:latin typeface="+mn-lt"/>
                          <a:ea typeface="+mn-ea"/>
                          <a:cs typeface="+mn-cs"/>
                        </a:rPr>
                        <a:t>TRANSPLANT CHARACTERISTICS</a:t>
                      </a:r>
                      <a:endParaRPr lang="en-US" sz="1500" b="1" i="1" kern="1200" dirty="0">
                        <a:solidFill>
                          <a:srgbClr val="FFFF00"/>
                        </a:solidFill>
                        <a:latin typeface="+mn-lt"/>
                        <a:ea typeface="+mn-ea"/>
                        <a:cs typeface="+mn-cs"/>
                      </a:endParaRPr>
                    </a:p>
                  </a:txBody>
                  <a:tcPr marL="45720" marR="0" marT="91440" marB="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78136">
                <a:tc>
                  <a:txBody>
                    <a:bodyPr/>
                    <a:lstStyle/>
                    <a:p>
                      <a:pPr rtl="0" fontAlgn="t"/>
                      <a:r>
                        <a:rPr lang="en-US" sz="1500" b="1" dirty="0"/>
                        <a:t>Transplant year = </a:t>
                      </a:r>
                      <a:r>
                        <a:rPr lang="en-US" sz="1500" b="1" dirty="0" smtClean="0"/>
                        <a:t>1998/1999 </a:t>
                      </a:r>
                      <a:r>
                        <a:rPr lang="en-US" sz="1500" b="1" dirty="0"/>
                        <a:t>vs. </a:t>
                      </a:r>
                      <a:r>
                        <a:rPr lang="en-US" sz="1500" b="1" dirty="0" smtClean="0"/>
                        <a:t>2009/2010</a:t>
                      </a:r>
                      <a:endParaRPr lang="en-US" dirty="0"/>
                    </a:p>
                  </a:txBody>
                  <a:tcPr marL="45720" marR="4572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smtClean="0">
                          <a:solidFill>
                            <a:schemeClr val="tx1"/>
                          </a:solidFill>
                          <a:latin typeface="Arial"/>
                        </a:rPr>
                        <a:t>1,587</a:t>
                      </a:r>
                      <a:endParaRPr lang="en-US" sz="1500" b="1" i="0" u="none" strike="noStrike" dirty="0">
                        <a:solidFill>
                          <a:schemeClr val="tx1"/>
                        </a:solidFill>
                        <a:latin typeface="Arial"/>
                      </a:endParaRP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2.24</a:t>
                      </a: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1.92 -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dirty="0">
                          <a:solidFill>
                            <a:schemeClr val="tx1"/>
                          </a:solidFill>
                          <a:latin typeface="Arial"/>
                        </a:rPr>
                        <a:t>2.62</a:t>
                      </a: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478136">
                <a:tc>
                  <a:txBody>
                    <a:bodyPr/>
                    <a:lstStyle/>
                    <a:p>
                      <a:pPr rtl="0" fontAlgn="t"/>
                      <a:r>
                        <a:rPr lang="en-US" sz="1500" b="1" dirty="0"/>
                        <a:t>Transplant year = </a:t>
                      </a:r>
                      <a:r>
                        <a:rPr lang="en-US" sz="1500" b="1" dirty="0" smtClean="0"/>
                        <a:t>2000/2001 </a:t>
                      </a:r>
                      <a:r>
                        <a:rPr lang="en-US" sz="1500" b="1" dirty="0"/>
                        <a:t>vs. </a:t>
                      </a:r>
                      <a:r>
                        <a:rPr lang="en-US" sz="1500" b="1" dirty="0" smtClean="0"/>
                        <a:t>2009/2010</a:t>
                      </a:r>
                      <a:endParaRPr lang="en-US" dirty="0"/>
                    </a:p>
                  </a:txBody>
                  <a:tcPr marL="45720" marR="45720" anchor="ctr">
                    <a:lnL>
                      <a:noFill/>
                    </a:lnL>
                    <a:solidFill>
                      <a:schemeClr val="bg2"/>
                    </a:solidFill>
                  </a:tcPr>
                </a:tc>
                <a:tc>
                  <a:txBody>
                    <a:bodyPr/>
                    <a:lstStyle/>
                    <a:p>
                      <a:pPr algn="ctr" fontAlgn="t"/>
                      <a:r>
                        <a:rPr lang="en-US" sz="1500" b="1" i="0" u="none" strike="noStrike" dirty="0" smtClean="0">
                          <a:solidFill>
                            <a:schemeClr val="tx1"/>
                          </a:solidFill>
                          <a:latin typeface="Arial"/>
                        </a:rPr>
                        <a:t>1,863</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1.93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1.65 -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2.24</a:t>
                      </a:r>
                    </a:p>
                  </a:txBody>
                  <a:tcPr marL="45720" marR="45720" marT="9525" marB="0" anchor="ctr">
                    <a:lnR>
                      <a:noFill/>
                    </a:lnR>
                    <a:solidFill>
                      <a:schemeClr val="bg2"/>
                    </a:solidFill>
                  </a:tcPr>
                </a:tc>
              </a:tr>
              <a:tr h="478136">
                <a:tc>
                  <a:txBody>
                    <a:bodyPr/>
                    <a:lstStyle/>
                    <a:p>
                      <a:pPr rtl="0" fontAlgn="t"/>
                      <a:r>
                        <a:rPr lang="en-US" sz="1500" b="1" dirty="0"/>
                        <a:t>Transplant year = </a:t>
                      </a:r>
                      <a:r>
                        <a:rPr lang="en-US" sz="1500" b="1" dirty="0" smtClean="0"/>
                        <a:t>2002/2003 </a:t>
                      </a:r>
                      <a:r>
                        <a:rPr lang="en-US" sz="1500" b="1" dirty="0"/>
                        <a:t>vs. </a:t>
                      </a:r>
                      <a:r>
                        <a:rPr lang="en-US" sz="1500" b="1" dirty="0" smtClean="0"/>
                        <a:t>2009/2010</a:t>
                      </a:r>
                      <a:endParaRPr lang="en-US" dirty="0"/>
                    </a:p>
                  </a:txBody>
                  <a:tcPr marL="45720" marR="45720" anchor="ctr">
                    <a:lnL>
                      <a:noFill/>
                    </a:lnL>
                    <a:solidFill>
                      <a:schemeClr val="bg2"/>
                    </a:solidFill>
                  </a:tcPr>
                </a:tc>
                <a:tc>
                  <a:txBody>
                    <a:bodyPr/>
                    <a:lstStyle/>
                    <a:p>
                      <a:pPr algn="ctr" fontAlgn="t"/>
                      <a:r>
                        <a:rPr lang="en-US" sz="1500" b="1" i="0" u="none" strike="noStrike" dirty="0" smtClean="0">
                          <a:solidFill>
                            <a:schemeClr val="tx1"/>
                          </a:solidFill>
                          <a:latin typeface="Arial"/>
                        </a:rPr>
                        <a:t>2,053</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1.45</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1.24 -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1.69</a:t>
                      </a:r>
                    </a:p>
                  </a:txBody>
                  <a:tcPr marL="45720" marR="45720" marT="9525" marB="0" anchor="ctr">
                    <a:lnR>
                      <a:noFill/>
                    </a:lnR>
                    <a:solidFill>
                      <a:schemeClr val="bg2"/>
                    </a:solidFill>
                  </a:tcPr>
                </a:tc>
              </a:tr>
              <a:tr h="478136">
                <a:tc>
                  <a:txBody>
                    <a:bodyPr/>
                    <a:lstStyle/>
                    <a:p>
                      <a:pPr rtl="0" fontAlgn="t"/>
                      <a:r>
                        <a:rPr lang="en-US" sz="1500" b="1" dirty="0"/>
                        <a:t>Transplant year = </a:t>
                      </a:r>
                      <a:r>
                        <a:rPr lang="en-US" sz="1500" b="1" dirty="0" smtClean="0"/>
                        <a:t>2004/2005 </a:t>
                      </a:r>
                      <a:r>
                        <a:rPr lang="en-US" sz="1500" b="1" dirty="0"/>
                        <a:t>vs. </a:t>
                      </a:r>
                      <a:r>
                        <a:rPr lang="en-US" sz="1500" b="1" dirty="0" smtClean="0"/>
                        <a:t>2009/2010</a:t>
                      </a:r>
                      <a:endParaRPr lang="en-US" dirty="0"/>
                    </a:p>
                  </a:txBody>
                  <a:tcPr marL="45720" marR="45720" anchor="ctr">
                    <a:lnL>
                      <a:noFill/>
                    </a:lnL>
                    <a:solidFill>
                      <a:schemeClr val="bg2"/>
                    </a:solidFill>
                  </a:tcPr>
                </a:tc>
                <a:tc>
                  <a:txBody>
                    <a:bodyPr/>
                    <a:lstStyle/>
                    <a:p>
                      <a:pPr algn="ctr" fontAlgn="t"/>
                      <a:r>
                        <a:rPr lang="en-US" sz="1500" b="1" i="0" u="none" strike="noStrike" dirty="0" smtClean="0">
                          <a:solidFill>
                            <a:schemeClr val="tx1"/>
                          </a:solidFill>
                          <a:latin typeface="Arial"/>
                        </a:rPr>
                        <a:t>2,529</a:t>
                      </a:r>
                      <a:endParaRPr lang="en-US" sz="1500" b="1" i="0" u="none" strike="noStrike" dirty="0">
                        <a:solidFill>
                          <a:schemeClr val="tx1"/>
                        </a:solidFill>
                        <a:latin typeface="Arial"/>
                      </a:endParaRP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1.34</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1.16 -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a:solidFill>
                            <a:schemeClr val="tx1"/>
                          </a:solidFill>
                          <a:latin typeface="Arial"/>
                        </a:rPr>
                        <a:t>1.54</a:t>
                      </a:r>
                    </a:p>
                  </a:txBody>
                  <a:tcPr marL="45720" marR="45720" marT="9525" marB="0" anchor="ctr">
                    <a:lnR>
                      <a:noFill/>
                    </a:lnR>
                    <a:solidFill>
                      <a:schemeClr val="bg2"/>
                    </a:solidFill>
                  </a:tcPr>
                </a:tc>
              </a:tr>
              <a:tr h="478136">
                <a:tc>
                  <a:txBody>
                    <a:bodyPr/>
                    <a:lstStyle/>
                    <a:p>
                      <a:pPr rtl="0" fontAlgn="t"/>
                      <a:r>
                        <a:rPr lang="en-US" sz="1500" b="1" dirty="0"/>
                        <a:t>Transplant year = </a:t>
                      </a:r>
                      <a:r>
                        <a:rPr lang="en-US" sz="1500" b="1" dirty="0" smtClean="0"/>
                        <a:t>2006/2007 </a:t>
                      </a:r>
                      <a:r>
                        <a:rPr lang="en-US" sz="1500" b="1" dirty="0"/>
                        <a:t>vs. </a:t>
                      </a:r>
                      <a:r>
                        <a:rPr lang="en-US" sz="1500" b="1" dirty="0" smtClean="0"/>
                        <a:t>2009/2010</a:t>
                      </a:r>
                      <a:endParaRPr lang="en-US" dirty="0"/>
                    </a:p>
                  </a:txBody>
                  <a:tcPr marL="45720" marR="45720" anchor="ctr">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Arial"/>
                        </a:rPr>
                        <a:t>2,791</a:t>
                      </a:r>
                      <a:endParaRPr lang="en-US" sz="1500" b="1" i="0" u="none" strike="noStrike" dirty="0">
                        <a:solidFill>
                          <a:schemeClr val="tx1"/>
                        </a:solidFill>
                        <a:latin typeface="Arial"/>
                      </a:endParaRPr>
                    </a:p>
                  </a:txBody>
                  <a:tcPr marL="9525" marR="9525" marT="9525" marB="0" anchor="ctr">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1.23</a:t>
                      </a:r>
                    </a:p>
                  </a:txBody>
                  <a:tcPr marL="45720" marR="45720" marT="9525" marB="0" anchor="ctr">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0.0026</a:t>
                      </a:r>
                    </a:p>
                  </a:txBody>
                  <a:tcPr marL="45720" marR="45720" marT="9525" marB="0" anchor="ctr">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Arial"/>
                        </a:rPr>
                        <a:t>1.08 -</a:t>
                      </a:r>
                      <a:endParaRPr lang="en-US" sz="1500" b="1" i="0" u="none" strike="noStrike" dirty="0">
                        <a:solidFill>
                          <a:schemeClr val="tx1"/>
                        </a:solidFill>
                        <a:latin typeface="Arial"/>
                      </a:endParaRPr>
                    </a:p>
                  </a:txBody>
                  <a:tcPr marL="45720" marR="45720" marT="9525" marB="0" anchor="ctr">
                    <a:lnL>
                      <a:noFill/>
                    </a:lnL>
                    <a:lnR>
                      <a:noFill/>
                    </a:lnR>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a:solidFill>
                            <a:schemeClr val="tx1"/>
                          </a:solidFill>
                          <a:latin typeface="Arial"/>
                        </a:rPr>
                        <a:t>1.41</a:t>
                      </a:r>
                    </a:p>
                  </a:txBody>
                  <a:tcPr marL="45720" marR="45720" marT="9525" marB="0" anchor="ctr">
                    <a:lnL>
                      <a:noFill/>
                    </a:lnL>
                    <a:lnR>
                      <a:noFill/>
                    </a:lnR>
                    <a:lnB w="12700" cmpd="sng">
                      <a:noFill/>
                    </a:lnB>
                    <a:lnTlToBr w="12700" cmpd="sng">
                      <a:noFill/>
                      <a:prstDash val="solid"/>
                    </a:lnTlToBr>
                    <a:lnBlToTr w="12700" cmpd="sng">
                      <a:noFill/>
                      <a:prstDash val="solid"/>
                    </a:lnBlToTr>
                    <a:solidFill>
                      <a:schemeClr val="bg2"/>
                    </a:solidFill>
                  </a:tcPr>
                </a:tc>
              </a:tr>
              <a:tr h="478136">
                <a:tc>
                  <a:txBody>
                    <a:bodyPr/>
                    <a:lstStyle/>
                    <a:p>
                      <a:pPr rtl="0" fontAlgn="t"/>
                      <a:r>
                        <a:rPr lang="en-US" sz="1500" b="1" dirty="0"/>
                        <a:t>Donor CMV +/ Recipient CMV -</a:t>
                      </a:r>
                      <a:endParaRPr lang="en-US" dirty="0"/>
                    </a:p>
                  </a:txBody>
                  <a:tcPr marL="45720" marR="4572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smtClean="0">
                          <a:solidFill>
                            <a:schemeClr val="tx1"/>
                          </a:solidFill>
                          <a:latin typeface="Arial"/>
                        </a:rPr>
                        <a:t>3,117</a:t>
                      </a:r>
                      <a:endParaRPr lang="en-US" sz="1500" b="1" i="0" u="none" strike="noStrike" dirty="0">
                        <a:solidFill>
                          <a:schemeClr val="tx1"/>
                        </a:solidFill>
                        <a:latin typeface="Arial"/>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1.22</a:t>
                      </a: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0" u="none" strike="noStrike" dirty="0" smtClean="0">
                          <a:solidFill>
                            <a:schemeClr val="tx1"/>
                          </a:solidFill>
                          <a:latin typeface="Arial"/>
                        </a:rPr>
                        <a:t>1.11 -</a:t>
                      </a:r>
                      <a:endParaRPr lang="en-US" sz="1500" b="1" i="0" u="none" strike="noStrike" dirty="0">
                        <a:solidFill>
                          <a:schemeClr val="tx1"/>
                        </a:solidFill>
                        <a:latin typeface="Arial"/>
                      </a:endParaRP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500" b="1" i="0" u="none" strike="noStrike" dirty="0">
                          <a:solidFill>
                            <a:schemeClr val="tx1"/>
                          </a:solidFill>
                          <a:latin typeface="Arial"/>
                        </a:rPr>
                        <a:t>1.34</a:t>
                      </a:r>
                    </a:p>
                  </a:txBody>
                  <a:tcPr marL="45720" marR="45720" marT="9525"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14,762</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LUNG TRANSPLANTS </a:t>
            </a:r>
            <a:r>
              <a:rPr lang="en-US" sz="2000" dirty="0" smtClean="0"/>
              <a:t>(1/1998-6/2010)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447800"/>
          <a:ext cx="8458200" cy="3418688"/>
        </p:xfrm>
        <a:graphic>
          <a:graphicData uri="http://schemas.openxmlformats.org/drawingml/2006/table">
            <a:tbl>
              <a:tblPr firstRow="1" bandRow="1">
                <a:tableStyleId>{C083E6E3-FA7D-4D7B-A595-EF9225AFEA82}</a:tableStyleId>
              </a:tblPr>
              <a:tblGrid>
                <a:gridCol w="4267200"/>
                <a:gridCol w="838200"/>
                <a:gridCol w="990600"/>
                <a:gridCol w="838200"/>
                <a:gridCol w="685800"/>
                <a:gridCol w="838200"/>
              </a:tblGrid>
              <a:tr h="838203">
                <a:tc>
                  <a:txBody>
                    <a:bodyPr/>
                    <a:lstStyle/>
                    <a:p>
                      <a:pPr algn="ctr"/>
                      <a:r>
                        <a:rPr lang="en-US" sz="1500" b="1" i="1" kern="1200" dirty="0" smtClean="0">
                          <a:solidFill>
                            <a:srgbClr val="FFFF00"/>
                          </a:solidFill>
                          <a:latin typeface="+mn-lt"/>
                          <a:ea typeface="+mn-ea"/>
                          <a:cs typeface="+mn-cs"/>
                        </a:rPr>
                        <a:t>DONOR CHARACTERISTICS</a:t>
                      </a:r>
                      <a:endParaRPr lang="en-US" sz="1500" b="1" i="1" kern="1200" dirty="0">
                        <a:solidFill>
                          <a:srgbClr val="FFFF00"/>
                        </a:solidFill>
                        <a:latin typeface="+mn-lt"/>
                        <a:ea typeface="+mn-ea"/>
                        <a:cs typeface="+mn-cs"/>
                      </a:endParaRPr>
                    </a:p>
                  </a:txBody>
                  <a:tcPr marL="45720" marR="4572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16097">
                <a:tc>
                  <a:txBody>
                    <a:bodyPr/>
                    <a:lstStyle/>
                    <a:p>
                      <a:pPr rtl="0" fontAlgn="t"/>
                      <a:r>
                        <a:rPr lang="en-US" sz="1500" b="1" dirty="0"/>
                        <a:t>Donor history of diabetes</a:t>
                      </a:r>
                      <a:endParaRPr lang="en-US" dirty="0"/>
                    </a:p>
                  </a:txBody>
                  <a:tcPr marL="45720" marR="45720" anchor="ctr">
                    <a:lnL>
                      <a:noFill/>
                    </a:lnL>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dirty="0" smtClean="0"/>
                        <a:t>658</a:t>
                      </a:r>
                      <a:endParaRPr lang="en-US" dirty="0"/>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1.52</a:t>
                      </a:r>
                      <a:endParaRPr lang="en-US" sz="1500" b="1" i="0" u="none" strike="noStrike" dirty="0">
                        <a:solidFill>
                          <a:schemeClr val="tx1"/>
                        </a:solidFill>
                        <a:latin typeface="Arial"/>
                      </a:endParaRPr>
                    </a:p>
                  </a:txBody>
                  <a:tcPr marL="9525" marR="9525"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&lt;.0001</a:t>
                      </a:r>
                    </a:p>
                  </a:txBody>
                  <a:tcPr marL="9525" marR="9525"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1.29 -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chemeClr val="tx1"/>
                          </a:solidFill>
                          <a:latin typeface="Arial"/>
                        </a:rPr>
                        <a:t>1.79</a:t>
                      </a:r>
                      <a:endParaRPr lang="en-US" sz="1500" b="1" i="0" u="none" strike="noStrike" dirty="0">
                        <a:solidFill>
                          <a:schemeClr val="tx1"/>
                        </a:solidFill>
                        <a:latin typeface="Arial"/>
                      </a:endParaRPr>
                    </a:p>
                  </a:txBody>
                  <a:tcPr marL="45720" marR="45720" marT="9525" marB="0" anchor="ctr">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51609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nchor="ctr">
                    <a:lnL>
                      <a:noFill/>
                    </a:lnL>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endParaRPr lang="en-US" dirty="0"/>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endParaRPr lang="en-US" sz="1500" b="1" dirty="0">
                        <a:solidFill>
                          <a:schemeClr val="tx1"/>
                        </a:solidFill>
                      </a:endParaRPr>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endParaRPr lang="en-US" sz="1500" b="1" dirty="0">
                        <a:solidFill>
                          <a:schemeClr val="tx1"/>
                        </a:solidFill>
                      </a:endParaRPr>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r" rtl="0" fontAlgn="t"/>
                      <a:endParaRPr lang="en-US" sz="1500" b="1" dirty="0">
                        <a:solidFill>
                          <a:schemeClr val="tx1"/>
                        </a:solidFill>
                      </a:endParaRPr>
                    </a:p>
                  </a:txBody>
                  <a:tcPr marL="45720" marR="45720" anchor="ct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c>
                  <a:txBody>
                    <a:bodyPr/>
                    <a:lstStyle/>
                    <a:p>
                      <a:pPr algn="l" rtl="0" fontAlgn="t"/>
                      <a:endParaRPr lang="en-US" sz="1500" b="1" dirty="0">
                        <a:solidFill>
                          <a:schemeClr val="tx1"/>
                        </a:solidFill>
                      </a:endParaRPr>
                    </a:p>
                  </a:txBody>
                  <a:tcPr marL="45720" marR="45720" anchor="ctr">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chemeClr val="bg2"/>
                    </a:solidFill>
                  </a:tcPr>
                </a:tc>
              </a:tr>
              <a:tr h="516097">
                <a:tc>
                  <a:txBody>
                    <a:bodyPr/>
                    <a:lstStyle/>
                    <a:p>
                      <a:pPr rtl="0" fontAlgn="t"/>
                      <a:r>
                        <a:rPr lang="en-US" sz="1500" b="1" dirty="0"/>
                        <a:t>Recipient on dialysis</a:t>
                      </a:r>
                      <a:endParaRPr lang="en-US" dirty="0"/>
                    </a:p>
                  </a:txBody>
                  <a:tcPr marL="45720" marR="4572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rtl="0" fontAlgn="t"/>
                      <a:r>
                        <a:rPr lang="en-US" sz="1500" b="1" dirty="0" smtClean="0"/>
                        <a:t>65</a:t>
                      </a:r>
                      <a:endParaRPr lang="en-US" dirty="0"/>
                    </a:p>
                  </a:txBody>
                  <a:tcPr marL="45720" marR="4572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2.44</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1.67 -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a:solidFill>
                            <a:schemeClr val="tx1"/>
                          </a:solidFill>
                          <a:latin typeface="Arial"/>
                        </a:rPr>
                        <a:t>3.55</a:t>
                      </a: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516097">
                <a:tc>
                  <a:txBody>
                    <a:bodyPr/>
                    <a:lstStyle/>
                    <a:p>
                      <a:pPr rtl="0" fontAlgn="t"/>
                      <a:r>
                        <a:rPr lang="en-US" sz="1500" b="1" dirty="0"/>
                        <a:t>Hospitalized (including ICU)</a:t>
                      </a:r>
                      <a:endParaRPr lang="en-US" dirty="0"/>
                    </a:p>
                  </a:txBody>
                  <a:tcPr marL="45720" marR="45720" anchor="ctr">
                    <a:lnL>
                      <a:noFill/>
                    </a:lnL>
                    <a:solidFill>
                      <a:schemeClr val="bg2"/>
                    </a:solidFill>
                  </a:tcPr>
                </a:tc>
                <a:tc>
                  <a:txBody>
                    <a:bodyPr/>
                    <a:lstStyle/>
                    <a:p>
                      <a:pPr algn="ctr" rtl="0" fontAlgn="t"/>
                      <a:r>
                        <a:rPr lang="en-US" sz="1500" b="1" dirty="0" smtClean="0"/>
                        <a:t>1,718</a:t>
                      </a:r>
                      <a:endParaRPr lang="en-US" dirty="0"/>
                    </a:p>
                  </a:txBody>
                  <a:tcPr marL="45720" marR="45720" anchor="ctr">
                    <a:solidFill>
                      <a:schemeClr val="bg2"/>
                    </a:solidFill>
                  </a:tcPr>
                </a:tc>
                <a:tc>
                  <a:txBody>
                    <a:bodyPr/>
                    <a:lstStyle/>
                    <a:p>
                      <a:pPr algn="ctr" fontAlgn="t"/>
                      <a:r>
                        <a:rPr lang="en-US" sz="1500" b="1" i="0" u="none" strike="noStrike" dirty="0">
                          <a:solidFill>
                            <a:schemeClr val="tx1"/>
                          </a:solidFill>
                          <a:latin typeface="Arial"/>
                        </a:rPr>
                        <a:t>1.71</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1.51 -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1.93</a:t>
                      </a:r>
                    </a:p>
                  </a:txBody>
                  <a:tcPr marL="45720" marR="45720" marT="9525" marB="0" anchor="ctr">
                    <a:lnR>
                      <a:noFill/>
                    </a:lnR>
                    <a:solidFill>
                      <a:schemeClr val="bg2"/>
                    </a:solidFill>
                  </a:tcPr>
                </a:tc>
              </a:tr>
              <a:tr h="516097">
                <a:tc>
                  <a:txBody>
                    <a:bodyPr/>
                    <a:lstStyle/>
                    <a:p>
                      <a:pPr rtl="0" fontAlgn="t"/>
                      <a:r>
                        <a:rPr lang="en-US" sz="1500" b="1" dirty="0"/>
                        <a:t>Ventilator</a:t>
                      </a:r>
                      <a:endParaRPr lang="en-US" dirty="0"/>
                    </a:p>
                  </a:txBody>
                  <a:tcPr marL="45720" marR="45720" anchor="ctr">
                    <a:lnL>
                      <a:noFill/>
                    </a:lnL>
                    <a:lnB>
                      <a:noFill/>
                    </a:lnB>
                    <a:solidFill>
                      <a:schemeClr val="bg2"/>
                    </a:solidFill>
                  </a:tcPr>
                </a:tc>
                <a:tc>
                  <a:txBody>
                    <a:bodyPr/>
                    <a:lstStyle/>
                    <a:p>
                      <a:pPr algn="ctr" rtl="0" fontAlgn="t"/>
                      <a:r>
                        <a:rPr lang="en-US" sz="1500" b="1" dirty="0" smtClean="0"/>
                        <a:t>599</a:t>
                      </a:r>
                      <a:endParaRPr lang="en-US" dirty="0"/>
                    </a:p>
                  </a:txBody>
                  <a:tcPr marL="45720" marR="45720" anchor="ctr">
                    <a:lnB>
                      <a:noFill/>
                    </a:lnB>
                    <a:solidFill>
                      <a:schemeClr val="bg2"/>
                    </a:solidFill>
                  </a:tcPr>
                </a:tc>
                <a:tc>
                  <a:txBody>
                    <a:bodyPr/>
                    <a:lstStyle/>
                    <a:p>
                      <a:pPr algn="ctr" fontAlgn="t"/>
                      <a:r>
                        <a:rPr lang="en-US" sz="1500" b="1" i="0" u="none" strike="noStrike">
                          <a:solidFill>
                            <a:schemeClr val="tx1"/>
                          </a:solidFill>
                          <a:latin typeface="Arial"/>
                        </a:rPr>
                        <a:t>1.53</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B>
                      <a:noFill/>
                    </a:lnB>
                    <a:solidFill>
                      <a:schemeClr val="bg2"/>
                    </a:solidFill>
                  </a:tcPr>
                </a:tc>
                <a:tc>
                  <a:txBody>
                    <a:bodyPr/>
                    <a:lstStyle/>
                    <a:p>
                      <a:pPr algn="r" fontAlgn="t"/>
                      <a:r>
                        <a:rPr lang="en-US" sz="1500" b="1" i="0" u="none" strike="noStrike" dirty="0" smtClean="0">
                          <a:solidFill>
                            <a:schemeClr val="tx1"/>
                          </a:solidFill>
                          <a:latin typeface="Arial"/>
                        </a:rPr>
                        <a:t>1.29 -</a:t>
                      </a:r>
                      <a:endParaRPr lang="en-US" sz="1500" b="1" i="0" u="none" strike="noStrike" dirty="0">
                        <a:solidFill>
                          <a:schemeClr val="tx1"/>
                        </a:solidFill>
                        <a:latin typeface="Arial"/>
                      </a:endParaRPr>
                    </a:p>
                  </a:txBody>
                  <a:tcPr marL="45720" marR="45720" marT="9525" marB="0" anchor="ctr">
                    <a:lnB>
                      <a:noFill/>
                    </a:lnB>
                    <a:solidFill>
                      <a:schemeClr val="bg2"/>
                    </a:solidFill>
                  </a:tcPr>
                </a:tc>
                <a:tc>
                  <a:txBody>
                    <a:bodyPr/>
                    <a:lstStyle/>
                    <a:p>
                      <a:pPr algn="l" fontAlgn="t"/>
                      <a:r>
                        <a:rPr lang="en-US" sz="1500" b="1" i="0" u="none" strike="noStrike" dirty="0">
                          <a:solidFill>
                            <a:schemeClr val="tx1"/>
                          </a:solidFill>
                          <a:latin typeface="Arial"/>
                        </a:rPr>
                        <a:t>1.82</a:t>
                      </a:r>
                    </a:p>
                  </a:txBody>
                  <a:tcPr marL="45720" marR="45720" marT="9525" marB="0" anchor="ctr">
                    <a:lnR>
                      <a:noFill/>
                    </a:lnR>
                    <a:lnB>
                      <a:noFill/>
                    </a:lnB>
                    <a:solidFill>
                      <a:schemeClr val="bg2"/>
                    </a:solidFill>
                  </a:tcPr>
                </a:tc>
              </a:tr>
            </a:tbl>
          </a:graphicData>
        </a:graphic>
      </p:graphicFrame>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14,762</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LUNG TRANSPLANTS </a:t>
            </a:r>
            <a:r>
              <a:rPr lang="en-US" sz="2000" dirty="0" smtClean="0"/>
              <a:t>(1/1998-6/2010)</a:t>
            </a:r>
            <a:br>
              <a:rPr lang="en-US" sz="2000" dirty="0" smtClean="0"/>
            </a:br>
            <a:r>
              <a:rPr lang="en-US" sz="2400" i="1" dirty="0" smtClean="0"/>
              <a:t> Borderline Significant</a:t>
            </a:r>
            <a:r>
              <a:rPr lang="en-US" sz="2400" dirty="0" smtClean="0"/>
              <a:t> 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142994"/>
          <a:ext cx="8458200" cy="3641304"/>
        </p:xfrm>
        <a:graphic>
          <a:graphicData uri="http://schemas.openxmlformats.org/drawingml/2006/table">
            <a:tbl>
              <a:tblPr firstRow="1" bandRow="1">
                <a:tableStyleId>{C083E6E3-FA7D-4D7B-A595-EF9225AFEA82}</a:tableStyleId>
              </a:tblPr>
              <a:tblGrid>
                <a:gridCol w="4267200"/>
                <a:gridCol w="838200"/>
                <a:gridCol w="990600"/>
                <a:gridCol w="838200"/>
                <a:gridCol w="685800"/>
                <a:gridCol w="838200"/>
              </a:tblGrid>
              <a:tr h="89278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solidFill>
                          <a:srgbClr val="FFFF00"/>
                        </a:solidFill>
                      </a:endParaRPr>
                    </a:p>
                  </a:txBody>
                  <a:tcPr marL="45720" marR="4572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49704">
                <a:tc>
                  <a:txBody>
                    <a:bodyPr/>
                    <a:lstStyle/>
                    <a:p>
                      <a:pPr rtl="0" fontAlgn="t"/>
                      <a:r>
                        <a:rPr lang="en-US" sz="1500" b="1" dirty="0" smtClean="0"/>
                        <a:t>IV </a:t>
                      </a:r>
                      <a:r>
                        <a:rPr lang="en-US" sz="1500" b="1" dirty="0" err="1" smtClean="0"/>
                        <a:t>inotropes</a:t>
                      </a:r>
                      <a:endParaRPr lang="en-US" sz="1500" b="1" dirty="0"/>
                    </a:p>
                  </a:txBody>
                  <a:tcPr marR="4572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42</a:t>
                      </a:r>
                    </a:p>
                  </a:txBody>
                  <a:tcPr marL="9525" marR="9525"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1.50</a:t>
                      </a:r>
                    </a:p>
                  </a:txBody>
                  <a:tcPr marL="45720" marR="45720"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0.0800</a:t>
                      </a:r>
                    </a:p>
                  </a:txBody>
                  <a:tcPr marL="45720" marR="45720"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0.95 -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2.38</a:t>
                      </a:r>
                    </a:p>
                  </a:txBody>
                  <a:tcPr marL="45720" marR="45720" marT="9525" marB="0" anchor="ctr">
                    <a:lnR>
                      <a:noFill/>
                    </a:lnR>
                    <a:lnT w="12700" cap="flat" cmpd="sng" algn="ctr">
                      <a:solidFill>
                        <a:srgbClr val="FFFF00"/>
                      </a:solidFill>
                      <a:prstDash val="solid"/>
                      <a:round/>
                      <a:headEnd type="none" w="med" len="med"/>
                      <a:tailEnd type="none" w="med" len="med"/>
                    </a:lnT>
                    <a:lnB>
                      <a:noFill/>
                    </a:lnB>
                    <a:solidFill>
                      <a:schemeClr val="bg2"/>
                    </a:solidFill>
                  </a:tcPr>
                </a:tc>
              </a:tr>
              <a:tr h="54970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Diagnosis = </a:t>
                      </a:r>
                      <a:r>
                        <a:rPr lang="en-US" sz="1500" b="1" dirty="0" err="1" smtClean="0"/>
                        <a:t>Sarcoidosis</a:t>
                      </a:r>
                      <a:r>
                        <a:rPr lang="en-US" sz="1500" b="1" dirty="0" smtClean="0"/>
                        <a:t>,</a:t>
                      </a:r>
                      <a:r>
                        <a:rPr lang="en-US" sz="1500" b="1" baseline="0" dirty="0" smtClean="0"/>
                        <a:t> single lung</a:t>
                      </a:r>
                      <a:endParaRPr lang="en-US" sz="1500" b="1" dirty="0" smtClean="0"/>
                    </a:p>
                  </a:txBody>
                  <a:tcPr marR="45720" anchor="ctr">
                    <a:lnL>
                      <a:noFill/>
                    </a:lnL>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116</a:t>
                      </a: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1.44</a:t>
                      </a: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0.0813</a:t>
                      </a: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0.96 -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2.18</a:t>
                      </a:r>
                    </a:p>
                  </a:txBody>
                  <a:tcPr marL="45720" marR="45720" marT="9525" marB="0" anchor="ctr">
                    <a:lnR>
                      <a:noFill/>
                    </a:lnR>
                    <a:lnT>
                      <a:noFill/>
                    </a:lnT>
                    <a:lnB>
                      <a:noFill/>
                    </a:lnB>
                    <a:solidFill>
                      <a:schemeClr val="bg2"/>
                    </a:solidFill>
                  </a:tcPr>
                </a:tc>
              </a:tr>
              <a:tr h="54970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Diagnosis = </a:t>
                      </a:r>
                      <a:r>
                        <a:rPr lang="en-US" sz="1500" b="1" dirty="0" smtClean="0">
                          <a:solidFill>
                            <a:schemeClr val="tx1"/>
                          </a:solidFill>
                        </a:rPr>
                        <a:t>Cystic Fibrosis</a:t>
                      </a:r>
                      <a:endParaRPr lang="en-US" sz="1500" dirty="0" smtClean="0">
                        <a:solidFill>
                          <a:schemeClr val="tx1"/>
                        </a:solidFill>
                      </a:endParaRPr>
                    </a:p>
                  </a:txBody>
                  <a:tcPr marR="45720" anchor="ctr">
                    <a:lnL>
                      <a:noFill/>
                    </a:lnL>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smtClean="0">
                          <a:solidFill>
                            <a:schemeClr val="tx1"/>
                          </a:solidFill>
                          <a:latin typeface="Arial"/>
                        </a:rPr>
                        <a:t>1,928</a:t>
                      </a:r>
                      <a:endParaRPr lang="en-US" sz="1500" b="1" i="0" u="none" strike="noStrike" dirty="0">
                        <a:solidFill>
                          <a:schemeClr val="tx1"/>
                        </a:solidFill>
                        <a:latin typeface="Arial"/>
                      </a:endParaRPr>
                    </a:p>
                  </a:txBody>
                  <a:tcPr marL="9525" marR="9525"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1.23</a:t>
                      </a: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0.0816</a:t>
                      </a: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0.97 -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1.54</a:t>
                      </a:r>
                    </a:p>
                  </a:txBody>
                  <a:tcPr marL="45720" marR="45720" marT="9525" marB="0" anchor="ctr">
                    <a:lnR>
                      <a:noFill/>
                    </a:lnR>
                    <a:lnT>
                      <a:noFill/>
                    </a:lnT>
                    <a:lnB>
                      <a:noFill/>
                    </a:lnB>
                    <a:solidFill>
                      <a:schemeClr val="bg2"/>
                    </a:solidFill>
                  </a:tcPr>
                </a:tc>
              </a:tr>
              <a:tr h="549704">
                <a:tc>
                  <a:txBody>
                    <a:bodyPr/>
                    <a:lstStyle/>
                    <a:p>
                      <a:pPr rtl="0" fontAlgn="t"/>
                      <a:r>
                        <a:rPr lang="en-US" sz="1500" b="1" dirty="0"/>
                        <a:t>Prior </a:t>
                      </a:r>
                      <a:r>
                        <a:rPr lang="en-US" sz="1500" b="1" dirty="0" smtClean="0"/>
                        <a:t>transfusion</a:t>
                      </a:r>
                      <a:endParaRPr lang="en-US" sz="1500" b="1" dirty="0"/>
                    </a:p>
                  </a:txBody>
                  <a:tcPr marR="45720" anchor="ctr">
                    <a:lnL>
                      <a:noFill/>
                    </a:lnL>
                    <a:lnT>
                      <a:noFill/>
                    </a:lnT>
                    <a:solidFill>
                      <a:schemeClr val="bg2"/>
                    </a:solidFill>
                  </a:tcPr>
                </a:tc>
                <a:tc>
                  <a:txBody>
                    <a:bodyPr/>
                    <a:lstStyle/>
                    <a:p>
                      <a:pPr algn="ctr" fontAlgn="t"/>
                      <a:r>
                        <a:rPr lang="en-US" sz="1500" b="1" i="0" u="none" strike="noStrike">
                          <a:solidFill>
                            <a:schemeClr val="tx1"/>
                          </a:solidFill>
                          <a:latin typeface="Arial"/>
                        </a:rPr>
                        <a:t>728</a:t>
                      </a:r>
                    </a:p>
                  </a:txBody>
                  <a:tcPr marL="9525" marR="9525" marT="9525" marB="0" anchor="ctr">
                    <a:lnT>
                      <a:noFill/>
                    </a:lnT>
                    <a:solidFill>
                      <a:schemeClr val="bg2"/>
                    </a:solidFill>
                  </a:tcPr>
                </a:tc>
                <a:tc>
                  <a:txBody>
                    <a:bodyPr/>
                    <a:lstStyle/>
                    <a:p>
                      <a:pPr algn="ctr" fontAlgn="t"/>
                      <a:r>
                        <a:rPr lang="en-US" sz="1500" b="1" i="0" u="none" strike="noStrike">
                          <a:solidFill>
                            <a:schemeClr val="tx1"/>
                          </a:solidFill>
                          <a:latin typeface="Arial"/>
                        </a:rPr>
                        <a:t>1.17</a:t>
                      </a:r>
                    </a:p>
                  </a:txBody>
                  <a:tcPr marL="45720" marR="45720" marT="9525" marB="0" anchor="ctr">
                    <a:lnT>
                      <a:noFill/>
                    </a:lnT>
                    <a:solidFill>
                      <a:schemeClr val="bg2"/>
                    </a:solidFill>
                  </a:tcPr>
                </a:tc>
                <a:tc>
                  <a:txBody>
                    <a:bodyPr/>
                    <a:lstStyle/>
                    <a:p>
                      <a:pPr algn="ctr" fontAlgn="t"/>
                      <a:r>
                        <a:rPr lang="en-US" sz="1500" b="1" i="0" u="none" strike="noStrike">
                          <a:solidFill>
                            <a:schemeClr val="tx1"/>
                          </a:solidFill>
                          <a:latin typeface="Arial"/>
                        </a:rPr>
                        <a:t>0.0601</a:t>
                      </a:r>
                    </a:p>
                  </a:txBody>
                  <a:tcPr marL="45720" marR="45720" marT="9525" marB="0" anchor="ctr">
                    <a:lnT>
                      <a:noFill/>
                    </a:lnT>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a:noFill/>
                    </a:lnT>
                    <a:solidFill>
                      <a:schemeClr val="bg2"/>
                    </a:solidFill>
                  </a:tcPr>
                </a:tc>
                <a:tc>
                  <a:txBody>
                    <a:bodyPr/>
                    <a:lstStyle/>
                    <a:p>
                      <a:pPr algn="l" fontAlgn="t"/>
                      <a:r>
                        <a:rPr lang="en-US" sz="1500" b="1" i="0" u="none" strike="noStrike" dirty="0">
                          <a:solidFill>
                            <a:schemeClr val="tx1"/>
                          </a:solidFill>
                          <a:latin typeface="Arial"/>
                        </a:rPr>
                        <a:t>1.38</a:t>
                      </a:r>
                    </a:p>
                  </a:txBody>
                  <a:tcPr marL="45720" marR="45720" marT="9525" marB="0" anchor="ctr">
                    <a:lnR>
                      <a:noFill/>
                    </a:lnR>
                    <a:lnT>
                      <a:noFill/>
                    </a:lnT>
                    <a:solidFill>
                      <a:schemeClr val="bg2"/>
                    </a:solidFill>
                  </a:tcPr>
                </a:tc>
              </a:tr>
              <a:tr h="54970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Donor history</a:t>
                      </a:r>
                      <a:r>
                        <a:rPr lang="en-US" sz="1500" b="1" baseline="0" dirty="0" smtClean="0"/>
                        <a:t> of cancer</a:t>
                      </a:r>
                      <a:endParaRPr lang="en-US" sz="1500" b="1" dirty="0"/>
                    </a:p>
                  </a:txBody>
                  <a:tcPr marR="45720" anchor="ctr">
                    <a:lnL>
                      <a:noFill/>
                    </a:lnL>
                    <a:lnB>
                      <a:noFill/>
                    </a:lnB>
                    <a:solidFill>
                      <a:schemeClr val="bg2"/>
                    </a:solidFill>
                  </a:tcPr>
                </a:tc>
                <a:tc>
                  <a:txBody>
                    <a:bodyPr/>
                    <a:lstStyle/>
                    <a:p>
                      <a:pPr algn="ctr" fontAlgn="t"/>
                      <a:r>
                        <a:rPr lang="en-US" sz="1500" b="1" i="0" u="none" strike="noStrike" dirty="0">
                          <a:solidFill>
                            <a:schemeClr val="tx1"/>
                          </a:solidFill>
                          <a:latin typeface="Arial"/>
                        </a:rPr>
                        <a:t>254</a:t>
                      </a:r>
                    </a:p>
                  </a:txBody>
                  <a:tcPr marL="9525" marR="9525" marT="9525" marB="0" anchor="ctr">
                    <a:lnB>
                      <a:noFill/>
                    </a:lnB>
                    <a:solidFill>
                      <a:schemeClr val="bg2"/>
                    </a:solidFill>
                  </a:tcPr>
                </a:tc>
                <a:tc>
                  <a:txBody>
                    <a:bodyPr/>
                    <a:lstStyle/>
                    <a:p>
                      <a:pPr algn="ctr" fontAlgn="t"/>
                      <a:r>
                        <a:rPr lang="en-US" sz="1500" b="1" i="0" u="none" strike="noStrike">
                          <a:solidFill>
                            <a:schemeClr val="tx1"/>
                          </a:solidFill>
                          <a:latin typeface="Arial"/>
                        </a:rPr>
                        <a:t>0.75</a:t>
                      </a:r>
                    </a:p>
                  </a:txBody>
                  <a:tcPr marL="45720" marR="45720" marT="9525" marB="0" anchor="ctr">
                    <a:lnB>
                      <a:noFill/>
                    </a:lnB>
                    <a:solidFill>
                      <a:schemeClr val="bg2"/>
                    </a:solidFill>
                  </a:tcPr>
                </a:tc>
                <a:tc>
                  <a:txBody>
                    <a:bodyPr/>
                    <a:lstStyle/>
                    <a:p>
                      <a:pPr algn="ctr" fontAlgn="t"/>
                      <a:r>
                        <a:rPr lang="en-US" sz="1500" b="1" i="0" u="none" strike="noStrike">
                          <a:solidFill>
                            <a:schemeClr val="tx1"/>
                          </a:solidFill>
                          <a:latin typeface="Arial"/>
                        </a:rPr>
                        <a:t>0.0974</a:t>
                      </a:r>
                    </a:p>
                  </a:txBody>
                  <a:tcPr marL="45720" marR="45720" marT="9525" marB="0" anchor="ctr">
                    <a:lnB>
                      <a:noFill/>
                    </a:lnB>
                    <a:solidFill>
                      <a:schemeClr val="bg2"/>
                    </a:solidFill>
                  </a:tcPr>
                </a:tc>
                <a:tc>
                  <a:txBody>
                    <a:bodyPr/>
                    <a:lstStyle/>
                    <a:p>
                      <a:pPr algn="r" fontAlgn="t"/>
                      <a:r>
                        <a:rPr lang="en-US" sz="1500" b="1" i="0" u="none" strike="noStrike" dirty="0" smtClean="0">
                          <a:solidFill>
                            <a:schemeClr val="tx1"/>
                          </a:solidFill>
                          <a:latin typeface="Arial"/>
                        </a:rPr>
                        <a:t>0.53 -</a:t>
                      </a:r>
                      <a:endParaRPr lang="en-US" sz="1500" b="1" i="0" u="none" strike="noStrike" dirty="0">
                        <a:solidFill>
                          <a:schemeClr val="tx1"/>
                        </a:solidFill>
                        <a:latin typeface="Arial"/>
                      </a:endParaRPr>
                    </a:p>
                  </a:txBody>
                  <a:tcPr marL="45720" marR="45720" marT="9525" marB="0" anchor="ctr">
                    <a:lnB>
                      <a:noFill/>
                    </a:lnB>
                    <a:solidFill>
                      <a:schemeClr val="bg2"/>
                    </a:solidFill>
                  </a:tcPr>
                </a:tc>
                <a:tc>
                  <a:txBody>
                    <a:bodyPr/>
                    <a:lstStyle/>
                    <a:p>
                      <a:pPr algn="l" fontAlgn="t"/>
                      <a:r>
                        <a:rPr lang="en-US" sz="1500" b="1" i="0" u="none" strike="noStrike" dirty="0">
                          <a:solidFill>
                            <a:schemeClr val="tx1"/>
                          </a:solidFill>
                          <a:latin typeface="Arial"/>
                        </a:rPr>
                        <a:t>1.05</a:t>
                      </a:r>
                    </a:p>
                  </a:txBody>
                  <a:tcPr marL="45720" marR="45720" marT="9525" marB="0" anchor="ctr">
                    <a:lnR>
                      <a:noFill/>
                    </a:lnR>
                    <a:lnB>
                      <a:noFill/>
                    </a:lnB>
                    <a:solidFill>
                      <a:schemeClr val="bg2"/>
                    </a:solidFill>
                  </a:tcPr>
                </a:tc>
              </a:tr>
            </a:tbl>
          </a:graphicData>
        </a:graphic>
      </p:graphicFrame>
      <p:sp>
        <p:nvSpPr>
          <p:cNvPr id="9" name="TextBox 8"/>
          <p:cNvSpPr txBox="1"/>
          <p:nvPr/>
        </p:nvSpPr>
        <p:spPr>
          <a:xfrm>
            <a:off x="3657600" y="5410200"/>
            <a:ext cx="1828800" cy="461665"/>
          </a:xfrm>
          <a:prstGeom prst="rect">
            <a:avLst/>
          </a:prstGeom>
          <a:noFill/>
        </p:spPr>
        <p:txBody>
          <a:bodyPr wrap="square" rtlCol="0">
            <a:spAutoFit/>
          </a:bodyPr>
          <a:lstStyle/>
          <a:p>
            <a:pPr algn="ctr"/>
            <a:r>
              <a:rPr lang="en-US" sz="2400" b="1" dirty="0" smtClean="0">
                <a:solidFill>
                  <a:srgbClr val="FFFF00"/>
                </a:solidFill>
              </a:rPr>
              <a:t>N = 14,762</a:t>
            </a:r>
            <a:endParaRPr lang="en-US" sz="2400" b="1" dirty="0">
              <a:solidFill>
                <a:srgbClr val="FFFF00"/>
              </a:solidFill>
            </a:endParaRPr>
          </a:p>
        </p:txBody>
      </p:sp>
      <p:sp>
        <p:nvSpPr>
          <p:cNvPr id="11" name="TextBox 10"/>
          <p:cNvSpPr txBox="1"/>
          <p:nvPr/>
        </p:nvSpPr>
        <p:spPr>
          <a:xfrm>
            <a:off x="5029200" y="5895201"/>
            <a:ext cx="3886200" cy="276999"/>
          </a:xfrm>
          <a:prstGeom prst="rect">
            <a:avLst/>
          </a:prstGeom>
          <a:noFill/>
        </p:spPr>
        <p:txBody>
          <a:bodyPr wrap="square" rtlCol="0">
            <a:spAutoFit/>
          </a:bodyPr>
          <a:lstStyle/>
          <a:p>
            <a:r>
              <a:rPr lang="en-US" sz="1200" b="1" dirty="0" smtClean="0">
                <a:solidFill>
                  <a:srgbClr val="FFFF00"/>
                </a:solidFill>
              </a:rPr>
              <a:t>Reference group = COPD/Emphysema, Single lung</a:t>
            </a:r>
            <a:endParaRPr lang="en-US" sz="1200"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LUNG TRANSPLANTS </a:t>
            </a:r>
            <a:r>
              <a:rPr lang="en-US" sz="2000" dirty="0" smtClean="0"/>
              <a:t>(1/1998-6/2010)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a:t>Recipient age</a:t>
                      </a:r>
                      <a:endParaRPr lang="en-US" sz="180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a:t>Bilirubin</a:t>
                      </a:r>
                      <a:endParaRPr lang="en-US" sz="180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a:t>Transplant center volume </a:t>
                      </a:r>
                      <a:endParaRPr lang="en-US" sz="1800"/>
                    </a:p>
                  </a:txBody>
                  <a:tcPr marL="45720" marR="0" marT="0" marB="0" anchor="ctr">
                    <a:lnL>
                      <a:noFill/>
                    </a:lnL>
                    <a:solidFill>
                      <a:schemeClr val="bg2"/>
                    </a:solidFill>
                  </a:tcPr>
                </a:tc>
                <a:tc>
                  <a:txBody>
                    <a:bodyPr/>
                    <a:lstStyle/>
                    <a:p>
                      <a:pPr rtl="0" fontAlgn="t"/>
                      <a:r>
                        <a:rPr lang="en-US" sz="1800" b="1"/>
                        <a:t>Recipient oxygen required at rest</a:t>
                      </a:r>
                      <a:endParaRPr lang="en-US" sz="1800"/>
                    </a:p>
                  </a:txBody>
                  <a:tcPr marL="45720" marR="0" marT="0" marB="0" anchor="ctr">
                    <a:solidFill>
                      <a:schemeClr val="bg2"/>
                    </a:solidFill>
                  </a:tcPr>
                </a:tc>
              </a:tr>
              <a:tr h="553348">
                <a:tc>
                  <a:txBody>
                    <a:bodyPr/>
                    <a:lstStyle/>
                    <a:p>
                      <a:pPr rtl="0" fontAlgn="t"/>
                      <a:r>
                        <a:rPr lang="en-US" sz="1800" b="1"/>
                        <a:t>Cardiac output</a:t>
                      </a:r>
                      <a:endParaRPr lang="en-US" sz="1800"/>
                    </a:p>
                  </a:txBody>
                  <a:tcPr marL="45720" marR="0" marT="0" marB="0" anchor="ctr">
                    <a:lnL>
                      <a:noFill/>
                    </a:lnL>
                    <a:solidFill>
                      <a:schemeClr val="bg2"/>
                    </a:solidFill>
                  </a:tcPr>
                </a:tc>
                <a:tc>
                  <a:txBody>
                    <a:bodyPr/>
                    <a:lstStyle/>
                    <a:p>
                      <a:pPr rtl="0" fontAlgn="t"/>
                      <a:r>
                        <a:rPr lang="en-US" sz="1800" b="1"/>
                        <a:t>Height difference</a:t>
                      </a:r>
                      <a:endParaRPr lang="en-US" sz="1800"/>
                    </a:p>
                  </a:txBody>
                  <a:tcPr marL="45720" marR="0" marT="0" marB="0" anchor="ctr">
                    <a:solidFill>
                      <a:schemeClr val="bg2"/>
                    </a:solidFill>
                  </a:tcPr>
                </a:tc>
              </a:tr>
              <a:tr h="553348">
                <a:tc>
                  <a:txBody>
                    <a:bodyPr/>
                    <a:lstStyle/>
                    <a:p>
                      <a:pPr rtl="0" fontAlgn="t"/>
                      <a:r>
                        <a:rPr lang="en-US" sz="1800" b="1"/>
                        <a:t>Recipient FVC % predicted</a:t>
                      </a:r>
                      <a:endParaRPr lang="en-US" sz="1800"/>
                    </a:p>
                  </a:txBody>
                  <a:tcPr marL="45720" marR="0" marT="0" marB="0" anchor="ctr">
                    <a:lnL>
                      <a:noFill/>
                    </a:lnL>
                    <a:lnB w="12700" cmpd="sng">
                      <a:noFill/>
                    </a:lnB>
                    <a:solidFill>
                      <a:schemeClr val="bg2"/>
                    </a:solidFill>
                  </a:tcPr>
                </a:tc>
                <a:tc>
                  <a:txBody>
                    <a:bodyPr/>
                    <a:lstStyle/>
                    <a:p>
                      <a:pPr rtl="0" fontAlgn="t"/>
                      <a:r>
                        <a:rPr lang="en-US" sz="1800" dirty="0"/>
                        <a:t> </a:t>
                      </a:r>
                    </a:p>
                  </a:txBody>
                  <a:tcPr marL="45720" marR="0" marT="0" marB="0" anchor="ctr">
                    <a:lnB w="12700" cmpd="sng">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 </a:t>
            </a:r>
            <a:r>
              <a:rPr lang="en-US" sz="2000" dirty="0" smtClean="0"/>
              <a:t>(1/1998-6/2010)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 </a:t>
            </a:r>
            <a:r>
              <a:rPr lang="en-US" sz="2000" dirty="0" smtClean="0"/>
              <a:t>(1/1998-6/2010)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 </a:t>
            </a:r>
            <a:r>
              <a:rPr lang="en-US" sz="2000" dirty="0" smtClean="0"/>
              <a:t>(1/1998-6/2010)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a:t>
            </a:r>
            <a:r>
              <a:rPr lang="en-US" sz="2400" dirty="0" err="1" smtClean="0">
                <a:solidFill>
                  <a:srgbClr val="FFFF00"/>
                </a:solidFill>
              </a:rPr>
              <a:t>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0.0032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 </a:t>
            </a:r>
            <a:r>
              <a:rPr lang="en-US" sz="2000" dirty="0" smtClean="0"/>
              <a:t>(1/1998-6/2010)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 </a:t>
            </a:r>
            <a:r>
              <a:rPr lang="en-US" sz="2000" dirty="0" smtClean="0"/>
              <a:t>(1/1998-6/2010)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AGE DISTRIBUTION OF LUNG TRANSPLANT RECIPIENTS BY ERA</a:t>
            </a:r>
            <a:endParaRPr lang="en-US" sz="2800" dirty="0"/>
          </a:p>
        </p:txBody>
      </p:sp>
      <p:graphicFrame>
        <p:nvGraphicFramePr>
          <p:cNvPr id="4" name="Content Placeholder 3"/>
          <p:cNvGraphicFramePr>
            <a:graphicFrameLocks noGrp="1"/>
          </p:cNvGraphicFramePr>
          <p:nvPr>
            <p:ph idx="1"/>
          </p:nvPr>
        </p:nvGraphicFramePr>
        <p:xfrm>
          <a:off x="3048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57800" y="6019800"/>
            <a:ext cx="3581400" cy="461665"/>
          </a:xfrm>
          <a:prstGeom prst="rect">
            <a:avLst/>
          </a:prstGeom>
          <a:noFill/>
        </p:spPr>
        <p:txBody>
          <a:bodyPr wrap="square" rtlCol="0">
            <a:spAutoFit/>
          </a:bodyPr>
          <a:lstStyle/>
          <a:p>
            <a:r>
              <a:rPr lang="en-US" sz="1200" b="1" dirty="0" smtClean="0">
                <a:solidFill>
                  <a:srgbClr val="FFFF00"/>
                </a:solidFill>
              </a:rPr>
              <a:t>Transplants with unknown recipient age were excluded from this tabulation.</a:t>
            </a:r>
            <a:endParaRPr lang="en-US" sz="12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 </a:t>
            </a:r>
            <a:r>
              <a:rPr lang="en-US" sz="2000" dirty="0" smtClean="0"/>
              <a:t>(1/1998-6/2010)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Height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0.0148</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LUNG TRANSPLANTS </a:t>
            </a:r>
            <a:r>
              <a:rPr lang="en-US" sz="2000" dirty="0" smtClean="0"/>
              <a:t>(1/1998-6/2010)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FVC (% predicted)</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4724400"/>
            <a:ext cx="1828800" cy="323165"/>
          </a:xfrm>
          <a:prstGeom prst="rect">
            <a:avLst/>
          </a:prstGeom>
          <a:noFill/>
        </p:spPr>
        <p:txBody>
          <a:bodyPr wrap="square" rtlCol="0">
            <a:spAutoFit/>
          </a:bodyPr>
          <a:lstStyle/>
          <a:p>
            <a:pPr algn="ctr"/>
            <a:r>
              <a:rPr lang="en-US" sz="1500" b="1" dirty="0" smtClean="0">
                <a:solidFill>
                  <a:srgbClr val="FFFF00"/>
                </a:solidFill>
              </a:rPr>
              <a:t>p = 0.0037</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800" dirty="0" smtClean="0"/>
              <a:t>ADULT LUNG TRANSPLANTS </a:t>
            </a:r>
            <a:r>
              <a:rPr lang="en-US" sz="2000" dirty="0" smtClean="0"/>
              <a:t>(1/1998-6/2010)</a:t>
            </a:r>
            <a:br>
              <a:rPr lang="en-US" sz="2000" dirty="0" smtClean="0"/>
            </a:br>
            <a:r>
              <a:rPr lang="en-US" sz="2000" dirty="0" smtClean="0"/>
              <a:t> </a:t>
            </a:r>
            <a:r>
              <a:rPr lang="en-US" sz="2400" dirty="0" smtClean="0">
                <a:solidFill>
                  <a:srgbClr val="FFFF00"/>
                </a:solidFill>
              </a:rPr>
              <a:t>Diagnosis = COPD/Emphysema</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5,169</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524000"/>
          <a:ext cx="8458200" cy="3962399"/>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766559">
                <a:tc>
                  <a:txBody>
                    <a:bodyPr/>
                    <a:lstStyle/>
                    <a:p>
                      <a:pPr algn="ctr"/>
                      <a:r>
                        <a:rPr lang="en-US" sz="1500" b="1" i="1" kern="1200" dirty="0" smtClean="0">
                          <a:solidFill>
                            <a:srgbClr val="FFFF00"/>
                          </a:solidFill>
                          <a:latin typeface="+mn-lt"/>
                          <a:ea typeface="+mn-ea"/>
                          <a:cs typeface="+mn-cs"/>
                        </a:rPr>
                        <a:t>RECIPIENT</a:t>
                      </a:r>
                      <a:r>
                        <a:rPr lang="en-US" sz="1500" b="1" i="1" kern="1200" baseline="0" dirty="0" smtClean="0">
                          <a:solidFill>
                            <a:srgbClr val="FFFF00"/>
                          </a:solidFill>
                          <a:latin typeface="+mn-lt"/>
                          <a:ea typeface="+mn-ea"/>
                          <a:cs typeface="+mn-cs"/>
                        </a:rPr>
                        <a:t> </a:t>
                      </a:r>
                      <a:r>
                        <a:rPr lang="en-US" sz="1500" b="1" i="1" kern="1200" dirty="0" smtClean="0">
                          <a:solidFill>
                            <a:srgbClr val="FFFF00"/>
                          </a:solidFill>
                          <a:latin typeface="+mn-lt"/>
                          <a:ea typeface="+mn-ea"/>
                          <a:cs typeface="+mn-cs"/>
                        </a:rPr>
                        <a:t>CHARACTERISTICS</a:t>
                      </a:r>
                      <a:endParaRPr lang="en-US" sz="1500" b="1" i="1" kern="1200" dirty="0">
                        <a:solidFill>
                          <a:srgbClr val="FFFF00"/>
                        </a:solidFill>
                        <a:latin typeface="+mn-lt"/>
                        <a:ea typeface="+mn-ea"/>
                        <a:cs typeface="+mn-cs"/>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99480">
                <a:tc>
                  <a:txBody>
                    <a:bodyPr/>
                    <a:lstStyle/>
                    <a:p>
                      <a:pPr rtl="0" fontAlgn="t"/>
                      <a:r>
                        <a:rPr lang="en-US" sz="1500" b="1" dirty="0"/>
                        <a:t>Hospitalized (including ICU)</a:t>
                      </a:r>
                      <a:endParaRPr lang="en-US" dirty="0"/>
                    </a:p>
                  </a:txBody>
                  <a:tcPr marL="45720" marR="45720">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278</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2.05</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1.59 -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2.66</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99480">
                <a:tc>
                  <a:txBody>
                    <a:bodyPr/>
                    <a:lstStyle/>
                    <a:p>
                      <a:pPr rtl="0" fontAlgn="t"/>
                      <a:r>
                        <a:rPr lang="en-US" sz="1500" b="1" dirty="0"/>
                        <a:t>Ventilator</a:t>
                      </a:r>
                      <a:endParaRPr lang="en-US" dirty="0"/>
                    </a:p>
                  </a:txBody>
                  <a:tcPr marL="45720" marR="45720">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96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1.62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0.0183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2.42</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99480">
                <a:tc>
                  <a:txBody>
                    <a:bodyPr/>
                    <a:lstStyle/>
                    <a:p>
                      <a:pPr rtl="0" fontAlgn="t"/>
                      <a:r>
                        <a:rPr lang="en-US" sz="1500" b="1" dirty="0"/>
                        <a:t>Chronic steroid use</a:t>
                      </a:r>
                      <a:endParaRPr lang="en-US" dirty="0"/>
                    </a:p>
                  </a:txBody>
                  <a:tcPr marL="45720" marR="45720">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2,296</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1.27</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0.0010</a:t>
                      </a:r>
                    </a:p>
                  </a:txBody>
                  <a:tcPr marL="9525" marR="9525"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1.10 -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1.47</a:t>
                      </a:r>
                    </a:p>
                  </a:txBody>
                  <a:tcPr marL="45720" marR="45720"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9948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9525" marR="9525"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99480">
                <a:tc>
                  <a:txBody>
                    <a:bodyPr/>
                    <a:lstStyle/>
                    <a:p>
                      <a:pPr rtl="0" fontAlgn="t"/>
                      <a:r>
                        <a:rPr lang="en-US" sz="1500" b="1" dirty="0"/>
                        <a:t>Transplant Year: </a:t>
                      </a:r>
                      <a:r>
                        <a:rPr lang="en-US" sz="1500" b="1" dirty="0" smtClean="0"/>
                        <a:t>1998/1999 </a:t>
                      </a:r>
                      <a:r>
                        <a:rPr lang="en-US" sz="1500" b="1" dirty="0"/>
                        <a:t>vs. </a:t>
                      </a:r>
                      <a:r>
                        <a:rPr lang="en-US" sz="1500" b="1" dirty="0" smtClean="0"/>
                        <a:t>2009/2010</a:t>
                      </a:r>
                      <a:endParaRPr lang="en-US" dirty="0"/>
                    </a:p>
                  </a:txBody>
                  <a:tcPr marL="45720" marR="45720">
                    <a:lnL>
                      <a:noFill/>
                    </a:lnL>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691</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1.93</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&lt;.0001</a:t>
                      </a:r>
                    </a:p>
                  </a:txBody>
                  <a:tcPr marL="9525" marR="9525"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1.44 -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a:solidFill>
                            <a:schemeClr val="tx1"/>
                          </a:solidFill>
                          <a:latin typeface="Arial"/>
                        </a:rPr>
                        <a:t>2.59</a:t>
                      </a:r>
                    </a:p>
                  </a:txBody>
                  <a:tcPr marL="45720" marR="45720" marT="9525" marB="0" anchor="ctr">
                    <a:lnR>
                      <a:noFill/>
                    </a:lnR>
                    <a:lnT w="19050" cap="flat" cmpd="sng" algn="ctr">
                      <a:solidFill>
                        <a:srgbClr val="FFFF00"/>
                      </a:solidFill>
                      <a:prstDash val="solid"/>
                      <a:round/>
                      <a:headEnd type="none" w="med" len="med"/>
                      <a:tailEnd type="none" w="med" len="med"/>
                    </a:lnT>
                    <a:solidFill>
                      <a:schemeClr val="bg2"/>
                    </a:solidFill>
                  </a:tcPr>
                </a:tc>
              </a:tr>
              <a:tr h="399480">
                <a:tc>
                  <a:txBody>
                    <a:bodyPr/>
                    <a:lstStyle/>
                    <a:p>
                      <a:pPr rtl="0" fontAlgn="t"/>
                      <a:r>
                        <a:rPr lang="en-US" sz="1500" b="1" dirty="0"/>
                        <a:t>Transplant Year: </a:t>
                      </a:r>
                      <a:r>
                        <a:rPr lang="en-US" sz="1500" b="1" dirty="0" smtClean="0"/>
                        <a:t>2000/2001 </a:t>
                      </a:r>
                      <a:r>
                        <a:rPr lang="en-US" sz="1500" b="1" dirty="0"/>
                        <a:t>vs. </a:t>
                      </a:r>
                      <a:r>
                        <a:rPr lang="en-US" sz="1500" b="1" dirty="0" smtClean="0"/>
                        <a:t>2009/2010</a:t>
                      </a:r>
                      <a:endParaRPr lang="en-US" dirty="0"/>
                    </a:p>
                  </a:txBody>
                  <a:tcPr marL="45720" marR="45720">
                    <a:lnL>
                      <a:noFill/>
                    </a:lnL>
                    <a:solidFill>
                      <a:schemeClr val="bg2"/>
                    </a:solidFill>
                  </a:tcPr>
                </a:tc>
                <a:tc>
                  <a:txBody>
                    <a:bodyPr/>
                    <a:lstStyle/>
                    <a:p>
                      <a:pPr algn="ctr" fontAlgn="t"/>
                      <a:r>
                        <a:rPr lang="en-US" sz="1500" b="1" i="0" u="none" strike="noStrike">
                          <a:solidFill>
                            <a:schemeClr val="tx1"/>
                          </a:solidFill>
                          <a:latin typeface="Arial"/>
                        </a:rPr>
                        <a:t>864</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1.66</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0.0006</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1.24 -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2.22</a:t>
                      </a:r>
                    </a:p>
                  </a:txBody>
                  <a:tcPr marL="45720" marR="45720" marT="9525" marB="0" anchor="ctr">
                    <a:lnR>
                      <a:noFill/>
                    </a:lnR>
                    <a:solidFill>
                      <a:schemeClr val="bg2"/>
                    </a:solidFill>
                  </a:tcPr>
                </a:tc>
              </a:tr>
              <a:tr h="39948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Transplant Year: 2004/2005 vs. 2009/2010</a:t>
                      </a:r>
                      <a:endParaRPr lang="en-US" sz="1500" dirty="0" smtClean="0"/>
                    </a:p>
                  </a:txBody>
                  <a:tcPr marL="45720" marR="45720">
                    <a:lnL>
                      <a:noFill/>
                    </a:lnL>
                    <a:solidFill>
                      <a:schemeClr val="bg2"/>
                    </a:solidFill>
                  </a:tcPr>
                </a:tc>
                <a:tc>
                  <a:txBody>
                    <a:bodyPr/>
                    <a:lstStyle/>
                    <a:p>
                      <a:pPr algn="ctr" fontAlgn="t"/>
                      <a:r>
                        <a:rPr lang="en-US" sz="1500" b="1" i="0" u="none" strike="noStrike">
                          <a:solidFill>
                            <a:schemeClr val="tx1"/>
                          </a:solidFill>
                          <a:latin typeface="Arial"/>
                        </a:rPr>
                        <a:t>879</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1.35</a:t>
                      </a:r>
                    </a:p>
                  </a:txBody>
                  <a:tcPr marL="9525" marR="9525" marT="9525" marB="0" anchor="ctr">
                    <a:solidFill>
                      <a:schemeClr val="bg2"/>
                    </a:solidFill>
                  </a:tcPr>
                </a:tc>
                <a:tc>
                  <a:txBody>
                    <a:bodyPr/>
                    <a:lstStyle/>
                    <a:p>
                      <a:pPr algn="ctr" fontAlgn="t"/>
                      <a:r>
                        <a:rPr lang="en-US" sz="1500" b="1" i="0" u="none" strike="noStrike">
                          <a:solidFill>
                            <a:schemeClr val="tx1"/>
                          </a:solidFill>
                          <a:latin typeface="Arial"/>
                        </a:rPr>
                        <a:t>0.0412</a:t>
                      </a:r>
                    </a:p>
                  </a:txBody>
                  <a:tcPr marL="9525" marR="9525" marT="9525" marB="0" anchor="ctr">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dirty="0" smtClean="0">
                          <a:solidFill>
                            <a:schemeClr val="tx1"/>
                          </a:solidFill>
                          <a:latin typeface="Arial"/>
                        </a:rPr>
                        <a:t>1.80</a:t>
                      </a:r>
                      <a:endParaRPr lang="en-US" sz="1500" b="1" i="0" u="none" strike="noStrike" dirty="0">
                        <a:solidFill>
                          <a:schemeClr val="tx1"/>
                        </a:solidFill>
                        <a:latin typeface="Arial"/>
                      </a:endParaRPr>
                    </a:p>
                  </a:txBody>
                  <a:tcPr marL="45720" marR="45720" marT="9525" marB="0" anchor="ctr">
                    <a:lnR>
                      <a:noFill/>
                    </a:lnR>
                    <a:solidFill>
                      <a:schemeClr val="bg2"/>
                    </a:solidFill>
                  </a:tcPr>
                </a:tc>
              </a:tr>
              <a:tr h="399480">
                <a:tc>
                  <a:txBody>
                    <a:bodyPr/>
                    <a:lstStyle/>
                    <a:p>
                      <a:pPr rtl="0" fontAlgn="t"/>
                      <a:r>
                        <a:rPr lang="en-US" sz="1500" b="1" dirty="0"/>
                        <a:t>Donor CMV +/ Recipient CMV -</a:t>
                      </a:r>
                      <a:endParaRPr lang="en-US" dirty="0"/>
                    </a:p>
                  </a:txBody>
                  <a:tcPr marL="45720" marR="45720">
                    <a:lnL>
                      <a:noFill/>
                    </a:lnL>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886</a:t>
                      </a:r>
                    </a:p>
                  </a:txBody>
                  <a:tcPr marL="9525" marR="9525" marT="9525" marB="0" anchor="ctr">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1.21</a:t>
                      </a:r>
                    </a:p>
                  </a:txBody>
                  <a:tcPr marL="9525" marR="9525" marT="9525" marB="0" anchor="ctr">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0.0337</a:t>
                      </a:r>
                    </a:p>
                  </a:txBody>
                  <a:tcPr marL="9525" marR="9525" marT="9525" marB="0" anchor="ctr">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1.45</a:t>
                      </a:r>
                    </a:p>
                  </a:txBody>
                  <a:tcPr marL="45720" marR="45720" marT="9525" marB="0" anchor="ctr">
                    <a:lnR>
                      <a:noFill/>
                    </a:lnR>
                    <a:lnB w="19050" cap="flat" cmpd="sng" algn="ctr">
                      <a:noFill/>
                      <a:prstDash val="solid"/>
                      <a:round/>
                      <a:headEnd type="none" w="med" len="med"/>
                      <a:tailEnd type="none" w="med" len="med"/>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ADULT LUNG TRANSPLANTS </a:t>
            </a:r>
            <a:r>
              <a:rPr lang="en-US" sz="2000" dirty="0" smtClean="0"/>
              <a:t>(1/1998-6/2010)</a:t>
            </a:r>
            <a:br>
              <a:rPr lang="en-US" sz="2000" dirty="0" smtClean="0"/>
            </a:br>
            <a:r>
              <a:rPr lang="en-US" sz="2000" dirty="0" smtClean="0"/>
              <a:t> </a:t>
            </a:r>
            <a:r>
              <a:rPr lang="en-US" sz="2400" dirty="0" smtClean="0">
                <a:solidFill>
                  <a:srgbClr val="FFFF00"/>
                </a:solidFill>
              </a:rPr>
              <a:t>Diagnosis = COPD/Emphysema</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5,169</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600200"/>
          <a:ext cx="8458200" cy="2666999"/>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6463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DONOR </a:t>
                      </a:r>
                      <a:r>
                        <a:rPr lang="en-US" sz="1500" b="1" i="1" kern="1200" dirty="0" smtClean="0">
                          <a:solidFill>
                            <a:srgbClr val="FFFF00"/>
                          </a:solidFill>
                          <a:latin typeface="+mn-lt"/>
                          <a:ea typeface="+mn-ea"/>
                          <a:cs typeface="+mn-cs"/>
                        </a:rPr>
                        <a:t>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0591">
                <a:tc>
                  <a:txBody>
                    <a:bodyPr/>
                    <a:lstStyle/>
                    <a:p>
                      <a:pPr rtl="0" fontAlgn="t"/>
                      <a:r>
                        <a:rPr lang="en-US" sz="1500" b="1" dirty="0"/>
                        <a:t>Donor history of diabetes</a:t>
                      </a:r>
                      <a:endParaRPr lang="en-US" dirty="0"/>
                    </a:p>
                  </a:txBody>
                  <a:tcPr marL="45720" marR="45720">
                    <a:lnL>
                      <a:noFill/>
                    </a:lnL>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mn-lt"/>
                        </a:rPr>
                        <a:t>221</a:t>
                      </a: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mn-lt"/>
                        </a:rPr>
                        <a:t>1.65</a:t>
                      </a: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mn-lt"/>
                        </a:rPr>
                        <a:t>0.0010</a:t>
                      </a: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mn-lt"/>
                        </a:rPr>
                        <a:t>1.23 -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dirty="0">
                          <a:solidFill>
                            <a:schemeClr val="tx1"/>
                          </a:solidFill>
                          <a:latin typeface="+mn-lt"/>
                        </a:rPr>
                        <a:t>2.23</a:t>
                      </a:r>
                    </a:p>
                  </a:txBody>
                  <a:tcPr marL="45720" marR="45720" marT="9525" marB="0" anchor="ctr">
                    <a:lnR>
                      <a:noFill/>
                    </a:lnR>
                    <a:lnT w="19050" cap="flat" cmpd="sng" algn="ctr">
                      <a:solidFill>
                        <a:srgbClr val="FFFF00"/>
                      </a:solidFill>
                      <a:prstDash val="solid"/>
                      <a:round/>
                      <a:headEnd type="none" w="med" len="med"/>
                      <a:tailEnd type="none" w="med" len="med"/>
                    </a:lnT>
                    <a:solidFill>
                      <a:schemeClr val="bg2"/>
                    </a:solidFill>
                  </a:tcPr>
                </a:tc>
              </a:tr>
              <a:tr h="450591">
                <a:tc>
                  <a:txBody>
                    <a:bodyPr/>
                    <a:lstStyle/>
                    <a:p>
                      <a:pPr rtl="0" fontAlgn="t"/>
                      <a:r>
                        <a:rPr lang="en-US" sz="1500" b="1" dirty="0"/>
                        <a:t>Donor history of cancer</a:t>
                      </a:r>
                      <a:endParaRPr lang="en-US" dirty="0"/>
                    </a:p>
                  </a:txBody>
                  <a:tcPr marL="45720" marR="45720">
                    <a:lnL>
                      <a:noFill/>
                    </a:lnL>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82</a:t>
                      </a:r>
                    </a:p>
                  </a:txBody>
                  <a:tcPr marL="45720" marR="45720"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0.33</a:t>
                      </a:r>
                    </a:p>
                  </a:txBody>
                  <a:tcPr marL="45720" marR="45720"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0.0126</a:t>
                      </a:r>
                    </a:p>
                  </a:txBody>
                  <a:tcPr marL="45720" marR="45720"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0.13 -</a:t>
                      </a:r>
                      <a:endParaRPr lang="en-US" sz="1500" b="1" i="0" u="none" strike="noStrike" dirty="0">
                        <a:solidFill>
                          <a:schemeClr val="tx1"/>
                        </a:solidFill>
                        <a:latin typeface="+mn-lt"/>
                      </a:endParaRPr>
                    </a:p>
                  </a:txBody>
                  <a:tcPr marL="45720" marR="45720" marT="9525" marB="0" anchor="ctr">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mn-lt"/>
                        </a:rPr>
                        <a:t>0.79</a:t>
                      </a:r>
                    </a:p>
                  </a:txBody>
                  <a:tcPr marL="45720" marR="45720" marT="9525" marB="0" anchor="ctr">
                    <a:lnR>
                      <a:noFill/>
                    </a:lnR>
                    <a:lnB w="19050" cap="flat" cmpd="sng" algn="ctr">
                      <a:solidFill>
                        <a:srgbClr val="FFFF00"/>
                      </a:solidFill>
                      <a:prstDash val="solid"/>
                      <a:round/>
                      <a:headEnd type="none" w="med" len="med"/>
                      <a:tailEnd type="none" w="med" len="med"/>
                    </a:lnB>
                    <a:solidFill>
                      <a:schemeClr val="bg2"/>
                    </a:solidFill>
                  </a:tcPr>
                </a:tc>
              </a:tr>
              <a:tr h="45059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BORDERLINE</a:t>
                      </a:r>
                      <a:r>
                        <a:rPr lang="en-US" sz="1500" b="1" i="1" baseline="0" dirty="0" smtClean="0">
                          <a:solidFill>
                            <a:srgbClr val="FFFF00"/>
                          </a:solidFill>
                        </a:rPr>
                        <a:t> SIGNIFICANT</a:t>
                      </a:r>
                      <a:endParaRPr lang="en-US" sz="1500" b="1" i="1" kern="1200" dirty="0" smtClean="0">
                        <a:solidFill>
                          <a:srgbClr val="FFFF00"/>
                        </a:solidFill>
                        <a:latin typeface="+mn-lt"/>
                        <a:ea typeface="+mn-ea"/>
                        <a:cs typeface="+mn-cs"/>
                      </a:endParaRP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b"/>
                      <a:endParaRPr lang="en-US" sz="1500" b="1" i="0" u="none" strike="noStrike" dirty="0">
                        <a:solidFill>
                          <a:schemeClr val="tx1"/>
                        </a:solidFill>
                        <a:latin typeface="+mn-lt"/>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5059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i="0" kern="1200" dirty="0" smtClean="0">
                          <a:solidFill>
                            <a:schemeClr val="tx1"/>
                          </a:solidFill>
                          <a:latin typeface="+mn-lt"/>
                          <a:ea typeface="+mn-ea"/>
                          <a:cs typeface="+mn-cs"/>
                        </a:rPr>
                        <a:t>Female</a:t>
                      </a:r>
                      <a:r>
                        <a:rPr lang="en-US" sz="1500" b="1" i="0" kern="1200" baseline="0" dirty="0" smtClean="0">
                          <a:solidFill>
                            <a:schemeClr val="tx1"/>
                          </a:solidFill>
                          <a:latin typeface="+mn-lt"/>
                          <a:ea typeface="+mn-ea"/>
                          <a:cs typeface="+mn-cs"/>
                        </a:rPr>
                        <a:t> recipient</a:t>
                      </a:r>
                      <a:endParaRPr lang="en-US" sz="1500" b="1" i="0" kern="1200" dirty="0" smtClean="0">
                        <a:solidFill>
                          <a:schemeClr val="tx1"/>
                        </a:solidFill>
                        <a:latin typeface="+mn-lt"/>
                        <a:ea typeface="+mn-ea"/>
                        <a:cs typeface="+mn-cs"/>
                      </a:endParaRPr>
                    </a:p>
                  </a:txBody>
                  <a:tcPr marL="45720" marR="45720" anchor="ctr">
                    <a:lnL>
                      <a:noFill/>
                    </a:lnL>
                    <a:lnT w="1905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dirty="0" smtClean="0">
                          <a:solidFill>
                            <a:schemeClr val="tx1"/>
                          </a:solidFill>
                          <a:latin typeface="+mn-lt"/>
                        </a:rPr>
                        <a:t>2,627</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0.86</a:t>
                      </a:r>
                    </a:p>
                  </a:txBody>
                  <a:tcPr marL="45720" marR="45720"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0.0594</a:t>
                      </a:r>
                    </a:p>
                  </a:txBody>
                  <a:tcPr marL="45720" marR="45720"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mn-lt"/>
                        </a:rPr>
                        <a:t>0.73 -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mn-lt"/>
                        </a:rPr>
                        <a:t>1.01</a:t>
                      </a:r>
                    </a:p>
                  </a:txBody>
                  <a:tcPr marL="45720" marR="45720" marT="9525" marB="0" anchor="ctr">
                    <a:lnR>
                      <a:noFill/>
                    </a:lnR>
                    <a:lnT w="19050" cap="flat" cmpd="sng" algn="ctr">
                      <a:solidFill>
                        <a:srgbClr val="FFFF00"/>
                      </a:solidFill>
                      <a:prstDash val="solid"/>
                      <a:round/>
                      <a:headEnd type="none" w="med" len="med"/>
                      <a:tailEnd type="none" w="med" len="med"/>
                    </a:lnT>
                    <a:lnB>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(1/1998-6/2010)</a:t>
            </a:r>
            <a:br>
              <a:rPr lang="en-US" sz="2000" dirty="0" smtClean="0"/>
            </a:br>
            <a:r>
              <a:rPr lang="en-US" sz="2000" dirty="0" smtClean="0">
                <a:solidFill>
                  <a:srgbClr val="FFFF00"/>
                </a:solidFill>
              </a:rPr>
              <a:t> </a:t>
            </a:r>
            <a:r>
              <a:rPr lang="en-US" sz="2400" dirty="0" smtClean="0">
                <a:solidFill>
                  <a:srgbClr val="FFFF00"/>
                </a:solidFill>
              </a:rPr>
              <a:t>Diagnosis = COPD/Emphysema </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a:t>Recipient age</a:t>
                      </a:r>
                      <a:endParaRPr lang="en-US" sz="1800"/>
                    </a:p>
                  </a:txBody>
                  <a:tcPr marL="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a:t>Transplant center volume</a:t>
                      </a:r>
                      <a:endParaRPr lang="en-US" sz="1800"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a:t>Recipient oxygen required at rest</a:t>
                      </a:r>
                      <a:endParaRPr lang="en-US" sz="1800" dirty="0"/>
                    </a:p>
                  </a:txBody>
                  <a:tcPr marL="0" marR="0" marT="0" marB="0">
                    <a:lnL>
                      <a:noFill/>
                    </a:lnL>
                    <a:solidFill>
                      <a:schemeClr val="bg2"/>
                    </a:solidFill>
                  </a:tcPr>
                </a:tc>
                <a:tc>
                  <a:txBody>
                    <a:bodyPr/>
                    <a:lstStyle/>
                    <a:p>
                      <a:pPr rtl="0" fontAlgn="t"/>
                      <a:r>
                        <a:rPr lang="en-US" sz="1800" b="1" dirty="0"/>
                        <a:t>Cardiac output</a:t>
                      </a:r>
                      <a:endParaRPr lang="en-US" sz="1800" dirty="0"/>
                    </a:p>
                  </a:txBody>
                  <a:tcPr marL="0" marR="0" marT="0" marB="0">
                    <a:solidFill>
                      <a:schemeClr val="bg2"/>
                    </a:solidFill>
                  </a:tcPr>
                </a:tc>
              </a:tr>
              <a:tr h="553348">
                <a:tc>
                  <a:txBody>
                    <a:bodyPr/>
                    <a:lstStyle/>
                    <a:p>
                      <a:pPr rtl="0" fontAlgn="t"/>
                      <a:r>
                        <a:rPr lang="en-US" sz="1800" b="1" dirty="0" smtClean="0"/>
                        <a:t>Recipient PCW (borderline)</a:t>
                      </a:r>
                      <a:endParaRPr lang="en-US" sz="1800" b="1" dirty="0"/>
                    </a:p>
                  </a:txBody>
                  <a:tcPr marL="0" marR="0" marT="0" marB="0">
                    <a:lnL>
                      <a:noFill/>
                    </a:lnL>
                    <a:lnB w="12700" cmpd="sng">
                      <a:noFill/>
                    </a:lnB>
                    <a:solidFill>
                      <a:schemeClr val="bg2"/>
                    </a:solidFill>
                  </a:tcPr>
                </a:tc>
                <a:tc>
                  <a:txBody>
                    <a:bodyPr/>
                    <a:lstStyle/>
                    <a:p>
                      <a:pPr rtl="0" fontAlgn="t"/>
                      <a:endParaRPr lang="en-US" sz="1800" dirty="0"/>
                    </a:p>
                  </a:txBody>
                  <a:tcPr marL="0" marR="0" marT="0" marB="0">
                    <a:lnB w="12700" cmpd="sng">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COPD/Emphysema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COPD/Emphysema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 0.0018</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COPD/Emphysema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724400"/>
            <a:ext cx="1828800" cy="323165"/>
          </a:xfrm>
          <a:prstGeom prst="rect">
            <a:avLst/>
          </a:prstGeom>
          <a:noFill/>
        </p:spPr>
        <p:txBody>
          <a:bodyPr wrap="square" rtlCol="0">
            <a:spAutoFit/>
          </a:bodyPr>
          <a:lstStyle/>
          <a:p>
            <a:r>
              <a:rPr lang="en-US" sz="1500" b="1" dirty="0" smtClean="0">
                <a:solidFill>
                  <a:srgbClr val="FFFF00"/>
                </a:solidFill>
              </a:rPr>
              <a:t>p = 0.0039</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COPD/Emphysema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0.0004</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COPD/Emphysema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PCW</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0.0659</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LUNG TRANSPLANTS </a:t>
            </a:r>
            <a:br>
              <a:rPr lang="en-US" sz="2800" dirty="0" smtClean="0"/>
            </a:br>
            <a:r>
              <a:rPr lang="en-US" sz="2400" dirty="0" smtClean="0"/>
              <a:t>Donor Age by Year of Transplant</a:t>
            </a:r>
            <a:r>
              <a:rPr lang="en-US" sz="2800" dirty="0" smtClean="0"/>
              <a:t/>
            </a:r>
            <a:br>
              <a:rPr lang="en-US" sz="2800" dirty="0" smtClean="0"/>
            </a:br>
            <a:r>
              <a:rPr lang="en-US" sz="2000" dirty="0" smtClean="0"/>
              <a:t>(Transplants: January 1, 1987 – June 30, 2011)</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6"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7" name="TextBox 6"/>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8" name="TextBox 7"/>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(1/1998-6/2010)</a:t>
            </a:r>
            <a:br>
              <a:rPr lang="en-US" sz="2000" dirty="0" smtClean="0"/>
            </a:br>
            <a:r>
              <a:rPr lang="en-US" sz="2000" dirty="0" smtClean="0"/>
              <a:t> </a:t>
            </a:r>
            <a:r>
              <a:rPr lang="en-US" sz="2400" dirty="0" smtClean="0">
                <a:solidFill>
                  <a:srgbClr val="FFFF00"/>
                </a:solidFill>
              </a:rPr>
              <a:t>Diagnosis = IPF</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3,920</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524000"/>
          <a:ext cx="8458200" cy="3505202"/>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4937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42638">
                <a:tc>
                  <a:txBody>
                    <a:bodyPr/>
                    <a:lstStyle/>
                    <a:p>
                      <a:pPr rtl="0" fontAlgn="t"/>
                      <a:r>
                        <a:rPr lang="en-US" sz="1500" b="1" dirty="0"/>
                        <a:t>Transplant Year: </a:t>
                      </a:r>
                      <a:r>
                        <a:rPr lang="en-US" sz="1500" b="1" dirty="0" smtClean="0"/>
                        <a:t>1998/1999 </a:t>
                      </a:r>
                      <a:r>
                        <a:rPr lang="en-US" sz="1500" b="1" dirty="0"/>
                        <a:t>vs. </a:t>
                      </a:r>
                      <a:r>
                        <a:rPr lang="en-US" sz="1500" b="1" dirty="0" smtClean="0"/>
                        <a:t>2009/2010</a:t>
                      </a:r>
                      <a:endParaRPr lang="en-US" dirty="0"/>
                    </a:p>
                  </a:txBody>
                  <a:tcPr marL="45720" marR="45720" anchor="ctr">
                    <a:lnL>
                      <a:noFill/>
                    </a:lnL>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274</a:t>
                      </a: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3.42</a:t>
                      </a: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2.56 -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dirty="0">
                          <a:solidFill>
                            <a:schemeClr val="tx1"/>
                          </a:solidFill>
                          <a:latin typeface="Arial"/>
                        </a:rPr>
                        <a:t>4.56</a:t>
                      </a:r>
                    </a:p>
                  </a:txBody>
                  <a:tcPr marL="45720" marR="45720" marT="9525" marB="0" anchor="ctr">
                    <a:lnR>
                      <a:noFill/>
                    </a:lnR>
                    <a:lnT w="19050" cap="flat" cmpd="sng" algn="ctr">
                      <a:solidFill>
                        <a:srgbClr val="FFFF00"/>
                      </a:solidFill>
                      <a:prstDash val="solid"/>
                      <a:round/>
                      <a:headEnd type="none" w="med" len="med"/>
                      <a:tailEnd type="none" w="med" len="med"/>
                    </a:lnT>
                    <a:solidFill>
                      <a:schemeClr val="bg2"/>
                    </a:solidFill>
                  </a:tcPr>
                </a:tc>
              </a:tr>
              <a:tr h="442638">
                <a:tc>
                  <a:txBody>
                    <a:bodyPr/>
                    <a:lstStyle/>
                    <a:p>
                      <a:pPr rtl="0" fontAlgn="t"/>
                      <a:r>
                        <a:rPr lang="en-US" sz="1500" b="1" dirty="0"/>
                        <a:t>Transplant Year: </a:t>
                      </a:r>
                      <a:r>
                        <a:rPr lang="en-US" sz="1500" b="1" dirty="0" smtClean="0"/>
                        <a:t>2000/2001 </a:t>
                      </a:r>
                      <a:r>
                        <a:rPr lang="en-US" sz="1500" b="1" dirty="0"/>
                        <a:t>vs. </a:t>
                      </a:r>
                      <a:r>
                        <a:rPr lang="en-US" sz="1500" b="1" dirty="0" smtClean="0"/>
                        <a:t>2009/2010</a:t>
                      </a:r>
                      <a:endParaRPr lang="en-US" dirty="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295</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2.41</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1.78 -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3.26</a:t>
                      </a:r>
                    </a:p>
                  </a:txBody>
                  <a:tcPr marL="45720" marR="45720" marT="9525" marB="0" anchor="ctr">
                    <a:lnR>
                      <a:noFill/>
                    </a:lnR>
                    <a:solidFill>
                      <a:schemeClr val="bg2"/>
                    </a:solidFill>
                  </a:tcPr>
                </a:tc>
              </a:tr>
              <a:tr h="44263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Transplant Year: 2002/2003 vs. 2009/2010</a:t>
                      </a:r>
                      <a:endParaRPr lang="en-US" sz="1600" dirty="0" smtClean="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443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1.74</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0.0002</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1.30 -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2.31</a:t>
                      </a:r>
                    </a:p>
                  </a:txBody>
                  <a:tcPr marL="45720" marR="45720" marT="9525" marB="0" anchor="ctr">
                    <a:lnR>
                      <a:noFill/>
                    </a:lnR>
                    <a:solidFill>
                      <a:schemeClr val="bg2"/>
                    </a:solidFill>
                  </a:tcPr>
                </a:tc>
              </a:tr>
              <a:tr h="44263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Transplant Year: 2004/2005 vs. 2009/2010</a:t>
                      </a:r>
                      <a:endParaRPr lang="en-US" sz="1500" dirty="0" smtClean="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663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1.57</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0.0006</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1.21 -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2.03</a:t>
                      </a:r>
                    </a:p>
                  </a:txBody>
                  <a:tcPr marL="45720" marR="45720" marT="9525" marB="0" anchor="ctr">
                    <a:lnR>
                      <a:noFill/>
                    </a:lnR>
                    <a:solidFill>
                      <a:schemeClr val="bg2"/>
                    </a:solidFill>
                  </a:tcPr>
                </a:tc>
              </a:tr>
              <a:tr h="44263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Transplant Year: 2006/2007 vs. 2009/2010</a:t>
                      </a:r>
                      <a:endParaRPr lang="en-US" sz="1500" dirty="0" smtClean="0"/>
                    </a:p>
                  </a:txBody>
                  <a:tcPr marL="45720" marR="45720" anchor="ctr">
                    <a:lnL>
                      <a:noFill/>
                    </a:lnL>
                    <a:solidFill>
                      <a:schemeClr val="bg2"/>
                    </a:solidFill>
                  </a:tcPr>
                </a:tc>
                <a:tc>
                  <a:txBody>
                    <a:bodyPr/>
                    <a:lstStyle/>
                    <a:p>
                      <a:pPr algn="ctr" fontAlgn="t"/>
                      <a:r>
                        <a:rPr lang="en-US" sz="1500" b="1" i="0" u="none" strike="noStrike">
                          <a:solidFill>
                            <a:schemeClr val="tx1"/>
                          </a:solidFill>
                          <a:latin typeface="Arial"/>
                        </a:rPr>
                        <a:t>879</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1.48</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0.0009</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1.18 -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1.86</a:t>
                      </a:r>
                    </a:p>
                  </a:txBody>
                  <a:tcPr marL="45720" marR="45720" marT="9525" marB="0" anchor="ctr">
                    <a:lnR>
                      <a:noFill/>
                    </a:lnR>
                    <a:solidFill>
                      <a:schemeClr val="bg2"/>
                    </a:solidFill>
                  </a:tcPr>
                </a:tc>
              </a:tr>
              <a:tr h="442638">
                <a:tc>
                  <a:txBody>
                    <a:bodyPr/>
                    <a:lstStyle/>
                    <a:p>
                      <a:pPr rtl="0" fontAlgn="t"/>
                      <a:r>
                        <a:rPr lang="en-US" sz="1500" b="1" dirty="0"/>
                        <a:t>Donor CMV +/ Recipient CMV -</a:t>
                      </a:r>
                      <a:endParaRPr lang="en-US" dirty="0"/>
                    </a:p>
                  </a:txBody>
                  <a:tcPr marL="45720" marR="45720" anchor="ctr">
                    <a:lnL>
                      <a:noFill/>
                    </a:lnL>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808</a:t>
                      </a:r>
                    </a:p>
                  </a:txBody>
                  <a:tcPr marL="45720" marR="45720" marT="9525" marB="0" anchor="ctr">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1.43</a:t>
                      </a:r>
                    </a:p>
                  </a:txBody>
                  <a:tcPr marL="45720" marR="45720" marT="9525" marB="0" anchor="ctr">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1.21 -</a:t>
                      </a:r>
                      <a:endParaRPr lang="en-US" sz="1500" b="1" i="0" u="none" strike="noStrike" dirty="0">
                        <a:solidFill>
                          <a:schemeClr val="tx1"/>
                        </a:solidFill>
                        <a:latin typeface="Arial"/>
                      </a:endParaRPr>
                    </a:p>
                  </a:txBody>
                  <a:tcPr marL="45720" marR="45720" marT="9525" marB="0" anchor="ctr">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1.69</a:t>
                      </a:r>
                    </a:p>
                  </a:txBody>
                  <a:tcPr marL="45720" marR="45720" marT="9525" marB="0" anchor="ctr">
                    <a:lnR>
                      <a:noFill/>
                    </a:lnR>
                    <a:lnB w="19050" cap="flat" cmpd="sng" algn="ctr">
                      <a:noFill/>
                      <a:prstDash val="solid"/>
                      <a:round/>
                      <a:headEnd type="none" w="med" len="med"/>
                      <a:tailEnd type="none" w="med" len="med"/>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(1/1998-6/2010)</a:t>
            </a:r>
            <a:br>
              <a:rPr lang="en-US" sz="2000" dirty="0" smtClean="0"/>
            </a:br>
            <a:r>
              <a:rPr lang="en-US" sz="2000" dirty="0" smtClean="0"/>
              <a:t> </a:t>
            </a:r>
            <a:r>
              <a:rPr lang="en-US" sz="2400" dirty="0" smtClean="0">
                <a:solidFill>
                  <a:srgbClr val="FFFF00"/>
                </a:solidFill>
              </a:rPr>
              <a:t>Diagnosis = IPF</a:t>
            </a:r>
            <a:r>
              <a:rPr lang="en-US" sz="2000" dirty="0" smtClean="0"/>
              <a:t/>
            </a:r>
            <a:br>
              <a:rPr lang="en-US" sz="2000" dirty="0" smtClean="0"/>
            </a:br>
            <a:r>
              <a:rPr lang="en-US" sz="2400" dirty="0" smtClean="0"/>
              <a:t>Risk Factors For 1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3,920</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524000"/>
          <a:ext cx="8458200" cy="3428999"/>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30909">
                <a:tc>
                  <a:txBody>
                    <a:bodyPr/>
                    <a:lstStyle/>
                    <a:p>
                      <a:pPr algn="ctr"/>
                      <a:r>
                        <a:rPr lang="en-US" sz="1500" b="1" i="1" kern="1200" dirty="0" smtClean="0">
                          <a:solidFill>
                            <a:srgbClr val="FFFF00"/>
                          </a:solidFill>
                          <a:latin typeface="+mn-lt"/>
                          <a:ea typeface="+mn-ea"/>
                          <a:cs typeface="+mn-cs"/>
                        </a:rPr>
                        <a:t>RECIPIENT</a:t>
                      </a:r>
                      <a:r>
                        <a:rPr lang="en-US" sz="1500" b="1" i="1" kern="1200" baseline="0" dirty="0" smtClean="0">
                          <a:solidFill>
                            <a:srgbClr val="FFFF00"/>
                          </a:solidFill>
                          <a:latin typeface="+mn-lt"/>
                          <a:ea typeface="+mn-ea"/>
                          <a:cs typeface="+mn-cs"/>
                        </a:rPr>
                        <a:t> </a:t>
                      </a:r>
                      <a:r>
                        <a:rPr lang="en-US" sz="1500" b="1" i="1" kern="1200" dirty="0" smtClean="0">
                          <a:solidFill>
                            <a:srgbClr val="FFFF00"/>
                          </a:solidFill>
                          <a:latin typeface="+mn-lt"/>
                          <a:ea typeface="+mn-ea"/>
                          <a:cs typeface="+mn-cs"/>
                        </a:rPr>
                        <a:t>CHARACTERISTICS</a:t>
                      </a:r>
                      <a:endParaRPr lang="en-US" sz="1500" b="1" i="1" kern="1200" dirty="0">
                        <a:solidFill>
                          <a:srgbClr val="FFFF00"/>
                        </a:solidFill>
                        <a:latin typeface="+mn-lt"/>
                        <a:ea typeface="+mn-ea"/>
                        <a:cs typeface="+mn-cs"/>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3015">
                <a:tc>
                  <a:txBody>
                    <a:bodyPr/>
                    <a:lstStyle/>
                    <a:p>
                      <a:pPr rtl="0" fontAlgn="t"/>
                      <a:r>
                        <a:rPr lang="en-US" sz="1500" b="1" dirty="0"/>
                        <a:t>Hospitalized (including ICU)</a:t>
                      </a:r>
                      <a:endParaRPr lang="en-US" dirty="0"/>
                    </a:p>
                  </a:txBody>
                  <a:tcPr marL="45720" marR="4572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482</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1.80</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1.44 -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2.25</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33015">
                <a:tc>
                  <a:txBody>
                    <a:bodyPr/>
                    <a:lstStyle/>
                    <a:p>
                      <a:pPr rtl="0" fontAlgn="t"/>
                      <a:r>
                        <a:rPr lang="en-US" sz="1500" b="1" dirty="0"/>
                        <a:t>Ventilator</a:t>
                      </a:r>
                      <a:endParaRPr lang="en-US" dirty="0"/>
                    </a:p>
                  </a:txBody>
                  <a:tcPr marL="45720" marR="4572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166</a:t>
                      </a: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1.75</a:t>
                      </a: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0.0005</a:t>
                      </a: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1.28 -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2.39</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433015">
                <a:tc>
                  <a:txBody>
                    <a:bodyPr/>
                    <a:lstStyle/>
                    <a:p>
                      <a:pPr rtl="0" fontAlgn="t"/>
                      <a:r>
                        <a:rPr lang="en-US" sz="1500" b="1" dirty="0" smtClean="0"/>
                        <a:t>Prior</a:t>
                      </a:r>
                      <a:r>
                        <a:rPr lang="en-US" sz="1500" b="1" baseline="0" dirty="0" smtClean="0"/>
                        <a:t> transfusion</a:t>
                      </a:r>
                      <a:endParaRPr lang="en-US" sz="1500" b="1" dirty="0"/>
                    </a:p>
                  </a:txBody>
                  <a:tcPr marL="45720" marR="45720" anchor="ctr">
                    <a:lnL>
                      <a:noFill/>
                    </a:lnL>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124</a:t>
                      </a: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1.45</a:t>
                      </a: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0.0320</a:t>
                      </a: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2.02</a:t>
                      </a:r>
                    </a:p>
                  </a:txBody>
                  <a:tcPr marL="45720" marR="45720" marT="9525" marB="0" anchor="ctr">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33015">
                <a:tc>
                  <a:txBody>
                    <a:bodyPr/>
                    <a:lstStyle/>
                    <a:p>
                      <a:pPr rtl="0" fontAlgn="t"/>
                      <a:r>
                        <a:rPr lang="en-US" sz="1500" b="1" dirty="0" smtClean="0"/>
                        <a:t>Previous pregnancy</a:t>
                      </a:r>
                      <a:endParaRPr lang="en-US" dirty="0"/>
                    </a:p>
                  </a:txBody>
                  <a:tcPr marL="45720" marR="45720" anchor="ctr">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775</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1.29</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0.0217</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1.04 -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1.60</a:t>
                      </a:r>
                    </a:p>
                  </a:txBody>
                  <a:tcPr marL="45720" marR="45720"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301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BORDERLINE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3015">
                <a:tc>
                  <a:txBody>
                    <a:bodyPr/>
                    <a:lstStyle/>
                    <a:p>
                      <a:pPr rtl="0" fontAlgn="t"/>
                      <a:r>
                        <a:rPr lang="en-US" sz="1500" b="1" dirty="0" smtClean="0"/>
                        <a:t>Donor</a:t>
                      </a:r>
                      <a:r>
                        <a:rPr lang="en-US" sz="1500" b="1" baseline="0" dirty="0" smtClean="0"/>
                        <a:t> cause of death = anoxia</a:t>
                      </a:r>
                      <a:endParaRPr lang="en-US" dirty="0"/>
                    </a:p>
                  </a:txBody>
                  <a:tcPr marL="45720" marR="45720" anchor="ctr">
                    <a:lnL>
                      <a:noFill/>
                    </a:lnL>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363</a:t>
                      </a: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0.76</a:t>
                      </a: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0.0542</a:t>
                      </a: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0.57 -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a:solidFill>
                            <a:schemeClr val="tx1"/>
                          </a:solidFill>
                          <a:latin typeface="Arial"/>
                        </a:rPr>
                        <a:t>1.01</a:t>
                      </a:r>
                    </a:p>
                  </a:txBody>
                  <a:tcPr marL="45720" marR="45720" marT="9525" marB="0" anchor="ctr">
                    <a:lnR>
                      <a:noFill/>
                    </a:lnR>
                    <a:lnT w="19050" cap="flat" cmpd="sng" algn="ctr">
                      <a:solidFill>
                        <a:srgbClr val="FFFF00"/>
                      </a:solidFill>
                      <a:prstDash val="solid"/>
                      <a:round/>
                      <a:headEnd type="none" w="med" len="med"/>
                      <a:tailEnd type="none" w="med" len="med"/>
                    </a:lnT>
                    <a:lnB w="12700" cmpd="sng">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(1/1998-6/2010)</a:t>
            </a:r>
            <a:br>
              <a:rPr lang="en-US" sz="2000" dirty="0" smtClean="0"/>
            </a:br>
            <a:r>
              <a:rPr lang="en-US" sz="2000" dirty="0" smtClean="0">
                <a:solidFill>
                  <a:srgbClr val="FFFF00"/>
                </a:solidFill>
              </a:rPr>
              <a:t> </a:t>
            </a:r>
            <a:r>
              <a:rPr lang="en-US" sz="2400" dirty="0" smtClean="0">
                <a:solidFill>
                  <a:srgbClr val="FFFF00"/>
                </a:solidFill>
              </a:rPr>
              <a:t>Diagnosis = IPF </a:t>
            </a:r>
            <a:r>
              <a:rPr lang="en-US" sz="2000" dirty="0" smtClean="0"/>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3448949"/>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a:t>Recipient age</a:t>
                      </a:r>
                      <a:endParaRPr lang="en-US" sz="180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PCO2</a:t>
                      </a:r>
                      <a:endParaRPr lang="en-US" baseline="-25000" dirty="0" smtClean="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Donor height (borderline)</a:t>
                      </a:r>
                    </a:p>
                  </a:txBody>
                  <a:tcPr marL="0" marR="0" marT="0" marB="0">
                    <a:solidFill>
                      <a:schemeClr val="bg2"/>
                    </a:solidFill>
                  </a:tcPr>
                </a:tc>
              </a:tr>
              <a:tr h="553348">
                <a:tc>
                  <a:txBody>
                    <a:bodyPr/>
                    <a:lstStyle/>
                    <a:p>
                      <a:pPr rtl="0" fontAlgn="t"/>
                      <a:r>
                        <a:rPr lang="en-US" sz="1800" b="1" dirty="0"/>
                        <a:t>Recipient oxygen required at rest</a:t>
                      </a:r>
                      <a:endParaRPr lang="en-US" sz="1800"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FVC % predicted</a:t>
                      </a:r>
                      <a:r>
                        <a:rPr lang="en-US" sz="1800" b="1" baseline="0" dirty="0" smtClean="0"/>
                        <a:t> (borderline)</a:t>
                      </a:r>
                      <a:endParaRPr lang="en-US" sz="1800" b="1" dirty="0" smtClean="0"/>
                    </a:p>
                  </a:txBody>
                  <a:tcPr marL="0" marR="0" marT="0" marB="0">
                    <a:solidFill>
                      <a:schemeClr val="bg2"/>
                    </a:solidFill>
                  </a:tcPr>
                </a:tc>
              </a:tr>
              <a:tr h="553348">
                <a:tc>
                  <a:txBody>
                    <a:bodyPr/>
                    <a:lstStyle/>
                    <a:p>
                      <a:r>
                        <a:rPr lang="en-US" sz="1800" b="1" dirty="0" smtClean="0"/>
                        <a:t>Bilirubin</a:t>
                      </a:r>
                      <a:endParaRPr lang="en-US" sz="1800"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PA Systolic Pressure</a:t>
                      </a:r>
                      <a:r>
                        <a:rPr lang="en-US" sz="1800" b="1" kern="1200" baseline="0" dirty="0" smtClean="0">
                          <a:solidFill>
                            <a:schemeClr val="tx1"/>
                          </a:solidFill>
                          <a:latin typeface="+mn-lt"/>
                          <a:ea typeface="+mn-ea"/>
                          <a:cs typeface="+mn-cs"/>
                        </a:rPr>
                        <a:t> (borderline)</a:t>
                      </a:r>
                      <a:endParaRPr lang="en-US" dirty="0" smtClean="0"/>
                    </a:p>
                  </a:txBody>
                  <a:tcPr marL="0" marR="0" marT="0" marB="0">
                    <a:solidFill>
                      <a:schemeClr val="bg2"/>
                    </a:solidFill>
                  </a:tcPr>
                </a:tc>
              </a:tr>
              <a:tr h="55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Creatinine</a:t>
                      </a:r>
                      <a:endParaRPr lang="en-US" dirty="0" smtClean="0"/>
                    </a:p>
                  </a:txBody>
                  <a:tcPr marL="45720" marR="0" marT="0" marB="0">
                    <a:lnL>
                      <a:noFill/>
                    </a:lnL>
                    <a:lnB w="12700" cmpd="sng">
                      <a:noFill/>
                    </a:lnB>
                    <a:solidFill>
                      <a:schemeClr val="bg2"/>
                    </a:solidFill>
                  </a:tcPr>
                </a:tc>
                <a:tc>
                  <a:txBody>
                    <a:bodyPr/>
                    <a:lstStyle/>
                    <a:p>
                      <a:pPr rtl="0" fontAlgn="t"/>
                      <a:endParaRPr lang="en-US" sz="1800" dirty="0"/>
                    </a:p>
                  </a:txBody>
                  <a:tcPr marL="0" marR="0" marT="0" marB="0">
                    <a:lnB w="12700" cmpd="sng">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724400"/>
            <a:ext cx="1828800" cy="323165"/>
          </a:xfrm>
          <a:prstGeom prst="rect">
            <a:avLst/>
          </a:prstGeom>
          <a:noFill/>
        </p:spPr>
        <p:txBody>
          <a:bodyPr wrap="square" rtlCol="0">
            <a:spAutoFit/>
          </a:bodyPr>
          <a:lstStyle/>
          <a:p>
            <a:r>
              <a:rPr lang="en-US" sz="1500" b="1" dirty="0" smtClean="0">
                <a:solidFill>
                  <a:srgbClr val="FFFF00"/>
                </a:solidFill>
              </a:rPr>
              <a:t>p = 0.0394</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Creatinine at Transplant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0.0042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PCO</a:t>
            </a:r>
            <a:r>
              <a:rPr lang="en-US" sz="2400" baseline="-25000" dirty="0" smtClean="0">
                <a:solidFill>
                  <a:srgbClr val="FFFF00"/>
                </a:solidFill>
              </a:rPr>
              <a:t>2</a:t>
            </a:r>
            <a:endParaRPr lang="en-US" sz="2400" baseline="-250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0.0255</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0.0601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DONOR AGE DISTRIBUTION FOR LUNG TRANSPLANTS </a:t>
            </a:r>
            <a:r>
              <a:rPr lang="en-US" sz="2400" dirty="0" smtClean="0"/>
              <a:t>(1/1985-6/2011)</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FVC (% predicted)</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0.0717</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(1/1998-6/2010)</a:t>
            </a:r>
            <a:br>
              <a:rPr lang="en-US" sz="2000" dirty="0" smtClean="0"/>
            </a:br>
            <a:r>
              <a:rPr lang="en-US" sz="1800" dirty="0" smtClean="0">
                <a:solidFill>
                  <a:srgbClr val="FFFF00"/>
                </a:solidFill>
              </a:rPr>
              <a:t> </a:t>
            </a:r>
            <a:r>
              <a:rPr lang="en-US" sz="2400" dirty="0" smtClean="0">
                <a:solidFill>
                  <a:srgbClr val="FFFF00"/>
                </a:solidFill>
              </a:rPr>
              <a:t>Diagnosis = IPF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t> </a:t>
            </a:r>
            <a:r>
              <a:rPr lang="en-US" sz="2400" dirty="0" smtClean="0">
                <a:solidFill>
                  <a:srgbClr val="FFFF00"/>
                </a:solidFill>
              </a:rPr>
              <a:t>Recipient PA Systolic Pressure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0.0941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800" dirty="0" smtClean="0"/>
              <a:t>ADULT LUNG TRANSPLANTS </a:t>
            </a:r>
            <a:r>
              <a:rPr lang="en-US" sz="2000" dirty="0" smtClean="0"/>
              <a:t>(1/1998-6/2006)</a:t>
            </a:r>
            <a:br>
              <a:rPr lang="en-US" sz="2000" dirty="0" smtClean="0"/>
            </a:br>
            <a:r>
              <a:rPr lang="en-US" sz="2400" dirty="0" smtClean="0"/>
              <a:t>Risk Factors For 5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8,759</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124895"/>
          <a:ext cx="8458200" cy="4560611"/>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670011">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491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Alpha-1 antitrypsin deficiency,</a:t>
                      </a:r>
                      <a:r>
                        <a:rPr lang="en-US" sz="1500" b="1" baseline="0" dirty="0" smtClean="0"/>
                        <a:t> single lung</a:t>
                      </a:r>
                      <a:endParaRPr lang="en-US" sz="1500" b="1" dirty="0" smtClean="0"/>
                    </a:p>
                  </a:txBody>
                  <a:tcPr marR="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245</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1.30</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0.0064</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1.08 -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1.56</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49165">
                <a:tc>
                  <a:txBody>
                    <a:bodyPr/>
                    <a:lstStyle/>
                    <a:p>
                      <a:pPr rtl="0" fontAlgn="t"/>
                      <a:r>
                        <a:rPr lang="en-US" sz="1500" b="1" dirty="0" smtClean="0"/>
                        <a:t>COPD/Emphysema, double lung</a:t>
                      </a:r>
                      <a:endParaRPr lang="en-US" dirty="0"/>
                    </a:p>
                  </a:txBody>
                  <a:tcPr marR="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1,119</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0.87</a:t>
                      </a: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0.0183</a:t>
                      </a: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0.78 -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0.98</a:t>
                      </a:r>
                    </a:p>
                  </a:txBody>
                  <a:tcPr marL="45720" marR="45720" marT="9525"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491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Cystic</a:t>
                      </a:r>
                      <a:r>
                        <a:rPr lang="en-US" sz="1500" b="1" baseline="0" dirty="0" smtClean="0"/>
                        <a:t> Fibrosis</a:t>
                      </a:r>
                      <a:endParaRPr lang="en-US" sz="1500" b="1" dirty="0"/>
                    </a:p>
                  </a:txBody>
                  <a:tcPr marR="0" anchor="ctr">
                    <a:lnL>
                      <a:noFill/>
                    </a:lnL>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1,218</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0.77</a:t>
                      </a: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0.0056</a:t>
                      </a: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0.64 -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0.93</a:t>
                      </a:r>
                    </a:p>
                  </a:txBody>
                  <a:tcPr marL="45720" marR="45720" marT="9525" marB="0" anchor="ctr">
                    <a:lnR>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49165">
                <a:tc>
                  <a:txBody>
                    <a:bodyPr/>
                    <a:lstStyle/>
                    <a:p>
                      <a:pPr rtl="0" fontAlgn="t"/>
                      <a:r>
                        <a:rPr lang="en-US" sz="1500" b="1" dirty="0" smtClean="0"/>
                        <a:t>LAM</a:t>
                      </a:r>
                      <a:endParaRPr lang="en-US" sz="1500" b="1" dirty="0"/>
                    </a:p>
                  </a:txBody>
                  <a:tcPr marR="0" anchor="ctr">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75</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0.52</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0.0053</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0.33 -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0.82</a:t>
                      </a:r>
                    </a:p>
                  </a:txBody>
                  <a:tcPr marL="45720" marR="45720"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4916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TRANSPLANT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49165">
                <a:tc>
                  <a:txBody>
                    <a:bodyPr/>
                    <a:lstStyle/>
                    <a:p>
                      <a:pPr rtl="0" fontAlgn="t"/>
                      <a:r>
                        <a:rPr lang="en-US" sz="1500" b="1" dirty="0"/>
                        <a:t>Transplant Year: </a:t>
                      </a:r>
                      <a:r>
                        <a:rPr lang="en-US" sz="1500" b="1" dirty="0" smtClean="0"/>
                        <a:t>1998/1999 </a:t>
                      </a:r>
                      <a:r>
                        <a:rPr lang="en-US" sz="1500" b="1" dirty="0"/>
                        <a:t>vs. </a:t>
                      </a:r>
                      <a:r>
                        <a:rPr lang="en-US" sz="1500" b="1" dirty="0" smtClean="0"/>
                        <a:t>2004-2006</a:t>
                      </a:r>
                      <a:endParaRPr lang="en-US"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1,587</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1.35</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1.23 -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1.47</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49165">
                <a:tc>
                  <a:txBody>
                    <a:bodyPr/>
                    <a:lstStyle/>
                    <a:p>
                      <a:pPr rtl="0" fontAlgn="t"/>
                      <a:r>
                        <a:rPr lang="en-US" sz="1500" b="1" dirty="0"/>
                        <a:t>Transplant Year: </a:t>
                      </a:r>
                      <a:r>
                        <a:rPr lang="en-US" sz="1500" b="1" dirty="0" smtClean="0"/>
                        <a:t>2000/2001 </a:t>
                      </a:r>
                      <a:r>
                        <a:rPr lang="en-US" sz="1500" b="1" dirty="0"/>
                        <a:t>vs. </a:t>
                      </a:r>
                      <a:r>
                        <a:rPr lang="en-US" sz="1500" b="1" dirty="0" smtClean="0"/>
                        <a:t>2004-2006</a:t>
                      </a:r>
                      <a:endParaRPr lang="en-US" dirty="0"/>
                    </a:p>
                  </a:txBody>
                  <a:tcPr marL="45720" marR="4572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1,863</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1.20</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1.31</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53958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Female recipient/male donor vs. male recipient/male donor</a:t>
                      </a:r>
                      <a:endParaRPr lang="en-US" sz="1500" dirty="0" smtClean="0"/>
                    </a:p>
                  </a:txBody>
                  <a:tcPr marL="45720" marR="4572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smtClean="0">
                          <a:solidFill>
                            <a:schemeClr val="tx1"/>
                          </a:solidFill>
                          <a:latin typeface="Arial"/>
                        </a:rPr>
                        <a:t>4,170</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1.12</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0.0247</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1.01 -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a:solidFill>
                            <a:schemeClr val="tx1"/>
                          </a:solidFill>
                          <a:latin typeface="Arial"/>
                        </a:rPr>
                        <a:t>1.23</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4916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Donor CMV +/ Recipient CMV -</a:t>
                      </a:r>
                      <a:endParaRPr lang="en-US" sz="1500" dirty="0" smtClean="0"/>
                    </a:p>
                  </a:txBody>
                  <a:tcPr marL="45720" marR="4572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smtClean="0">
                          <a:solidFill>
                            <a:schemeClr val="tx1"/>
                          </a:solidFill>
                          <a:latin typeface="Arial"/>
                        </a:rPr>
                        <a:t>1,684</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1.11</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0.0086</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smtClean="0">
                          <a:solidFill>
                            <a:schemeClr val="tx1"/>
                          </a:solidFill>
                          <a:latin typeface="Arial"/>
                        </a:rPr>
                        <a:t>1.20</a:t>
                      </a:r>
                      <a:endParaRPr lang="en-US" sz="1500" b="1" i="0" u="none" strike="noStrike" dirty="0">
                        <a:solidFill>
                          <a:schemeClr val="tx1"/>
                        </a:solidFill>
                        <a:latin typeface="Arial"/>
                      </a:endParaRP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53958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Female recipient/female donor vs. male recipient/male donor</a:t>
                      </a:r>
                      <a:endParaRPr lang="en-US" sz="1500" dirty="0" smtClean="0"/>
                    </a:p>
                  </a:txBody>
                  <a:tcPr marL="45720" marR="4572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smtClean="0">
                          <a:solidFill>
                            <a:schemeClr val="tx1"/>
                          </a:solidFill>
                          <a:latin typeface="Arial"/>
                        </a:rPr>
                        <a:t>2,468</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0.83</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0.0074</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0.73 -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a:solidFill>
                            <a:schemeClr val="tx1"/>
                          </a:solidFill>
                          <a:latin typeface="Arial"/>
                        </a:rPr>
                        <a:t>0.95</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extBox 14"/>
          <p:cNvSpPr txBox="1"/>
          <p:nvPr/>
        </p:nvSpPr>
        <p:spPr>
          <a:xfrm>
            <a:off x="5486400" y="5867400"/>
            <a:ext cx="34290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800" dirty="0" smtClean="0"/>
              <a:t>ADULT LUNG TRANSPLANTS </a:t>
            </a:r>
            <a:r>
              <a:rPr lang="en-US" sz="2000" dirty="0" smtClean="0"/>
              <a:t>(1/1998-6/2006)</a:t>
            </a:r>
            <a:br>
              <a:rPr lang="en-US" sz="2000" dirty="0" smtClean="0"/>
            </a:br>
            <a:r>
              <a:rPr lang="en-US" sz="2400" dirty="0" smtClean="0"/>
              <a:t>Risk Factors For 5 Year Mortality</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8,759</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143000"/>
          <a:ext cx="8458200" cy="4571995"/>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630307">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DONOR 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28474">
                <a:tc>
                  <a:txBody>
                    <a:bodyPr/>
                    <a:lstStyle/>
                    <a:p>
                      <a:pPr rtl="0"/>
                      <a:r>
                        <a:rPr lang="en-US" sz="1500" b="1" dirty="0"/>
                        <a:t>Donor history of diabetes</a:t>
                      </a:r>
                      <a:endParaRPr lang="en-US" dirty="0"/>
                    </a:p>
                  </a:txBody>
                  <a:tcPr marL="45720" marR="0" marT="0" marB="0" anchor="ctr">
                    <a:lnL>
                      <a:noFill/>
                    </a:lnL>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278</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1.36</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0.0002</a:t>
                      </a: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1.16 -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1.61</a:t>
                      </a:r>
                    </a:p>
                  </a:txBody>
                  <a:tcPr marL="45720" marR="45720" marT="9525" marB="0" anchor="ctr">
                    <a:lnR>
                      <a:noFill/>
                    </a:lnR>
                    <a:lnT w="1905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328474">
                <a:tc>
                  <a:txBody>
                    <a:bodyPr/>
                    <a:lstStyle/>
                    <a:p>
                      <a:pPr rtl="0"/>
                      <a:r>
                        <a:rPr lang="en-US" sz="1500" b="1" dirty="0"/>
                        <a:t>Donor cause of death = </a:t>
                      </a:r>
                      <a:r>
                        <a:rPr lang="en-US" sz="1500" b="1" dirty="0" smtClean="0"/>
                        <a:t>anoxia vs. other*</a:t>
                      </a:r>
                      <a:endParaRPr lang="en-US" dirty="0"/>
                    </a:p>
                  </a:txBody>
                  <a:tcPr marL="45720" marR="0" marT="0" marB="0" anchor="ctr">
                    <a:lnL>
                      <a:noFill/>
                    </a:lnL>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546</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0.83</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0.0113</a:t>
                      </a: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0.72 -</a:t>
                      </a:r>
                      <a:endParaRPr lang="en-US" sz="1500" b="1" i="0" u="none" strike="noStrike" dirty="0">
                        <a:solidFill>
                          <a:schemeClr val="tx1"/>
                        </a:solidFill>
                        <a:latin typeface="Arial"/>
                      </a:endParaRPr>
                    </a:p>
                  </a:txBody>
                  <a:tcPr marL="45720" marR="45720" marT="9525" marB="0" anchor="ct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0.96</a:t>
                      </a:r>
                    </a:p>
                  </a:txBody>
                  <a:tcPr marL="45720" marR="45720" marT="9525" marB="0" anchor="ctr">
                    <a:lnR>
                      <a:noFill/>
                    </a:lnR>
                    <a:lnT w="1270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2847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RECIPIENT CHARACTERISTICS</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a:solidFill>
                            <a:schemeClr val="tx1"/>
                          </a:solidFill>
                          <a:latin typeface="Arial"/>
                        </a:rPr>
                        <a:t> </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 </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284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IV </a:t>
                      </a:r>
                      <a:r>
                        <a:rPr lang="en-US" sz="1500" b="1" dirty="0" err="1" smtClean="0"/>
                        <a:t>inotropes</a:t>
                      </a:r>
                      <a:endParaRPr lang="en-US" sz="1500" b="1" dirty="0" smtClean="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37</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2.13</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Arial"/>
                        </a:rPr>
                        <a:t>0.0002</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1.43 -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3.19</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28474">
                <a:tc>
                  <a:txBody>
                    <a:bodyPr/>
                    <a:lstStyle/>
                    <a:p>
                      <a:pPr rtl="0"/>
                      <a:r>
                        <a:rPr lang="en-US" sz="1500" b="1" dirty="0"/>
                        <a:t>Recipient on dialysis</a:t>
                      </a:r>
                    </a:p>
                  </a:txBody>
                  <a:tcPr marL="45720" marR="0" marT="0" marB="0" anchor="ctr">
                    <a:lnL>
                      <a:noFill/>
                    </a:lnL>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30</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1.79</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0.0073</a:t>
                      </a: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1.17 -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2.74</a:t>
                      </a:r>
                    </a:p>
                  </a:txBody>
                  <a:tcPr marL="45720" marR="45720" marT="9525" marB="0" anchor="ctr">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328474">
                <a:tc>
                  <a:txBody>
                    <a:bodyPr/>
                    <a:lstStyle/>
                    <a:p>
                      <a:pPr rtl="0"/>
                      <a:r>
                        <a:rPr lang="en-US" sz="1500" b="1" dirty="0" smtClean="0"/>
                        <a:t>Pulmonary</a:t>
                      </a:r>
                      <a:r>
                        <a:rPr lang="en-US" sz="1500" b="1" baseline="0" dirty="0" smtClean="0"/>
                        <a:t> embolism</a:t>
                      </a:r>
                      <a:endParaRPr lang="en-US" sz="1500" b="1" dirty="0"/>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77</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1.46</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a:solidFill>
                            <a:schemeClr val="tx1"/>
                          </a:solidFill>
                          <a:latin typeface="Arial"/>
                        </a:rPr>
                        <a:t>0.0124</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a:solidFill>
                            <a:schemeClr val="tx1"/>
                          </a:solidFill>
                          <a:latin typeface="Arial"/>
                        </a:rPr>
                        <a:t>1.97</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28474">
                <a:tc>
                  <a:txBody>
                    <a:bodyPr/>
                    <a:lstStyle/>
                    <a:p>
                      <a:pPr rtl="0"/>
                      <a:r>
                        <a:rPr lang="en-US" sz="1500" b="1" dirty="0"/>
                        <a:t>Hospitalized (including ICU)</a:t>
                      </a:r>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724</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1.35</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a:solidFill>
                            <a:schemeClr val="tx1"/>
                          </a:solidFill>
                          <a:latin typeface="Arial"/>
                        </a:rPr>
                        <a:t>&lt;.0001</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1.19 -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a:solidFill>
                            <a:schemeClr val="tx1"/>
                          </a:solidFill>
                          <a:latin typeface="Arial"/>
                        </a:rPr>
                        <a:t>1.53</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28474">
                <a:tc>
                  <a:txBody>
                    <a:bodyPr/>
                    <a:lstStyle/>
                    <a:p>
                      <a:pPr rtl="0"/>
                      <a:r>
                        <a:rPr lang="en-US" sz="1500" b="1" dirty="0"/>
                        <a:t>Prior </a:t>
                      </a:r>
                      <a:r>
                        <a:rPr lang="en-US" sz="1500" b="1" dirty="0" err="1"/>
                        <a:t>sternotomy</a:t>
                      </a:r>
                      <a:endParaRPr lang="en-US" sz="1500" b="1" dirty="0"/>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295</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1.29</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0.0017</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1.10 -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a:solidFill>
                            <a:schemeClr val="tx1"/>
                          </a:solidFill>
                          <a:latin typeface="Arial"/>
                        </a:rPr>
                        <a:t>1.51</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28474">
                <a:tc>
                  <a:txBody>
                    <a:bodyPr/>
                    <a:lstStyle/>
                    <a:p>
                      <a:pPr rtl="0"/>
                      <a:r>
                        <a:rPr lang="en-US" sz="1500" b="1" dirty="0"/>
                        <a:t>Recipient history of diabetes</a:t>
                      </a:r>
                    </a:p>
                  </a:txBody>
                  <a:tcPr marL="45720" marR="0" marT="0" marB="0" anchor="ctr">
                    <a:lnL>
                      <a:noFill/>
                    </a:lnL>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923</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1.19</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0.0009</a:t>
                      </a: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1.08 -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a:solidFill>
                            <a:schemeClr val="tx1"/>
                          </a:solidFill>
                          <a:latin typeface="Arial"/>
                        </a:rPr>
                        <a:t>1.32</a:t>
                      </a:r>
                    </a:p>
                  </a:txBody>
                  <a:tcPr marL="45720" marR="45720" marT="9525" marB="0" anchor="ctr">
                    <a:lnR>
                      <a:noFill/>
                    </a:lnR>
                    <a:lnT w="19050" cap="flat" cmpd="sng" algn="ctr">
                      <a:noFill/>
                      <a:prstDash val="solid"/>
                      <a:round/>
                      <a:headEnd type="none" w="med" len="med"/>
                      <a:tailEnd type="none" w="med" len="med"/>
                    </a:lnT>
                    <a:lnB w="12700" cmpd="sng">
                      <a:noFill/>
                    </a:lnB>
                    <a:solidFill>
                      <a:schemeClr val="bg2"/>
                    </a:solidFill>
                  </a:tcPr>
                </a:tc>
              </a:tr>
              <a:tr h="328474">
                <a:tc>
                  <a:txBody>
                    <a:bodyPr/>
                    <a:lstStyle/>
                    <a:p>
                      <a:pPr rtl="0"/>
                      <a:r>
                        <a:rPr lang="en-US" sz="1500" b="1" dirty="0"/>
                        <a:t>Chronic steroid use</a:t>
                      </a:r>
                    </a:p>
                  </a:txBody>
                  <a:tcPr marL="45720" marR="0" marT="0" marB="0" anchor="ctr">
                    <a:lnL>
                      <a:noFill/>
                    </a:lnL>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Arial"/>
                        </a:rPr>
                        <a:t>4,150</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1.14</a:t>
                      </a: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1.07 -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Arial"/>
                        </a:rPr>
                        <a:t>1.22</a:t>
                      </a:r>
                    </a:p>
                  </a:txBody>
                  <a:tcPr marL="45720" marR="45720" marT="9525" marB="0" anchor="ctr">
                    <a:lnR>
                      <a:noFill/>
                    </a:ln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2847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BORDERLINE SIGNIFICANT</a:t>
                      </a: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endParaRPr lang="en-US" sz="1500" b="1" i="0" u="none" strike="noStrike" dirty="0">
                        <a:solidFill>
                          <a:schemeClr val="tx1"/>
                        </a:solidFill>
                        <a:latin typeface="Arial"/>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3284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Diagnosis</a:t>
                      </a:r>
                      <a:r>
                        <a:rPr lang="en-US" sz="1500" b="1" baseline="0" dirty="0" smtClean="0"/>
                        <a:t> = Retransplant</a:t>
                      </a:r>
                      <a:endParaRPr lang="en-US" sz="1500" b="1" dirty="0" smtClean="0"/>
                    </a:p>
                  </a:txBody>
                  <a:tcPr marL="45720" marR="45720" anchor="ctr">
                    <a:lnL>
                      <a:noFill/>
                    </a:lnL>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242</a:t>
                      </a: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dirty="0" smtClean="0">
                          <a:solidFill>
                            <a:schemeClr val="tx1"/>
                          </a:solidFill>
                          <a:latin typeface="Arial"/>
                        </a:rPr>
                        <a:t>1.20</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ctr" fontAlgn="t"/>
                      <a:r>
                        <a:rPr lang="en-US" sz="1500" b="1" i="0" u="none" strike="noStrike">
                          <a:solidFill>
                            <a:schemeClr val="tx1"/>
                          </a:solidFill>
                          <a:latin typeface="Arial"/>
                        </a:rPr>
                        <a:t>0.0677</a:t>
                      </a: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2700" cmpd="sng">
                      <a:noFill/>
                    </a:lnB>
                    <a:solidFill>
                      <a:schemeClr val="bg2"/>
                    </a:solidFill>
                  </a:tcPr>
                </a:tc>
                <a:tc>
                  <a:txBody>
                    <a:bodyPr/>
                    <a:lstStyle/>
                    <a:p>
                      <a:pPr algn="l" fontAlgn="t"/>
                      <a:r>
                        <a:rPr lang="en-US" sz="1500" b="1" i="0" u="none" strike="noStrike" dirty="0">
                          <a:solidFill>
                            <a:schemeClr val="tx1"/>
                          </a:solidFill>
                          <a:latin typeface="Arial"/>
                        </a:rPr>
                        <a:t>1.47</a:t>
                      </a:r>
                    </a:p>
                  </a:txBody>
                  <a:tcPr marL="45720" marR="45720" marT="9525" marB="0" anchor="ctr">
                    <a:lnR>
                      <a:noFill/>
                    </a:lnR>
                    <a:lnT w="19050" cap="flat" cmpd="sng" algn="ctr">
                      <a:solidFill>
                        <a:srgbClr val="FFFF00"/>
                      </a:solidFill>
                      <a:prstDash val="solid"/>
                      <a:round/>
                      <a:headEnd type="none" w="med" len="med"/>
                      <a:tailEnd type="none" w="med" len="med"/>
                    </a:lnT>
                    <a:lnB w="12700" cmpd="sng">
                      <a:noFill/>
                    </a:lnB>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4953000" y="6248400"/>
            <a:ext cx="4038600" cy="261610"/>
          </a:xfrm>
          <a:prstGeom prst="rect">
            <a:avLst/>
          </a:prstGeom>
          <a:noFill/>
        </p:spPr>
        <p:txBody>
          <a:bodyPr wrap="square" rtlCol="0">
            <a:spAutoFit/>
          </a:bodyPr>
          <a:lstStyle/>
          <a:p>
            <a:r>
              <a:rPr lang="en-US" sz="1100" b="1" dirty="0" smtClean="0"/>
              <a:t>*</a:t>
            </a:r>
            <a:r>
              <a:rPr lang="en-US" sz="1100" b="1" i="1" dirty="0" smtClean="0"/>
              <a:t>Other = All causes of death other than anoxia and stroke.</a:t>
            </a:r>
            <a:endParaRPr lang="en-US" sz="1100" dirty="0"/>
          </a:p>
        </p:txBody>
      </p:sp>
      <p:sp>
        <p:nvSpPr>
          <p:cNvPr id="16" name="TextBox 15"/>
          <p:cNvSpPr txBox="1"/>
          <p:nvPr/>
        </p:nvSpPr>
        <p:spPr>
          <a:xfrm>
            <a:off x="5486400" y="5867400"/>
            <a:ext cx="3505200" cy="461665"/>
          </a:xfrm>
          <a:prstGeom prst="rect">
            <a:avLst/>
          </a:prstGeom>
          <a:noFill/>
        </p:spPr>
        <p:txBody>
          <a:bodyPr wrap="square" rtlCol="0">
            <a:spAutoFit/>
          </a:bodyPr>
          <a:lstStyle/>
          <a:p>
            <a:r>
              <a:rPr lang="en-US" sz="1200" b="1" dirty="0" smtClean="0">
                <a:solidFill>
                  <a:srgbClr val="FFFF00"/>
                </a:solidFill>
              </a:rPr>
              <a:t> Reference group = COPD/Emphysema, Single lung</a:t>
            </a:r>
            <a:endParaRPr lang="en-US" sz="1200" dirty="0">
              <a:solidFill>
                <a:srgbClr val="FFFF00"/>
              </a:solidFill>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Cardiac</a:t>
                      </a:r>
                      <a:r>
                        <a:rPr lang="en-US" sz="1800" b="1" baseline="0" dirty="0" smtClean="0"/>
                        <a:t> output</a:t>
                      </a:r>
                      <a:endParaRPr lang="en-US" sz="1800" b="1" dirty="0" smtClean="0"/>
                    </a:p>
                    <a:p>
                      <a:endParaRPr lang="en-US"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Height difference</a:t>
                      </a:r>
                    </a:p>
                  </a:txBody>
                  <a:tcPr marL="0" marR="0" marT="0" marB="0">
                    <a:lnB>
                      <a:noFill/>
                    </a:lnB>
                    <a:solidFill>
                      <a:schemeClr val="bg2"/>
                    </a:solidFill>
                  </a:tcPr>
                </a:tc>
              </a:tr>
              <a:tr h="553348">
                <a:tc>
                  <a:txBody>
                    <a:bodyPr/>
                    <a:lstStyle/>
                    <a:p>
                      <a:pPr rtl="0" fontAlgn="t"/>
                      <a:r>
                        <a:rPr lang="en-US" sz="1800" b="1" dirty="0"/>
                        <a:t>Recipient oxygen required at rest</a:t>
                      </a:r>
                      <a:endParaRPr lang="en-US" sz="1800"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PA Systolic Pressure</a:t>
                      </a:r>
                      <a:r>
                        <a:rPr lang="en-US" sz="1800" b="1" kern="1200" baseline="0" dirty="0" smtClean="0">
                          <a:solidFill>
                            <a:schemeClr val="tx1"/>
                          </a:solidFill>
                          <a:latin typeface="+mn-lt"/>
                          <a:ea typeface="+mn-ea"/>
                          <a:cs typeface="+mn-cs"/>
                        </a:rPr>
                        <a:t> (borderline)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2"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itle 1"/>
          <p:cNvSpPr txBox="1">
            <a:spLocks/>
          </p:cNvSpPr>
          <p:nvPr/>
        </p:nvSpPr>
        <p:spPr bwMode="auto">
          <a:xfrm>
            <a:off x="0" y="3048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ADULT LUNG TRANSPLANTS </a:t>
            </a:r>
            <a:r>
              <a:rPr kumimoji="0" lang="en-US" sz="2000" b="1" i="0" u="none" strike="noStrike" kern="0" cap="none" spc="0" normalizeH="0" baseline="0" noProof="0" dirty="0" smtClean="0">
                <a:ln>
                  <a:noFill/>
                </a:ln>
                <a:solidFill>
                  <a:schemeClr val="tx1"/>
                </a:solidFill>
                <a:effectLst/>
                <a:uLnTx/>
                <a:uFillTx/>
                <a:latin typeface="+mj-lt"/>
                <a:ea typeface="+mj-ea"/>
                <a:cs typeface="+mj-cs"/>
              </a:rPr>
              <a:t>(1/1998-6/2006)</a:t>
            </a:r>
            <a:br>
              <a:rPr kumimoji="0" lang="en-US" sz="20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0.0010</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 0.0009</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LUNG TRANSPLANTS </a:t>
            </a:r>
            <a:r>
              <a:rPr lang="en-US" sz="2000" dirty="0" smtClean="0"/>
              <a:t>(1/1998-6/2006)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Height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0.0462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DONOR AGE DISTRIBUTION FOR LUNG TRANSPLANTS BY ERA</a:t>
            </a:r>
            <a:endParaRPr lang="en-US" sz="2800" dirty="0"/>
          </a:p>
        </p:txBody>
      </p:sp>
      <p:graphicFrame>
        <p:nvGraphicFramePr>
          <p:cNvPr id="4" name="Content Placeholder 3"/>
          <p:cNvGraphicFramePr>
            <a:graphicFrameLocks noGrp="1"/>
          </p:cNvGraphicFramePr>
          <p:nvPr>
            <p:ph idx="1"/>
          </p:nvPr>
        </p:nvGraphicFramePr>
        <p:xfrm>
          <a:off x="3048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57800" y="6019800"/>
            <a:ext cx="3581400" cy="461665"/>
          </a:xfrm>
          <a:prstGeom prst="rect">
            <a:avLst/>
          </a:prstGeom>
          <a:noFill/>
        </p:spPr>
        <p:txBody>
          <a:bodyPr wrap="square" rtlCol="0">
            <a:spAutoFit/>
          </a:bodyPr>
          <a:lstStyle/>
          <a:p>
            <a:r>
              <a:rPr lang="en-US" sz="1200" b="1" dirty="0" smtClean="0">
                <a:solidFill>
                  <a:srgbClr val="FFFF00"/>
                </a:solidFill>
              </a:rPr>
              <a:t>Transplants with unknown donor age were excluded from this tabulation.</a:t>
            </a:r>
            <a:endParaRPr lang="en-US" sz="1200" b="1" dirty="0">
              <a:solidFill>
                <a:srgbClr val="FFFF00"/>
              </a:solidFill>
            </a:endParaRP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(1/1998-6/2006)</a:t>
            </a:r>
            <a:br>
              <a:rPr lang="en-US" sz="2000" dirty="0" smtClean="0"/>
            </a:br>
            <a:r>
              <a:rPr lang="en-US" sz="2400" dirty="0" smtClean="0"/>
              <a:t>Risk Factors For 5 Year Mortality with 95% Confidence Limits </a:t>
            </a:r>
            <a:br>
              <a:rPr lang="en-US" sz="2400" dirty="0" smtClean="0"/>
            </a:br>
            <a:r>
              <a:rPr lang="en-US" sz="2400" dirty="0" smtClean="0"/>
              <a:t> </a:t>
            </a:r>
            <a:r>
              <a:rPr lang="en-US" sz="2400" dirty="0" smtClean="0">
                <a:solidFill>
                  <a:srgbClr val="FFFF00"/>
                </a:solidFill>
              </a:rPr>
              <a:t>Recipient PA Systolic Pressure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0.0829</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800" dirty="0" smtClean="0"/>
              <a:t>ADULT LUNG TRANSPLANTS </a:t>
            </a:r>
            <a:r>
              <a:rPr lang="en-US" sz="2000" dirty="0" smtClean="0"/>
              <a:t>(1/1998-6/2006)</a:t>
            </a:r>
            <a:br>
              <a:rPr lang="en-US" sz="2000" dirty="0" smtClean="0"/>
            </a:br>
            <a:r>
              <a:rPr lang="en-US" sz="2000" dirty="0" smtClean="0"/>
              <a:t> </a:t>
            </a:r>
            <a:r>
              <a:rPr lang="en-US" sz="2400" dirty="0" smtClean="0"/>
              <a:t>Risk Factors For 5 Year Mortality</a:t>
            </a:r>
            <a:br>
              <a:rPr lang="en-US" sz="2400" dirty="0" smtClean="0"/>
            </a:br>
            <a:r>
              <a:rPr lang="en-US" sz="2400" dirty="0" smtClean="0"/>
              <a:t> Conditional on Survival to 1 Year</a:t>
            </a:r>
            <a:endParaRPr lang="en-US" sz="2400" dirty="0"/>
          </a:p>
        </p:txBody>
      </p:sp>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6,788</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0" name="Content Placeholder 9"/>
          <p:cNvGraphicFramePr>
            <a:graphicFrameLocks noGrp="1"/>
          </p:cNvGraphicFramePr>
          <p:nvPr>
            <p:ph idx="1"/>
          </p:nvPr>
        </p:nvGraphicFramePr>
        <p:xfrm>
          <a:off x="228600" y="1447800"/>
          <a:ext cx="8610600" cy="4038604"/>
        </p:xfrm>
        <a:graphic>
          <a:graphicData uri="http://schemas.openxmlformats.org/drawingml/2006/table">
            <a:tbl>
              <a:tblPr firstRow="1" bandRow="1">
                <a:tableStyleId>{C083E6E3-FA7D-4D7B-A595-EF9225AFEA82}</a:tableStyleId>
              </a:tblPr>
              <a:tblGrid>
                <a:gridCol w="3657600"/>
                <a:gridCol w="1066800"/>
                <a:gridCol w="685800"/>
                <a:gridCol w="838200"/>
                <a:gridCol w="762000"/>
                <a:gridCol w="838200"/>
                <a:gridCol w="762000"/>
              </a:tblGrid>
              <a:tr h="701148">
                <a:tc>
                  <a:txBody>
                    <a:bodyPr/>
                    <a:lstStyle/>
                    <a:p>
                      <a:pPr algn="ctr"/>
                      <a:r>
                        <a:rPr lang="en-US" sz="1500" b="1" i="1" kern="1200" dirty="0" smtClean="0">
                          <a:solidFill>
                            <a:srgbClr val="FFFF00"/>
                          </a:solidFill>
                          <a:latin typeface="+mn-lt"/>
                          <a:ea typeface="+mn-ea"/>
                          <a:cs typeface="+mn-cs"/>
                        </a:rPr>
                        <a:t>DIAGNOSIS</a:t>
                      </a:r>
                      <a:endParaRPr lang="en-US" sz="1500" dirty="0">
                        <a:solidFill>
                          <a:srgbClr val="FFFF00"/>
                        </a:solidFill>
                      </a:endParaRPr>
                    </a:p>
                  </a:txBody>
                  <a:tcPr marL="45720" marR="0" marT="91440" marB="0">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Procedure type</a:t>
                      </a:r>
                    </a:p>
                  </a:txBody>
                  <a:tcPr marL="4572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17182">
                <a:tc>
                  <a:txBody>
                    <a:bodyPr/>
                    <a:lstStyle/>
                    <a:p>
                      <a:pPr rtl="0"/>
                      <a:r>
                        <a:rPr lang="en-US" sz="1500" b="1" dirty="0"/>
                        <a:t>COPD/Emphysema</a:t>
                      </a:r>
                      <a:endParaRPr lang="en-US" sz="1500" dirty="0"/>
                    </a:p>
                  </a:txBody>
                  <a:tcPr marL="4572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rtl="0"/>
                      <a:r>
                        <a:rPr lang="en-US" sz="1500" b="1" dirty="0"/>
                        <a:t>Double</a:t>
                      </a:r>
                      <a:endParaRPr lang="en-US" dirty="0"/>
                    </a:p>
                  </a:txBody>
                  <a:tcPr marL="4572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902</a:t>
                      </a: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0.79</a:t>
                      </a: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a:solidFill>
                            <a:schemeClr val="tx1"/>
                          </a:solidFill>
                          <a:latin typeface="Arial"/>
                        </a:rPr>
                        <a:t>0.0014</a:t>
                      </a: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500" b="1" i="0" u="none" strike="noStrike" dirty="0" smtClean="0">
                          <a:solidFill>
                            <a:schemeClr val="tx1"/>
                          </a:solidFill>
                          <a:latin typeface="Arial"/>
                        </a:rPr>
                        <a:t>0.68 -</a:t>
                      </a:r>
                      <a:endParaRPr lang="en-US" sz="1500" b="1" i="0" u="none" strike="noStrike" dirty="0">
                        <a:solidFill>
                          <a:schemeClr val="tx1"/>
                        </a:solidFill>
                        <a:latin typeface="Arial"/>
                      </a:endParaRPr>
                    </a:p>
                  </a:txBody>
                  <a:tcPr marL="45720" marR="45720" marT="9525"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500" b="1" i="0" u="none" strike="noStrike">
                          <a:solidFill>
                            <a:schemeClr val="tx1"/>
                          </a:solidFill>
                          <a:latin typeface="Arial"/>
                        </a:rPr>
                        <a:t>0.91</a:t>
                      </a:r>
                    </a:p>
                  </a:txBody>
                  <a:tcPr marL="45720" marR="45720" marT="9525" marB="0" anchor="ctr">
                    <a:lnR>
                      <a:noFill/>
                    </a:lnR>
                    <a:lnT w="12700" cap="flat" cmpd="sng" algn="ctr">
                      <a:solidFill>
                        <a:srgbClr val="FFFF00"/>
                      </a:solidFill>
                      <a:prstDash val="solid"/>
                      <a:round/>
                      <a:headEnd type="none" w="med" len="med"/>
                      <a:tailEnd type="none" w="med" len="med"/>
                    </a:lnT>
                    <a:solidFill>
                      <a:schemeClr val="bg2"/>
                    </a:solidFill>
                  </a:tcPr>
                </a:tc>
              </a:tr>
              <a:tr h="417182">
                <a:tc>
                  <a:txBody>
                    <a:bodyPr/>
                    <a:lstStyle/>
                    <a:p>
                      <a:pPr rtl="0"/>
                      <a:r>
                        <a:rPr lang="en-US" sz="1500" b="1" dirty="0"/>
                        <a:t>IPF</a:t>
                      </a:r>
                      <a:endParaRPr lang="en-US" sz="1500" dirty="0"/>
                    </a:p>
                  </a:txBody>
                  <a:tcPr marL="45720" marR="0" marT="0" marB="0" anchor="ctr">
                    <a:lnL>
                      <a:noFill/>
                    </a:lnL>
                    <a:solidFill>
                      <a:schemeClr val="bg2"/>
                    </a:solidFill>
                  </a:tcPr>
                </a:tc>
                <a:tc>
                  <a:txBody>
                    <a:bodyPr/>
                    <a:lstStyle/>
                    <a:p>
                      <a:pPr rtl="0"/>
                      <a:r>
                        <a:rPr lang="en-US" sz="1500" b="1" dirty="0"/>
                        <a:t>Double</a:t>
                      </a:r>
                      <a:endParaRPr lang="en-US" dirty="0"/>
                    </a:p>
                  </a:txBody>
                  <a:tcPr marL="45720" marR="0" marT="0" marB="0" anchor="ctr">
                    <a:solidFill>
                      <a:schemeClr val="bg2"/>
                    </a:solidFill>
                  </a:tcPr>
                </a:tc>
                <a:tc>
                  <a:txBody>
                    <a:bodyPr/>
                    <a:lstStyle/>
                    <a:p>
                      <a:pPr algn="ctr" fontAlgn="t"/>
                      <a:r>
                        <a:rPr lang="en-US" sz="1500" b="1" i="0" u="none" strike="noStrike">
                          <a:solidFill>
                            <a:schemeClr val="tx1"/>
                          </a:solidFill>
                          <a:latin typeface="Arial"/>
                        </a:rPr>
                        <a:t>492</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0.73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0.0051</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0.59 -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0.91</a:t>
                      </a:r>
                    </a:p>
                  </a:txBody>
                  <a:tcPr marL="45720" marR="45720" marT="9525" marB="0" anchor="ctr">
                    <a:lnR>
                      <a:noFill/>
                    </a:lnR>
                    <a:solidFill>
                      <a:schemeClr val="bg2"/>
                    </a:solidFill>
                  </a:tcPr>
                </a:tc>
              </a:tr>
              <a:tr h="417182">
                <a:tc>
                  <a:txBody>
                    <a:bodyPr/>
                    <a:lstStyle/>
                    <a:p>
                      <a:pPr rtl="0" fontAlgn="t"/>
                      <a:r>
                        <a:rPr lang="en-US" sz="1500" b="1" dirty="0" err="1" smtClean="0"/>
                        <a:t>Sarcoidosis</a:t>
                      </a:r>
                      <a:endParaRPr lang="en-US" sz="1500" dirty="0"/>
                    </a:p>
                  </a:txBody>
                  <a:tcPr marL="45720" marR="0" anchor="ctr">
                    <a:lnL>
                      <a:noFill/>
                    </a:lnL>
                    <a:solidFill>
                      <a:schemeClr val="bg2"/>
                    </a:solidFill>
                  </a:tcPr>
                </a:tc>
                <a:tc>
                  <a:txBody>
                    <a:bodyPr/>
                    <a:lstStyle/>
                    <a:p>
                      <a:pPr rtl="0" fontAlgn="t"/>
                      <a:r>
                        <a:rPr lang="en-US" sz="1500" b="1" dirty="0" smtClean="0"/>
                        <a:t>All</a:t>
                      </a:r>
                      <a:endParaRPr lang="en-US" sz="1500" b="1" dirty="0"/>
                    </a:p>
                  </a:txBody>
                  <a:tcPr marL="45720" marR="0" anchor="ctr">
                    <a:solidFill>
                      <a:schemeClr val="bg2"/>
                    </a:solidFill>
                  </a:tcPr>
                </a:tc>
                <a:tc>
                  <a:txBody>
                    <a:bodyPr/>
                    <a:lstStyle/>
                    <a:p>
                      <a:pPr algn="ctr" fontAlgn="t"/>
                      <a:r>
                        <a:rPr lang="en-US" sz="1500" b="1" i="0" u="none" strike="noStrike">
                          <a:solidFill>
                            <a:schemeClr val="tx1"/>
                          </a:solidFill>
                          <a:latin typeface="Arial"/>
                        </a:rPr>
                        <a:t>188</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0.73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0.0424</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0.54 -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0.99</a:t>
                      </a:r>
                    </a:p>
                  </a:txBody>
                  <a:tcPr marL="45720" marR="45720" marT="9525" marB="0" anchor="ctr">
                    <a:lnR>
                      <a:noFill/>
                    </a:lnR>
                    <a:solidFill>
                      <a:schemeClr val="bg2"/>
                    </a:solidFill>
                  </a:tcPr>
                </a:tc>
              </a:tr>
              <a:tr h="417182">
                <a:tc>
                  <a:txBody>
                    <a:bodyPr/>
                    <a:lstStyle/>
                    <a:p>
                      <a:pPr rtl="0" fontAlgn="t"/>
                      <a:r>
                        <a:rPr lang="en-US" sz="1500" b="1" dirty="0" smtClean="0"/>
                        <a:t>Alpha-1 antitrypsin deficiency </a:t>
                      </a:r>
                      <a:endParaRPr lang="en-US" sz="1500" b="1" dirty="0"/>
                    </a:p>
                  </a:txBody>
                  <a:tcPr marL="45720" marR="0" anchor="ctr">
                    <a:lnL>
                      <a:noFill/>
                    </a:lnL>
                    <a:solidFill>
                      <a:schemeClr val="bg2"/>
                    </a:solidFill>
                  </a:tcPr>
                </a:tc>
                <a:tc>
                  <a:txBody>
                    <a:bodyPr/>
                    <a:lstStyle/>
                    <a:p>
                      <a:pPr rtl="0" fontAlgn="t"/>
                      <a:r>
                        <a:rPr lang="en-US" sz="1500" b="1" dirty="0"/>
                        <a:t>Double</a:t>
                      </a:r>
                      <a:endParaRPr lang="en-US" dirty="0"/>
                    </a:p>
                  </a:txBody>
                  <a:tcPr marL="45720" marR="0" anchor="ctr">
                    <a:solidFill>
                      <a:schemeClr val="bg2"/>
                    </a:solidFill>
                  </a:tcPr>
                </a:tc>
                <a:tc>
                  <a:txBody>
                    <a:bodyPr/>
                    <a:lstStyle/>
                    <a:p>
                      <a:pPr algn="ctr" fontAlgn="t"/>
                      <a:r>
                        <a:rPr lang="en-US" sz="1500" b="1" i="0" u="none" strike="noStrike">
                          <a:solidFill>
                            <a:schemeClr val="tx1"/>
                          </a:solidFill>
                          <a:latin typeface="Arial"/>
                        </a:rPr>
                        <a:t>255</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0.63</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0.0008</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0.48 -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0.82</a:t>
                      </a:r>
                    </a:p>
                  </a:txBody>
                  <a:tcPr marL="45720" marR="45720" marT="9525" marB="0" anchor="ctr">
                    <a:lnR>
                      <a:noFill/>
                    </a:lnR>
                    <a:solidFill>
                      <a:schemeClr val="bg2"/>
                    </a:solidFill>
                  </a:tcPr>
                </a:tc>
              </a:tr>
              <a:tr h="41718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Cystic Fibrosis</a:t>
                      </a:r>
                    </a:p>
                  </a:txBody>
                  <a:tcPr marL="45720" marR="0" anchor="ctr">
                    <a:lnL>
                      <a:noFill/>
                    </a:lnL>
                    <a:solidFill>
                      <a:schemeClr val="bg2"/>
                    </a:solidFill>
                  </a:tcPr>
                </a:tc>
                <a:tc>
                  <a:txBody>
                    <a:bodyPr/>
                    <a:lstStyle/>
                    <a:p>
                      <a:pPr rtl="0" fontAlgn="t"/>
                      <a:r>
                        <a:rPr lang="en-US" sz="1500" b="1" dirty="0" smtClean="0"/>
                        <a:t>All</a:t>
                      </a:r>
                      <a:endParaRPr lang="en-US" sz="1500" b="1" dirty="0"/>
                    </a:p>
                  </a:txBody>
                  <a:tcPr marL="45720" marR="0" anchor="ctr">
                    <a:solidFill>
                      <a:schemeClr val="bg2"/>
                    </a:solidFill>
                  </a:tcPr>
                </a:tc>
                <a:tc>
                  <a:txBody>
                    <a:bodyPr/>
                    <a:lstStyle/>
                    <a:p>
                      <a:pPr algn="ctr" fontAlgn="t"/>
                      <a:r>
                        <a:rPr lang="en-US" sz="1500" b="1" i="0" u="none" strike="noStrike" dirty="0" smtClean="0">
                          <a:solidFill>
                            <a:schemeClr val="tx1"/>
                          </a:solidFill>
                          <a:latin typeface="Arial"/>
                        </a:rPr>
                        <a:t>1,015</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0.60</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&lt;.0001</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0.47 -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0.77</a:t>
                      </a:r>
                    </a:p>
                  </a:txBody>
                  <a:tcPr marL="45720" marR="45720" marT="9525" marB="0" anchor="ctr">
                    <a:lnR>
                      <a:noFill/>
                    </a:lnR>
                    <a:solidFill>
                      <a:schemeClr val="bg2"/>
                    </a:solidFill>
                  </a:tcPr>
                </a:tc>
              </a:tr>
              <a:tr h="417182">
                <a:tc>
                  <a:txBody>
                    <a:bodyPr/>
                    <a:lstStyle/>
                    <a:p>
                      <a:r>
                        <a:rPr lang="en-US" sz="1500" b="1" dirty="0" smtClean="0"/>
                        <a:t>IPAH</a:t>
                      </a:r>
                      <a:endParaRPr lang="en-US" sz="1500" b="1" dirty="0"/>
                    </a:p>
                  </a:txBody>
                  <a:tcPr marL="45720" marR="0" anchor="ctr">
                    <a:lnL>
                      <a:noFill/>
                    </a:lnL>
                    <a:solidFill>
                      <a:schemeClr val="bg2"/>
                    </a:solidFill>
                  </a:tcPr>
                </a:tc>
                <a:tc>
                  <a:txBody>
                    <a:bodyPr/>
                    <a:lstStyle/>
                    <a:p>
                      <a:pPr rtl="0" fontAlgn="t"/>
                      <a:r>
                        <a:rPr lang="en-US" sz="1500" b="1" dirty="0" smtClean="0"/>
                        <a:t>All</a:t>
                      </a:r>
                      <a:endParaRPr lang="en-US" sz="1500" b="1" dirty="0"/>
                    </a:p>
                  </a:txBody>
                  <a:tcPr marL="45720" marR="0" anchor="ctr">
                    <a:solidFill>
                      <a:schemeClr val="bg2"/>
                    </a:solidFill>
                  </a:tcPr>
                </a:tc>
                <a:tc>
                  <a:txBody>
                    <a:bodyPr/>
                    <a:lstStyle/>
                    <a:p>
                      <a:pPr algn="ctr" fontAlgn="t"/>
                      <a:r>
                        <a:rPr lang="en-US" sz="1500" b="1" i="0" u="none" strike="noStrike">
                          <a:solidFill>
                            <a:schemeClr val="tx1"/>
                          </a:solidFill>
                          <a:latin typeface="Arial"/>
                        </a:rPr>
                        <a:t>195</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0.59</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0.0085</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0.40 -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0.87</a:t>
                      </a:r>
                    </a:p>
                  </a:txBody>
                  <a:tcPr marL="45720" marR="45720" marT="9525" marB="0" anchor="ctr">
                    <a:lnR>
                      <a:noFill/>
                    </a:lnR>
                    <a:solidFill>
                      <a:schemeClr val="bg2"/>
                    </a:solidFill>
                  </a:tcPr>
                </a:tc>
              </a:tr>
              <a:tr h="417182">
                <a:tc>
                  <a:txBody>
                    <a:bodyPr/>
                    <a:lstStyle/>
                    <a:p>
                      <a:pPr rtl="0" fontAlgn="t"/>
                      <a:r>
                        <a:rPr lang="en-US" sz="1500" b="1" dirty="0" smtClean="0"/>
                        <a:t>LAM</a:t>
                      </a:r>
                      <a:endParaRPr lang="en-US" sz="1500" dirty="0"/>
                    </a:p>
                  </a:txBody>
                  <a:tcPr marL="45720" marR="0" anchor="ctr">
                    <a:lnL>
                      <a:noFill/>
                    </a:lnL>
                    <a:solidFill>
                      <a:schemeClr val="bg2"/>
                    </a:solidFill>
                  </a:tcPr>
                </a:tc>
                <a:tc>
                  <a:txBody>
                    <a:bodyPr/>
                    <a:lstStyle/>
                    <a:p>
                      <a:pPr rtl="0" fontAlgn="t"/>
                      <a:r>
                        <a:rPr lang="en-US" sz="1500" b="1" dirty="0" smtClean="0"/>
                        <a:t>All</a:t>
                      </a:r>
                      <a:endParaRPr lang="en-US" dirty="0"/>
                    </a:p>
                  </a:txBody>
                  <a:tcPr marL="45720" marR="0" anchor="ctr">
                    <a:solidFill>
                      <a:schemeClr val="bg2"/>
                    </a:solidFill>
                  </a:tcPr>
                </a:tc>
                <a:tc>
                  <a:txBody>
                    <a:bodyPr/>
                    <a:lstStyle/>
                    <a:p>
                      <a:pPr algn="ctr" fontAlgn="t"/>
                      <a:r>
                        <a:rPr lang="en-US" sz="1500" b="1" i="0" u="none" strike="noStrike">
                          <a:solidFill>
                            <a:schemeClr val="tx1"/>
                          </a:solidFill>
                          <a:latin typeface="Arial"/>
                        </a:rPr>
                        <a:t>66</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0.51</a:t>
                      </a:r>
                    </a:p>
                  </a:txBody>
                  <a:tcPr marL="45720" marR="45720" marT="9525" marB="0" anchor="ctr">
                    <a:solidFill>
                      <a:schemeClr val="bg2"/>
                    </a:solidFill>
                  </a:tcPr>
                </a:tc>
                <a:tc>
                  <a:txBody>
                    <a:bodyPr/>
                    <a:lstStyle/>
                    <a:p>
                      <a:pPr algn="ctr" fontAlgn="t"/>
                      <a:r>
                        <a:rPr lang="en-US" sz="1500" b="1" i="0" u="none" strike="noStrike">
                          <a:solidFill>
                            <a:schemeClr val="tx1"/>
                          </a:solidFill>
                          <a:latin typeface="Arial"/>
                        </a:rPr>
                        <a:t>0.0138</a:t>
                      </a:r>
                    </a:p>
                  </a:txBody>
                  <a:tcPr marL="45720" marR="45720" marT="9525" marB="0" anchor="ctr">
                    <a:solidFill>
                      <a:schemeClr val="bg2"/>
                    </a:solidFill>
                  </a:tcPr>
                </a:tc>
                <a:tc>
                  <a:txBody>
                    <a:bodyPr/>
                    <a:lstStyle/>
                    <a:p>
                      <a:pPr algn="r" fontAlgn="t"/>
                      <a:r>
                        <a:rPr lang="en-US" sz="1500" b="1" i="0" u="none" strike="noStrike" dirty="0" smtClean="0">
                          <a:solidFill>
                            <a:schemeClr val="tx1"/>
                          </a:solidFill>
                          <a:latin typeface="Arial"/>
                        </a:rPr>
                        <a:t>0.29 -</a:t>
                      </a:r>
                      <a:endParaRPr lang="en-US" sz="1500" b="1" i="0" u="none" strike="noStrike" dirty="0">
                        <a:solidFill>
                          <a:schemeClr val="tx1"/>
                        </a:solidFill>
                        <a:latin typeface="Arial"/>
                      </a:endParaRPr>
                    </a:p>
                  </a:txBody>
                  <a:tcPr marL="45720" marR="45720" marT="9525" marB="0" anchor="ctr">
                    <a:solidFill>
                      <a:schemeClr val="bg2"/>
                    </a:solidFill>
                  </a:tcPr>
                </a:tc>
                <a:tc>
                  <a:txBody>
                    <a:bodyPr/>
                    <a:lstStyle/>
                    <a:p>
                      <a:pPr algn="l" fontAlgn="t"/>
                      <a:r>
                        <a:rPr lang="en-US" sz="1500" b="1" i="0" u="none" strike="noStrike">
                          <a:solidFill>
                            <a:schemeClr val="tx1"/>
                          </a:solidFill>
                          <a:latin typeface="Arial"/>
                        </a:rPr>
                        <a:t>0.87</a:t>
                      </a:r>
                    </a:p>
                  </a:txBody>
                  <a:tcPr marL="45720" marR="45720" marT="9525" marB="0" anchor="ctr">
                    <a:lnR>
                      <a:noFill/>
                    </a:lnR>
                    <a:solidFill>
                      <a:schemeClr val="bg2"/>
                    </a:solidFill>
                  </a:tcPr>
                </a:tc>
              </a:tr>
              <a:tr h="417182">
                <a:tc>
                  <a:txBody>
                    <a:bodyPr/>
                    <a:lstStyle/>
                    <a:p>
                      <a:r>
                        <a:rPr lang="en-US" sz="1500" b="1" dirty="0" smtClean="0"/>
                        <a:t>Other*</a:t>
                      </a:r>
                      <a:endParaRPr lang="en-US" sz="1500" b="1" dirty="0"/>
                    </a:p>
                  </a:txBody>
                  <a:tcPr marL="45720" marR="0" anchor="ctr">
                    <a:lnL>
                      <a:noFill/>
                    </a:lnL>
                    <a:lnB w="12700" cmpd="sng">
                      <a:noFill/>
                    </a:lnB>
                    <a:solidFill>
                      <a:schemeClr val="bg2"/>
                    </a:solidFill>
                  </a:tcPr>
                </a:tc>
                <a:tc>
                  <a:txBody>
                    <a:bodyPr/>
                    <a:lstStyle/>
                    <a:p>
                      <a:pPr rtl="0" fontAlgn="t"/>
                      <a:r>
                        <a:rPr lang="en-US" sz="1500" b="1" dirty="0" smtClean="0"/>
                        <a:t>Single</a:t>
                      </a:r>
                      <a:endParaRPr lang="en-US" dirty="0"/>
                    </a:p>
                  </a:txBody>
                  <a:tcPr marL="45720" marR="0" anchor="ctr">
                    <a:lnB w="12700" cmpd="sng">
                      <a:noFill/>
                    </a:lnB>
                    <a:solidFill>
                      <a:schemeClr val="bg2"/>
                    </a:solidFill>
                  </a:tcPr>
                </a:tc>
                <a:tc>
                  <a:txBody>
                    <a:bodyPr/>
                    <a:lstStyle/>
                    <a:p>
                      <a:pPr algn="ctr" fontAlgn="t"/>
                      <a:r>
                        <a:rPr lang="en-US" sz="1500" b="1" i="0" u="none" strike="noStrike">
                          <a:solidFill>
                            <a:schemeClr val="tx1"/>
                          </a:solidFill>
                          <a:latin typeface="Arial"/>
                        </a:rPr>
                        <a:t>104</a:t>
                      </a:r>
                    </a:p>
                  </a:txBody>
                  <a:tcPr marL="45720" marR="45720" marT="9525" marB="0" anchor="ctr">
                    <a:lnB w="12700" cmpd="sng">
                      <a:noFill/>
                    </a:lnB>
                    <a:solidFill>
                      <a:schemeClr val="bg2"/>
                    </a:solidFill>
                  </a:tcPr>
                </a:tc>
                <a:tc>
                  <a:txBody>
                    <a:bodyPr/>
                    <a:lstStyle/>
                    <a:p>
                      <a:pPr algn="ctr" fontAlgn="t"/>
                      <a:r>
                        <a:rPr lang="en-US" sz="1500" b="1" i="0" u="none" strike="noStrike">
                          <a:solidFill>
                            <a:schemeClr val="tx1"/>
                          </a:solidFill>
                          <a:latin typeface="Arial"/>
                        </a:rPr>
                        <a:t>0.51</a:t>
                      </a:r>
                    </a:p>
                  </a:txBody>
                  <a:tcPr marL="45720" marR="45720" marT="9525" marB="0" anchor="ctr">
                    <a:lnB w="12700" cmpd="sng">
                      <a:noFill/>
                    </a:lnB>
                    <a:solidFill>
                      <a:schemeClr val="bg2"/>
                    </a:solidFill>
                  </a:tcPr>
                </a:tc>
                <a:tc>
                  <a:txBody>
                    <a:bodyPr/>
                    <a:lstStyle/>
                    <a:p>
                      <a:pPr algn="ctr" fontAlgn="t"/>
                      <a:r>
                        <a:rPr lang="en-US" sz="1500" b="1" i="0" u="none" strike="noStrike">
                          <a:solidFill>
                            <a:schemeClr val="tx1"/>
                          </a:solidFill>
                          <a:latin typeface="Arial"/>
                        </a:rPr>
                        <a:t>0.0018</a:t>
                      </a:r>
                    </a:p>
                  </a:txBody>
                  <a:tcPr marL="45720" marR="45720" marT="9525" marB="0" anchor="ctr">
                    <a:lnB w="12700" cmpd="sng">
                      <a:noFill/>
                    </a:lnB>
                    <a:solidFill>
                      <a:schemeClr val="bg2"/>
                    </a:solidFill>
                  </a:tcPr>
                </a:tc>
                <a:tc>
                  <a:txBody>
                    <a:bodyPr/>
                    <a:lstStyle/>
                    <a:p>
                      <a:pPr algn="r" fontAlgn="t"/>
                      <a:r>
                        <a:rPr lang="en-US" sz="1500" b="1" i="0" u="none" strike="noStrike" dirty="0" smtClean="0">
                          <a:solidFill>
                            <a:schemeClr val="tx1"/>
                          </a:solidFill>
                          <a:latin typeface="Arial"/>
                        </a:rPr>
                        <a:t>0.33 -</a:t>
                      </a:r>
                      <a:endParaRPr lang="en-US" sz="1500" b="1" i="0" u="none" strike="noStrike" dirty="0">
                        <a:solidFill>
                          <a:schemeClr val="tx1"/>
                        </a:solidFill>
                        <a:latin typeface="Arial"/>
                      </a:endParaRPr>
                    </a:p>
                  </a:txBody>
                  <a:tcPr marL="45720" marR="45720" marT="9525" marB="0" anchor="ctr">
                    <a:lnB w="12700" cmpd="sng">
                      <a:noFill/>
                    </a:lnB>
                    <a:solidFill>
                      <a:schemeClr val="bg2"/>
                    </a:solidFill>
                  </a:tcPr>
                </a:tc>
                <a:tc>
                  <a:txBody>
                    <a:bodyPr/>
                    <a:lstStyle/>
                    <a:p>
                      <a:pPr algn="l" fontAlgn="t"/>
                      <a:r>
                        <a:rPr lang="en-US" sz="1500" b="1" i="0" u="none" strike="noStrike" dirty="0">
                          <a:solidFill>
                            <a:schemeClr val="tx1"/>
                          </a:solidFill>
                          <a:latin typeface="Arial"/>
                        </a:rPr>
                        <a:t>0.78</a:t>
                      </a:r>
                    </a:p>
                  </a:txBody>
                  <a:tcPr marL="45720" marR="45720" marT="9525" marB="0" anchor="ctr">
                    <a:lnR>
                      <a:noFill/>
                    </a:lnR>
                    <a:lnB w="12700" cmpd="sng">
                      <a:noFill/>
                    </a:lnB>
                    <a:solidFill>
                      <a:schemeClr val="bg2"/>
                    </a:solidFill>
                  </a:tcPr>
                </a:tc>
              </a:tr>
            </a:tbl>
          </a:graphicData>
        </a:graphic>
      </p:graphicFrame>
      <p:sp>
        <p:nvSpPr>
          <p:cNvPr id="1026" name="Text Box 8"/>
          <p:cNvSpPr txBox="1">
            <a:spLocks noChangeArrowheads="1"/>
          </p:cNvSpPr>
          <p:nvPr/>
        </p:nvSpPr>
        <p:spPr bwMode="auto">
          <a:xfrm>
            <a:off x="5410200" y="6019800"/>
            <a:ext cx="3733800" cy="5969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pitchFamily="34" charset="0"/>
              </a:rPr>
              <a:t>*</a:t>
            </a:r>
            <a:r>
              <a:rPr kumimoji="0" lang="en-US" sz="1100" b="1" i="1" u="none" strike="noStrike" cap="none" normalizeH="0" baseline="0" dirty="0" smtClean="0">
                <a:ln>
                  <a:noFill/>
                </a:ln>
                <a:solidFill>
                  <a:schemeClr val="tx1"/>
                </a:solidFill>
                <a:effectLst/>
                <a:latin typeface="Arial" pitchFamily="34" charset="0"/>
              </a:rPr>
              <a:t>Other = All diagnoses other than COPD, IPAH, IPF, cystic fibrosis, pulmonary fibrosis,</a:t>
            </a:r>
            <a:r>
              <a:rPr kumimoji="0" lang="en-US" sz="1100" b="1" i="0" u="none" strike="noStrike" cap="none" normalizeH="0" baseline="0" dirty="0" smtClean="0">
                <a:ln>
                  <a:noFill/>
                </a:ln>
                <a:solidFill>
                  <a:srgbClr val="FAFD00"/>
                </a:solidFill>
                <a:effectLst/>
                <a:latin typeface="Arial" pitchFamily="34" charset="0"/>
              </a:rPr>
              <a:t> </a:t>
            </a:r>
            <a:r>
              <a:rPr kumimoji="0" lang="en-US" sz="1100" b="1" i="1" u="none" strike="noStrike" cap="none" normalizeH="0" baseline="0" dirty="0" err="1" smtClean="0">
                <a:ln>
                  <a:noFill/>
                </a:ln>
                <a:solidFill>
                  <a:schemeClr val="tx1"/>
                </a:solidFill>
                <a:effectLst/>
                <a:latin typeface="Arial" pitchFamily="34" charset="0"/>
              </a:rPr>
              <a:t>bronchiectasis</a:t>
            </a:r>
            <a:r>
              <a:rPr kumimoji="0" lang="en-US" sz="1100" b="1" i="1" u="none" strike="noStrike" cap="none" normalizeH="0" baseline="0" dirty="0" smtClean="0">
                <a:ln>
                  <a:noFill/>
                </a:ln>
                <a:solidFill>
                  <a:schemeClr val="tx1"/>
                </a:solidFill>
                <a:effectLst/>
                <a:latin typeface="Arial" pitchFamily="34" charset="0"/>
              </a:rPr>
              <a:t>,</a:t>
            </a:r>
            <a:r>
              <a:rPr kumimoji="0" lang="en-US" sz="1100" b="1" i="0" u="none" strike="noStrike" cap="none" normalizeH="0" baseline="0" dirty="0" smtClean="0">
                <a:ln>
                  <a:noFill/>
                </a:ln>
                <a:solidFill>
                  <a:srgbClr val="FAFD00"/>
                </a:solidFill>
                <a:effectLst/>
                <a:latin typeface="Arial" pitchFamily="34" charset="0"/>
              </a:rPr>
              <a:t> </a:t>
            </a:r>
            <a:r>
              <a:rPr kumimoji="0" lang="en-US" sz="1100" b="1" i="1" u="none" strike="noStrike" cap="none" normalizeH="0" baseline="0" dirty="0" smtClean="0">
                <a:ln>
                  <a:noFill/>
                </a:ln>
                <a:solidFill>
                  <a:schemeClr val="tx1"/>
                </a:solidFill>
                <a:effectLst/>
                <a:latin typeface="Arial" pitchFamily="34" charset="0"/>
              </a:rPr>
              <a:t>alpha-1 antitrypsin deficiency, retransplant and LAM.</a:t>
            </a: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6,788</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0" y="1371600"/>
          <a:ext cx="8458200" cy="4267197"/>
        </p:xfrm>
        <a:graphic>
          <a:graphicData uri="http://schemas.openxmlformats.org/drawingml/2006/table">
            <a:tbl>
              <a:tblPr firstRow="1" bandRow="1">
                <a:tableStyleId>{C083E6E3-FA7D-4D7B-A595-EF9225AFEA82}</a:tableStyleId>
              </a:tblPr>
              <a:tblGrid>
                <a:gridCol w="4267200"/>
                <a:gridCol w="838200"/>
                <a:gridCol w="838200"/>
                <a:gridCol w="838200"/>
                <a:gridCol w="838200"/>
                <a:gridCol w="838200"/>
              </a:tblGrid>
              <a:tr h="82552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DONOR </a:t>
                      </a:r>
                      <a:r>
                        <a:rPr lang="en-US" sz="1500" b="1" i="1" kern="1200" dirty="0" smtClean="0">
                          <a:solidFill>
                            <a:srgbClr val="FFFF00"/>
                          </a:solidFill>
                          <a:latin typeface="+mn-lt"/>
                          <a:ea typeface="+mn-ea"/>
                          <a:cs typeface="+mn-cs"/>
                        </a:rPr>
                        <a:t>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0209">
                <a:tc>
                  <a:txBody>
                    <a:bodyPr/>
                    <a:lstStyle/>
                    <a:p>
                      <a:pPr rtl="0" fontAlgn="t"/>
                      <a:r>
                        <a:rPr lang="en-US" sz="1500" b="1" dirty="0"/>
                        <a:t>Donor </a:t>
                      </a:r>
                      <a:r>
                        <a:rPr lang="en-US" sz="1500" b="1" dirty="0" smtClean="0"/>
                        <a:t>cause of death = Anoxia vs. Other*</a:t>
                      </a:r>
                      <a:endParaRPr lang="en-US" dirty="0"/>
                    </a:p>
                  </a:txBody>
                  <a:tcPr marL="45720" marR="45720">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437</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0.76</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0.0048</a:t>
                      </a: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0.63 -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mn-lt"/>
                        </a:rPr>
                        <a:t>0.92</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0209">
                <a:tc>
                  <a:txBody>
                    <a:bodyPr/>
                    <a:lstStyle/>
                    <a:p>
                      <a:pPr algn="ctr"/>
                      <a:r>
                        <a:rPr lang="en-US" sz="1500" b="1" i="1" kern="1200" dirty="0" smtClean="0">
                          <a:solidFill>
                            <a:srgbClr val="FFFF00"/>
                          </a:solidFill>
                          <a:latin typeface="+mn-lt"/>
                          <a:ea typeface="+mn-ea"/>
                          <a:cs typeface="+mn-cs"/>
                        </a:rPr>
                        <a:t>RECIPIENT CHARACTERISTICS</a:t>
                      </a:r>
                      <a:endParaRPr lang="en-US" sz="1500" dirty="0">
                        <a:solidFill>
                          <a:srgbClr val="FFFF00"/>
                        </a:solidFill>
                      </a:endParaRP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b"/>
                      <a:endParaRPr lang="en-US" sz="1500" b="1" i="0" u="none" strike="noStrike" dirty="0">
                        <a:solidFill>
                          <a:schemeClr val="tx1"/>
                        </a:solidFill>
                        <a:latin typeface="+mn-lt"/>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0209">
                <a:tc>
                  <a:txBody>
                    <a:bodyPr/>
                    <a:lstStyle/>
                    <a:p>
                      <a:pPr rtl="0"/>
                      <a:r>
                        <a:rPr lang="en-US" sz="1500" b="1" dirty="0" smtClean="0"/>
                        <a:t>Pulmonary</a:t>
                      </a:r>
                      <a:r>
                        <a:rPr lang="en-US" sz="1500" b="1" baseline="0" dirty="0" smtClean="0"/>
                        <a:t> embolism</a:t>
                      </a:r>
                      <a:endParaRPr lang="en-US" sz="1500" b="1" dirty="0"/>
                    </a:p>
                  </a:txBody>
                  <a:tcPr marL="45720" marR="4572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51</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1.71</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0.0119</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1.13 -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2.61</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Prior </a:t>
                      </a:r>
                      <a:r>
                        <a:rPr lang="en-US" sz="1500" b="1" dirty="0" err="1" smtClean="0"/>
                        <a:t>sternotomy</a:t>
                      </a:r>
                      <a:endParaRPr lang="en-US" sz="1500" b="1" dirty="0" smtClean="0"/>
                    </a:p>
                  </a:txBody>
                  <a:tcPr marL="45720" marR="4572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212</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1.36</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0.0050</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1.10 -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Arial"/>
                        </a:rPr>
                        <a:t>1.68</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History of diabetes</a:t>
                      </a:r>
                    </a:p>
                  </a:txBody>
                  <a:tcPr marL="45720" marR="4572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702</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1.25</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0.0015</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1.09 -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Arial"/>
                        </a:rPr>
                        <a:t>1.43</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Hospitalized (including ICU)</a:t>
                      </a:r>
                    </a:p>
                  </a:txBody>
                  <a:tcPr marL="45720" marR="4572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472</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1.23</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0.0194</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Arial"/>
                        </a:rPr>
                        <a:t>1.47</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Chronic steroid use</a:t>
                      </a:r>
                    </a:p>
                  </a:txBody>
                  <a:tcPr marL="45720" marR="4572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smtClean="0">
                          <a:solidFill>
                            <a:schemeClr val="tx1"/>
                          </a:solidFill>
                          <a:latin typeface="Arial"/>
                        </a:rPr>
                        <a:t>3,162</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1.12</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0.0107</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1.03 -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Arial"/>
                        </a:rPr>
                        <a:t>1.22</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Ventilator</a:t>
                      </a:r>
                      <a:endParaRPr lang="en-US" sz="1500" b="1" i="0" kern="1200" dirty="0" smtClean="0">
                        <a:solidFill>
                          <a:schemeClr val="tx1"/>
                        </a:solidFill>
                        <a:latin typeface="+mn-lt"/>
                        <a:ea typeface="+mn-ea"/>
                        <a:cs typeface="+mn-cs"/>
                      </a:endParaRPr>
                    </a:p>
                  </a:txBody>
                  <a:tcPr marL="45720" marR="4572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124</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0.65</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0.0247</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0.45 -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0.95</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bl>
          </a:graphicData>
        </a:graphic>
      </p:graphicFrame>
      <p:grpSp>
        <p:nvGrpSpPr>
          <p:cNvPr id="2"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itle 1"/>
          <p:cNvSpPr txBox="1">
            <a:spLocks/>
          </p:cNvSpPr>
          <p:nvPr/>
        </p:nvSpPr>
        <p:spPr bwMode="auto">
          <a:xfrm>
            <a:off x="0" y="3048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ADULT LUNG TRANSPLANTS </a:t>
            </a:r>
            <a:r>
              <a:rPr kumimoji="0" lang="en-US" sz="2000" b="1" i="0" u="none" strike="noStrike" kern="0" cap="none" spc="0" normalizeH="0" baseline="0" noProof="0" dirty="0" smtClean="0">
                <a:ln>
                  <a:noFill/>
                </a:ln>
                <a:solidFill>
                  <a:schemeClr val="tx1"/>
                </a:solidFill>
                <a:effectLst/>
                <a:uLnTx/>
                <a:uFillTx/>
                <a:latin typeface="+mj-lt"/>
                <a:ea typeface="+mj-ea"/>
                <a:cs typeface="+mj-cs"/>
              </a:rPr>
              <a:t>(1/1998-6/2006)</a:t>
            </a:r>
            <a:br>
              <a:rPr kumimoji="0" lang="en-US" sz="2000" b="1" i="0" u="none" strike="noStrike" kern="0" cap="none" spc="0" normalizeH="0" baseline="0" noProof="0" dirty="0" smtClean="0">
                <a:ln>
                  <a:noFill/>
                </a:ln>
                <a:solidFill>
                  <a:schemeClr val="tx1"/>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 </a:t>
            </a: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16" name="TextBox 15"/>
          <p:cNvSpPr txBox="1"/>
          <p:nvPr/>
        </p:nvSpPr>
        <p:spPr>
          <a:xfrm>
            <a:off x="4953000" y="6248400"/>
            <a:ext cx="4038600" cy="261610"/>
          </a:xfrm>
          <a:prstGeom prst="rect">
            <a:avLst/>
          </a:prstGeom>
          <a:noFill/>
        </p:spPr>
        <p:txBody>
          <a:bodyPr wrap="square" rtlCol="0">
            <a:spAutoFit/>
          </a:bodyPr>
          <a:lstStyle/>
          <a:p>
            <a:r>
              <a:rPr lang="en-US" sz="1100" b="1" dirty="0" smtClean="0"/>
              <a:t>*</a:t>
            </a:r>
            <a:r>
              <a:rPr lang="en-US" sz="1100" b="1" i="1" dirty="0" smtClean="0"/>
              <a:t>Other = All causes of death other than anoxia and stroke.</a:t>
            </a:r>
            <a:endParaRPr lang="en-US" sz="1100" dirty="0"/>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6,788</a:t>
            </a:r>
            <a:endParaRPr lang="en-US" sz="2400" b="1" dirty="0">
              <a:solidFill>
                <a:srgbClr val="FFFF00"/>
              </a:solidFill>
            </a:endParaRPr>
          </a:p>
        </p:txBody>
      </p:sp>
      <p:graphicFrame>
        <p:nvGraphicFramePr>
          <p:cNvPr id="12" name="Content Placeholder 9"/>
          <p:cNvGraphicFramePr>
            <a:graphicFrameLocks/>
          </p:cNvGraphicFramePr>
          <p:nvPr/>
        </p:nvGraphicFramePr>
        <p:xfrm>
          <a:off x="304801" y="1371600"/>
          <a:ext cx="8534398" cy="3955419"/>
        </p:xfrm>
        <a:graphic>
          <a:graphicData uri="http://schemas.openxmlformats.org/drawingml/2006/table">
            <a:tbl>
              <a:tblPr firstRow="1" bandRow="1">
                <a:tableStyleId>{C083E6E3-FA7D-4D7B-A595-EF9225AFEA82}</a:tableStyleId>
              </a:tblPr>
              <a:tblGrid>
                <a:gridCol w="4267199"/>
                <a:gridCol w="914400"/>
                <a:gridCol w="910877"/>
                <a:gridCol w="813974"/>
                <a:gridCol w="813974"/>
                <a:gridCol w="813974"/>
              </a:tblGrid>
              <a:tr h="825525">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dirty="0" smtClean="0">
                          <a:solidFill>
                            <a:srgbClr val="FFFF00"/>
                          </a:solidFill>
                        </a:rPr>
                        <a:t>TRANSPLANT </a:t>
                      </a:r>
                      <a:r>
                        <a:rPr lang="en-US" sz="1500" b="1" i="1" kern="1200" dirty="0" smtClean="0">
                          <a:solidFill>
                            <a:srgbClr val="FFFF00"/>
                          </a:solidFill>
                          <a:latin typeface="+mn-lt"/>
                          <a:ea typeface="+mn-ea"/>
                          <a:cs typeface="+mn-cs"/>
                        </a:rPr>
                        <a:t>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0209">
                <a:tc>
                  <a:txBody>
                    <a:bodyPr/>
                    <a:lstStyle/>
                    <a:p>
                      <a:pPr rtl="0" fontAlgn="t"/>
                      <a:r>
                        <a:rPr lang="en-US" sz="1500" b="1" dirty="0" smtClean="0"/>
                        <a:t>Donor CMV +/ Recipient CMV -</a:t>
                      </a:r>
                      <a:endParaRPr lang="en-US" sz="1600" dirty="0"/>
                    </a:p>
                  </a:txBody>
                  <a:tcPr marL="45720" marR="45720">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mn-lt"/>
                        </a:rPr>
                        <a:t>1,292</a:t>
                      </a:r>
                      <a:endParaRPr lang="en-US" sz="1500" b="1" i="0" u="none" strike="noStrike" dirty="0">
                        <a:solidFill>
                          <a:schemeClr val="tx1"/>
                        </a:solidFill>
                        <a:latin typeface="+mn-lt"/>
                      </a:endParaRP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1.12</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0.0309</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1.01 -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mn-lt"/>
                        </a:rPr>
                        <a:t>1.24</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3020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t>Female recipient/male donor vs. male recipient/male donor</a:t>
                      </a:r>
                      <a:endParaRPr lang="en-US" sz="1500" dirty="0" smtClean="0"/>
                    </a:p>
                  </a:txBody>
                  <a:tcPr marL="45720" marR="45720">
                    <a:lnL>
                      <a:noFill/>
                    </a:lnL>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smtClean="0">
                          <a:solidFill>
                            <a:schemeClr val="tx1"/>
                          </a:solidFill>
                          <a:latin typeface="+mn-lt"/>
                        </a:rPr>
                        <a:t>1,345</a:t>
                      </a:r>
                      <a:endParaRPr lang="en-US" sz="1500" b="1" i="0" u="none" strike="noStrike" dirty="0">
                        <a:solidFill>
                          <a:schemeClr val="tx1"/>
                        </a:solidFill>
                        <a:latin typeface="+mn-lt"/>
                      </a:endParaRPr>
                    </a:p>
                  </a:txBody>
                  <a:tcPr marL="9525" marR="9525"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1.15</a:t>
                      </a:r>
                    </a:p>
                  </a:txBody>
                  <a:tcPr marL="9525" marR="9525"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500" b="1" i="0" u="none" strike="noStrike" dirty="0">
                          <a:solidFill>
                            <a:schemeClr val="tx1"/>
                          </a:solidFill>
                          <a:latin typeface="+mn-lt"/>
                        </a:rPr>
                        <a:t>0.0191</a:t>
                      </a:r>
                    </a:p>
                  </a:txBody>
                  <a:tcPr marL="9525" marR="9525"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1.02 -</a:t>
                      </a:r>
                      <a:endParaRPr lang="en-US" sz="1500" b="1" i="0" u="none" strike="noStrike" dirty="0">
                        <a:solidFill>
                          <a:schemeClr val="tx1"/>
                        </a:solidFill>
                        <a:latin typeface="+mn-lt"/>
                      </a:endParaRPr>
                    </a:p>
                  </a:txBody>
                  <a:tcPr marL="45720" marR="45720" marT="9525" marB="0" anchor="ct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500" b="1" i="0" u="none" strike="noStrike" dirty="0">
                          <a:solidFill>
                            <a:schemeClr val="tx1"/>
                          </a:solidFill>
                          <a:latin typeface="+mn-lt"/>
                        </a:rPr>
                        <a:t>1.30</a:t>
                      </a:r>
                    </a:p>
                  </a:txBody>
                  <a:tcPr marL="45720" marR="45720" marT="9525" marB="0" anchor="ctr">
                    <a:lnR>
                      <a:noFill/>
                    </a:lnR>
                    <a:lnT w="19050" cap="flat" cmpd="sng" algn="ctr">
                      <a:no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0209">
                <a:tc>
                  <a:txBody>
                    <a:bodyPr/>
                    <a:lstStyle/>
                    <a:p>
                      <a:pPr algn="ctr"/>
                      <a:r>
                        <a:rPr lang="en-US" sz="1500" b="1" i="1" dirty="0" smtClean="0">
                          <a:solidFill>
                            <a:srgbClr val="FFFF00"/>
                          </a:solidFill>
                        </a:rPr>
                        <a:t>POST-TRANSPLANT </a:t>
                      </a:r>
                      <a:r>
                        <a:rPr lang="en-US" sz="1500" b="1" i="1" kern="1200" dirty="0" smtClean="0">
                          <a:solidFill>
                            <a:srgbClr val="FFFF00"/>
                          </a:solidFill>
                          <a:latin typeface="+mn-lt"/>
                          <a:ea typeface="+mn-ea"/>
                          <a:cs typeface="+mn-cs"/>
                        </a:rPr>
                        <a:t> CHARACTERISTICS</a:t>
                      </a:r>
                      <a:endParaRPr lang="en-US" sz="1500" dirty="0">
                        <a:solidFill>
                          <a:srgbClr val="FFFF00"/>
                        </a:solidFill>
                      </a:endParaRPr>
                    </a:p>
                  </a:txBody>
                  <a:tcPr marL="45720" marR="45720" anchor="ctr">
                    <a:lnL>
                      <a:noFill/>
                    </a:lnL>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ct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r" fontAlgn="b"/>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c>
                  <a:txBody>
                    <a:bodyPr/>
                    <a:lstStyle/>
                    <a:p>
                      <a:pPr algn="l" fontAlgn="b"/>
                      <a:endParaRPr lang="en-US" sz="1500" b="1" i="0" u="none" strike="noStrike" dirty="0">
                        <a:solidFill>
                          <a:schemeClr val="tx1"/>
                        </a:solidFill>
                        <a:latin typeface="+mn-lt"/>
                      </a:endParaRP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bg2"/>
                    </a:solidFill>
                  </a:tcPr>
                </a:tc>
              </a:tr>
              <a:tr h="430209">
                <a:tc>
                  <a:txBody>
                    <a:bodyPr/>
                    <a:lstStyle/>
                    <a:p>
                      <a:pPr rtl="0"/>
                      <a:r>
                        <a:rPr lang="en-US" sz="1500" b="1"/>
                        <a:t>OB within 1 year post-transplant</a:t>
                      </a:r>
                      <a:endParaRPr lang="en-US"/>
                    </a:p>
                  </a:txBody>
                  <a:tcPr marL="45720" marR="0" marT="0" marB="0" anchor="ctr">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496</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1.97</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mn-lt"/>
                        </a:rPr>
                        <a:t>&lt;.0001</a:t>
                      </a:r>
                    </a:p>
                  </a:txBody>
                  <a:tcPr marL="9525" marR="9525"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mn-lt"/>
                        </a:rPr>
                        <a:t>1.72 -</a:t>
                      </a:r>
                      <a:endParaRPr lang="en-US" sz="1500" b="1" i="0" u="none" strike="noStrike" dirty="0">
                        <a:solidFill>
                          <a:schemeClr val="tx1"/>
                        </a:solidFill>
                        <a:latin typeface="+mn-lt"/>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mn-lt"/>
                        </a:rPr>
                        <a:t>2.24</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30209">
                <a:tc>
                  <a:txBody>
                    <a:bodyPr/>
                    <a:lstStyle/>
                    <a:p>
                      <a:pPr rtl="0"/>
                      <a:r>
                        <a:rPr lang="en-US" sz="1500" b="1"/>
                        <a:t>Post-transplant dialysis prior to discharge</a:t>
                      </a:r>
                      <a:endParaRPr lang="en-US"/>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a:solidFill>
                            <a:schemeClr val="tx1"/>
                          </a:solidFill>
                          <a:latin typeface="+mn-lt"/>
                        </a:rPr>
                        <a:t>167</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1.51</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0.0009</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mn-lt"/>
                        </a:rPr>
                        <a:t>1.18 -</a:t>
                      </a:r>
                      <a:endParaRPr lang="en-US" sz="1500" b="1" i="0" u="none" strike="noStrike" dirty="0">
                        <a:solidFill>
                          <a:schemeClr val="tx1"/>
                        </a:solidFill>
                        <a:latin typeface="+mn-lt"/>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mn-lt"/>
                        </a:rPr>
                        <a:t>1.93</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30209">
                <a:tc>
                  <a:txBody>
                    <a:bodyPr/>
                    <a:lstStyle/>
                    <a:p>
                      <a:pPr rtl="0"/>
                      <a:r>
                        <a:rPr lang="en-US" sz="1500" b="1"/>
                        <a:t>Rejection between discharge and 1 year</a:t>
                      </a:r>
                      <a:endParaRPr lang="en-US"/>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smtClean="0">
                          <a:solidFill>
                            <a:schemeClr val="tx1"/>
                          </a:solidFill>
                          <a:latin typeface="+mn-lt"/>
                        </a:rPr>
                        <a:t>2,911</a:t>
                      </a:r>
                      <a:endParaRPr lang="en-US" sz="1500" b="1" i="0" u="none" strike="noStrike" dirty="0">
                        <a:solidFill>
                          <a:schemeClr val="tx1"/>
                        </a:solidFill>
                        <a:latin typeface="+mn-lt"/>
                      </a:endParaRP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1.24</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&lt;.0001</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mn-lt"/>
                        </a:rPr>
                        <a:t>1.14 -</a:t>
                      </a:r>
                      <a:endParaRPr lang="en-US" sz="1500" b="1" i="0" u="none" strike="noStrike" dirty="0">
                        <a:solidFill>
                          <a:schemeClr val="tx1"/>
                        </a:solidFill>
                        <a:latin typeface="+mn-lt"/>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mn-lt"/>
                        </a:rPr>
                        <a:t>1.35</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30209">
                <a:tc>
                  <a:txBody>
                    <a:bodyPr/>
                    <a:lstStyle/>
                    <a:p>
                      <a:pPr rtl="0"/>
                      <a:r>
                        <a:rPr lang="en-US" sz="1500" b="1" dirty="0"/>
                        <a:t>Treated for infection by discharge</a:t>
                      </a:r>
                      <a:endParaRPr lang="en-US" dirty="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smtClean="0">
                          <a:solidFill>
                            <a:schemeClr val="tx1"/>
                          </a:solidFill>
                          <a:latin typeface="+mn-lt"/>
                        </a:rPr>
                        <a:t>2,756</a:t>
                      </a:r>
                      <a:endParaRPr lang="en-US" sz="1500" b="1" i="0" u="none" strike="noStrike" dirty="0">
                        <a:solidFill>
                          <a:schemeClr val="tx1"/>
                        </a:solidFill>
                        <a:latin typeface="+mn-lt"/>
                      </a:endParaRP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1.11</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mn-lt"/>
                        </a:rPr>
                        <a:t>0.0153</a:t>
                      </a:r>
                    </a:p>
                  </a:txBody>
                  <a:tcPr marL="9525" marR="9525"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mn-lt"/>
                        </a:rPr>
                        <a:t>1.02 -</a:t>
                      </a:r>
                      <a:endParaRPr lang="en-US" sz="1500" b="1" i="0" u="none" strike="noStrike" dirty="0">
                        <a:solidFill>
                          <a:schemeClr val="tx1"/>
                        </a:solidFill>
                        <a:latin typeface="+mn-lt"/>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mn-lt"/>
                        </a:rPr>
                        <a:t>1.21</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bl>
          </a:graphicData>
        </a:graphic>
      </p:graphicFrame>
      <p:grpSp>
        <p:nvGrpSpPr>
          <p:cNvPr id="2"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itle 1"/>
          <p:cNvSpPr txBox="1">
            <a:spLocks/>
          </p:cNvSpPr>
          <p:nvPr/>
        </p:nvSpPr>
        <p:spPr bwMode="auto">
          <a:xfrm>
            <a:off x="0" y="3048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tx1"/>
                </a:solidFill>
                <a:effectLst/>
                <a:uLnTx/>
                <a:uFillTx/>
                <a:latin typeface="+mj-lt"/>
                <a:ea typeface="+mj-ea"/>
                <a:cs typeface="+mj-cs"/>
              </a:rPr>
              <a:t>ADULT LUNG TRANSPLANTS </a:t>
            </a:r>
            <a:r>
              <a:rPr kumimoji="0" lang="en-US" sz="2000" b="1" i="0" u="none" strike="noStrike" kern="0" cap="none" spc="0" normalizeH="0" baseline="0" noProof="0" smtClean="0">
                <a:ln>
                  <a:noFill/>
                </a:ln>
                <a:solidFill>
                  <a:schemeClr val="tx1"/>
                </a:solidFill>
                <a:effectLst/>
                <a:uLnTx/>
                <a:uFillTx/>
                <a:latin typeface="+mj-lt"/>
                <a:ea typeface="+mj-ea"/>
                <a:cs typeface="+mj-cs"/>
              </a:rPr>
              <a:t>(1/1998-6/2006)</a:t>
            </a:r>
            <a:br>
              <a:rPr kumimoji="0" lang="en-US" sz="2000" b="1" i="0" u="none" strike="noStrike" kern="0" cap="none" spc="0" normalizeH="0" baseline="0" noProof="0" smtClean="0">
                <a:ln>
                  <a:noFill/>
                </a:ln>
                <a:solidFill>
                  <a:schemeClr val="tx1"/>
                </a:solidFill>
                <a:effectLst/>
                <a:uLnTx/>
                <a:uFillTx/>
                <a:latin typeface="+mj-lt"/>
                <a:ea typeface="+mj-ea"/>
                <a:cs typeface="+mj-cs"/>
              </a:rPr>
            </a:br>
            <a:r>
              <a:rPr kumimoji="0" lang="en-US" sz="2000" b="1" i="0" u="none" strike="noStrike" kern="0" cap="none" spc="0" normalizeH="0" baseline="0" noProof="0" smtClean="0">
                <a:ln>
                  <a:noFill/>
                </a:ln>
                <a:solidFill>
                  <a:schemeClr val="tx1"/>
                </a:solidFill>
                <a:effectLst/>
                <a:uLnTx/>
                <a:uFillTx/>
                <a:latin typeface="+mj-lt"/>
                <a:ea typeface="+mj-ea"/>
                <a:cs typeface="+mj-cs"/>
              </a:rPr>
              <a:t> </a:t>
            </a:r>
            <a:r>
              <a:rPr kumimoji="0" lang="en-US" sz="2400" b="1" i="0" u="none" strike="noStrike" kern="0" cap="none" spc="0" normalizeH="0" baseline="0" noProof="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smtClean="0">
                <a:ln>
                  <a:noFill/>
                </a:ln>
                <a:solidFill>
                  <a:schemeClr val="tx1"/>
                </a:solidFill>
                <a:effectLst/>
                <a:uLnTx/>
                <a:uFillTx/>
                <a:latin typeface="+mj-lt"/>
                <a:ea typeface="+mj-ea"/>
                <a:cs typeface="+mj-cs"/>
              </a:rPr>
            </a:br>
            <a:r>
              <a:rPr kumimoji="0" lang="en-US" sz="2400" b="1" i="0" u="none" strike="noStrike" kern="0" cap="none" spc="0" normalizeH="0" baseline="0" noProof="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81400" y="5715000"/>
            <a:ext cx="1828800" cy="461665"/>
          </a:xfrm>
          <a:prstGeom prst="rect">
            <a:avLst/>
          </a:prstGeom>
          <a:noFill/>
        </p:spPr>
        <p:txBody>
          <a:bodyPr wrap="square" rtlCol="0">
            <a:spAutoFit/>
          </a:bodyPr>
          <a:lstStyle/>
          <a:p>
            <a:pPr algn="ctr"/>
            <a:r>
              <a:rPr lang="en-US" sz="2400" b="1" dirty="0" smtClean="0">
                <a:solidFill>
                  <a:srgbClr val="FFFF00"/>
                </a:solidFill>
              </a:rPr>
              <a:t>N = 6,788</a:t>
            </a:r>
            <a:endParaRPr lang="en-US" sz="2400" b="1" dirty="0">
              <a:solidFill>
                <a:srgbClr val="FFFF00"/>
              </a:solidFill>
            </a:endParaRPr>
          </a:p>
        </p:txBody>
      </p:sp>
      <p:graphicFrame>
        <p:nvGraphicFramePr>
          <p:cNvPr id="12" name="Content Placeholder 9"/>
          <p:cNvGraphicFramePr>
            <a:graphicFrameLocks/>
          </p:cNvGraphicFramePr>
          <p:nvPr/>
        </p:nvGraphicFramePr>
        <p:xfrm>
          <a:off x="228600" y="1524000"/>
          <a:ext cx="8534398" cy="3047998"/>
        </p:xfrm>
        <a:graphic>
          <a:graphicData uri="http://schemas.openxmlformats.org/drawingml/2006/table">
            <a:tbl>
              <a:tblPr firstRow="1" bandRow="1">
                <a:tableStyleId>{C083E6E3-FA7D-4D7B-A595-EF9225AFEA82}</a:tableStyleId>
              </a:tblPr>
              <a:tblGrid>
                <a:gridCol w="3657599"/>
                <a:gridCol w="1447800"/>
                <a:gridCol w="987077"/>
                <a:gridCol w="813974"/>
                <a:gridCol w="813974"/>
                <a:gridCol w="813974"/>
              </a:tblGrid>
              <a:tr h="894974">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1" i="1" kern="1200" dirty="0" smtClean="0">
                          <a:solidFill>
                            <a:srgbClr val="FFFF00"/>
                          </a:solidFill>
                          <a:latin typeface="+mn-lt"/>
                          <a:ea typeface="+mn-ea"/>
                          <a:cs typeface="+mn-cs"/>
                        </a:rPr>
                        <a:t>CHARACTERISTICS</a:t>
                      </a:r>
                    </a:p>
                  </a:txBody>
                  <a:tcPr marL="45720" marR="45720">
                    <a:lnL>
                      <a:noFill/>
                    </a:lnL>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N</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Relative Risk</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rPr>
                        <a:t>P-value</a:t>
                      </a:r>
                      <a:endParaRPr lang="en-US" dirty="0"/>
                    </a:p>
                  </a:txBody>
                  <a:tcPr marL="45720" marR="45720">
                    <a:lnT w="12700" cmpd="sng">
                      <a:noFill/>
                    </a:lnT>
                    <a:lnB w="1905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rPr>
                        <a:t>95% Confidence Interval</a:t>
                      </a:r>
                      <a:endParaRPr lang="en-US" dirty="0"/>
                    </a:p>
                  </a:txBody>
                  <a:tcPr marL="45720" marR="45720">
                    <a:lnR>
                      <a:noFill/>
                    </a:lnR>
                    <a:lnT w="12700" cmpd="sng">
                      <a:noFill/>
                    </a:lnT>
                    <a:lnB w="1905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66401">
                <a:tc>
                  <a:txBody>
                    <a:bodyPr/>
                    <a:lstStyle/>
                    <a:p>
                      <a:pPr rtl="0"/>
                      <a:r>
                        <a:rPr lang="en-US" sz="1500" b="1" dirty="0" smtClean="0"/>
                        <a:t>Donor history of diabetes</a:t>
                      </a:r>
                      <a:endParaRPr lang="en-US" sz="1600" dirty="0"/>
                    </a:p>
                  </a:txBody>
                  <a:tcPr marL="45720" marR="45720">
                    <a:lnL>
                      <a:noFill/>
                    </a:lnL>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197</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1.22</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a:solidFill>
                            <a:schemeClr val="tx1"/>
                          </a:solidFill>
                          <a:latin typeface="Arial"/>
                        </a:rPr>
                        <a:t>0.0947</a:t>
                      </a: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chemeClr val="tx1"/>
                          </a:solidFill>
                          <a:latin typeface="Arial"/>
                        </a:rPr>
                        <a:t>0.97</a:t>
                      </a:r>
                      <a:r>
                        <a:rPr lang="en-US" sz="1500" b="1" i="0" u="none" strike="noStrike" baseline="0" dirty="0" smtClean="0">
                          <a:solidFill>
                            <a:schemeClr val="tx1"/>
                          </a:solidFill>
                          <a:latin typeface="Arial"/>
                        </a:rPr>
                        <a:t> -</a:t>
                      </a:r>
                      <a:endParaRPr lang="en-US" sz="1500" b="1" i="0" u="none" strike="noStrike" dirty="0">
                        <a:solidFill>
                          <a:schemeClr val="tx1"/>
                        </a:solidFill>
                        <a:latin typeface="Arial"/>
                      </a:endParaRPr>
                    </a:p>
                  </a:txBody>
                  <a:tcPr marL="45720" marR="45720" marT="9525" marB="0" anchor="ct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a:solidFill>
                            <a:schemeClr val="tx1"/>
                          </a:solidFill>
                          <a:latin typeface="Arial"/>
                        </a:rPr>
                        <a:t>1.54</a:t>
                      </a:r>
                    </a:p>
                  </a:txBody>
                  <a:tcPr marL="45720" marR="45720" marT="9525" marB="0" anchor="ctr">
                    <a:lnR>
                      <a:noFill/>
                    </a:lnR>
                    <a:lnT w="19050" cap="flat" cmpd="sng" algn="ctr">
                      <a:solidFill>
                        <a:srgbClr val="FFFF00"/>
                      </a:solidFill>
                      <a:prstDash val="solid"/>
                      <a:round/>
                      <a:headEnd type="none" w="med" len="med"/>
                      <a:tailEnd type="none" w="med" len="med"/>
                    </a:lnT>
                    <a:lnB w="19050" cap="flat" cmpd="sng" algn="ctr">
                      <a:noFill/>
                      <a:prstDash val="solid"/>
                      <a:round/>
                      <a:headEnd type="none" w="med" len="med"/>
                      <a:tailEnd type="none" w="med" len="med"/>
                    </a:lnB>
                    <a:solidFill>
                      <a:schemeClr val="bg2"/>
                    </a:solidFill>
                  </a:tcPr>
                </a:tc>
              </a:tr>
              <a:tr h="466401">
                <a:tc>
                  <a:txBody>
                    <a:bodyPr/>
                    <a:lstStyle/>
                    <a:p>
                      <a:pPr rtl="0"/>
                      <a:r>
                        <a:rPr lang="en-US" sz="1500" b="1" dirty="0" smtClean="0"/>
                        <a:t>OKT3 used for induction</a:t>
                      </a:r>
                      <a:endParaRPr lang="en-US" dirty="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89</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1.33</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0.0832</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0.96 -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Arial"/>
                        </a:rPr>
                        <a:t>1.85</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753821">
                <a:tc>
                  <a:txBody>
                    <a:bodyPr/>
                    <a:lstStyle/>
                    <a:p>
                      <a:pPr rtl="0"/>
                      <a:r>
                        <a:rPr lang="en-US" sz="1500" b="1" dirty="0" smtClean="0"/>
                        <a:t>Mismatches</a:t>
                      </a:r>
                      <a:r>
                        <a:rPr lang="en-US" sz="1500" b="1" baseline="0" dirty="0" smtClean="0"/>
                        <a:t> at HLA A locus, per mismatch</a:t>
                      </a:r>
                      <a:endParaRPr lang="en-US" dirty="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a:solidFill>
                            <a:schemeClr val="tx1"/>
                          </a:solidFill>
                          <a:latin typeface="Arial"/>
                        </a:rPr>
                        <a:t> </a:t>
                      </a:r>
                      <a:r>
                        <a:rPr lang="en-US" sz="1500" b="1" i="0" u="none" strike="noStrike" dirty="0" smtClean="0">
                          <a:solidFill>
                            <a:schemeClr val="tx1"/>
                          </a:solidFill>
                          <a:latin typeface="Arial"/>
                        </a:rPr>
                        <a:t>0</a:t>
                      </a:r>
                      <a:r>
                        <a:rPr lang="en-US" sz="1500" b="1" i="0" u="none" strike="noStrike" baseline="0" dirty="0" smtClean="0">
                          <a:solidFill>
                            <a:schemeClr val="tx1"/>
                          </a:solidFill>
                          <a:latin typeface="Arial"/>
                        </a:rPr>
                        <a:t> A MM = 422</a:t>
                      </a:r>
                    </a:p>
                    <a:p>
                      <a:pPr algn="ctr" fontAlgn="t"/>
                      <a:r>
                        <a:rPr lang="en-US" sz="1500" b="1" i="0" u="none" strike="noStrike" baseline="0" dirty="0" smtClean="0">
                          <a:solidFill>
                            <a:schemeClr val="tx1"/>
                          </a:solidFill>
                          <a:latin typeface="Arial"/>
                        </a:rPr>
                        <a:t>1 A MM = 2,929</a:t>
                      </a:r>
                    </a:p>
                    <a:p>
                      <a:pPr algn="ctr" fontAlgn="t"/>
                      <a:r>
                        <a:rPr lang="en-US" sz="1500" b="1" i="0" u="none" strike="noStrike" baseline="0" dirty="0" smtClean="0">
                          <a:solidFill>
                            <a:schemeClr val="tx1"/>
                          </a:solidFill>
                          <a:latin typeface="Arial"/>
                        </a:rPr>
                        <a:t>2 A MM = 3,437</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1.14</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0.0679</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0.99 -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a:solidFill>
                            <a:schemeClr val="tx1"/>
                          </a:solidFill>
                          <a:latin typeface="Arial"/>
                        </a:rPr>
                        <a:t>1.30</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r h="466401">
                <a:tc>
                  <a:txBody>
                    <a:bodyPr/>
                    <a:lstStyle/>
                    <a:p>
                      <a:pPr rtl="0"/>
                      <a:r>
                        <a:rPr lang="en-US" sz="1500" b="1" dirty="0" smtClean="0"/>
                        <a:t>IL-2R</a:t>
                      </a:r>
                      <a:r>
                        <a:rPr lang="en-US" sz="1500" b="1" baseline="0" dirty="0" smtClean="0"/>
                        <a:t> antagonist used for induction</a:t>
                      </a:r>
                      <a:endParaRPr lang="en-US" dirty="0"/>
                    </a:p>
                  </a:txBody>
                  <a:tcPr marL="45720" marR="0" marT="0" marB="0" anchor="ctr">
                    <a:lnL>
                      <a:noFill/>
                    </a:lnL>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dirty="0" smtClean="0">
                          <a:solidFill>
                            <a:schemeClr val="tx1"/>
                          </a:solidFill>
                          <a:latin typeface="Arial"/>
                        </a:rPr>
                        <a:t>1,954</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0.91</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ctr" fontAlgn="t"/>
                      <a:r>
                        <a:rPr lang="en-US" sz="1500" b="1" i="0" u="none" strike="noStrike">
                          <a:solidFill>
                            <a:schemeClr val="tx1"/>
                          </a:solidFill>
                          <a:latin typeface="Arial"/>
                        </a:rPr>
                        <a:t>0.0657</a:t>
                      </a: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r" fontAlgn="t"/>
                      <a:r>
                        <a:rPr lang="en-US" sz="1500" b="1" i="0" u="none" strike="noStrike" dirty="0" smtClean="0">
                          <a:solidFill>
                            <a:schemeClr val="tx1"/>
                          </a:solidFill>
                          <a:latin typeface="Arial"/>
                        </a:rPr>
                        <a:t>0.82 -</a:t>
                      </a:r>
                      <a:endParaRPr lang="en-US" sz="1500" b="1" i="0" u="none" strike="noStrike" dirty="0">
                        <a:solidFill>
                          <a:schemeClr val="tx1"/>
                        </a:solidFill>
                        <a:latin typeface="Arial"/>
                      </a:endParaRPr>
                    </a:p>
                  </a:txBody>
                  <a:tcPr marL="45720" marR="45720" marT="9525" marB="0" anchor="ctr">
                    <a:lnT w="19050" cap="flat" cmpd="sng" algn="ctr">
                      <a:noFill/>
                      <a:prstDash val="solid"/>
                      <a:round/>
                      <a:headEnd type="none" w="med" len="med"/>
                      <a:tailEnd type="none" w="med" len="med"/>
                    </a:lnT>
                    <a:lnB>
                      <a:noFill/>
                    </a:lnB>
                    <a:solidFill>
                      <a:schemeClr val="bg2"/>
                    </a:solidFill>
                  </a:tcPr>
                </a:tc>
                <a:tc>
                  <a:txBody>
                    <a:bodyPr/>
                    <a:lstStyle/>
                    <a:p>
                      <a:pPr algn="l" fontAlgn="t"/>
                      <a:r>
                        <a:rPr lang="en-US" sz="1500" b="1" i="0" u="none" strike="noStrike" dirty="0">
                          <a:solidFill>
                            <a:schemeClr val="tx1"/>
                          </a:solidFill>
                          <a:latin typeface="Arial"/>
                        </a:rPr>
                        <a:t>1.01</a:t>
                      </a:r>
                    </a:p>
                  </a:txBody>
                  <a:tcPr marL="45720" marR="45720" marT="9525" marB="0" anchor="ctr">
                    <a:lnR>
                      <a:noFill/>
                    </a:lnR>
                    <a:lnT w="19050" cap="flat" cmpd="sng" algn="ctr">
                      <a:noFill/>
                      <a:prstDash val="solid"/>
                      <a:round/>
                      <a:headEnd type="none" w="med" len="med"/>
                      <a:tailEnd type="none" w="med" len="med"/>
                    </a:lnT>
                    <a:lnB>
                      <a:noFill/>
                    </a:lnB>
                    <a:solidFill>
                      <a:schemeClr val="bg2"/>
                    </a:solidFill>
                  </a:tcPr>
                </a:tc>
              </a:tr>
            </a:tbl>
          </a:graphicData>
        </a:graphic>
      </p:graphicFrame>
      <p:grpSp>
        <p:nvGrpSpPr>
          <p:cNvPr id="2"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5" name="Title 1"/>
          <p:cNvSpPr txBox="1">
            <a:spLocks/>
          </p:cNvSpPr>
          <p:nvPr/>
        </p:nvSpPr>
        <p:spPr bwMode="auto">
          <a:xfrm>
            <a:off x="0" y="3048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kumimoji="0" lang="en-US" sz="2800" b="1" i="0" u="none" strike="noStrike" kern="0" cap="none" spc="0" normalizeH="0" baseline="0" noProof="0" dirty="0" smtClean="0">
                <a:ln>
                  <a:noFill/>
                </a:ln>
                <a:solidFill>
                  <a:schemeClr val="tx1"/>
                </a:solidFill>
                <a:effectLst/>
                <a:uLnTx/>
                <a:uFillTx/>
                <a:latin typeface="+mj-lt"/>
                <a:ea typeface="+mj-ea"/>
                <a:cs typeface="+mj-cs"/>
              </a:rPr>
              <a:t>ADULT LUNG TRANSPLANTS </a:t>
            </a:r>
            <a:r>
              <a:rPr kumimoji="0" lang="en-US" sz="2000" b="1" i="0" u="none" strike="noStrike" kern="0" cap="none" spc="0" normalizeH="0" baseline="0" noProof="0" dirty="0" smtClean="0">
                <a:ln>
                  <a:noFill/>
                </a:ln>
                <a:solidFill>
                  <a:schemeClr val="tx1"/>
                </a:solidFill>
                <a:effectLst/>
                <a:uLnTx/>
                <a:uFillTx/>
                <a:latin typeface="+mj-lt"/>
                <a:ea typeface="+mj-ea"/>
                <a:cs typeface="+mj-cs"/>
              </a:rPr>
              <a:t>(1/1998-6/2006)</a:t>
            </a:r>
            <a:br>
              <a:rPr kumimoji="0" lang="en-US" sz="2000" b="1" i="0" u="none" strike="noStrike" kern="0" cap="none" spc="0" normalizeH="0" baseline="0" noProof="0" dirty="0" smtClean="0">
                <a:ln>
                  <a:noFill/>
                </a:ln>
                <a:solidFill>
                  <a:schemeClr val="tx1"/>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 </a:t>
            </a:r>
            <a:r>
              <a:rPr lang="en-US" sz="2400" b="1" i="1" dirty="0" smtClean="0"/>
              <a:t>Borderline Significant</a:t>
            </a:r>
            <a:r>
              <a:rPr lang="en-US" sz="2400" b="1" dirty="0" smtClean="0"/>
              <a:t> </a:t>
            </a: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p>
                  </a:txBody>
                  <a:tcPr marL="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PVR</a:t>
                      </a:r>
                      <a:endParaRPr lang="en-US" sz="1800" b="1"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0" marR="0" marT="0" marB="0">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Height difference</a:t>
                      </a:r>
                      <a:r>
                        <a:rPr lang="en-US" sz="1800" b="1" baseline="0" dirty="0"/>
                        <a:t> </a:t>
                      </a:r>
                      <a:r>
                        <a:rPr lang="en-US" sz="1800" b="1" baseline="0" dirty="0" smtClean="0"/>
                        <a:t>(borderline)</a:t>
                      </a:r>
                      <a:endParaRPr lang="en-US" sz="1800" b="1" dirty="0" smtClean="0"/>
                    </a:p>
                  </a:txBody>
                  <a:tcPr marL="0" marR="0" marT="0" marB="0">
                    <a:solidFill>
                      <a:schemeClr val="bg2"/>
                    </a:solidFill>
                  </a:tcPr>
                </a:tc>
              </a:tr>
              <a:tr h="553348">
                <a:tc>
                  <a:txBody>
                    <a:bodyPr/>
                    <a:lstStyle/>
                    <a:p>
                      <a:pPr rtl="0" fontAlgn="t"/>
                      <a:r>
                        <a:rPr lang="en-US" sz="1800" b="1" dirty="0" smtClean="0"/>
                        <a:t>Cardiac output</a:t>
                      </a:r>
                      <a:endParaRPr lang="en-US" sz="1800" dirty="0"/>
                    </a:p>
                  </a:txBody>
                  <a:tcPr marL="0" marR="0" marT="0" marB="0">
                    <a:lnL>
                      <a:noFill/>
                    </a:lnL>
                    <a:lnB w="12700" cmpd="sng">
                      <a:noFill/>
                    </a:lnB>
                    <a:solidFill>
                      <a:schemeClr val="bg2"/>
                    </a:solidFill>
                  </a:tcPr>
                </a:tc>
                <a:tc>
                  <a:txBody>
                    <a:bodyPr/>
                    <a:lstStyle/>
                    <a:p>
                      <a:pPr rtl="0" fontAlgn="t"/>
                      <a:endParaRPr lang="en-US" sz="1800" dirty="0"/>
                    </a:p>
                  </a:txBody>
                  <a:tcPr marL="0" marR="0" marT="0" marB="0">
                    <a:lnB w="12700" cmpd="sng">
                      <a:noFill/>
                    </a:lnB>
                    <a:solidFill>
                      <a:schemeClr val="bg2"/>
                    </a:solidFill>
                  </a:tcPr>
                </a:tc>
              </a:tr>
            </a:tbl>
          </a:graphicData>
        </a:graphic>
      </p:graphicFrame>
      <p:grpSp>
        <p:nvGrpSpPr>
          <p:cNvPr id="2"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itle 1"/>
          <p:cNvSpPr txBox="1">
            <a:spLocks/>
          </p:cNvSpPr>
          <p:nvPr/>
        </p:nvSpPr>
        <p:spPr bwMode="auto">
          <a:xfrm>
            <a:off x="0" y="3048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kumimoji="0" lang="en-US" sz="2800" b="1" i="0" u="none" strike="noStrike" kern="0" cap="none" spc="0" normalizeH="0" baseline="0" noProof="0" dirty="0" smtClean="0">
                <a:ln>
                  <a:noFill/>
                </a:ln>
                <a:solidFill>
                  <a:schemeClr val="tx1"/>
                </a:solidFill>
                <a:effectLst/>
                <a:uLnTx/>
                <a:uFillTx/>
                <a:latin typeface="+mj-lt"/>
                <a:ea typeface="+mj-ea"/>
                <a:cs typeface="+mj-cs"/>
              </a:rPr>
              <a:t>ADULT LUNG TRANSPLANTS </a:t>
            </a:r>
            <a:r>
              <a:rPr kumimoji="0" lang="en-US" sz="2000" b="1" i="0" u="none" strike="noStrike" kern="0" cap="none" spc="0" normalizeH="0" baseline="0" noProof="0" dirty="0" smtClean="0">
                <a:ln>
                  <a:noFill/>
                </a:ln>
                <a:solidFill>
                  <a:schemeClr val="tx1"/>
                </a:solidFill>
                <a:effectLst/>
                <a:uLnTx/>
                <a:uFillTx/>
                <a:latin typeface="+mj-lt"/>
                <a:ea typeface="+mj-ea"/>
                <a:cs typeface="+mj-cs"/>
              </a:rPr>
              <a:t>(1/1998-6/2006)</a:t>
            </a:r>
            <a:br>
              <a:rPr kumimoji="0" lang="en-US" sz="2000" b="1" i="0" u="none" strike="noStrike" kern="0" cap="none" spc="0" normalizeH="0" baseline="0" noProof="0" dirty="0" smtClean="0">
                <a:ln>
                  <a:noFill/>
                </a:ln>
                <a:solidFill>
                  <a:schemeClr val="tx1"/>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 </a:t>
            </a: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 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(1/1998-6/2006)</a:t>
            </a:r>
            <a:br>
              <a:rPr lang="en-US" sz="2000" dirty="0" smtClean="0"/>
            </a:br>
            <a:r>
              <a:rPr lang="en-US" sz="18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(1/1998-6/2006)</a:t>
            </a:r>
            <a:br>
              <a:rPr lang="en-US" sz="2000" dirty="0" smtClean="0"/>
            </a:br>
            <a:r>
              <a:rPr lang="en-US" sz="18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 0.0010</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(1/1998-6/2006)</a:t>
            </a:r>
            <a:br>
              <a:rPr lang="en-US" sz="2000" dirty="0" smtClean="0"/>
            </a:br>
            <a:r>
              <a:rPr lang="en-US" sz="18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a:t>
            </a:r>
            <a:br>
              <a:rPr lang="en-US" sz="2400" dirty="0" smtClean="0"/>
            </a:br>
            <a:r>
              <a:rPr lang="en-US" sz="2400" dirty="0" smtClean="0"/>
              <a:t> </a:t>
            </a: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0.0168</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LUNG TRANSPLANTS </a:t>
            </a:r>
            <a:r>
              <a:rPr lang="en-US" sz="2000" dirty="0" smtClean="0"/>
              <a:t>(1/1998-6/2006)</a:t>
            </a:r>
            <a:br>
              <a:rPr lang="en-US" sz="2000" dirty="0" smtClean="0"/>
            </a:br>
            <a:r>
              <a:rPr lang="en-US" sz="1800" dirty="0" smtClean="0">
                <a:solidFill>
                  <a:srgbClr val="FFFF00"/>
                </a:solidFill>
              </a:rPr>
              <a:t> </a:t>
            </a:r>
            <a:r>
              <a:rPr lang="en-US" sz="2400" dirty="0" smtClean="0"/>
              <a:t>Risk Factors For 5 Year Mortality with 95% Confidence Limits</a:t>
            </a:r>
            <a:br>
              <a:rPr lang="en-US" sz="2400" dirty="0" smtClean="0"/>
            </a:br>
            <a:r>
              <a:rPr lang="en-US" sz="2400" dirty="0" smtClean="0"/>
              <a:t> Conditional on Survival to 1 Year </a:t>
            </a:r>
            <a:br>
              <a:rPr lang="en-US" sz="2400" dirty="0" smtClean="0"/>
            </a:br>
            <a:r>
              <a:rPr lang="en-US" sz="2400" dirty="0" smtClean="0"/>
              <a:t> </a:t>
            </a:r>
            <a:r>
              <a:rPr lang="en-US" sz="2400" dirty="0" smtClean="0">
                <a:solidFill>
                  <a:srgbClr val="FFFF00"/>
                </a:solidFill>
              </a:rPr>
              <a:t>Recipient PVR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0.0296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5f82c5e-0c74-4764-aa18-b9ea25529750"/>
    <ds:schemaRef ds:uri="http://schemas.openxmlformats.org/package/2006/metadata/core-properties"/>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2723</TotalTime>
  <Words>17697</Words>
  <Application>Microsoft Office PowerPoint</Application>
  <PresentationFormat>On-screen Show (4:3)</PresentationFormat>
  <Paragraphs>3289</Paragraphs>
  <Slides>156</Slides>
  <Notes>154</Notes>
  <HiddenSlides>0</HiddenSlides>
  <MMClips>0</MMClips>
  <ScaleCrop>false</ScaleCrop>
  <HeadingPairs>
    <vt:vector size="4" baseType="variant">
      <vt:variant>
        <vt:lpstr>Theme</vt:lpstr>
      </vt:variant>
      <vt:variant>
        <vt:i4>1</vt:i4>
      </vt:variant>
      <vt:variant>
        <vt:lpstr>Slide Titles</vt:lpstr>
      </vt:variant>
      <vt:variant>
        <vt:i4>156</vt:i4>
      </vt:variant>
    </vt:vector>
  </HeadingPairs>
  <TitlesOfParts>
    <vt:vector size="157" baseType="lpstr">
      <vt:lpstr>UNOSTemplate</vt:lpstr>
      <vt:lpstr>LUNG TRANSPLANTATION</vt:lpstr>
      <vt:lpstr>NUMBER OF LUNG TRANSPLANTS REPORTED  BY YEAR AND PROCEDURE TYPE</vt:lpstr>
      <vt:lpstr>AVERAGE CENTER VOLUME Lung Transplants: January 1, 2000 - June 30, 2011</vt:lpstr>
      <vt:lpstr>LUNG TRANSPLANTS  Transplant Recipient Age by Year of Transplant (Transplants: January 1, 1987 – June 30, 2011)</vt:lpstr>
      <vt:lpstr>AGE DISTRIBUTION OF LUNG TRANSPLANT RECIPIENTS (1/1985-6/2011)</vt:lpstr>
      <vt:lpstr>AGE DISTRIBUTION OF LUNG TRANSPLANT RECIPIENTS BY ERA</vt:lpstr>
      <vt:lpstr>LUNG TRANSPLANTS  Donor Age by Year of Transplant (Transplants: January 1, 1987 – June 30, 2011)</vt:lpstr>
      <vt:lpstr>DONOR AGE DISTRIBUTION FOR LUNG TRANSPLANTS (1/1985-6/2011)</vt:lpstr>
      <vt:lpstr>DONOR AGE DISTRIBUTION FOR LUNG TRANSPLANTS BY ERA</vt:lpstr>
      <vt:lpstr>LUNG TRANSPLANTATION</vt:lpstr>
      <vt:lpstr>AGE DISTRIBUTION OF ADULT LUNG TRANSPLANT RECIPIENTS (1/1985-6/2011)</vt:lpstr>
      <vt:lpstr>AGE DISTRIBUTION OF ADULT LUNG TRANSPLANT RECIPIENTS BY ERA</vt:lpstr>
      <vt:lpstr>AGE DISTRIBUTION OF ADULT LUNG TRANSPLANT RECIPIENTS BY ERA</vt:lpstr>
      <vt:lpstr>ADULT LUNG TRANSPLANTS Kaplan-Meier Survival (Transplants: January 1994 - June 2010)</vt:lpstr>
      <vt:lpstr>ADULT LUNG TRANSPLANTS Indications (Transplants: January 1995 - June 2011)</vt:lpstr>
      <vt:lpstr>ADULT LUNG TRANSPLANTS Distribution of Procedure Type for Major Indications by Year</vt:lpstr>
      <vt:lpstr>ADULT LUNG TRANSPLANTS  Procedure Type within Indication, by Year</vt:lpstr>
      <vt:lpstr>ADULT LUNG TRANSPLANTS  Indications for Single Lung Transplants  (Transplants: January 1995 - June 2011)</vt:lpstr>
      <vt:lpstr>ADULT LUNG TRANSPLANTS  Indications for Bilateral/Double Lung Transplants  (Transplants: January 1995 - June 2011)</vt:lpstr>
      <vt:lpstr>ADULT LUNG TRANSPLANTS Major Indications By Year (%)</vt:lpstr>
      <vt:lpstr>ADULT LUNG TRANSPLANTS Major Indications By Year (Number)</vt:lpstr>
      <vt:lpstr>ADULT LUNG TRANSPLANTS Age Distribution By Location   (Transplants: January 2000 – June 2011)</vt:lpstr>
      <vt:lpstr>ADULT LUNG TRANSPLANTS Diagnosis Distribution By Location (Transplants: January 2000 – June 2011)</vt:lpstr>
      <vt:lpstr>ADULT LUNG TRANSPLANTS Diagnosis Distribution By Location and Era (Transplants: January 2000 – June 2011)</vt:lpstr>
      <vt:lpstr>ADULT LUNG TRANSPLANTS  Donor Age Distribution By Location (Transplants: January 2000 – June 2011)</vt:lpstr>
      <vt:lpstr>ADULT LUNG TRANSPLANTS Kaplan-Meier Survival by Era  (Transplants: January 1988 - June 2010)</vt:lpstr>
      <vt:lpstr>ADULT LUNG TRANSPLANTS Kaplan-Meier Survival by Age Group  (Transplants: January 1990 - June 2010)</vt:lpstr>
      <vt:lpstr>ADULT LUNG TRANSPLANTS Kaplan-Meier Survival by Gender (Transplants: January 1990 - June 2010)</vt:lpstr>
      <vt:lpstr>ADULT LUNG TRANSPLANTS Kaplan-Meier Survival by Diagnosis (Transplants: January 1990 - June 2010)</vt:lpstr>
      <vt:lpstr>ADULT LUNG TRANSPLANTS Kaplan-Meier Survival by Diagnosis Conditional on  Survival to 3 Months (Transplants: January 1990 - June 2010)</vt:lpstr>
      <vt:lpstr>ADULT LUNG TRANSPLANTS Kaplan-Meier Survival by Diagnosis Conditional on  Survival to 1 Year (Transplants: January 1990 - June 2010)</vt:lpstr>
      <vt:lpstr>ADULT LUNG TRANSPLANTS  Kaplan-Meier Survival By Procedure Type (Transplants: January 1990 - June 2010)  Diagnosis: Alpha-1 Antitrypsin Deficiency</vt:lpstr>
      <vt:lpstr>ADULT LUNG TRANSPLANTS  Kaplan-Meier Survival By Procedure Type (Transplants: January 1990 - June 2010)  Diagnosis: Alpha-1 Antitrypsin Deficiency</vt:lpstr>
      <vt:lpstr>ADULT LUNG TRANSPLANTS  Kaplan-Meier Survival By Procedure Type (Transplants: January 1990 - June 2010)  Diagnosis: Emphysema/COPD</vt:lpstr>
      <vt:lpstr>ADULT LUNG TRANSPLANTS  Kaplan-Meier Survival By Procedure Type (Transplants: January 1990 - June 2010)  Diagnosis: Emphysema/COPD</vt:lpstr>
      <vt:lpstr>ADULT LUNG TRANSPLANTS  Kaplan-Meier Survival By Procedure Type (Transplants: January 1990 - June 2010)  Diagnosis: Idiopathic Pulmonary Fibrosis</vt:lpstr>
      <vt:lpstr>ADULT LUNG TRANSPLANTS  Kaplan-Meier Survival By Procedure Type (Transplants: January 1990 - June 2010)  Diagnosis: Idiopathic Arterial Pulmonary Hypertension</vt:lpstr>
      <vt:lpstr>ADULT LUNG TRANSPLANTS  Kaplan-Meier Survival By Procedure Type and Era (Transplants: January 1990 - June 2010)  Diagnosis: Emphysema/COPD, Single Lung</vt:lpstr>
      <vt:lpstr>ADULT LUNG TRANSPLANTS  Kaplan-Meier Survival By Procedure Type and Era (Transplants: January 1990 - June 2010)  Diagnosis: Emphysema/COPD, Double Lung</vt:lpstr>
      <vt:lpstr>ADULT LUNG TRANSPLANTS  Kaplan-Meier Survival By Procedure Type and Era (Transplants: January 1990 - June 2010)  Diagnosis: Cystic Fibrosis, Double Lung</vt:lpstr>
      <vt:lpstr>ADULT LUNG TRANSPLANTS  Kaplan-Meier Survival By Procedure Type and Era (Transplants: January 1990 - June 2010)  Diagnosis: Idiopathic Pulmonary Fibrosis, Single Lung</vt:lpstr>
      <vt:lpstr>ADULT LUNG TRANSPLANTS  Kaplan-Meier Survival By Procedure Type and Era (Transplants: January 1990 - June 2010)  Diagnosis: Idiopathic Pulmonary Fibrosis, Double Lung</vt:lpstr>
      <vt:lpstr>ADULT LUNG TRANSPLANTS  Kaplan-Meier Survival by Donor CMV status/Recipient CMV status (Transplants: October 1999 – June 2010)</vt:lpstr>
      <vt:lpstr>ADULT LUNG TRANSPLANTS  Kaplan-Meier Survival by Era (Transplants: October 1999 – June 2010)  Donor CMV status/Recipient CMV status = D(-)/R(-)</vt:lpstr>
      <vt:lpstr>ADULT LUNG TRANSPLANTS  Kaplan-Meier Survival by Era (Transplants: October 1999 – June 2010)  Donor CMV status/Recipient CMV status = D(-)/R(+)</vt:lpstr>
      <vt:lpstr>ADULT LUNG TRANSPLANTS  Kaplan-Meier Survival by Era (Transplants: October 1999 – June 2010)  Donor CMV status/Recipient CMV status = D(+)/R(-)</vt:lpstr>
      <vt:lpstr>ADULT LUNG TRANSPLANTS  Kaplan-Meier Survival by Era (Transplants: October 1999 – June 2010)  Donor CMV status/Recipient CMV status = D(+)/R(+)</vt:lpstr>
      <vt:lpstr>PERCENTAGE OF ADULT LUNG TRANSPLANT RECIPIENTS  Experiencing Rejection between Transplant Discharge and 1-Year Follow-Up   Stratified by Donor/Recipient CMV Status (Follow-ups: July 2004 - June 2011)</vt:lpstr>
      <vt:lpstr>PERCENTAGE OF ADULT LUNG TRANSPLANT RECIPIENTS  Experiencing Rejection between Transplant Discharge and 1-Year Follow-Up  Stratified Donor/Recipient CMV Status (Follow-ups: July 2004 - June 2011)</vt:lpstr>
      <vt:lpstr>ADULT LUNG TRANSPLANTS (1/1998-6/2010) Risk Factors For 1 Year Mortality</vt:lpstr>
      <vt:lpstr>ADULT LUNG TRANSPLANTS (1/1998-6/2010) Risk Factors For 1 Year Mortality</vt:lpstr>
      <vt:lpstr>ADULT LUNG TRANSPLANTS (1/1998-6/2010) Risk Factors For 1 Year Mortality</vt:lpstr>
      <vt:lpstr>ADULT LUNG TRANSPLANTS (1/1998-6/2010)  Borderline Significant Risk Factors For 1 Year Mortality</vt:lpstr>
      <vt:lpstr>ADULT LUNG TRANSPLANTS (1/1998-6/2010) Risk Factors For 1 Year Mortality</vt:lpstr>
      <vt:lpstr>ADULT LUNG TRANSPLANTS (1/1998-6/2010) Risk Factors For 1 Year Mortality with 95% Confidence Limits  Recipient Age</vt:lpstr>
      <vt:lpstr>ADULT LUNG TRANSPLANTS (1/1998-6/2010) Risk Factors For 1 Year Mortality with 95% Confidence Limits  Center Volume</vt:lpstr>
      <vt:lpstr>ADULT LUNG TRANSPLANTS (1/1998-6/2010) Risk Factors For 1 Year Mortality with 95% Confidence Limits  Recipient Pre-Transplant Bilirubin</vt:lpstr>
      <vt:lpstr>ADULT LUNG TRANSPLANTS (1/1998-6/2010) Risk Factors For 1 Year Mortality with 95% Confidence Limits   Recipient Oxygen Required at Rest</vt:lpstr>
      <vt:lpstr>ADULT LUNG TRANSPLANTS (1/1998-6/2010) Risk Factors For 1 Year Mortality with 95% Confidence Limits   Recipient Pre-Transplant Cardiac Output</vt:lpstr>
      <vt:lpstr>ADULT LUNG TRANSPLANTS (1/1998-6/2010) Risk Factors For 1 Year Mortality with 95% Confidence Limits   Height Difference</vt:lpstr>
      <vt:lpstr>ADULT LUNG TRANSPLANTS (1/1998-6/2010) Risk Factors For 1 Year Mortality with 95% Confidence Limits   Recipient FVC (% predicted)</vt:lpstr>
      <vt:lpstr>ADULT LUNG TRANSPLANTS (1/1998-6/2010)  Diagnosis = COPD/Emphysema Risk Factors For 1 Year Mortality</vt:lpstr>
      <vt:lpstr>ADULT LUNG TRANSPLANTS (1/1998-6/2010)  Diagnosis = COPD/Emphysema Risk Factors For 1 Year Mortality</vt:lpstr>
      <vt:lpstr>ADULT LUNG TRANSPLANTS (1/1998-6/2010)  Diagnosis = COPD/Emphysema  Risk Factors For 1 Year Mortality</vt:lpstr>
      <vt:lpstr>ADULT LUNG TRANSPLANTS (1/1998-6/2010)  Diagnosis = COPD/Emphysema  Risk Factors For 1 Year Mortality with 95% Confidence Limits  Recipient Age</vt:lpstr>
      <vt:lpstr>ADULT LUNG TRANSPLANTS (1/1998-6/2010)  Diagnosis = COPD/Emphysema  Risk Factors For 1 Year Mortality with 95% Confidence Limits  Center Volume</vt:lpstr>
      <vt:lpstr>ADULT LUNG TRANSPLANTS (1/1998-6/2010)  Diagnosis = COPD/Emphysema  Risk Factors For 1 Year Mortality with 95% Confidence Limits  Recipient Oxygen Required at Rest</vt:lpstr>
      <vt:lpstr>ADULT LUNG TRANSPLANTS (1/1998-6/2010)  Diagnosis = COPD/Emphysema  Risk Factors For 1 Year Mortality with 95% Confidence Limits   Recipient Pre-Transplant Cardiac Output</vt:lpstr>
      <vt:lpstr>ADULT LUNG TRANSPLANTS (1/1998-6/2010)  Diagnosis = COPD/Emphysema  Risk Factors For 1 Year Mortality with 95% Confidence Limits   Recipient PCW</vt:lpstr>
      <vt:lpstr>ADULT LUNG TRANSPLANTS (1/1998-6/2010)  Diagnosis = IPF Risk Factors For 1 Year Mortality</vt:lpstr>
      <vt:lpstr>ADULT LUNG TRANSPLANTS (1/1998-6/2010)  Diagnosis = IPF Risk Factors For 1 Year Mortality</vt:lpstr>
      <vt:lpstr>ADULT LUNG TRANSPLANTS (1/1998-6/2010)  Diagnosis = IPF  Risk Factors For 1 Year Mortality</vt:lpstr>
      <vt:lpstr>ADULT LUNG TRANSPLANTS (1/1998-6/2010)  Diagnosis = IPF  Risk Factors For 1 Year Mortality with 95% Confidence Limits  Recipient Age</vt:lpstr>
      <vt:lpstr>ADULT LUNG TRANSPLANTS (1/1998-6/2010)  Diagnosis = IPF  Risk Factors For 1 Year Mortality with 95% Confidence Limits  Center Volume</vt:lpstr>
      <vt:lpstr>ADULT LUNG TRANSPLANTS (1/1998-6/2010)  Diagnosis = IPF  Risk Factors For 1 Year Mortality with 95% Confidence Limits  Recipient Oxygen Required at Rest</vt:lpstr>
      <vt:lpstr>ADULT LUNG TRANSPLANTS (1/1998-6/2010)  Diagnosis = IPF  Risk Factors For 1 Year Mortality with 95% Confidence Limits   Recipient Bilirubin</vt:lpstr>
      <vt:lpstr>ADULT LUNG TRANSPLANTS (1/1998-6/2010)  Diagnosis = IPF  Risk Factors For 1 Year Mortality with 95% Confidence Limits   Recipient Creatinine at Transplant</vt:lpstr>
      <vt:lpstr>ADULT LUNG TRANSPLANTS (1/1998-6/2010)  Diagnosis = IPF  Risk Factors For 1 Year Mortality with 95% Confidence Limits   Recipient PCO2</vt:lpstr>
      <vt:lpstr>ADULT LUNG TRANSPLANTS (1/1998-6/2010)  Diagnosis = IPF  Risk Factors For 1 Year Mortality with 95% Confidence Limits   Donor Height</vt:lpstr>
      <vt:lpstr>ADULT LUNG TRANSPLANTS (1/1998-6/2010)  Diagnosis = IPF  Risk Factors For 1 Year Mortality with 95% Confidence Limits   Recipient FVC (% predicted)</vt:lpstr>
      <vt:lpstr>ADULT LUNG TRANSPLANTS (1/1998-6/2010)  Diagnosis = IPF  Risk Factors For 1 Year Mortality with 95% Confidence Limits   Recipient PA Systolic Pressure</vt:lpstr>
      <vt:lpstr>ADULT LUNG TRANSPLANTS (1/1998-6/2006) Risk Factors For 5 Year Mortality</vt:lpstr>
      <vt:lpstr>ADULT LUNG TRANSPLANTS (1/1998-6/2006) Risk Factors For 5 Year Mortality</vt:lpstr>
      <vt:lpstr>Slide 84</vt:lpstr>
      <vt:lpstr>ADULT LUNG TRANSPLANTS (1/1998-6/2006) Risk Factors For 5 Year Mortality with 95% Confidence Limits  Recipient Age</vt:lpstr>
      <vt:lpstr>ADULT LUNG TRANSPLANTS (1/1998-6/2006) Risk Factors For 5 Year Mortality with 95% Confidence Limits  Center Volume</vt:lpstr>
      <vt:lpstr>ADULT LUNG TRANSPLANTS (1/1998-6/2006) Risk Factors For 5 Year Mortality with 95% Confidence Limits   Recipient Oxygen Required at Rest</vt:lpstr>
      <vt:lpstr>ADULT LUNG TRANSPLANTS (1/1998-6/2006) Risk Factors For 5 Year Mortality with 95% Confidence Limits   Recipient Pre-Transplant Cardiac Output</vt:lpstr>
      <vt:lpstr>ADULT LUNG TRANSPLANTS (1/1998-6/2006) Risk Factors For 5 Year Mortality with 95% Confidence Limits   Height Difference</vt:lpstr>
      <vt:lpstr>ADULT LUNG TRANSPLANTS (1/1998-6/2006) Risk Factors For 5 Year Mortality with 95% Confidence Limits   Recipient PA Systolic Pressure</vt:lpstr>
      <vt:lpstr>ADULT LUNG TRANSPLANTS (1/1998-6/2006)  Risk Factors For 5 Year Mortality  Conditional on Survival to 1 Year</vt:lpstr>
      <vt:lpstr>Slide 92</vt:lpstr>
      <vt:lpstr>Slide 93</vt:lpstr>
      <vt:lpstr>Slide 94</vt:lpstr>
      <vt:lpstr>Slide 95</vt:lpstr>
      <vt:lpstr>ADULT LUNG TRANSPLANTS (1/1998-6/2006)  Risk Factors For 5 Year Mortality with 95% Confidence Limits  Conditional on Survival to 1 Year  Recipient Age</vt:lpstr>
      <vt:lpstr>ADULT LUNG TRANSPLANTS (1/1998-6/2006)  Risk Factors For 5 Year Mortality with 95% Confidence Limits  Conditional on Survival to 1 Year Center Volume</vt:lpstr>
      <vt:lpstr>ADULT LUNG TRANSPLANTS (1/1998-6/2006)  Risk Factors For 5 Year Mortality with 95% Confidence Limits  Conditional on Survival to 1 Year  Recipient Pre-Transplant Cardiac Output</vt:lpstr>
      <vt:lpstr>ADULT LUNG TRANSPLANTS (1/1998-6/2006)  Risk Factors For 5 Year Mortality with 95% Confidence Limits  Conditional on Survival to 1 Year   Recipient PVR</vt:lpstr>
      <vt:lpstr>ADULT LUNG TRANSPLANTS (1/1998-6/2006)  Risk Factors For 5 Year Mortality with 95% Confidence Limits  Conditional on Survival to 1 Year   Height Difference</vt:lpstr>
      <vt:lpstr>ADULT LUNG TRANSPLANTS (1/1995-6/2001) Risk Factors For 10 Year Mortality</vt:lpstr>
      <vt:lpstr>ADULT LUNG TRANSPLANTS (1/1995-6/2001) Risk Factors For 10 Year Mortality</vt:lpstr>
      <vt:lpstr>ADULT LUNG TRANSPLANTS (1/1995-6/2001) Risk Factors For 10 Year Mortality</vt:lpstr>
      <vt:lpstr>Slide 104</vt:lpstr>
      <vt:lpstr>ADULT LUNG TRANSPLANTS (1/1995-6/2001) Risk Factors For 10 Year Mortality with 95% Confidence Limits Recipient Age</vt:lpstr>
      <vt:lpstr>ADULT LUNG TRANSPLANTS (1/1995-6/2001) Risk Factors For 10 Year Mortality with 95% Confidence Limits  Center Volume</vt:lpstr>
      <vt:lpstr>ADULT LUNG TRANSPLANTS (1/1995-6/2001) Risk Factors For 10 Year Mortality with 95% Confidence Limits Donor Age</vt:lpstr>
      <vt:lpstr>ADULT LUNG TRANSPLANTS (1/1995-6/2001) Risk Factors For 10 Year Mortality with 95% Confidence Limits   Recipient Weight</vt:lpstr>
      <vt:lpstr>ADULT LUNG TRANSPLANTS (1/1995-6/2001) Risk Factors For 10 Year Mortality with 95% Confidence Limits   Donor Height</vt:lpstr>
      <vt:lpstr>ADULT LUNG TRANSPLANTS (1/1995-6/2001) Risk Factors For 10 Year Mortality with 95% Confidence Limits   Height Difference</vt:lpstr>
      <vt:lpstr>ADULT LUNG RECIPIENTS  Cross-Sectional Analysis   Functional Status of Surviving Recipients  (Follow-ups: April 1994 – June 2011)</vt:lpstr>
      <vt:lpstr>ADULT LUNG RECIPIENTS Functional Status of Surviving Recipients  US Recipients Only (Follow-ups: March 2005 – June 2011)</vt:lpstr>
      <vt:lpstr>ADULT LUNG RECIPIENTS Employment Status of Surviving Recipients  (Follow-ups: April 1994 – June 2011)</vt:lpstr>
      <vt:lpstr>ADULT LUNG RECIPIENTS Rehospitalization Post-transplant of Surviving Recipients  (Follow-ups: April 1994 – June 2011)</vt:lpstr>
      <vt:lpstr>ADULT LUNG RECIPIENTS Induction Immunosuppression  Analysis limited to patients receiving prednisone (Transplants: January 2002 – June 2011) </vt:lpstr>
      <vt:lpstr>ADULT LUNG RECIPIENTS Induction Immunosuppression Analysis limited to patients receiving prednisone (Transplants: 2002, 2006 and 1/2011–6/2011)</vt:lpstr>
      <vt:lpstr>ADULT LUNG RECIPIENTS Induction Immunosuppression  Analysis limited to patients receiving prednisone (Transplants: January 2000 – December 2010) </vt:lpstr>
      <vt:lpstr>ADULT LUNG RECIPIENTS  Survival by Induction Usage Conditional on Survival to 14 Days (Transplants: April 1994 – June 2010)</vt:lpstr>
      <vt:lpstr>ADULT LUNG RECIPIENTS  Survival by Induction Usage Conditional on Survival to 14 Days (Transplants: January 2000 – June 2010)</vt:lpstr>
      <vt:lpstr>ADULT LUNG RECIPIENTS Maintenance Immunosuppression at Time of Follow-up Analysis limited to patients receiving prednisone (Follow-ups: January 2002 – June 2011)</vt:lpstr>
      <vt:lpstr>Slide 121</vt:lpstr>
      <vt:lpstr>ADULT LUNG RECIPIENTS  Maintenance Immunosuppression at Time of 1 Year Follow-up Analysis limited to patients receiving prednisone (Follow-ups: 2002, 2006 and 7/2010–6/2011)</vt:lpstr>
      <vt:lpstr>ADULT LUNG RECIPIENTS  Maintenance Immunosuppression at Time of Follow-up Analysis limited to patients receiving prednisone (Follow-ups: January 2002 – June 2011)</vt:lpstr>
      <vt:lpstr>ADULT LUNG RECIPIENTS  Maintenance Immunosuppression Drug Combinations at Time of Follow-up Analysis limited to patients receiving prednisone (Follow-ups: January 2002 – June 2011)</vt:lpstr>
      <vt:lpstr>ADULT LUNG RECIPIENTS Kaplan-Meier Survival by Maintenance Immunosuppression Combinations  Conditional on Survival to 1 Year (Transplants: January 2000 – June 2010)  Analysis limited to patients receiving prednisone </vt:lpstr>
      <vt:lpstr>ADULT LUNG RECIPIENTS Kaplan-Meier Survival by Maintenance Immunosuppression Combinations  Conditional on Survival to 1 Year (Transplants: January 2000 – June 2010)  Analysis limited to patients receiving prednisone  Diagnosis: COPD/Emphysema</vt:lpstr>
      <vt:lpstr>ADULT LUNG RECIPIENTS Kaplan-Meier Survival by Maintenance Immunosuppression Combinations  Conditional on Survival to 1 Year (Transplants: January 2000 – June 2010)  Analysis limited to patients receiving prednisone  Diagnosis: Idiopathic Pulmonary Fibrosis</vt:lpstr>
      <vt:lpstr>ADULT LUNG RECIPIENTS Kaplan-Meier Survival by Maintenance Immunosuppression Combinations  Conditional on Survival to 1 Year (Transplants: January 2000 – June 2010)  Analysis limited to patients receiving prednisone  Diagnosis: Cystic Fibrosis</vt:lpstr>
      <vt:lpstr>PERCENTAGE OF ADULT LUNG RECIPIENTS  Experiencing Rejection between Transplant Discharge and 1-Year Follow-Up   (Follow-ups: July 2004 – June 2011)</vt:lpstr>
      <vt:lpstr>PERCENTAGE OF ADULT LUNG RECIPIENTS  Experiencing Rejection between Transplant Discharge and 1-Year Follow-Up   Stratified by Type of Induction (Follow-ups: July 2004 – June 2011)</vt:lpstr>
      <vt:lpstr>PERCENTAGE OF ADULT LUNG RECIPIENTS  Experiencing Rejection between Transplant Discharge and 1-Year Follow-Up  Stratified by Type of Induction (Follow-ups: July 1, 2004 – June 30, 2011)</vt:lpstr>
      <vt:lpstr>PERCENTAGE OF ADULT LUNG RECIPIENTS  Experiencing Rejection between Transplant Discharge and 1-Year Follow-Up  Stratified by Type of Induction  (Follow-ups: July 1, 2004 – June 30, 2011)</vt:lpstr>
      <vt:lpstr>PERCENTAGE OF ADULT LUNG RECIPIENTS  Experiencing Rejection between Transplant Discharge and 1-Year Follow-Up   Stratified by Maintenance Immunosuppression (Follow-ups: July 2004 – June 2011)</vt:lpstr>
      <vt:lpstr>PERCENTAGE OF ADULT LUNG RECIPIENTS  Experiencing Rejection between Transplant Discharge and 1-Year Follow-Up   Stratified by Maintenance Immunosuppression  (Follow-ups: July 1, 2004 – June 30, 2011)</vt:lpstr>
      <vt:lpstr>PERCENTAGE OF ADULT LUNG RECIPIENTS  Experiencing Rejection between Transplant Discharge and 1-Year Follow-Up   Stratified by Maintenance Immunosuppression  (Follow-ups: July 1, 2004 – June 30, 2011)</vt:lpstr>
      <vt:lpstr>PERCENTAGE OF ADULT LUNG RECIPIENTS  Experiencing Rejection between Transplant Discharge and 3-Year Follow-Up   Stratified by Maintenance Immunosuppression (Follow-ups: July 2004 – June 2011)</vt:lpstr>
      <vt:lpstr>PERCENTAGE OF ADULT LUNG RECIPIENTS  Experiencing Rejection between Transplant Discharge and 3-Year Follow-Up   Stratified by Maintenance Immunosuppression  (Follow-ups: July 1, 2004 – June 30, 2011)</vt:lpstr>
      <vt:lpstr>POST-LUNG TRANSPLANT MORBIDITY FOR ADULTS Cumulative Morbidity Rates in Survivors within 1 Year Post-Transplant (Follow-ups: April 1994 - June 2011)</vt:lpstr>
      <vt:lpstr>POST-LUNG TRANSPLANT MORBIDITY FOR ADULTS Cumulative Morbidity Rates in Survivors within 1 and 5 Years Post-Transplant (Follow-ups: April 1994 - June 2011)</vt:lpstr>
      <vt:lpstr>POST-LUNG TRANSPLANT MORBIDITY FOR ADULTS Cumulative Morbidity Rates in Survivors within 10 Years Post-Transplant (Follow-ups: April 1994 - June 2011)</vt:lpstr>
      <vt:lpstr>Freedom from Bronchiolitis Obliterans Syndrome For Adult Lung Recipients (Follow-ups: April 1994 – June 2011) Conditional on Survival to 14 days</vt:lpstr>
      <vt:lpstr>Freedom from Bronchiolitis Obliterans Syndrome Stratified by Age Group For Adult Lung Recipients (Follow-ups: April 1994 – June 2011) Conditional on Survival to 14 days</vt:lpstr>
      <vt:lpstr>Freedom from Bronchiolitis Obliterans Syndrome Stratified by Diagnosis For Adult Lung Recipients (Follow-ups: April 1994 – June 2011) Conditional on Survival to 14 days</vt:lpstr>
      <vt:lpstr>Freedom from Bronchiolitis Obliterans Syndrome Stratified by Induction Use For Adult Lung Recipients (Follow-ups: April 1994 – June 2011) Conditional on Survival to 14 days</vt:lpstr>
      <vt:lpstr>Freedom from Bronchiolitis Obliterans Syndrome Stratified by Induction Use For Adult Lung Recipients (Follow-ups: April 1994 – June 2011) Conditional on Survival to 1 Year</vt:lpstr>
      <vt:lpstr>Freedom from Bronchiolitis Obliterans Syndrome Stratified by Donor CMV Status/Recipient CMV Status For Adult Lung Recipients (Follow-ups: April 1994 – June 2011) Conditional on Survival to 14 Days</vt:lpstr>
      <vt:lpstr>Freedom from Bronchiolitis Obliterans Syndrome Stratified by Donor CMV Status/Recipient CMV Status For Adult Lung Recipients (Follow-ups: April 1994 – June 2011) Conditional on Survival to 1 Year</vt:lpstr>
      <vt:lpstr>Freedom from Severe Renal Dysfunction*  For Adult Lung Recipients (Follow-ups: April 1994 – June 2011)</vt:lpstr>
      <vt:lpstr>Freedom from Severe Renal Dysfunction*  For Adult Lung Recipients (Follow-ups: April 1994 – June 2011) Conditional on Survival to 1 Year</vt:lpstr>
      <vt:lpstr>Freedom from Severe Renal Dysfunction*  by Maintenance Immunosuppression Combinations at Discharge For Adult Lung Recipients (Transplants: January 2000 – June 2010) Analysis limited to patients receiving prednisone Conditional on Survival to 14 Days</vt:lpstr>
      <vt:lpstr>MALIGNANCY POST-LUNG TRANSPLANT  FOR ADULTS Cumulative Morbidity Rates in Survivors (Follow-ups: April 1994 – June 2011)</vt:lpstr>
      <vt:lpstr>Freedom from Malignancy For Adult Lung Recipients (Follow-ups: April 1994 – June 2011)</vt:lpstr>
      <vt:lpstr>Freedom from Malignancy For Adult Lung Recipients (Follow-ups: April 1994 – June 2011) Conditional on Survival to 1 Year</vt:lpstr>
      <vt:lpstr>ADULT LUNG TRANSPLANT RECIPIENTS Cause of Death (Deaths: January 1992 – June 2011)</vt:lpstr>
      <vt:lpstr>ADULT LUNG TRANSPLANT RECIPIENTS  Relative Incidence of Leading Causes of Death (Deaths: January 1992 - June 2011)</vt:lpstr>
      <vt:lpstr>ADULT LUNG TRANSPLANT RECIPIENTS Cause of Death Stratified by Donor CMV Status/Recipient CMV Status  (Deaths: January 1992 – June 2011)</vt:lpstr>
    </vt:vector>
  </TitlesOfParts>
  <Company>UNOS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Kucheryavaya</cp:lastModifiedBy>
  <cp:revision>813</cp:revision>
  <dcterms:created xsi:type="dcterms:W3CDTF">2009-06-30T12:53:17Z</dcterms:created>
  <dcterms:modified xsi:type="dcterms:W3CDTF">2012-09-27T16:25:01Z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